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67" r:id="rId7"/>
    <p:sldId id="268" r:id="rId8"/>
    <p:sldId id="261" r:id="rId9"/>
    <p:sldId id="269" r:id="rId10"/>
    <p:sldId id="262" r:id="rId11"/>
    <p:sldId id="270" r:id="rId12"/>
    <p:sldId id="260" r:id="rId13"/>
    <p:sldId id="264" r:id="rId14"/>
    <p:sldId id="265" r:id="rId15"/>
    <p:sldId id="275" r:id="rId16"/>
    <p:sldId id="271" r:id="rId17"/>
    <p:sldId id="26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944D-077E-4144-B334-0D5F15C94EF9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7B8E-9587-4BD0-91E6-0F276DCA2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7B8E-9587-4BD0-91E6-0F276DCA253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7B8E-9587-4BD0-91E6-0F276DCA253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BFFD-3C50-4F2A-8136-25067C875DBA}" type="datetimeFigureOut">
              <a:rPr lang="hu-HU" smtClean="0"/>
              <a:pPr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2777-EF35-437A-A448-17C4C692D07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msa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eoout_budapest@humsirc.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ms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msa.net/publi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Garamond" pitchFamily="18" charset="0"/>
              </a:rPr>
              <a:t>Pályázol a BOE szakmai cserére</a:t>
            </a:r>
            <a:r>
              <a:rPr lang="hu-HU" b="1" dirty="0" smtClean="0">
                <a:latin typeface="Garamond" pitchFamily="18" charset="0"/>
              </a:rPr>
              <a:t>?</a:t>
            </a:r>
            <a:br>
              <a:rPr lang="hu-HU" b="1" dirty="0" smtClean="0">
                <a:latin typeface="Garamond" pitchFamily="18" charset="0"/>
              </a:rPr>
            </a:br>
            <a:r>
              <a:rPr lang="hu-HU" b="1" dirty="0" smtClean="0">
                <a:latin typeface="Garamond" pitchFamily="18" charset="0"/>
              </a:rPr>
              <a:t/>
            </a:r>
            <a:br>
              <a:rPr lang="hu-HU" b="1" dirty="0" smtClean="0">
                <a:latin typeface="Garamond" pitchFamily="18" charset="0"/>
              </a:rPr>
            </a:br>
            <a:r>
              <a:rPr lang="hu-HU" sz="3600" dirty="0" smtClean="0">
                <a:latin typeface="Garamond" pitchFamily="18" charset="0"/>
              </a:rPr>
              <a:t>Világjáró Napok</a:t>
            </a:r>
            <a:br>
              <a:rPr lang="hu-HU" sz="3600" dirty="0" smtClean="0">
                <a:latin typeface="Garamond" pitchFamily="18" charset="0"/>
              </a:rPr>
            </a:br>
            <a:r>
              <a:rPr lang="hu-HU" sz="3600" dirty="0" smtClean="0">
                <a:latin typeface="Garamond" pitchFamily="18" charset="0"/>
              </a:rPr>
              <a:t>2012. november 5.</a:t>
            </a:r>
            <a:endParaRPr lang="hu-HU" sz="3600" dirty="0">
              <a:latin typeface="Garamond" pitchFamily="18" charset="0"/>
            </a:endParaRPr>
          </a:p>
        </p:txBody>
      </p:sp>
      <p:pic>
        <p:nvPicPr>
          <p:cNvPr id="5" name="Kép 4" descr="danla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1899" cy="1196752"/>
          </a:xfrm>
          <a:prstGeom prst="rect">
            <a:avLst/>
          </a:prstGeom>
        </p:spPr>
      </p:pic>
      <p:pic>
        <p:nvPicPr>
          <p:cNvPr id="6" name="Kép 5" descr="mosznévje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5090902" cy="167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logo_scope_rgb_medi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hu-HU" dirty="0" smtClean="0">
                <a:latin typeface="Garamond" pitchFamily="18" charset="0"/>
              </a:rPr>
              <a:t>Elosztó után: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1560" y="14847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Elosztó után az első részlet kifizetése (15.000 Ft)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Elektronikus jelentkezési lapot kell kitölteni: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ÚJ ADATBÁZIS: </a:t>
            </a: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  <a:hlinkClick r:id="rId3"/>
              </a:rPr>
              <a:t>www.ifmsa.org</a:t>
            </a:r>
            <a:r>
              <a:rPr lang="hu-HU" sz="2400" b="1" dirty="0" smtClean="0">
                <a:solidFill>
                  <a:srgbClr val="0000FF"/>
                </a:solidFill>
                <a:latin typeface="Garamond" pitchFamily="18" charset="0"/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Angol nyelvű motivációs levél, önéletrajz</a:t>
            </a:r>
            <a:endParaRPr lang="hu-HU" sz="2400" b="1" dirty="0" smtClean="0">
              <a:latin typeface="Garamond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9552" y="32849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Garamond" pitchFamily="18" charset="0"/>
              </a:rPr>
              <a:t>Melyik város, melyik kórházába kerülök?</a:t>
            </a:r>
            <a:endParaRPr lang="hu-HU" sz="4000" dirty="0">
              <a:latin typeface="Garamond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3568" y="42210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Garamond" pitchFamily="18" charset="0"/>
              </a:rPr>
              <a:t>Az elektronikus jelentkezés során kell feltűntetni a preferenciákat (sorrendben hármat), ezt a fogadó ország igyekszik figyelembe venni, de nem mehetünk biztosra.</a:t>
            </a:r>
            <a:br>
              <a:rPr lang="hu-HU" sz="2400" dirty="0" smtClean="0">
                <a:latin typeface="Garamond" pitchFamily="18" charset="0"/>
              </a:rPr>
            </a:br>
            <a:endParaRPr lang="hu-HU" sz="2400" dirty="0">
              <a:latin typeface="Garamond" pitchFamily="18" charset="0"/>
            </a:endParaRPr>
          </a:p>
        </p:txBody>
      </p:sp>
      <p:pic>
        <p:nvPicPr>
          <p:cNvPr id="7" name="Kép 6" descr="mosz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Garamond" pitchFamily="18" charset="0"/>
              </a:rPr>
              <a:t>A gyakorlat elfogadtatása: 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latin typeface="Garamond" pitchFamily="18" charset="0"/>
              </a:rPr>
              <a:t>Hol fogadja el Egyetemünk a szakmai gyakorlatot?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1" dirty="0" smtClean="0">
                <a:latin typeface="Garamond" pitchFamily="18" charset="0"/>
              </a:rPr>
              <a:t>EU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1" dirty="0" smtClean="0">
                <a:latin typeface="Garamond" pitchFamily="18" charset="0"/>
              </a:rPr>
              <a:t>Svájc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1" dirty="0" smtClean="0">
                <a:latin typeface="Garamond" pitchFamily="18" charset="0"/>
              </a:rPr>
              <a:t>Norvégia </a:t>
            </a:r>
            <a:r>
              <a:rPr lang="hu-HU" b="1" dirty="0" smtClean="0">
                <a:latin typeface="Garamond" pitchFamily="18" charset="0"/>
              </a:rPr>
              <a:t>egyetemi klinikáin </a:t>
            </a:r>
            <a:r>
              <a:rPr lang="hu-HU" sz="2400" b="1" dirty="0" smtClean="0">
                <a:latin typeface="Garamond" pitchFamily="18" charset="0"/>
              </a:rPr>
              <a:t>vagy </a:t>
            </a:r>
            <a:r>
              <a:rPr lang="hu-HU" sz="2600" b="1" dirty="0" smtClean="0">
                <a:latin typeface="Garamond" pitchFamily="18" charset="0"/>
              </a:rPr>
              <a:t>oktató kórházaiban.</a:t>
            </a:r>
            <a:endParaRPr lang="hu-HU" sz="2400" b="1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Egyéb MAB által akkreditált kórházak (Izrael, Korea) </a:t>
            </a:r>
          </a:p>
        </p:txBody>
      </p:sp>
      <p:pic>
        <p:nvPicPr>
          <p:cNvPr id="4" name="Tartalom helye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19672" y="378904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Garamond" pitchFamily="18" charset="0"/>
              </a:rPr>
              <a:t>Milyen papírok szükségesek a gyakorlat külföldi teljesítéséhez?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akkreditációs nyilatkozat (a fogadó kórház igazolja, hogy megfelelő oktatásban részesít Téged)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fogadónyilatkozat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hazai klinikaigazgató engedélye </a:t>
            </a:r>
          </a:p>
        </p:txBody>
      </p:sp>
      <p:pic>
        <p:nvPicPr>
          <p:cNvPr id="6" name="Kép 5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Garamond" pitchFamily="18" charset="0"/>
              </a:rPr>
              <a:t>Egy kis ízelítő: az idei helyek:</a:t>
            </a:r>
            <a:endParaRPr lang="hu-HU" u="sng" dirty="0">
              <a:latin typeface="Garamond" pitchFamily="18" charset="0"/>
            </a:endParaRPr>
          </a:p>
        </p:txBody>
      </p:sp>
      <p:pic>
        <p:nvPicPr>
          <p:cNvPr id="4" name="Tartalom helye 3" descr="logo_scope_rgb_medi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</p:spPr>
      </p:pic>
      <p:sp>
        <p:nvSpPr>
          <p:cNvPr id="6" name="Szövegdoboz 5"/>
          <p:cNvSpPr txBox="1"/>
          <p:nvPr/>
        </p:nvSpPr>
        <p:spPr>
          <a:xfrm>
            <a:off x="467544" y="1916832"/>
            <a:ext cx="230425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Brazília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Bulgária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Csehország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Egyiptom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Franciaország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Görögország (2)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Hollandia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Horvátország (3)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Indonézia (2</a:t>
            </a:r>
            <a:r>
              <a:rPr lang="hu-HU" sz="2200" dirty="0" smtClean="0">
                <a:latin typeface="Garamond" pitchFamily="18" charset="0"/>
              </a:rPr>
              <a:t>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915816" y="1988840"/>
            <a:ext cx="2664296" cy="475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Japán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Kanada-Québec</a:t>
            </a:r>
            <a:endParaRPr lang="hu-HU" sz="2200" b="1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Kuvait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latin typeface="Garamond" pitchFamily="18" charset="0"/>
              </a:rPr>
              <a:t>Lengyelország (8)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Litvánia 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Olaszország (10)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Oroszország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Portugália (4)</a:t>
            </a:r>
          </a:p>
          <a:p>
            <a:pPr marL="342000" indent="-342000">
              <a:spcBef>
                <a:spcPts val="528"/>
              </a:spcBef>
            </a:pPr>
            <a:endParaRPr lang="hu-HU" dirty="0" smtClean="0">
              <a:latin typeface="Garamond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64088" y="1988840"/>
            <a:ext cx="3600400" cy="460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Románia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Spanyolország (9)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Spanyolország-Katalónia (3)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Svájc (</a:t>
            </a:r>
            <a:r>
              <a:rPr lang="hu-HU" sz="2200" b="1" dirty="0" err="1" smtClean="0">
                <a:latin typeface="Garamond" pitchFamily="18" charset="0"/>
              </a:rPr>
              <a:t>unilaterális</a:t>
            </a:r>
            <a:r>
              <a:rPr lang="hu-HU" sz="2200" b="1" dirty="0" smtClean="0">
                <a:latin typeface="Garamond" pitchFamily="18" charset="0"/>
              </a:rPr>
              <a:t>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Svédország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Thaiföld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Törökország (8)</a:t>
            </a:r>
          </a:p>
          <a:p>
            <a:pPr marL="342000" indent="-342000">
              <a:lnSpc>
                <a:spcPct val="150000"/>
              </a:lnSpc>
              <a:spcBef>
                <a:spcPts val="528"/>
              </a:spcBef>
            </a:pPr>
            <a:r>
              <a:rPr lang="hu-HU" sz="2200" b="1" dirty="0" smtClean="0">
                <a:latin typeface="Garamond" pitchFamily="18" charset="0"/>
              </a:rPr>
              <a:t>Tunézia (2)</a:t>
            </a:r>
            <a:endParaRPr lang="hu-HU" sz="2200" b="1" dirty="0"/>
          </a:p>
        </p:txBody>
      </p:sp>
      <p:pic>
        <p:nvPicPr>
          <p:cNvPr id="8" name="Kép 7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Garamond" pitchFamily="18" charset="0"/>
              </a:rPr>
              <a:t>Hogyan szerezhetek BOE pontokat? 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2232248"/>
          </a:xfrm>
        </p:spPr>
        <p:txBody>
          <a:bodyPr>
            <a:normAutofit/>
          </a:bodyPr>
          <a:lstStyle/>
          <a:p>
            <a:pPr marL="514350" indent="-514350"/>
            <a:r>
              <a:rPr lang="hu-HU" dirty="0" smtClean="0">
                <a:latin typeface="Garamond" pitchFamily="18" charset="0"/>
              </a:rPr>
              <a:t>Prevenciós munkák: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dirty="0" smtClean="0">
                <a:latin typeface="Garamond" pitchFamily="18" charset="0"/>
              </a:rPr>
              <a:t>Szexuális felvilágosítás 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dirty="0" err="1" smtClean="0">
                <a:latin typeface="Garamond" pitchFamily="18" charset="0"/>
              </a:rPr>
              <a:t>Drog-alkohol-dohányzás</a:t>
            </a:r>
            <a:r>
              <a:rPr lang="hu-HU" dirty="0" smtClean="0">
                <a:latin typeface="Garamond" pitchFamily="18" charset="0"/>
              </a:rPr>
              <a:t> prevenció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dirty="0" smtClean="0">
                <a:latin typeface="Garamond" pitchFamily="18" charset="0"/>
              </a:rPr>
              <a:t>Kardiovaszkuláris és tumor prevenció</a:t>
            </a:r>
            <a:endParaRPr lang="hu-HU" dirty="0">
              <a:latin typeface="Garamond" pitchFamily="18" charset="0"/>
            </a:endParaRPr>
          </a:p>
          <a:p>
            <a:pPr marL="514350" indent="-514350">
              <a:buNone/>
            </a:pPr>
            <a:endParaRPr lang="hu-HU" dirty="0" smtClean="0">
              <a:latin typeface="Garamond" pitchFamily="18" charset="0"/>
            </a:endParaRPr>
          </a:p>
        </p:txBody>
      </p:sp>
      <p:pic>
        <p:nvPicPr>
          <p:cNvPr id="4" name="Kép 3" descr="logo_scora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484784"/>
            <a:ext cx="2539683" cy="9269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75656" y="364502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Garamond" pitchFamily="18" charset="0"/>
              </a:rPr>
              <a:t>Célunk az egészségnevelés,</a:t>
            </a:r>
            <a:br>
              <a:rPr lang="hu-HU" sz="2000" dirty="0" smtClean="0">
                <a:latin typeface="Garamond" pitchFamily="18" charset="0"/>
              </a:rPr>
            </a:br>
            <a:r>
              <a:rPr lang="hu-HU" sz="2000" b="1" dirty="0" smtClean="0">
                <a:latin typeface="Garamond" pitchFamily="18" charset="0"/>
              </a:rPr>
              <a:t>általános és középiskolákban tartott prevenciós órák</a:t>
            </a:r>
            <a:r>
              <a:rPr lang="hu-HU" sz="2000" dirty="0" smtClean="0">
                <a:latin typeface="Garamond" pitchFamily="18" charset="0"/>
              </a:rPr>
              <a:t> keretein belül.</a:t>
            </a:r>
            <a:br>
              <a:rPr lang="hu-HU" sz="2000" dirty="0" smtClean="0">
                <a:latin typeface="Garamond" pitchFamily="18" charset="0"/>
              </a:rPr>
            </a:br>
            <a:r>
              <a:rPr lang="hu-HU" sz="2000" dirty="0" smtClean="0">
                <a:latin typeface="Garamond" pitchFamily="18" charset="0"/>
              </a:rPr>
              <a:t>Ezen órák megtartásához előzetes oktatásban kell részesülni.</a:t>
            </a:r>
            <a:br>
              <a:rPr lang="hu-HU" sz="2000" dirty="0" smtClean="0">
                <a:latin typeface="Garamond" pitchFamily="18" charset="0"/>
              </a:rPr>
            </a:br>
            <a:r>
              <a:rPr lang="hu-HU" sz="2000" dirty="0" smtClean="0">
                <a:latin typeface="Garamond" pitchFamily="18" charset="0"/>
              </a:rPr>
              <a:t>Órát tartani III. évtől lehet (kivéve: </a:t>
            </a:r>
            <a:r>
              <a:rPr lang="hu-HU" sz="2000" dirty="0" err="1" smtClean="0">
                <a:latin typeface="Garamond" pitchFamily="18" charset="0"/>
              </a:rPr>
              <a:t>drog-alkohol-dohányzás</a:t>
            </a: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000" dirty="0" err="1" smtClean="0">
                <a:latin typeface="Garamond" pitchFamily="18" charset="0"/>
              </a:rPr>
              <a:t>prev</a:t>
            </a:r>
            <a:r>
              <a:rPr lang="hu-HU" sz="2000" dirty="0" smtClean="0">
                <a:latin typeface="Garamond" pitchFamily="18" charset="0"/>
              </a:rPr>
              <a:t>.: itt kiegészítő okt. elvégzése után hamarabb is)</a:t>
            </a:r>
          </a:p>
          <a:p>
            <a:endParaRPr lang="hu-HU" sz="2000" dirty="0">
              <a:latin typeface="Garamond" pitchFamily="18" charset="0"/>
            </a:endParaRPr>
          </a:p>
          <a:p>
            <a:r>
              <a:rPr lang="hu-HU" sz="2000" b="1" dirty="0" smtClean="0">
                <a:latin typeface="Garamond" pitchFamily="18" charset="0"/>
              </a:rPr>
              <a:t>Egyéb aktuális rendezvények </a:t>
            </a:r>
            <a:r>
              <a:rPr lang="hu-HU" sz="2000" dirty="0" smtClean="0">
                <a:latin typeface="Garamond" pitchFamily="18" charset="0"/>
              </a:rPr>
              <a:t>segítése, szervezése: </a:t>
            </a:r>
            <a:br>
              <a:rPr lang="hu-HU" sz="2000" dirty="0" smtClean="0">
                <a:latin typeface="Garamond" pitchFamily="18" charset="0"/>
              </a:rPr>
            </a:br>
            <a:r>
              <a:rPr lang="hu-HU" sz="2000" dirty="0" smtClean="0">
                <a:latin typeface="Garamond" pitchFamily="18" charset="0"/>
              </a:rPr>
              <a:t>december 1.: AIDS világnapja </a:t>
            </a:r>
            <a:br>
              <a:rPr lang="hu-HU" sz="2000" dirty="0" smtClean="0">
                <a:latin typeface="Garamond" pitchFamily="18" charset="0"/>
              </a:rPr>
            </a:br>
            <a:r>
              <a:rPr lang="hu-HU" sz="2000" dirty="0" smtClean="0">
                <a:latin typeface="Garamond" pitchFamily="18" charset="0"/>
              </a:rPr>
              <a:t>szeptember utolsó vasárnapja: Szívünk napja …</a:t>
            </a:r>
            <a:endParaRPr lang="hu-HU" sz="2000" dirty="0">
              <a:latin typeface="Garamond" pitchFamily="18" charset="0"/>
            </a:endParaRPr>
          </a:p>
        </p:txBody>
      </p:sp>
      <p:pic>
        <p:nvPicPr>
          <p:cNvPr id="6" name="Kép 5" descr="logo_scoph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20888"/>
            <a:ext cx="2539683" cy="926984"/>
          </a:xfrm>
          <a:prstGeom prst="rect">
            <a:avLst/>
          </a:prstGeom>
        </p:spPr>
      </p:pic>
      <p:pic>
        <p:nvPicPr>
          <p:cNvPr id="7" name="Kép 6" descr="mosz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  <p:pic>
        <p:nvPicPr>
          <p:cNvPr id="8" name="Kép 7" descr="550866_10151211637128961_4381108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24287"/>
            <a:ext cx="4572000" cy="30337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3970784" cy="59046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u-HU" sz="5100" dirty="0" err="1" smtClean="0">
                <a:latin typeface="Garamond" pitchFamily="18" charset="0"/>
              </a:rPr>
              <a:t>Teddy</a:t>
            </a:r>
            <a:r>
              <a:rPr lang="hu-HU" sz="5100" dirty="0" smtClean="0">
                <a:latin typeface="Garamond" pitchFamily="18" charset="0"/>
              </a:rPr>
              <a:t> </a:t>
            </a:r>
            <a:r>
              <a:rPr lang="hu-HU" sz="5100" dirty="0">
                <a:latin typeface="Garamond" pitchFamily="18" charset="0"/>
              </a:rPr>
              <a:t>M</a:t>
            </a:r>
            <a:r>
              <a:rPr lang="hu-HU" sz="5100" dirty="0" smtClean="0">
                <a:latin typeface="Garamond" pitchFamily="18" charset="0"/>
              </a:rPr>
              <a:t>aci </a:t>
            </a:r>
            <a:r>
              <a:rPr lang="hu-HU" sz="5100" dirty="0">
                <a:latin typeface="Garamond" pitchFamily="18" charset="0"/>
              </a:rPr>
              <a:t>K</a:t>
            </a:r>
            <a:r>
              <a:rPr lang="hu-HU" sz="5100" dirty="0" smtClean="0">
                <a:latin typeface="Garamond" pitchFamily="18" charset="0"/>
              </a:rPr>
              <a:t>órház</a:t>
            </a:r>
            <a:r>
              <a:rPr lang="hu-HU" dirty="0" smtClean="0">
                <a:latin typeface="Garamond" pitchFamily="18" charset="0"/>
              </a:rPr>
              <a:t>: </a:t>
            </a:r>
          </a:p>
          <a:p>
            <a:pPr marL="914400" lvl="1" indent="-514350">
              <a:buNone/>
            </a:pPr>
            <a:r>
              <a:rPr lang="hu-HU" dirty="0" smtClean="0">
                <a:latin typeface="Garamond" pitchFamily="18" charset="0"/>
              </a:rPr>
              <a:t>		</a:t>
            </a:r>
          </a:p>
          <a:p>
            <a:pPr marL="514350" indent="-514350">
              <a:buNone/>
            </a:pPr>
            <a:r>
              <a:rPr lang="hu-HU" sz="3000" dirty="0" smtClean="0">
                <a:latin typeface="Garamond" pitchFamily="18" charset="0"/>
              </a:rPr>
              <a:t>	</a:t>
            </a:r>
            <a:r>
              <a:rPr lang="hu-HU" sz="3400" dirty="0" smtClean="0">
                <a:latin typeface="Garamond" pitchFamily="18" charset="0"/>
              </a:rPr>
              <a:t>Az </a:t>
            </a:r>
            <a:r>
              <a:rPr lang="hu-HU" sz="3400" b="1" dirty="0" smtClean="0">
                <a:latin typeface="Garamond" pitchFamily="18" charset="0"/>
              </a:rPr>
              <a:t>óvodákban</a:t>
            </a:r>
            <a:r>
              <a:rPr lang="hu-HU" sz="3400" dirty="0" smtClean="0">
                <a:latin typeface="Garamond" pitchFamily="18" charset="0"/>
              </a:rPr>
              <a:t> tartott foglalkozások célja, hogy csökkentse a gyerekek félelmét a fehér köpenytől.</a:t>
            </a:r>
            <a:br>
              <a:rPr lang="hu-HU" sz="3400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/>
            </a:r>
            <a:br>
              <a:rPr lang="hu-HU" sz="3400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>Egyéb rendezvények: </a:t>
            </a:r>
            <a:r>
              <a:rPr lang="hu-HU" sz="3400" b="1" dirty="0" smtClean="0">
                <a:latin typeface="Garamond" pitchFamily="18" charset="0"/>
              </a:rPr>
              <a:t>Kölyökparádé, Gyermeknap, játszóházak…</a:t>
            </a:r>
            <a:br>
              <a:rPr lang="hu-HU" sz="3400" b="1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/>
            </a:r>
            <a:br>
              <a:rPr lang="hu-HU" sz="3400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>További pályázatok: </a:t>
            </a:r>
            <a:r>
              <a:rPr lang="hu-HU" sz="3400" b="1" dirty="0" smtClean="0">
                <a:latin typeface="Garamond" pitchFamily="18" charset="0"/>
              </a:rPr>
              <a:t>ruha- és játékgyűjtés </a:t>
            </a:r>
            <a:r>
              <a:rPr lang="hu-HU" sz="3400" dirty="0" smtClean="0">
                <a:latin typeface="Garamond" pitchFamily="18" charset="0"/>
              </a:rPr>
              <a:t>a rászoruló gyerekek számára; </a:t>
            </a:r>
            <a:r>
              <a:rPr lang="hu-HU" sz="3400" b="1" dirty="0" smtClean="0">
                <a:latin typeface="Garamond" pitchFamily="18" charset="0"/>
              </a:rPr>
              <a:t>műthető maci </a:t>
            </a:r>
            <a:r>
              <a:rPr lang="hu-HU" sz="3400" dirty="0" smtClean="0">
                <a:latin typeface="Garamond" pitchFamily="18" charset="0"/>
              </a:rPr>
              <a:t>(</a:t>
            </a:r>
            <a:r>
              <a:rPr lang="hu-HU" sz="3400" dirty="0" err="1" smtClean="0">
                <a:latin typeface="Garamond" pitchFamily="18" charset="0"/>
              </a:rPr>
              <a:t>intubálható</a:t>
            </a:r>
            <a:r>
              <a:rPr lang="hu-HU" sz="3400" dirty="0" smtClean="0">
                <a:latin typeface="Garamond" pitchFamily="18" charset="0"/>
              </a:rPr>
              <a:t>, </a:t>
            </a:r>
            <a:r>
              <a:rPr lang="hu-HU" sz="3400" dirty="0" err="1" smtClean="0">
                <a:latin typeface="Garamond" pitchFamily="18" charset="0"/>
              </a:rPr>
              <a:t>kanüllálható</a:t>
            </a:r>
            <a:r>
              <a:rPr lang="hu-HU" sz="3400" dirty="0" smtClean="0">
                <a:latin typeface="Garamond" pitchFamily="18" charset="0"/>
              </a:rPr>
              <a:t>) készítése a foglalkozásokra) </a:t>
            </a:r>
            <a:r>
              <a:rPr lang="hu-HU" sz="3400" dirty="0" smtClean="0">
                <a:latin typeface="Garamond" pitchFamily="18" charset="0"/>
              </a:rPr>
              <a:t/>
            </a:r>
            <a:br>
              <a:rPr lang="hu-HU" sz="3400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/>
            </a:r>
            <a:br>
              <a:rPr lang="hu-HU" sz="3400" dirty="0" smtClean="0">
                <a:latin typeface="Garamond" pitchFamily="18" charset="0"/>
              </a:rPr>
            </a:br>
            <a:r>
              <a:rPr lang="hu-HU" sz="3400" dirty="0" smtClean="0">
                <a:latin typeface="Garamond" pitchFamily="18" charset="0"/>
              </a:rPr>
              <a:t>	  Nincs előzetes képzés!</a:t>
            </a:r>
            <a:endParaRPr lang="hu-HU" sz="3400" dirty="0" smtClean="0">
              <a:latin typeface="Garamond" pitchFamily="18" charset="0"/>
            </a:endParaRPr>
          </a:p>
          <a:p>
            <a:pPr marL="914400" lvl="1" indent="-514350">
              <a:buNone/>
            </a:pPr>
            <a:endParaRPr lang="hu-HU" sz="2000" dirty="0" smtClean="0">
              <a:latin typeface="Garamond" pitchFamily="18" charset="0"/>
            </a:endParaRPr>
          </a:p>
          <a:p>
            <a:pPr marL="914400" lvl="1" indent="-514350">
              <a:buNone/>
            </a:pPr>
            <a:r>
              <a:rPr lang="hu-HU" dirty="0" smtClean="0">
                <a:latin typeface="Garamond" pitchFamily="18" charset="0"/>
              </a:rPr>
              <a:t> </a:t>
            </a:r>
          </a:p>
          <a:p>
            <a:pPr marL="914400" lvl="1" indent="-514350">
              <a:buNone/>
            </a:pPr>
            <a:endParaRPr lang="hu-HU" dirty="0">
              <a:latin typeface="Garamond" pitchFamily="18" charset="0"/>
            </a:endParaRPr>
          </a:p>
        </p:txBody>
      </p:sp>
      <p:pic>
        <p:nvPicPr>
          <p:cNvPr id="12" name="Kép 11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  <p:pic>
        <p:nvPicPr>
          <p:cNvPr id="7" name="Kép 6" descr="tma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842493" cy="936104"/>
          </a:xfrm>
          <a:prstGeom prst="rect">
            <a:avLst/>
          </a:prstGeom>
        </p:spPr>
      </p:pic>
      <p:pic>
        <p:nvPicPr>
          <p:cNvPr id="8" name="Kép 7" descr="beteg ma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0824" y="0"/>
            <a:ext cx="4513176" cy="3068960"/>
          </a:xfrm>
          <a:prstGeom prst="rect">
            <a:avLst/>
          </a:prstGeom>
        </p:spPr>
      </p:pic>
      <p:pic>
        <p:nvPicPr>
          <p:cNvPr id="13" name="Kép 12" descr="Tigris barátunk milyen vidám branüllel a mancsábanb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20541_305346423960_35454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6372200" cy="4842166"/>
          </a:xfrm>
          <a:prstGeom prst="rect">
            <a:avLst/>
          </a:prstGeom>
        </p:spPr>
      </p:pic>
      <p:pic>
        <p:nvPicPr>
          <p:cNvPr id="5" name="Tartalom helye 4" descr="20541_305346563960_2234219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5724128" cy="4293096"/>
          </a:xfrm>
          <a:prstGeom prst="rect">
            <a:avLst/>
          </a:prstGeom>
        </p:spPr>
      </p:pic>
      <p:pic>
        <p:nvPicPr>
          <p:cNvPr id="6" name="Kép 5" descr="20541_305346493960_134901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16416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u-HU" sz="4000" b="1" dirty="0" smtClean="0">
                <a:latin typeface="Garamond" pitchFamily="18" charset="0"/>
              </a:rPr>
              <a:t>Elsősegélynyújtó alapismeretek oktatása: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hu-HU" sz="2400" dirty="0" smtClean="0">
              <a:latin typeface="Garamond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Olyan hallgatók, akik 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vagy elvégezték a Mentőtiszt </a:t>
            </a:r>
            <a:r>
              <a:rPr lang="hu-HU" sz="2400" dirty="0" err="1" smtClean="0">
                <a:latin typeface="Garamond" pitchFamily="18" charset="0"/>
              </a:rPr>
              <a:t>III-at</a:t>
            </a:r>
            <a:r>
              <a:rPr lang="hu-HU" sz="2400" dirty="0" smtClean="0">
                <a:latin typeface="Garamond" pitchFamily="18" charset="0"/>
              </a:rPr>
              <a:t>, vagy rendelkeznek olyan végzettséggel, amely feljogosítja őket alapszintű elsősegélynyújtás </a:t>
            </a:r>
            <a:r>
              <a:rPr lang="hu-HU" sz="2400" dirty="0" smtClean="0">
                <a:latin typeface="Garamond" pitchFamily="18" charset="0"/>
              </a:rPr>
              <a:t>oktatására</a:t>
            </a:r>
            <a:endParaRPr lang="hu-HU" sz="2400" dirty="0" smtClean="0">
              <a:latin typeface="Garamond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Elsősegélynyújtó oktatás iskolákban: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alsó-, felsőosztályokban, és középiskolákban.</a:t>
            </a:r>
            <a:endParaRPr lang="hu-HU" sz="2400" dirty="0">
              <a:latin typeface="Garamond" pitchFamily="18" charset="0"/>
            </a:endParaRPr>
          </a:p>
        </p:txBody>
      </p:sp>
      <p:pic>
        <p:nvPicPr>
          <p:cNvPr id="4" name="Kép 3" descr="logo_scom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2761952" cy="1008112"/>
          </a:xfrm>
          <a:prstGeom prst="rect">
            <a:avLst/>
          </a:prstGeom>
        </p:spPr>
      </p:pic>
      <p:pic>
        <p:nvPicPr>
          <p:cNvPr id="5" name="Kép 4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  <p:pic>
        <p:nvPicPr>
          <p:cNvPr id="6" name="Kép 5" descr="la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687006"/>
            <a:ext cx="4716016" cy="2170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577483"/>
          </a:xfrm>
        </p:spPr>
        <p:txBody>
          <a:bodyPr/>
          <a:lstStyle/>
          <a:p>
            <a:r>
              <a:rPr lang="hu-HU" dirty="0" err="1" smtClean="0">
                <a:latin typeface="Garamond" pitchFamily="18" charset="0"/>
              </a:rPr>
              <a:t>Contact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Person</a:t>
            </a:r>
            <a:r>
              <a:rPr lang="hu-HU" dirty="0" smtClean="0">
                <a:latin typeface="Garamond" pitchFamily="18" charset="0"/>
              </a:rPr>
              <a:t> (CP) munkák:</a:t>
            </a:r>
            <a:br>
              <a:rPr lang="hu-HU" dirty="0" smtClean="0">
                <a:latin typeface="Garamond" pitchFamily="18" charset="0"/>
              </a:rPr>
            </a:br>
            <a:endParaRPr lang="hu-HU" dirty="0" smtClean="0">
              <a:latin typeface="Garamond" pitchFamily="18" charset="0"/>
            </a:endParaRPr>
          </a:p>
          <a:p>
            <a:pPr lvl="1">
              <a:buNone/>
            </a:pPr>
            <a:r>
              <a:rPr lang="hu-HU" sz="2000" dirty="0" smtClean="0">
                <a:latin typeface="Garamond" pitchFamily="18" charset="0"/>
              </a:rPr>
              <a:t>	</a:t>
            </a:r>
            <a:r>
              <a:rPr lang="hu-HU" sz="2400" b="1" dirty="0" smtClean="0">
                <a:latin typeface="Garamond" pitchFamily="18" charset="0"/>
              </a:rPr>
              <a:t>Nyári bejövő hallgatók </a:t>
            </a:r>
            <a:r>
              <a:rPr lang="hu-HU" sz="2400" dirty="0" smtClean="0">
                <a:latin typeface="Garamond" pitchFamily="18" charset="0"/>
              </a:rPr>
              <a:t>reptéri fogadása, klinikákra kísérése;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err="1" smtClean="0">
                <a:latin typeface="Garamond" pitchFamily="18" charset="0"/>
              </a:rPr>
              <a:t>welcome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partyk</a:t>
            </a:r>
            <a:r>
              <a:rPr lang="hu-HU" sz="2400" dirty="0" smtClean="0">
                <a:latin typeface="Garamond" pitchFamily="18" charset="0"/>
              </a:rPr>
              <a:t>, </a:t>
            </a:r>
            <a:r>
              <a:rPr lang="hu-HU" sz="2400" dirty="0" err="1" smtClean="0">
                <a:latin typeface="Garamond" pitchFamily="18" charset="0"/>
              </a:rPr>
              <a:t>international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food</a:t>
            </a:r>
            <a:r>
              <a:rPr lang="hu-HU" sz="2400" dirty="0" smtClean="0">
                <a:latin typeface="Garamond" pitchFamily="18" charset="0"/>
              </a:rPr>
              <a:t> and </a:t>
            </a:r>
            <a:r>
              <a:rPr lang="hu-HU" sz="2400" dirty="0" err="1" smtClean="0">
                <a:latin typeface="Garamond" pitchFamily="18" charset="0"/>
              </a:rPr>
              <a:t>drink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partyk</a:t>
            </a:r>
            <a:r>
              <a:rPr lang="hu-HU" sz="2400" dirty="0" smtClean="0">
                <a:latin typeface="Garamond" pitchFamily="18" charset="0"/>
              </a:rPr>
              <a:t>, hétvégi kirándulások szervezése.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 descr="moszpecsé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  <p:pic>
        <p:nvPicPr>
          <p:cNvPr id="5" name="Kép 4" descr="431030_10150626100558961_119701485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79" cy="2618910"/>
          </a:xfrm>
          <a:prstGeom prst="rect">
            <a:avLst/>
          </a:prstGeom>
        </p:spPr>
      </p:pic>
      <p:pic>
        <p:nvPicPr>
          <p:cNvPr id="8" name="Kép 7" descr="to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50" y="5172075"/>
            <a:ext cx="7334250" cy="1685925"/>
          </a:xfrm>
          <a:prstGeom prst="rect">
            <a:avLst/>
          </a:prstGeom>
        </p:spPr>
      </p:pic>
      <p:pic>
        <p:nvPicPr>
          <p:cNvPr id="10" name="Kép 9" descr="International-Flag-Plates-Par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908720"/>
            <a:ext cx="1224136" cy="1224136"/>
          </a:xfrm>
          <a:prstGeom prst="rect">
            <a:avLst/>
          </a:prstGeom>
        </p:spPr>
      </p:pic>
      <p:pic>
        <p:nvPicPr>
          <p:cNvPr id="11" name="Tartalom helye 3" descr="545361_4013710336644_164980368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628800"/>
            <a:ext cx="5868144" cy="4401108"/>
          </a:xfrm>
          <a:prstGeom prst="rect">
            <a:avLst/>
          </a:prstGeom>
        </p:spPr>
      </p:pic>
      <p:pic>
        <p:nvPicPr>
          <p:cNvPr id="12" name="Kép 11" descr="390084_436842373039501_14743420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itchFamily="18" charset="0"/>
              </a:rPr>
              <a:t>Összegezve: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latin typeface="Garamond" pitchFamily="18" charset="0"/>
              </a:rPr>
              <a:t>November 29: pályázat leadási határidő</a:t>
            </a:r>
          </a:p>
          <a:p>
            <a:pPr>
              <a:buNone/>
            </a:pPr>
            <a:r>
              <a:rPr lang="hu-HU" sz="2400" b="1" dirty="0" smtClean="0">
                <a:latin typeface="Garamond" pitchFamily="18" charset="0"/>
              </a:rPr>
              <a:t>December 2: pontzárás</a:t>
            </a:r>
          </a:p>
          <a:p>
            <a:pPr>
              <a:buNone/>
            </a:pPr>
            <a:r>
              <a:rPr lang="hu-HU" sz="2400" b="1" dirty="0" smtClean="0">
                <a:latin typeface="Garamond" pitchFamily="18" charset="0"/>
              </a:rPr>
              <a:t>December 2-4: fellebbezési időszak</a:t>
            </a:r>
          </a:p>
          <a:p>
            <a:pPr>
              <a:buNone/>
            </a:pPr>
            <a:r>
              <a:rPr lang="hu-HU" b="1" dirty="0" smtClean="0">
                <a:latin typeface="Garamond" pitchFamily="18" charset="0"/>
              </a:rPr>
              <a:t>December 5: elosztó</a:t>
            </a:r>
          </a:p>
          <a:p>
            <a:pPr>
              <a:buNone/>
            </a:pPr>
            <a:endParaRPr lang="hu-HU" sz="2400" dirty="0" smtClean="0">
              <a:latin typeface="Garamond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Garamond" pitchFamily="18" charset="0"/>
              </a:rPr>
              <a:t>	A négy egyetem elosztóin el nem kelt országokra </a:t>
            </a:r>
            <a:r>
              <a:rPr lang="hu-HU" sz="2400" b="1" dirty="0" smtClean="0">
                <a:latin typeface="Garamond" pitchFamily="18" charset="0"/>
              </a:rPr>
              <a:t>pótpályázat</a:t>
            </a:r>
            <a:r>
              <a:rPr lang="hu-HU" sz="2400" dirty="0" smtClean="0">
                <a:latin typeface="Garamond" pitchFamily="18" charset="0"/>
              </a:rPr>
              <a:t>ot írunk ki, ahol már nem az </a:t>
            </a:r>
            <a:r>
              <a:rPr lang="hu-HU" sz="2400" dirty="0" err="1" smtClean="0">
                <a:latin typeface="Garamond" pitchFamily="18" charset="0"/>
              </a:rPr>
              <a:t>összpontszám</a:t>
            </a:r>
            <a:r>
              <a:rPr lang="hu-HU" sz="2400" dirty="0" smtClean="0">
                <a:latin typeface="Garamond" pitchFamily="18" charset="0"/>
              </a:rPr>
              <a:t>, hanem a </a:t>
            </a:r>
            <a:r>
              <a:rPr lang="hu-HU" sz="2400" b="1" dirty="0" smtClean="0">
                <a:latin typeface="Garamond" pitchFamily="18" charset="0"/>
              </a:rPr>
              <a:t>jelentkezési sorrend a döntő</a:t>
            </a:r>
            <a:r>
              <a:rPr lang="hu-HU" sz="2400" dirty="0" smtClean="0">
                <a:latin typeface="Garamond" pitchFamily="18" charset="0"/>
              </a:rPr>
              <a:t>. </a:t>
            </a:r>
            <a:endParaRPr lang="hu-H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Garamond" pitchFamily="18" charset="0"/>
              </a:rPr>
              <a:t>Szakmai tudás fejlesztése</a:t>
            </a:r>
          </a:p>
          <a:p>
            <a:r>
              <a:rPr lang="hu-HU" sz="2400" dirty="0" smtClean="0">
                <a:latin typeface="Garamond" pitchFamily="18" charset="0"/>
              </a:rPr>
              <a:t>Nyelvtudás csiszolása</a:t>
            </a:r>
          </a:p>
          <a:p>
            <a:r>
              <a:rPr lang="hu-HU" sz="2400" dirty="0" smtClean="0">
                <a:latin typeface="Garamond" pitchFamily="18" charset="0"/>
              </a:rPr>
              <a:t>Kipróbálhatod magad külföldön</a:t>
            </a:r>
          </a:p>
          <a:p>
            <a:r>
              <a:rPr lang="hu-HU" sz="2400" dirty="0" smtClean="0">
                <a:latin typeface="Garamond" pitchFamily="18" charset="0"/>
              </a:rPr>
              <a:t>Megismerkedhetsz orvostanhallgatókkal a világ minden pontjáról</a:t>
            </a:r>
          </a:p>
          <a:p>
            <a:r>
              <a:rPr lang="hu-HU" sz="2400" dirty="0" smtClean="0">
                <a:latin typeface="Garamond" pitchFamily="18" charset="0"/>
              </a:rPr>
              <a:t>Rengeteg buli, városnézés, országjárás, új barát </a:t>
            </a:r>
            <a:r>
              <a:rPr lang="hu-HU" sz="2400" dirty="0" smtClean="0">
                <a:latin typeface="Garamond" pitchFamily="18" charset="0"/>
                <a:sym typeface="Wingdings" pitchFamily="2" charset="2"/>
              </a:rPr>
              <a:t></a:t>
            </a:r>
            <a:endParaRPr lang="hu-HU" sz="2400" dirty="0" smtClean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</p:txBody>
      </p:sp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Garamond" pitchFamily="18" charset="0"/>
              </a:rPr>
              <a:t>Miért érdemes SCOPE szervezésű cseregyakorlaton részt venni?</a:t>
            </a:r>
            <a:endParaRPr lang="hu-HU" sz="3200" dirty="0">
              <a:latin typeface="Garamond" pitchFamily="18" charset="0"/>
            </a:endParaRPr>
          </a:p>
        </p:txBody>
      </p:sp>
      <p:pic>
        <p:nvPicPr>
          <p:cNvPr id="5" name="Kép 4" descr="600071_3101648920340_15740113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2307" y="0"/>
            <a:ext cx="6871693" cy="4581128"/>
          </a:xfrm>
          <a:prstGeom prst="rect">
            <a:avLst/>
          </a:prstGeom>
        </p:spPr>
      </p:pic>
      <p:pic>
        <p:nvPicPr>
          <p:cNvPr id="6" name="Kép 5" descr="SAM_3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01108"/>
            <a:ext cx="3275856" cy="2456892"/>
          </a:xfrm>
          <a:prstGeom prst="rect">
            <a:avLst/>
          </a:prstGeom>
        </p:spPr>
      </p:pic>
      <p:pic>
        <p:nvPicPr>
          <p:cNvPr id="7" name="Kép 6" descr="SDC16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312876"/>
            <a:ext cx="6060165" cy="4545124"/>
          </a:xfrm>
          <a:prstGeom prst="rect">
            <a:avLst/>
          </a:prstGeom>
        </p:spPr>
      </p:pic>
      <p:pic>
        <p:nvPicPr>
          <p:cNvPr id="8" name="Kép 7" descr="185135_4585925732259_77579785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6784883" cy="4509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latin typeface="Garamond" pitchFamily="18" charset="0"/>
              </a:rPr>
              <a:t>M</a:t>
            </a:r>
            <a:r>
              <a:rPr lang="hu-HU" sz="5400" dirty="0" smtClean="0">
                <a:latin typeface="Garamond" pitchFamily="18" charset="0"/>
              </a:rPr>
              <a:t>agyar </a:t>
            </a:r>
            <a:r>
              <a:rPr lang="hu-HU" sz="5400" b="1" dirty="0" smtClean="0">
                <a:latin typeface="Garamond" pitchFamily="18" charset="0"/>
              </a:rPr>
              <a:t>O</a:t>
            </a:r>
            <a:r>
              <a:rPr lang="hu-HU" sz="5400" dirty="0" smtClean="0">
                <a:latin typeface="Garamond" pitchFamily="18" charset="0"/>
              </a:rPr>
              <a:t>rvostanhallgatók </a:t>
            </a:r>
            <a:r>
              <a:rPr lang="hu-HU" sz="5400" b="1" dirty="0" smtClean="0">
                <a:latin typeface="Garamond" pitchFamily="18" charset="0"/>
              </a:rPr>
              <a:t>Sz</a:t>
            </a:r>
            <a:r>
              <a:rPr lang="hu-HU" sz="5400" dirty="0" smtClean="0">
                <a:latin typeface="Garamond" pitchFamily="18" charset="0"/>
              </a:rPr>
              <a:t>övetsége – </a:t>
            </a:r>
            <a:br>
              <a:rPr lang="hu-HU" sz="5400" dirty="0" smtClean="0">
                <a:latin typeface="Garamond" pitchFamily="18" charset="0"/>
              </a:rPr>
            </a:br>
            <a:r>
              <a:rPr lang="hu-HU" sz="5400" b="1" dirty="0" smtClean="0">
                <a:latin typeface="Garamond" pitchFamily="18" charset="0"/>
              </a:rPr>
              <a:t>B</a:t>
            </a:r>
            <a:r>
              <a:rPr lang="hu-HU" sz="5400" dirty="0" smtClean="0">
                <a:latin typeface="Garamond" pitchFamily="18" charset="0"/>
              </a:rPr>
              <a:t>udapesti </a:t>
            </a:r>
            <a:r>
              <a:rPr lang="hu-HU" sz="5400" b="1" dirty="0" smtClean="0">
                <a:latin typeface="Garamond" pitchFamily="18" charset="0"/>
              </a:rPr>
              <a:t>O</a:t>
            </a:r>
            <a:r>
              <a:rPr lang="hu-HU" sz="5400" dirty="0" smtClean="0">
                <a:latin typeface="Garamond" pitchFamily="18" charset="0"/>
              </a:rPr>
              <a:t>rvostanhallgatók </a:t>
            </a:r>
            <a:r>
              <a:rPr lang="hu-HU" sz="5400" b="1" dirty="0" smtClean="0">
                <a:latin typeface="Garamond" pitchFamily="18" charset="0"/>
              </a:rPr>
              <a:t>E</a:t>
            </a:r>
            <a:r>
              <a:rPr lang="hu-HU" sz="5400" dirty="0" smtClean="0">
                <a:latin typeface="Garamond" pitchFamily="18" charset="0"/>
              </a:rPr>
              <a:t>gyesülete</a:t>
            </a:r>
            <a:endParaRPr lang="hu-HU" sz="5400" dirty="0">
              <a:latin typeface="Garamond" pitchFamily="18" charset="0"/>
            </a:endParaRPr>
          </a:p>
        </p:txBody>
      </p:sp>
      <p:pic>
        <p:nvPicPr>
          <p:cNvPr id="4" name="Kép 3" descr="mosznévj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6578"/>
            <a:ext cx="4572000" cy="1501422"/>
          </a:xfrm>
          <a:prstGeom prst="rect">
            <a:avLst/>
          </a:prstGeom>
        </p:spPr>
      </p:pic>
      <p:pic>
        <p:nvPicPr>
          <p:cNvPr id="5" name="Kép 4" descr="mosz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2571" y="0"/>
            <a:ext cx="1531429" cy="146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Garamond" pitchFamily="18" charset="0"/>
              </a:rPr>
              <a:t>Barta Gabriella</a:t>
            </a:r>
            <a:br>
              <a:rPr lang="hu-HU" dirty="0" smtClean="0">
                <a:latin typeface="Garamond" pitchFamily="18" charset="0"/>
              </a:rPr>
            </a:br>
            <a:r>
              <a:rPr lang="hu-HU" dirty="0" smtClean="0">
                <a:latin typeface="Garamond" pitchFamily="18" charset="0"/>
              </a:rPr>
              <a:t>BOE </a:t>
            </a:r>
            <a:r>
              <a:rPr lang="hu-HU" dirty="0" err="1" smtClean="0">
                <a:latin typeface="Garamond" pitchFamily="18" charset="0"/>
              </a:rPr>
              <a:t>LEO-out</a:t>
            </a:r>
            <a:r>
              <a:rPr lang="hu-HU" dirty="0" smtClean="0">
                <a:latin typeface="Garamond" pitchFamily="18" charset="0"/>
              </a:rPr>
              <a:t/>
            </a:r>
            <a:br>
              <a:rPr lang="hu-HU" dirty="0" smtClean="0">
                <a:latin typeface="Garamond" pitchFamily="18" charset="0"/>
              </a:rPr>
            </a:br>
            <a:r>
              <a:rPr lang="hu-HU" dirty="0" smtClean="0">
                <a:latin typeface="Garamond" pitchFamily="18" charset="0"/>
              </a:rPr>
              <a:t>Kiutazásért felelős külügyi elnökhelyettes</a:t>
            </a:r>
            <a:br>
              <a:rPr lang="hu-HU" dirty="0" smtClean="0">
                <a:latin typeface="Garamond" pitchFamily="18" charset="0"/>
              </a:rPr>
            </a:br>
            <a:r>
              <a:rPr lang="hu-HU" b="1" dirty="0" err="1" smtClean="0">
                <a:latin typeface="Garamond" pitchFamily="18" charset="0"/>
                <a:hlinkClick r:id="rId2"/>
              </a:rPr>
              <a:t>leoout</a:t>
            </a:r>
            <a:r>
              <a:rPr lang="hu-HU" b="1" dirty="0" smtClean="0">
                <a:latin typeface="Garamond" pitchFamily="18" charset="0"/>
                <a:hlinkClick r:id="rId2"/>
              </a:rPr>
              <a:t>_</a:t>
            </a:r>
            <a:r>
              <a:rPr lang="hu-HU" b="1" dirty="0" err="1" smtClean="0">
                <a:latin typeface="Garamond" pitchFamily="18" charset="0"/>
                <a:hlinkClick r:id="rId2"/>
              </a:rPr>
              <a:t>budapest</a:t>
            </a:r>
            <a:r>
              <a:rPr lang="hu-HU" b="1" dirty="0" smtClean="0">
                <a:latin typeface="Garamond" pitchFamily="18" charset="0"/>
                <a:hlinkClick r:id="rId2"/>
              </a:rPr>
              <a:t>@</a:t>
            </a:r>
            <a:r>
              <a:rPr lang="hu-HU" b="1" dirty="0" err="1" smtClean="0">
                <a:latin typeface="Garamond" pitchFamily="18" charset="0"/>
                <a:hlinkClick r:id="rId2"/>
              </a:rPr>
              <a:t>humsirc.hu</a:t>
            </a:r>
            <a:r>
              <a:rPr lang="hu-HU" dirty="0" smtClean="0">
                <a:latin typeface="Garamond" pitchFamily="18" charset="0"/>
              </a:rPr>
              <a:t/>
            </a:r>
            <a:br>
              <a:rPr lang="hu-HU" dirty="0" smtClean="0">
                <a:latin typeface="Garamond" pitchFamily="18" charset="0"/>
              </a:rPr>
            </a:br>
            <a:r>
              <a:rPr lang="hu-HU" dirty="0" smtClean="0">
                <a:latin typeface="Garamond" pitchFamily="18" charset="0"/>
              </a:rPr>
              <a:t>06/30-573-8186</a:t>
            </a:r>
            <a:r>
              <a:rPr lang="hu-HU" sz="2800" dirty="0" smtClean="0">
                <a:latin typeface="Garamond" pitchFamily="18" charset="0"/>
              </a:rPr>
              <a:t/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/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/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5400" dirty="0" smtClean="0">
                <a:latin typeface="Garamond" pitchFamily="18" charset="0"/>
              </a:rPr>
              <a:t>Köszönöm a figyelmet! </a:t>
            </a:r>
            <a:r>
              <a:rPr lang="hu-HU" sz="5400" dirty="0" smtClean="0">
                <a:latin typeface="Garamond" pitchFamily="18" charset="0"/>
                <a:sym typeface="Wingdings" pitchFamily="2" charset="2"/>
              </a:rPr>
              <a:t></a:t>
            </a:r>
            <a:endParaRPr lang="hu-HU" sz="2800" dirty="0">
              <a:latin typeface="Garamond" pitchFamily="18" charset="0"/>
            </a:endParaRPr>
          </a:p>
        </p:txBody>
      </p:sp>
      <p:pic>
        <p:nvPicPr>
          <p:cNvPr id="4" name="Kép 3" descr="mosznévje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8558" y="0"/>
            <a:ext cx="4515442" cy="1482849"/>
          </a:xfrm>
          <a:prstGeom prst="rect">
            <a:avLst/>
          </a:prstGeom>
        </p:spPr>
      </p:pic>
      <p:pic>
        <p:nvPicPr>
          <p:cNvPr id="5" name="Kép 4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3870620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Garamond" pitchFamily="18" charset="0"/>
              </a:rPr>
              <a:t>IFMSA</a:t>
            </a:r>
            <a:r>
              <a:rPr lang="hu-HU" dirty="0" smtClean="0">
                <a:latin typeface="Garamond" pitchFamily="18" charset="0"/>
              </a:rPr>
              <a:t>: International </a:t>
            </a:r>
            <a:r>
              <a:rPr lang="hu-HU" dirty="0" err="1" smtClean="0">
                <a:latin typeface="Garamond" pitchFamily="18" charset="0"/>
              </a:rPr>
              <a:t>Federation</a:t>
            </a:r>
            <a:r>
              <a:rPr lang="hu-HU" dirty="0" smtClean="0">
                <a:latin typeface="Garamond" pitchFamily="18" charset="0"/>
              </a:rPr>
              <a:t> of </a:t>
            </a:r>
            <a:r>
              <a:rPr lang="hu-HU" dirty="0" err="1" smtClean="0">
                <a:latin typeface="Garamond" pitchFamily="18" charset="0"/>
              </a:rPr>
              <a:t>Medical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Students</a:t>
            </a:r>
            <a:r>
              <a:rPr lang="hu-HU" dirty="0" smtClean="0">
                <a:latin typeface="Garamond" pitchFamily="18" charset="0"/>
              </a:rPr>
              <a:t>’ </a:t>
            </a:r>
            <a:r>
              <a:rPr lang="hu-HU" dirty="0" err="1" smtClean="0">
                <a:latin typeface="Garamond" pitchFamily="18" charset="0"/>
              </a:rPr>
              <a:t>Assosiation</a:t>
            </a:r>
            <a:endParaRPr lang="hu-HU" dirty="0">
              <a:latin typeface="Garamond" pitchFamily="18" charset="0"/>
            </a:endParaRPr>
          </a:p>
        </p:txBody>
      </p:sp>
      <p:pic>
        <p:nvPicPr>
          <p:cNvPr id="4" name="Tartalom helye 3" descr="940px-IFMSA_National_Member_Organisations_-_World_Map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5139"/>
            <a:ext cx="8229600" cy="4176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anland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7557" cy="1124744"/>
          </a:xfrm>
        </p:spPr>
      </p:pic>
      <p:sp>
        <p:nvSpPr>
          <p:cNvPr id="6" name="Szövegdoboz 5"/>
          <p:cNvSpPr txBox="1"/>
          <p:nvPr/>
        </p:nvSpPr>
        <p:spPr>
          <a:xfrm>
            <a:off x="1115616" y="1628800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Garamond" pitchFamily="18" charset="0"/>
              </a:rPr>
              <a:t>Célja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Garamond" pitchFamily="18" charset="0"/>
              </a:rPr>
              <a:t> világszinten összefogni az orvostanhallgatókat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Garamond" pitchFamily="18" charset="0"/>
              </a:rPr>
              <a:t> felhívni a figyelmet számos egészségügyi, oktatási és társadalmi problémára különböző rendezvényeken, prevenciós munkákon, előadásokon, kezdeményezéseken keresztül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b="1" dirty="0" smtClean="0">
                <a:latin typeface="Garamond" pitchFamily="18" charset="0"/>
              </a:rPr>
              <a:t>„</a:t>
            </a:r>
            <a:r>
              <a:rPr lang="hu-HU" sz="2800" b="1" dirty="0" err="1" smtClean="0">
                <a:latin typeface="Garamond" pitchFamily="18" charset="0"/>
              </a:rPr>
              <a:t>Think</a:t>
            </a:r>
            <a:r>
              <a:rPr lang="hu-HU" sz="2800" b="1" dirty="0" smtClean="0">
                <a:latin typeface="Garamond" pitchFamily="18" charset="0"/>
              </a:rPr>
              <a:t> </a:t>
            </a:r>
            <a:r>
              <a:rPr lang="hu-HU" sz="2800" b="1" dirty="0" err="1" smtClean="0">
                <a:latin typeface="Garamond" pitchFamily="18" charset="0"/>
              </a:rPr>
              <a:t>Globally</a:t>
            </a:r>
            <a:r>
              <a:rPr lang="hu-HU" sz="2800" b="1" dirty="0" smtClean="0">
                <a:latin typeface="Garamond" pitchFamily="18" charset="0"/>
              </a:rPr>
              <a:t>, </a:t>
            </a:r>
            <a:r>
              <a:rPr lang="hu-HU" sz="2800" b="1" dirty="0" err="1" smtClean="0">
                <a:latin typeface="Garamond" pitchFamily="18" charset="0"/>
              </a:rPr>
              <a:t>Act</a:t>
            </a:r>
            <a:r>
              <a:rPr lang="hu-HU" sz="2800" b="1" dirty="0" smtClean="0">
                <a:latin typeface="Garamond" pitchFamily="18" charset="0"/>
              </a:rPr>
              <a:t> </a:t>
            </a:r>
            <a:r>
              <a:rPr lang="hu-HU" sz="2800" b="1" dirty="0" err="1" smtClean="0">
                <a:latin typeface="Garamond" pitchFamily="18" charset="0"/>
              </a:rPr>
              <a:t>Locally</a:t>
            </a:r>
            <a:r>
              <a:rPr lang="hu-HU" sz="2800" b="1" dirty="0" smtClean="0">
                <a:latin typeface="Garamond" pitchFamily="18" charset="0"/>
              </a:rPr>
              <a:t>!” </a:t>
            </a:r>
          </a:p>
          <a:p>
            <a:r>
              <a:rPr lang="hu-HU" sz="2800" dirty="0">
                <a:latin typeface="Garamond" pitchFamily="18" charset="0"/>
              </a:rPr>
              <a:t/>
            </a:r>
            <a:br>
              <a:rPr lang="hu-HU" sz="2800" dirty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Ma több mint 100 ország tagja.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1,7 millió leendő orvost képvisel.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err="1" smtClean="0">
                <a:latin typeface="Garamond" pitchFamily="18" charset="0"/>
                <a:hlinkClick r:id="rId3"/>
              </a:rPr>
              <a:t>www.ifmsa.org</a:t>
            </a:r>
            <a:r>
              <a:rPr lang="hu-HU" sz="2800" dirty="0" smtClean="0">
                <a:latin typeface="Garamond" pitchFamily="18" charset="0"/>
              </a:rPr>
              <a:t> </a:t>
            </a:r>
            <a:endParaRPr lang="hu-HU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1570186"/>
          </a:xfrm>
        </p:spPr>
        <p:txBody>
          <a:bodyPr/>
          <a:lstStyle/>
          <a:p>
            <a:r>
              <a:rPr lang="hu-HU" dirty="0" smtClean="0">
                <a:latin typeface="Garamond" pitchFamily="18" charset="0"/>
              </a:rPr>
              <a:t>Csereprogramok: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4186808" cy="4464496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Garamond" pitchFamily="18" charset="0"/>
              </a:rPr>
              <a:t>Standing </a:t>
            </a:r>
            <a:r>
              <a:rPr lang="hu-HU" dirty="0" err="1" smtClean="0">
                <a:latin typeface="Garamond" pitchFamily="18" charset="0"/>
              </a:rPr>
              <a:t>Committee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on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b="1" dirty="0" smtClean="0">
                <a:latin typeface="Garamond" pitchFamily="18" charset="0"/>
              </a:rPr>
              <a:t>Professional</a:t>
            </a:r>
            <a:r>
              <a:rPr lang="hu-HU" dirty="0" smtClean="0">
                <a:latin typeface="Garamond" pitchFamily="18" charset="0"/>
              </a:rPr>
              <a:t> Exchange</a:t>
            </a:r>
            <a:br>
              <a:rPr lang="hu-HU" dirty="0" smtClean="0">
                <a:latin typeface="Garamond" pitchFamily="18" charset="0"/>
              </a:rPr>
            </a:br>
            <a:r>
              <a:rPr lang="hu-HU" dirty="0" smtClean="0">
                <a:latin typeface="Garamond" pitchFamily="18" charset="0"/>
              </a:rPr>
              <a:t/>
            </a:r>
            <a:br>
              <a:rPr lang="hu-HU" dirty="0" smtClean="0">
                <a:latin typeface="Garamond" pitchFamily="18" charset="0"/>
              </a:rPr>
            </a:br>
            <a:endParaRPr lang="hu-HU" dirty="0" smtClean="0">
              <a:latin typeface="Garamond" pitchFamily="18" charset="0"/>
            </a:endParaRPr>
          </a:p>
          <a:p>
            <a:r>
              <a:rPr lang="hu-HU" dirty="0" smtClean="0">
                <a:latin typeface="Garamond" pitchFamily="18" charset="0"/>
              </a:rPr>
              <a:t>Standing </a:t>
            </a:r>
            <a:r>
              <a:rPr lang="hu-HU" dirty="0" err="1" smtClean="0">
                <a:latin typeface="Garamond" pitchFamily="18" charset="0"/>
              </a:rPr>
              <a:t>Committee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on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b="1" dirty="0" smtClean="0">
                <a:latin typeface="Garamond" pitchFamily="18" charset="0"/>
              </a:rPr>
              <a:t>Research</a:t>
            </a:r>
            <a:r>
              <a:rPr lang="hu-HU" dirty="0" smtClean="0">
                <a:latin typeface="Garamond" pitchFamily="18" charset="0"/>
              </a:rPr>
              <a:t> Exchange</a:t>
            </a:r>
            <a:endParaRPr lang="hu-HU" dirty="0">
              <a:latin typeface="Garamond" pitchFamily="18" charset="0"/>
            </a:endParaRPr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945645" cy="1440160"/>
          </a:xfrm>
          <a:prstGeom prst="rect">
            <a:avLst/>
          </a:prstGeom>
        </p:spPr>
      </p:pic>
      <p:pic>
        <p:nvPicPr>
          <p:cNvPr id="5" name="Kép 4" descr="logo_scor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21088"/>
            <a:ext cx="3785846" cy="1381833"/>
          </a:xfrm>
          <a:prstGeom prst="rect">
            <a:avLst/>
          </a:prstGeom>
        </p:spPr>
      </p:pic>
      <p:pic>
        <p:nvPicPr>
          <p:cNvPr id="6" name="Tartalom helye 3" descr="danland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975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498178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Garamond" pitchFamily="18" charset="0"/>
              </a:rPr>
              <a:t>A szakmai cseréről:</a:t>
            </a:r>
            <a:endParaRPr lang="hu-HU" sz="5400" b="1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7920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>
                <a:latin typeface="Garamond" pitchFamily="18" charset="0"/>
              </a:rPr>
              <a:t>Mit biztosít a SCOPE csere? </a:t>
            </a:r>
            <a:endParaRPr lang="hu-HU" sz="4000" dirty="0">
              <a:latin typeface="Garamond" pitchFamily="18" charset="0"/>
            </a:endParaRPr>
          </a:p>
        </p:txBody>
      </p:sp>
      <p:pic>
        <p:nvPicPr>
          <p:cNvPr id="4" name="Tartalom helye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75656" y="292494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Egy havi (!) szállást (kollégiumokban vagy családoknál)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Napi egy/kettő meleg étkezést vagy ha ez nem megoldható, zsebpénzt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Előre leszervezett gyakorlati helyet a helyi kórházban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Változatos </a:t>
            </a:r>
            <a:r>
              <a:rPr lang="hu-HU" sz="2400" dirty="0" smtClean="0">
                <a:latin typeface="Garamond" pitchFamily="18" charset="0"/>
              </a:rPr>
              <a:t>szórakozási és városnéző programokat </a:t>
            </a:r>
            <a:r>
              <a:rPr lang="hu-HU" sz="2400" dirty="0" smtClean="0">
                <a:latin typeface="Garamond" pitchFamily="18" charset="0"/>
              </a:rPr>
              <a:t>egy </a:t>
            </a:r>
            <a:r>
              <a:rPr lang="hu-HU" sz="2400" dirty="0" smtClean="0">
                <a:latin typeface="Garamond" pitchFamily="18" charset="0"/>
              </a:rPr>
              <a:t>egész hónapon át!</a:t>
            </a:r>
          </a:p>
        </p:txBody>
      </p:sp>
      <p:pic>
        <p:nvPicPr>
          <p:cNvPr id="6" name="Kép 5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hu-HU" dirty="0" smtClean="0">
                <a:latin typeface="Garamond" pitchFamily="18" charset="0"/>
              </a:rPr>
              <a:t>Mennyiért?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latin typeface="Garamond" pitchFamily="18" charset="0"/>
              </a:rPr>
              <a:t>2 típusú szerződés: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Unilaterális</a:t>
            </a:r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: </a:t>
            </a:r>
            <a:r>
              <a:rPr lang="hu-HU" sz="2400" dirty="0" smtClean="0">
                <a:latin typeface="Garamond" pitchFamily="18" charset="0"/>
              </a:rPr>
              <a:t>az utazó a saját ellátását finanszírozza: országtól függően 250-400 eurót ad le a </a:t>
            </a:r>
            <a:r>
              <a:rPr lang="hu-HU" sz="2400" b="1" dirty="0" smtClean="0">
                <a:latin typeface="Garamond" pitchFamily="18" charset="0"/>
              </a:rPr>
              <a:t>kinti egyesületnek</a:t>
            </a:r>
            <a:r>
              <a:rPr lang="hu-HU" sz="2400" dirty="0" smtClean="0">
                <a:latin typeface="Garamond" pitchFamily="18" charset="0"/>
              </a:rPr>
              <a:t/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Bilaterális: </a:t>
            </a:r>
            <a:r>
              <a:rPr lang="hu-HU" sz="2400" dirty="0" smtClean="0">
                <a:latin typeface="Garamond" pitchFamily="18" charset="0"/>
              </a:rPr>
              <a:t>az utazó a „helyébe érkező” külföldi hallgató ellátását fizeti ki a </a:t>
            </a:r>
            <a:r>
              <a:rPr lang="hu-HU" sz="2400" b="1" dirty="0" err="1" smtClean="0">
                <a:latin typeface="Garamond" pitchFamily="18" charset="0"/>
              </a:rPr>
              <a:t>BOE-nak</a:t>
            </a:r>
            <a:r>
              <a:rPr lang="hu-HU" sz="2400" dirty="0" smtClean="0">
                <a:latin typeface="Garamond" pitchFamily="18" charset="0"/>
              </a:rPr>
              <a:t> cserébe a saját ellátásáért külföldön. </a:t>
            </a:r>
            <a:r>
              <a:rPr lang="hu-HU" sz="2400" b="1" dirty="0" smtClean="0">
                <a:latin typeface="Garamond" pitchFamily="18" charset="0"/>
              </a:rPr>
              <a:t>32.000 Ft</a:t>
            </a:r>
          </a:p>
          <a:p>
            <a:r>
              <a:rPr lang="hu-HU" sz="2400" dirty="0" smtClean="0">
                <a:latin typeface="Garamond" pitchFamily="18" charset="0"/>
              </a:rPr>
              <a:t>Az útiköltséget, (a vízumot) és a biztosítást a hallgató maga állja és intézi.</a:t>
            </a:r>
          </a:p>
          <a:p>
            <a:endParaRPr lang="hu-HU" dirty="0"/>
          </a:p>
        </p:txBody>
      </p:sp>
      <p:pic>
        <p:nvPicPr>
          <p:cNvPr id="4" name="Tartalom helye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  <a:prstGeom prst="rect">
            <a:avLst/>
          </a:prstGeom>
        </p:spPr>
      </p:pic>
      <p:pic>
        <p:nvPicPr>
          <p:cNvPr id="5" name="Kép 4" descr="moszpecsé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98924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Garamond" pitchFamily="18" charset="0"/>
              </a:rPr>
              <a:t>Kik utazhatnak szakmai cserével? </a:t>
            </a:r>
            <a:endParaRPr lang="hu-HU" sz="4000" dirty="0">
              <a:latin typeface="Garamond" pitchFamily="18" charset="0"/>
            </a:endParaRPr>
          </a:p>
        </p:txBody>
      </p:sp>
      <p:pic>
        <p:nvPicPr>
          <p:cNvPr id="4" name="Tartalom helye 3" descr="logo_scope_rgb_medi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645" cy="1440160"/>
          </a:xfrm>
        </p:spPr>
      </p:pic>
      <p:sp>
        <p:nvSpPr>
          <p:cNvPr id="5" name="Szövegdoboz 4"/>
          <p:cNvSpPr txBox="1"/>
          <p:nvPr/>
        </p:nvSpPr>
        <p:spPr>
          <a:xfrm>
            <a:off x="323528" y="148478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smtClean="0">
                <a:latin typeface="Garamond" pitchFamily="18" charset="0"/>
              </a:rPr>
              <a:t>Minden </a:t>
            </a:r>
            <a:r>
              <a:rPr lang="hu-HU" sz="2400" b="1" dirty="0" smtClean="0">
                <a:latin typeface="Garamond" pitchFamily="18" charset="0"/>
              </a:rPr>
              <a:t>BOE tag</a:t>
            </a:r>
            <a:r>
              <a:rPr lang="hu-HU" sz="2400" dirty="0" smtClean="0">
                <a:latin typeface="Garamond" pitchFamily="18" charset="0"/>
              </a:rPr>
              <a:t> megpályázhatja a </a:t>
            </a:r>
            <a:r>
              <a:rPr lang="hu-HU" sz="2400" b="1" dirty="0" smtClean="0">
                <a:latin typeface="Garamond" pitchFamily="18" charset="0"/>
              </a:rPr>
              <a:t>III. és IV. éves nyári és a VI. éves szigorló gyakorlatokat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és rendelkezik legalább </a:t>
            </a:r>
            <a:r>
              <a:rPr lang="hu-HU" sz="2400" b="1" dirty="0" smtClean="0">
                <a:latin typeface="Garamond" pitchFamily="18" charset="0"/>
              </a:rPr>
              <a:t>középfokú angol nyelvvizsgá</a:t>
            </a:r>
            <a:r>
              <a:rPr lang="hu-HU" sz="2400" dirty="0" smtClean="0">
                <a:latin typeface="Garamond" pitchFamily="18" charset="0"/>
              </a:rPr>
              <a:t>val</a:t>
            </a:r>
            <a:r>
              <a:rPr lang="hu-HU" sz="2000" dirty="0" smtClean="0">
                <a:latin typeface="Garamond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Egyes országok egyéb feltételei: </a:t>
            </a: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  <a:hlinkClick r:id="rId3"/>
              </a:rPr>
              <a:t>www.ifmsa.net</a:t>
            </a:r>
            <a:r>
              <a:rPr lang="hu-HU" sz="2400" b="1" dirty="0" smtClean="0">
                <a:solidFill>
                  <a:srgbClr val="0000FF"/>
                </a:solidFill>
                <a:latin typeface="Garamond" pitchFamily="18" charset="0"/>
                <a:hlinkClick r:id="rId3"/>
              </a:rPr>
              <a:t>/</a:t>
            </a: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  <a:hlinkClick r:id="rId3"/>
              </a:rPr>
              <a:t>public</a:t>
            </a:r>
            <a:r>
              <a:rPr lang="hu-HU" sz="2400" b="1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hu-HU" sz="2400" b="1" dirty="0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hu-HU" sz="2400" b="1" dirty="0" smtClean="0">
                <a:solidFill>
                  <a:srgbClr val="0000FF"/>
                </a:solidFill>
                <a:latin typeface="Garamond" pitchFamily="18" charset="0"/>
              </a:rPr>
              <a:t>Professional Exchange → </a:t>
            </a: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</a:rPr>
              <a:t>Exchange</a:t>
            </a:r>
            <a:r>
              <a:rPr lang="hu-HU" sz="2400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</a:rPr>
              <a:t>Conditions</a:t>
            </a:r>
            <a:endParaRPr lang="hu-H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357301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Garamond" pitchFamily="18" charset="0"/>
              </a:rPr>
              <a:t>Hogy dől el, hogy hova utazok?</a:t>
            </a:r>
            <a:endParaRPr lang="hu-HU" sz="4000" dirty="0">
              <a:latin typeface="Garamond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91680" y="4365104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Garamond" pitchFamily="18" charset="0"/>
              </a:rPr>
              <a:t>Pontrendszer</a:t>
            </a:r>
            <a:r>
              <a:rPr lang="hu-HU" sz="2400" dirty="0" smtClean="0">
                <a:latin typeface="Garamond" pitchFamily="18" charset="0"/>
              </a:rPr>
              <a:t> alapján, mely 2 részből áll: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	Tanulmányi pontok: utolsó 2 félév tanulmányi átlaga; nyelvvizsgák; TDK munka; közéleti munkák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	</a:t>
            </a:r>
            <a:r>
              <a:rPr lang="hu-HU" sz="2400" smtClean="0">
                <a:latin typeface="Garamond" pitchFamily="18" charset="0"/>
              </a:rPr>
              <a:t>BOE pontok</a:t>
            </a:r>
            <a:r>
              <a:rPr lang="hu-HU" sz="2400" dirty="0" smtClean="0">
                <a:latin typeface="Garamond" pitchFamily="18" charset="0"/>
              </a:rPr>
              <a:t/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b="1" dirty="0" err="1" smtClean="0">
                <a:solidFill>
                  <a:srgbClr val="0000FF"/>
                </a:solidFill>
                <a:latin typeface="Garamond" pitchFamily="18" charset="0"/>
              </a:rPr>
              <a:t>www.moe.sote.hu</a:t>
            </a:r>
            <a:endParaRPr lang="hu-HU" sz="24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Kép 7" descr="mosz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hu-HU" dirty="0" smtClean="0">
                <a:latin typeface="Garamond" pitchFamily="18" charset="0"/>
              </a:rPr>
              <a:t>A pályázás menete: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aramond" pitchFamily="18" charset="0"/>
              </a:rPr>
              <a:t>November 29-ig kell az igazolásokat, dokumentumokat e-mail-ben és nyomtatott formában is eljuttatni hozzánk. </a:t>
            </a:r>
            <a:endParaRPr lang="hu-HU" sz="2400" dirty="0">
              <a:latin typeface="Garamond" pitchFamily="18" charset="0"/>
            </a:endParaRPr>
          </a:p>
        </p:txBody>
      </p:sp>
      <p:pic>
        <p:nvPicPr>
          <p:cNvPr id="4" name="Tartalom helye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45645" cy="144016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39552" y="249289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Hogy zajlik az elosztó?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19672" y="321297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latin typeface="Garamond" pitchFamily="18" charset="0"/>
              </a:rPr>
              <a:t> </a:t>
            </a:r>
            <a:r>
              <a:rPr lang="hu-HU" sz="2400" b="1" dirty="0" smtClean="0">
                <a:latin typeface="Garamond" pitchFamily="18" charset="0"/>
              </a:rPr>
              <a:t>December 5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Az </a:t>
            </a:r>
            <a:r>
              <a:rPr lang="hu-HU" sz="2400" dirty="0" err="1" smtClean="0">
                <a:latin typeface="Garamond" pitchFamily="18" charset="0"/>
              </a:rPr>
              <a:t>összpontszám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szerinti sorrend alapján választ mindenki országot (pontzárás: december 2; sorrendről előzetes értesítés)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Két lista: 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	A lista: akik több mint 10 BOE ponttal rendelkeznek</a:t>
            </a:r>
            <a:br>
              <a:rPr lang="hu-HU" sz="2400" dirty="0" smtClean="0">
                <a:latin typeface="Garamond" pitchFamily="18" charset="0"/>
              </a:rPr>
            </a:br>
            <a:r>
              <a:rPr lang="hu-HU" sz="2400" dirty="0" smtClean="0">
                <a:latin typeface="Garamond" pitchFamily="18" charset="0"/>
              </a:rPr>
              <a:t>	B lista: akik nem rendelkeznek 10 BOE ponttal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ramond" pitchFamily="18" charset="0"/>
              </a:rPr>
              <a:t> Pontegyenlőség esetén a BOE pontok száma a döntő</a:t>
            </a:r>
          </a:p>
        </p:txBody>
      </p:sp>
      <p:pic>
        <p:nvPicPr>
          <p:cNvPr id="7" name="Kép 6" descr="mosz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5040"/>
            <a:ext cx="1547664" cy="15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514</Words>
  <Application>Microsoft Office PowerPoint</Application>
  <PresentationFormat>Diavetítés a képernyőre (4:3 oldalarány)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Pályázol a BOE szakmai cserére?  Világjáró Napok 2012. november 5.</vt:lpstr>
      <vt:lpstr>Magyar Orvostanhallgatók Szövetsége –  Budapesti Orvostanhallgatók Egyesülete</vt:lpstr>
      <vt:lpstr>IFMSA: International Federation of Medical Students’ Assosiation</vt:lpstr>
      <vt:lpstr>4. dia</vt:lpstr>
      <vt:lpstr>Csereprogramok:</vt:lpstr>
      <vt:lpstr>A szakmai cseréről:</vt:lpstr>
      <vt:lpstr>Mennyiért?</vt:lpstr>
      <vt:lpstr>Kik utazhatnak szakmai cserével? </vt:lpstr>
      <vt:lpstr>A pályázás menete:</vt:lpstr>
      <vt:lpstr>Elosztó után:</vt:lpstr>
      <vt:lpstr>A gyakorlat elfogadtatása: </vt:lpstr>
      <vt:lpstr>Egy kis ízelítő: az idei helyek:</vt:lpstr>
      <vt:lpstr>Hogyan szerezhetek BOE pontokat? </vt:lpstr>
      <vt:lpstr>14. dia</vt:lpstr>
      <vt:lpstr>15. dia</vt:lpstr>
      <vt:lpstr>16. dia</vt:lpstr>
      <vt:lpstr>17. dia</vt:lpstr>
      <vt:lpstr>Összegezve:</vt:lpstr>
      <vt:lpstr>Miért érdemes SCOPE szervezésű cseregyakorlaton részt venni?</vt:lpstr>
      <vt:lpstr>20.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Gabi</dc:creator>
  <cp:lastModifiedBy>Gabi</cp:lastModifiedBy>
  <cp:revision>101</cp:revision>
  <dcterms:created xsi:type="dcterms:W3CDTF">2012-11-02T18:46:18Z</dcterms:created>
  <dcterms:modified xsi:type="dcterms:W3CDTF">2012-11-05T16:12:44Z</dcterms:modified>
</cp:coreProperties>
</file>