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ls" ContentType="application/vnd.ms-exce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Override2.xml" ContentType="application/vnd.openxmlformats-officedocument.themeOverr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2"/>
  </p:notesMasterIdLst>
  <p:sldIdLst>
    <p:sldId id="256" r:id="rId2"/>
    <p:sldId id="257" r:id="rId3"/>
    <p:sldId id="258" r:id="rId4"/>
    <p:sldId id="260" r:id="rId5"/>
    <p:sldId id="259" r:id="rId6"/>
    <p:sldId id="293" r:id="rId7"/>
    <p:sldId id="266" r:id="rId8"/>
    <p:sldId id="262" r:id="rId9"/>
    <p:sldId id="263" r:id="rId10"/>
    <p:sldId id="267" r:id="rId11"/>
    <p:sldId id="268" r:id="rId12"/>
    <p:sldId id="288" r:id="rId13"/>
    <p:sldId id="291" r:id="rId14"/>
    <p:sldId id="300" r:id="rId15"/>
    <p:sldId id="269" r:id="rId16"/>
    <p:sldId id="274" r:id="rId17"/>
    <p:sldId id="294" r:id="rId18"/>
    <p:sldId id="295" r:id="rId19"/>
    <p:sldId id="296" r:id="rId20"/>
    <p:sldId id="273" r:id="rId21"/>
    <p:sldId id="290" r:id="rId22"/>
    <p:sldId id="299" r:id="rId23"/>
    <p:sldId id="298" r:id="rId24"/>
    <p:sldId id="297" r:id="rId25"/>
    <p:sldId id="271" r:id="rId26"/>
    <p:sldId id="279" r:id="rId27"/>
    <p:sldId id="275" r:id="rId28"/>
    <p:sldId id="277" r:id="rId29"/>
    <p:sldId id="278" r:id="rId30"/>
    <p:sldId id="281" r:id="rId31"/>
    <p:sldId id="282" r:id="rId32"/>
    <p:sldId id="283" r:id="rId33"/>
    <p:sldId id="284" r:id="rId34"/>
    <p:sldId id="301" r:id="rId35"/>
    <p:sldId id="302" r:id="rId36"/>
    <p:sldId id="286" r:id="rId37"/>
    <p:sldId id="285" r:id="rId38"/>
    <p:sldId id="289" r:id="rId39"/>
    <p:sldId id="265" r:id="rId40"/>
    <p:sldId id="303" r:id="rId41"/>
  </p:sldIdLst>
  <p:sldSz cx="9144000" cy="6858000" type="screen4x3"/>
  <p:notesSz cx="6858000" cy="9144000"/>
  <p:defaultTextStyle>
    <a:defPPr>
      <a:defRPr lang="hu-H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3446" autoAdjust="0"/>
  </p:normalViewPr>
  <p:slideViewPr>
    <p:cSldViewPr>
      <p:cViewPr varScale="1">
        <p:scale>
          <a:sx n="58" d="100"/>
          <a:sy n="58" d="100"/>
        </p:scale>
        <p:origin x="-672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52DD1CC4-E80F-4E96-85F5-F97616A4690C}" type="datetimeFigureOut">
              <a:rPr lang="hu-HU"/>
              <a:pPr>
                <a:defRPr/>
              </a:pPr>
              <a:t>2012.12.12.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hu-HU" noProof="0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noProof="0" smtClean="0"/>
              <a:t>Mintaszöveg szerkesztése</a:t>
            </a:r>
          </a:p>
          <a:p>
            <a:pPr lvl="1"/>
            <a:r>
              <a:rPr lang="hu-HU" noProof="0" smtClean="0"/>
              <a:t>Második szint</a:t>
            </a:r>
          </a:p>
          <a:p>
            <a:pPr lvl="2"/>
            <a:r>
              <a:rPr lang="hu-HU" noProof="0" smtClean="0"/>
              <a:t>Harmadik szint</a:t>
            </a:r>
          </a:p>
          <a:p>
            <a:pPr lvl="3"/>
            <a:r>
              <a:rPr lang="hu-HU" noProof="0" smtClean="0"/>
              <a:t>Negyedik szint</a:t>
            </a:r>
          </a:p>
          <a:p>
            <a:pPr lvl="4"/>
            <a:r>
              <a:rPr lang="hu-HU" noProof="0" smtClean="0"/>
              <a:t>Ötödik szint</a:t>
            </a:r>
            <a:endParaRPr lang="hu-HU" noProof="0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E17C5829-3961-48E8-97C0-248FE8EF7BF1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0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u-H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778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hu-HU" smtClean="0"/>
              <a:t>FÉNYKÉP: Tesio és Split kanülökről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6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hu-HU" smtClean="0"/>
              <a:t>FÉNYKÉP: egyenes szúrás, megfelelő távolságban</a:t>
            </a:r>
          </a:p>
          <a:p>
            <a:r>
              <a:rPr lang="hu-HU" smtClean="0"/>
              <a:t>3 fázis!</a:t>
            </a:r>
          </a:p>
          <a:p>
            <a:endParaRPr lang="hu-H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9874" name="Rectangle 3"/>
          <p:cNvSpPr>
            <a:spLocks noGrp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u-HU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D7CC4AB-5C9B-4B87-87F1-BD3D7A35FCC7}" type="slidenum">
              <a:rPr lang="hu-H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25</a:t>
            </a:fld>
            <a:endParaRPr lang="hu-HU"/>
          </a:p>
        </p:txBody>
      </p:sp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ím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17" name="Alcím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hu-HU" smtClean="0"/>
              <a:t>Alcím mintájának szerkesztése</a:t>
            </a:r>
            <a:endParaRPr lang="en-US"/>
          </a:p>
        </p:txBody>
      </p:sp>
      <p:sp>
        <p:nvSpPr>
          <p:cNvPr id="4" name="Dátum helye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082E06-0744-4F2B-B56B-DA6BC3CB497B}" type="datetimeFigureOut">
              <a:rPr lang="hu-HU"/>
              <a:pPr>
                <a:defRPr/>
              </a:pPr>
              <a:t>2012.12.12.</a:t>
            </a:fld>
            <a:endParaRPr lang="hu-HU"/>
          </a:p>
        </p:txBody>
      </p:sp>
      <p:sp>
        <p:nvSpPr>
          <p:cNvPr id="5" name="Élőláb hely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AA2350-1D2E-44F6-AEE4-C78AF49EEAE9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átum helye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CAA4E5-6E62-41D1-97C0-6F1B043FB375}" type="datetimeFigureOut">
              <a:rPr lang="hu-HU"/>
              <a:pPr>
                <a:defRPr/>
              </a:pPr>
              <a:t>2012.12.12.</a:t>
            </a:fld>
            <a:endParaRPr lang="hu-HU"/>
          </a:p>
        </p:txBody>
      </p:sp>
      <p:sp>
        <p:nvSpPr>
          <p:cNvPr id="5" name="Élőláb helye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656043-2261-4919-801C-EF7CF8F830D6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átum helye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18BE70-B234-4992-AEF7-73906FEDAB8B}" type="datetimeFigureOut">
              <a:rPr lang="hu-HU"/>
              <a:pPr>
                <a:defRPr/>
              </a:pPr>
              <a:t>2012.12.12.</a:t>
            </a:fld>
            <a:endParaRPr lang="hu-HU"/>
          </a:p>
        </p:txBody>
      </p:sp>
      <p:sp>
        <p:nvSpPr>
          <p:cNvPr id="5" name="Élőláb helye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38D85A-334B-4702-85FD-279272F4AFC3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Cím, szöveg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316F5C-361D-4471-B125-AF80C5FC45DA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935163"/>
            <a:ext cx="4038600" cy="43894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648200" y="1935163"/>
            <a:ext cx="4038600" cy="4389437"/>
          </a:xfrm>
        </p:spPr>
        <p:txBody>
          <a:bodyPr/>
          <a:lstStyle/>
          <a:p>
            <a:pPr lvl="0"/>
            <a:endParaRPr lang="hu-HU" noProof="0"/>
          </a:p>
        </p:txBody>
      </p:sp>
      <p:sp>
        <p:nvSpPr>
          <p:cNvPr id="5" name="Dátum helye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A75124-0349-4D5A-979C-F25A488B4DF3}" type="datetimeFigureOut">
              <a:rPr lang="hu-HU"/>
              <a:pPr>
                <a:defRPr/>
              </a:pPr>
              <a:t>2012.12.12.</a:t>
            </a:fld>
            <a:endParaRPr lang="hu-HU"/>
          </a:p>
        </p:txBody>
      </p:sp>
      <p:sp>
        <p:nvSpPr>
          <p:cNvPr id="6" name="Élőláb helye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25AC56-196B-47A7-AF6D-42654AE466A9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704850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935163"/>
            <a:ext cx="4038600" cy="2117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35163"/>
            <a:ext cx="4038600" cy="2117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4205288"/>
            <a:ext cx="4038600" cy="2119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205288"/>
            <a:ext cx="4038600" cy="2119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7" name="Dátum helye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18F914-3678-4888-B340-614B9C61DCB6}" type="datetimeFigureOut">
              <a:rPr lang="hu-HU"/>
              <a:pPr>
                <a:defRPr/>
              </a:pPr>
              <a:t>2012.12.12.</a:t>
            </a:fld>
            <a:endParaRPr lang="hu-HU"/>
          </a:p>
        </p:txBody>
      </p:sp>
      <p:sp>
        <p:nvSpPr>
          <p:cNvPr id="8" name="Élőláb helye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9" name="Dia számának helye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6E1F3C-FD71-4B2D-8CEB-449EA35FF44D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átum helye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CD8550-3AF6-4BB9-924D-38E71A411EBD}" type="datetimeFigureOut">
              <a:rPr lang="hu-HU"/>
              <a:pPr>
                <a:defRPr/>
              </a:pPr>
              <a:t>2012.12.12.</a:t>
            </a:fld>
            <a:endParaRPr lang="hu-HU"/>
          </a:p>
        </p:txBody>
      </p:sp>
      <p:sp>
        <p:nvSpPr>
          <p:cNvPr id="5" name="Élőláb helye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743890-4661-4C12-AF36-B137527BB694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AD68BF-716D-46F5-A46A-1A518CCC36FA}" type="datetimeFigureOut">
              <a:rPr lang="hu-HU"/>
              <a:pPr>
                <a:defRPr/>
              </a:pPr>
              <a:t>2012.12.12.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DBE986-89FE-4521-9D98-615B222F51C8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5" name="Dátum helye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3C4EC3-24E0-4CCC-BD83-8C6110D6802D}" type="datetimeFigureOut">
              <a:rPr lang="hu-HU"/>
              <a:pPr>
                <a:defRPr/>
              </a:pPr>
              <a:t>2012.12.12.</a:t>
            </a:fld>
            <a:endParaRPr lang="hu-HU"/>
          </a:p>
        </p:txBody>
      </p:sp>
      <p:sp>
        <p:nvSpPr>
          <p:cNvPr id="6" name="Élőláb helye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8A25AE-3940-4241-9366-4DB679673665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Tartalom helye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7" name="Dátum helye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5DD10F-1F25-414D-B62F-E328B0D924D6}" type="datetimeFigureOut">
              <a:rPr lang="hu-HU"/>
              <a:pPr>
                <a:defRPr/>
              </a:pPr>
              <a:t>2012.12.12.</a:t>
            </a:fld>
            <a:endParaRPr lang="hu-HU"/>
          </a:p>
        </p:txBody>
      </p:sp>
      <p:sp>
        <p:nvSpPr>
          <p:cNvPr id="8" name="Élőláb helye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9" name="Dia számának helye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F74417-5B1A-41A6-8616-A20CFEC4262F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Dátum helye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41D7C3-B7B3-4D2F-89EF-9AAF8271A4E7}" type="datetimeFigureOut">
              <a:rPr lang="hu-HU"/>
              <a:pPr>
                <a:defRPr/>
              </a:pPr>
              <a:t>2012.12.12.</a:t>
            </a:fld>
            <a:endParaRPr lang="hu-HU"/>
          </a:p>
        </p:txBody>
      </p:sp>
      <p:sp>
        <p:nvSpPr>
          <p:cNvPr id="4" name="Élőláb helye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Dia számának helye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696473-74FA-427D-9910-FE4E4BF2911C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76B53F-E7F2-4150-817D-AA2E58A99F9F}" type="datetimeFigureOut">
              <a:rPr lang="hu-HU"/>
              <a:pPr>
                <a:defRPr/>
              </a:pPr>
              <a:t>2012.12.12.</a:t>
            </a:fld>
            <a:endParaRPr lang="hu-HU"/>
          </a:p>
        </p:txBody>
      </p:sp>
      <p:sp>
        <p:nvSpPr>
          <p:cNvPr id="3" name="Élőláb helye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Dia számának helye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958F48-F0A3-4E02-A32F-7A2205789442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5" name="Dátum helye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0CEE01-4940-439F-ADF4-D26F997E247A}" type="datetimeFigureOut">
              <a:rPr lang="hu-HU"/>
              <a:pPr>
                <a:defRPr/>
              </a:pPr>
              <a:t>2012.12.12.</a:t>
            </a:fld>
            <a:endParaRPr lang="hu-HU"/>
          </a:p>
        </p:txBody>
      </p:sp>
      <p:sp>
        <p:nvSpPr>
          <p:cNvPr id="6" name="Élőláb helye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9FDFF3-968E-4FEB-B729-8E53940A685A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gy sarkán kerekítve levágott téglalap 8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Derékszögű háromszög 11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Szabadkézi sokszög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8" name="Szabadkézi sokszög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hu-HU" noProof="0" smtClean="0"/>
              <a:t>Kép beszúrásához kattintson az ikonra</a:t>
            </a:r>
            <a:endParaRPr lang="en-US" noProof="0" dirty="0"/>
          </a:p>
        </p:txBody>
      </p:sp>
      <p:sp>
        <p:nvSpPr>
          <p:cNvPr id="9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739BAE-132A-4E2B-AD97-F5AF09F92D43}" type="datetimeFigureOut">
              <a:rPr lang="hu-HU"/>
              <a:pPr>
                <a:defRPr/>
              </a:pPr>
              <a:t>2012.12.12.</a:t>
            </a:fld>
            <a:endParaRPr lang="hu-HU"/>
          </a:p>
        </p:txBody>
      </p:sp>
      <p:sp>
        <p:nvSpPr>
          <p:cNvPr id="10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1" name="Dia számának helye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1134E0-EBED-4813-B81A-3EE04720CC22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zabadkézi sokszög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8" name="Szabadkézi sokszög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98308" name="Cím helye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hu-HU" smtClean="0"/>
              <a:t>Mintacím szerkesztése</a:t>
            </a:r>
            <a:endParaRPr lang="en-US" smtClean="0"/>
          </a:p>
        </p:txBody>
      </p:sp>
      <p:sp>
        <p:nvSpPr>
          <p:cNvPr id="98309" name="Szöveg helye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smtClean="0"/>
          </a:p>
        </p:txBody>
      </p:sp>
      <p:sp>
        <p:nvSpPr>
          <p:cNvPr id="10" name="Dátum helye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AD1A481-6D3E-41D9-A662-BBAFDF72F5D3}" type="datetimeFigureOut">
              <a:rPr lang="hu-HU"/>
              <a:pPr>
                <a:defRPr/>
              </a:pPr>
              <a:t>2012.12.12.</a:t>
            </a:fld>
            <a:endParaRPr lang="hu-HU"/>
          </a:p>
        </p:txBody>
      </p:sp>
      <p:sp>
        <p:nvSpPr>
          <p:cNvPr id="22" name="Élőláb helye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8" name="Dia számának helye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6A1EF2A-764A-43F3-AB29-55AD9D27B3B2}" type="slidenum">
              <a:rPr lang="hu-HU"/>
              <a:pPr>
                <a:defRPr/>
              </a:pPr>
              <a:t>‹#›</a:t>
            </a:fld>
            <a:endParaRPr lang="hu-HU"/>
          </a:p>
        </p:txBody>
      </p:sp>
      <p:grpSp>
        <p:nvGrpSpPr>
          <p:cNvPr id="98313" name="Csoportba foglalás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Szabadkézi sokszög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13" name="Szabadkézi sokszög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4" r:id="rId2"/>
    <p:sldLayoutId id="2147483676" r:id="rId3"/>
    <p:sldLayoutId id="2147483673" r:id="rId4"/>
    <p:sldLayoutId id="2147483672" r:id="rId5"/>
    <p:sldLayoutId id="2147483671" r:id="rId6"/>
    <p:sldLayoutId id="2147483670" r:id="rId7"/>
    <p:sldLayoutId id="2147483669" r:id="rId8"/>
    <p:sldLayoutId id="2147483677" r:id="rId9"/>
    <p:sldLayoutId id="2147483668" r:id="rId10"/>
    <p:sldLayoutId id="2147483667" r:id="rId11"/>
    <p:sldLayoutId id="2147483678" r:id="rId12"/>
    <p:sldLayoutId id="2147483666" r:id="rId13"/>
    <p:sldLayoutId id="2147483665" r:id="rId14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rial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3.jpeg"/><Relationship Id="rId5" Type="http://schemas.openxmlformats.org/officeDocument/2006/relationships/image" Target="../media/image12.wmf"/><Relationship Id="rId4" Type="http://schemas.openxmlformats.org/officeDocument/2006/relationships/image" Target="../media/image11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Excel_97-2003_munkalap1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Excel_97-2003_munkalap2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3.vml"/><Relationship Id="rId4" Type="http://schemas.openxmlformats.org/officeDocument/2006/relationships/oleObject" Target="../embeddings/oleObject1.bin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u-HU" dirty="0" smtClean="0"/>
              <a:t>Vesepótló kezelések</a:t>
            </a:r>
            <a:endParaRPr lang="hu-HU" dirty="0"/>
          </a:p>
        </p:txBody>
      </p:sp>
      <p:sp>
        <p:nvSpPr>
          <p:cNvPr id="21506" name="Alcím 2"/>
          <p:cNvSpPr>
            <a:spLocks noGrp="1"/>
          </p:cNvSpPr>
          <p:nvPr>
            <p:ph type="subTitle" idx="1"/>
          </p:nvPr>
        </p:nvSpPr>
        <p:spPr>
          <a:xfrm>
            <a:off x="533400" y="3228975"/>
            <a:ext cx="7854950" cy="1752600"/>
          </a:xfrm>
        </p:spPr>
        <p:txBody>
          <a:bodyPr/>
          <a:lstStyle/>
          <a:p>
            <a:pPr marR="0" eaLnBrk="1" hangingPunct="1"/>
            <a:r>
              <a:rPr lang="hu-HU" dirty="0" err="1" smtClean="0"/>
              <a:t>Haemodialízis</a:t>
            </a:r>
            <a:r>
              <a:rPr lang="hu-HU" dirty="0" smtClean="0"/>
              <a:t>, </a:t>
            </a:r>
            <a:r>
              <a:rPr lang="hu-HU" dirty="0" err="1" smtClean="0"/>
              <a:t>peritoneális</a:t>
            </a:r>
            <a:r>
              <a:rPr lang="hu-HU" dirty="0" smtClean="0"/>
              <a:t> dialízis, </a:t>
            </a:r>
          </a:p>
          <a:p>
            <a:pPr marR="0" eaLnBrk="1" hangingPunct="1"/>
            <a:r>
              <a:rPr lang="hu-HU" dirty="0" err="1" smtClean="0"/>
              <a:t>vesetranszplantáció</a:t>
            </a:r>
            <a:endParaRPr lang="hu-HU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tx2">
              <a:lumMod val="40000"/>
              <a:lumOff val="60000"/>
            </a:schemeClr>
          </a:solidFill>
          <a:ln>
            <a:solidFill>
              <a:srgbClr val="000080"/>
            </a:solidFill>
          </a:ln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u-HU" sz="3600" b="1" dirty="0" smtClean="0"/>
              <a:t>	</a:t>
            </a:r>
            <a:r>
              <a:rPr lang="hu-HU" sz="3600" b="1" dirty="0" err="1" smtClean="0"/>
              <a:t>Dialysis</a:t>
            </a:r>
            <a:r>
              <a:rPr lang="hu-HU" sz="3600" b="1" dirty="0" smtClean="0"/>
              <a:t> kezelés indikációja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989138"/>
            <a:ext cx="8229600" cy="4122737"/>
          </a:xfrm>
          <a:solidFill>
            <a:schemeClr val="bg2">
              <a:lumMod val="90000"/>
            </a:schemeClr>
          </a:solidFill>
        </p:spPr>
        <p:txBody>
          <a:bodyPr>
            <a:normAutofit fontScale="92500"/>
          </a:bodyPr>
          <a:lstStyle/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hu-HU" sz="2800" b="1" dirty="0" smtClean="0">
                <a:solidFill>
                  <a:schemeClr val="tx2"/>
                </a:solidFill>
              </a:rPr>
              <a:t>GFR </a:t>
            </a:r>
            <a:r>
              <a:rPr lang="en-US" sz="2800" b="1" dirty="0" smtClean="0">
                <a:solidFill>
                  <a:schemeClr val="tx2"/>
                </a:solidFill>
              </a:rPr>
              <a:t>&lt;</a:t>
            </a:r>
            <a:r>
              <a:rPr lang="hu-HU" sz="2800" b="1" dirty="0" smtClean="0">
                <a:solidFill>
                  <a:schemeClr val="tx2"/>
                </a:solidFill>
              </a:rPr>
              <a:t>10 ml/min -  diabetes esetén:10-12 ml/min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hu-HU" sz="2800" b="1" dirty="0" smtClean="0">
                <a:solidFill>
                  <a:schemeClr val="tx2"/>
                </a:solidFill>
              </a:rPr>
              <a:t>48 órát meghaladó </a:t>
            </a:r>
            <a:r>
              <a:rPr lang="hu-HU" sz="2800" b="1" dirty="0" err="1" smtClean="0">
                <a:solidFill>
                  <a:schemeClr val="tx2"/>
                </a:solidFill>
              </a:rPr>
              <a:t>anuria</a:t>
            </a:r>
            <a:endParaRPr lang="hu-HU" sz="2800" b="1" dirty="0" smtClean="0">
              <a:solidFill>
                <a:schemeClr val="tx2"/>
              </a:solidFill>
            </a:endParaRP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hu-HU" sz="2800" b="1" dirty="0" smtClean="0">
                <a:solidFill>
                  <a:schemeClr val="tx2"/>
                </a:solidFill>
              </a:rPr>
              <a:t>Urémiás tünetek megjelenése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hu-HU" sz="2800" b="1" dirty="0" err="1" smtClean="0">
                <a:solidFill>
                  <a:schemeClr val="tx2"/>
                </a:solidFill>
              </a:rPr>
              <a:t>Diuretikum</a:t>
            </a:r>
            <a:r>
              <a:rPr lang="hu-HU" sz="2800" b="1" dirty="0" smtClean="0">
                <a:solidFill>
                  <a:schemeClr val="tx2"/>
                </a:solidFill>
              </a:rPr>
              <a:t> </a:t>
            </a:r>
            <a:r>
              <a:rPr lang="hu-HU" sz="2800" b="1" dirty="0" err="1" smtClean="0">
                <a:solidFill>
                  <a:schemeClr val="tx2"/>
                </a:solidFill>
              </a:rPr>
              <a:t>refrakter</a:t>
            </a:r>
            <a:r>
              <a:rPr lang="hu-HU" sz="2800" b="1" dirty="0" smtClean="0">
                <a:solidFill>
                  <a:schemeClr val="tx2"/>
                </a:solidFill>
              </a:rPr>
              <a:t>  </a:t>
            </a:r>
            <a:r>
              <a:rPr lang="hu-HU" sz="2800" b="1" dirty="0" err="1" smtClean="0">
                <a:solidFill>
                  <a:schemeClr val="tx2"/>
                </a:solidFill>
              </a:rPr>
              <a:t>oedema</a:t>
            </a:r>
            <a:endParaRPr lang="hu-HU" sz="2800" b="1" dirty="0" smtClean="0">
              <a:solidFill>
                <a:schemeClr val="tx2"/>
              </a:solidFill>
            </a:endParaRP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hu-HU" sz="2800" b="1" dirty="0" smtClean="0">
                <a:solidFill>
                  <a:schemeClr val="tx2"/>
                </a:solidFill>
              </a:rPr>
              <a:t> Urémiás </a:t>
            </a:r>
            <a:r>
              <a:rPr lang="hu-HU" sz="2800" b="1" dirty="0" err="1" smtClean="0">
                <a:solidFill>
                  <a:schemeClr val="tx2"/>
                </a:solidFill>
              </a:rPr>
              <a:t>pericarditis</a:t>
            </a:r>
            <a:endParaRPr lang="hu-HU" sz="2800" b="1" dirty="0" smtClean="0">
              <a:solidFill>
                <a:schemeClr val="tx2"/>
              </a:solidFill>
            </a:endParaRP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hu-HU" sz="2800" b="1" dirty="0" err="1" smtClean="0">
                <a:solidFill>
                  <a:schemeClr val="tx2"/>
                </a:solidFill>
              </a:rPr>
              <a:t>Epo</a:t>
            </a:r>
            <a:r>
              <a:rPr lang="hu-HU" sz="2800" b="1" dirty="0" smtClean="0">
                <a:solidFill>
                  <a:schemeClr val="tx2"/>
                </a:solidFill>
              </a:rPr>
              <a:t> rezisztens anémia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hu-HU" sz="2800" b="1" dirty="0" smtClean="0">
                <a:solidFill>
                  <a:schemeClr val="tx2"/>
                </a:solidFill>
              </a:rPr>
              <a:t>Acidózis pH</a:t>
            </a:r>
            <a:r>
              <a:rPr lang="en-US" sz="2800" b="1" dirty="0" smtClean="0">
                <a:solidFill>
                  <a:schemeClr val="tx2"/>
                </a:solidFill>
              </a:rPr>
              <a:t>&lt;</a:t>
            </a:r>
            <a:r>
              <a:rPr lang="hu-HU" sz="2800" b="1" dirty="0" smtClean="0">
                <a:solidFill>
                  <a:schemeClr val="tx2"/>
                </a:solidFill>
              </a:rPr>
              <a:t>7.2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hu-HU" sz="2800" b="1" dirty="0" err="1" smtClean="0">
                <a:solidFill>
                  <a:schemeClr val="tx2"/>
                </a:solidFill>
              </a:rPr>
              <a:t>Hyperkalémia</a:t>
            </a:r>
            <a:r>
              <a:rPr lang="hu-HU" sz="2800" b="1" dirty="0" smtClean="0">
                <a:solidFill>
                  <a:schemeClr val="tx2"/>
                </a:solidFill>
              </a:rPr>
              <a:t>  se K </a:t>
            </a:r>
            <a:r>
              <a:rPr lang="en-US" sz="2800" b="1" dirty="0" smtClean="0">
                <a:solidFill>
                  <a:schemeClr val="tx2"/>
                </a:solidFill>
              </a:rPr>
              <a:t>&gt;</a:t>
            </a:r>
            <a:r>
              <a:rPr lang="hu-HU" sz="2800" b="1" dirty="0" smtClean="0">
                <a:solidFill>
                  <a:schemeClr val="tx2"/>
                </a:solidFill>
              </a:rPr>
              <a:t>6,5</a:t>
            </a:r>
            <a:endParaRPr lang="en-US" sz="2800" b="1" dirty="0" smtClean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260350"/>
            <a:ext cx="7924800" cy="1368425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u-HU" sz="3500" b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A dialízis kezelés elkezdését </a:t>
            </a:r>
            <a:r>
              <a:rPr lang="hu-HU" sz="3500" b="1" dirty="0" err="1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indokló</a:t>
            </a:r>
            <a:r>
              <a:rPr lang="hu-HU" sz="3500" b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 tünetek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chemeClr val="bg2">
              <a:lumMod val="90000"/>
            </a:schemeClr>
          </a:solidFill>
        </p:spPr>
        <p:txBody>
          <a:bodyPr>
            <a:normAutofit/>
          </a:bodyPr>
          <a:lstStyle/>
          <a:p>
            <a:pPr marL="274320" indent="-27432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hu-HU" sz="2400" dirty="0" smtClean="0"/>
          </a:p>
          <a:p>
            <a:pPr marL="274320" indent="-27432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hu-HU" sz="2400" dirty="0" smtClean="0"/>
              <a:t>Szellemi és fizikai teljesítőképesség csökkenése</a:t>
            </a:r>
          </a:p>
          <a:p>
            <a:pPr marL="274320" indent="-27432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hu-HU" sz="2400" dirty="0" smtClean="0"/>
              <a:t>Reggeli hányinger, fejfájás, izomfájdalom, alvászavar</a:t>
            </a:r>
          </a:p>
          <a:p>
            <a:pPr marL="274320" indent="-27432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hu-HU" sz="2400" dirty="0" smtClean="0"/>
              <a:t>Gyógyszeresen nem kezelhető</a:t>
            </a:r>
          </a:p>
          <a:p>
            <a:pPr marL="640080" lvl="1" indent="-246888" eaLnBrk="1" fontAlgn="auto" hangingPunct="1">
              <a:lnSpc>
                <a:spcPct val="90000"/>
              </a:lnSpc>
              <a:spcAft>
                <a:spcPts val="0"/>
              </a:spcAft>
              <a:buFont typeface="Wingdings 2"/>
              <a:buChar char=""/>
              <a:defRPr/>
            </a:pPr>
            <a:r>
              <a:rPr lang="hu-HU" dirty="0" err="1" smtClean="0"/>
              <a:t>Hypervolaemia</a:t>
            </a:r>
            <a:endParaRPr lang="hu-HU" dirty="0" smtClean="0"/>
          </a:p>
          <a:p>
            <a:pPr marL="640080" lvl="1" indent="-246888" eaLnBrk="1" fontAlgn="auto" hangingPunct="1">
              <a:lnSpc>
                <a:spcPct val="90000"/>
              </a:lnSpc>
              <a:spcAft>
                <a:spcPts val="0"/>
              </a:spcAft>
              <a:buFont typeface="Wingdings 2"/>
              <a:buChar char=""/>
              <a:defRPr/>
            </a:pPr>
            <a:r>
              <a:rPr lang="hu-HU" dirty="0" smtClean="0"/>
              <a:t>Hipertónia</a:t>
            </a:r>
          </a:p>
          <a:p>
            <a:pPr marL="640080" lvl="1" indent="-246888" eaLnBrk="1" fontAlgn="auto" hangingPunct="1">
              <a:lnSpc>
                <a:spcPct val="90000"/>
              </a:lnSpc>
              <a:spcAft>
                <a:spcPts val="0"/>
              </a:spcAft>
              <a:buFont typeface="Wingdings 2"/>
              <a:buChar char=""/>
              <a:defRPr/>
            </a:pPr>
            <a:r>
              <a:rPr lang="hu-HU" dirty="0" smtClean="0"/>
              <a:t>Acidózis</a:t>
            </a:r>
          </a:p>
          <a:p>
            <a:pPr marL="640080" lvl="1" indent="-246888" eaLnBrk="1" fontAlgn="auto" hangingPunct="1">
              <a:lnSpc>
                <a:spcPct val="90000"/>
              </a:lnSpc>
              <a:spcAft>
                <a:spcPts val="0"/>
              </a:spcAft>
              <a:buFont typeface="Wingdings 2"/>
              <a:buChar char=""/>
              <a:defRPr/>
            </a:pPr>
            <a:r>
              <a:rPr lang="hu-HU" dirty="0" err="1" smtClean="0"/>
              <a:t>Hyperkalaemia</a:t>
            </a:r>
            <a:endParaRPr lang="hu-HU" dirty="0" smtClean="0"/>
          </a:p>
          <a:p>
            <a:pPr marL="274320" indent="-27432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hu-HU" sz="2400" dirty="0" err="1" smtClean="0"/>
              <a:t>Malnutrició</a:t>
            </a:r>
            <a:r>
              <a:rPr lang="hu-HU" sz="2400" dirty="0" smtClean="0"/>
              <a:t> jelei: fogyás , izomtömeg csökkenése</a:t>
            </a:r>
          </a:p>
          <a:p>
            <a:pPr marL="274320" indent="-27432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hu-HU" sz="2400" dirty="0" smtClean="0"/>
              <a:t>Szövődmények  pl. súlyos infekció, műtétek </a:t>
            </a:r>
          </a:p>
          <a:p>
            <a:pPr marL="274320" indent="-27432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hu-HU" sz="2400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u-HU" sz="2200" b="1" dirty="0" err="1">
                <a:solidFill>
                  <a:schemeClr val="accent1">
                    <a:lumMod val="75000"/>
                  </a:schemeClr>
                </a:solidFill>
              </a:rPr>
              <a:t>Uraemiás</a:t>
            </a:r>
            <a:r>
              <a:rPr lang="hu-HU" sz="2200" b="1" dirty="0">
                <a:solidFill>
                  <a:schemeClr val="accent1">
                    <a:lumMod val="75000"/>
                  </a:schemeClr>
                </a:solidFill>
              </a:rPr>
              <a:t> toxinok</a:t>
            </a:r>
          </a:p>
        </p:txBody>
      </p:sp>
      <p:sp>
        <p:nvSpPr>
          <p:cNvPr id="69634" name="Line 3"/>
          <p:cNvSpPr>
            <a:spLocks noChangeShapeType="1"/>
          </p:cNvSpPr>
          <p:nvPr/>
        </p:nvSpPr>
        <p:spPr bwMode="auto">
          <a:xfrm>
            <a:off x="0" y="990600"/>
            <a:ext cx="9144000" cy="0"/>
          </a:xfrm>
          <a:prstGeom prst="line">
            <a:avLst/>
          </a:prstGeom>
          <a:noFill/>
          <a:ln w="76200">
            <a:solidFill>
              <a:srgbClr val="660066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69635" name="Text Box 4"/>
          <p:cNvSpPr txBox="1">
            <a:spLocks noChangeArrowheads="1"/>
          </p:cNvSpPr>
          <p:nvPr/>
        </p:nvSpPr>
        <p:spPr bwMode="auto">
          <a:xfrm>
            <a:off x="533400" y="1295400"/>
            <a:ext cx="8153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hu-HU" sz="2000" b="1">
              <a:solidFill>
                <a:srgbClr val="FFFF99"/>
              </a:solidFill>
              <a:latin typeface="Times New Roman" pitchFamily="18" charset="0"/>
            </a:endParaRPr>
          </a:p>
        </p:txBody>
      </p:sp>
      <p:sp>
        <p:nvSpPr>
          <p:cNvPr id="69636" name="Text Box 5"/>
          <p:cNvSpPr txBox="1">
            <a:spLocks noChangeArrowheads="1"/>
          </p:cNvSpPr>
          <p:nvPr/>
        </p:nvSpPr>
        <p:spPr bwMode="auto">
          <a:xfrm>
            <a:off x="609600" y="1371600"/>
            <a:ext cx="807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hu-HU" sz="2400">
              <a:latin typeface="Times New Roman" pitchFamily="18" charset="0"/>
            </a:endParaRPr>
          </a:p>
        </p:txBody>
      </p:sp>
      <p:sp>
        <p:nvSpPr>
          <p:cNvPr id="30726" name="Text Box 6"/>
          <p:cNvSpPr txBox="1">
            <a:spLocks noChangeArrowheads="1"/>
          </p:cNvSpPr>
          <p:nvPr/>
        </p:nvSpPr>
        <p:spPr bwMode="auto">
          <a:xfrm>
            <a:off x="684213" y="1196975"/>
            <a:ext cx="7848600" cy="4725988"/>
          </a:xfrm>
          <a:prstGeom prst="rect">
            <a:avLst/>
          </a:prstGeom>
          <a:solidFill>
            <a:srgbClr val="FFFFFF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hu-HU" sz="20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Renális</a:t>
            </a:r>
            <a:r>
              <a:rPr lang="hu-HU" sz="20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hu-HU" sz="20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clearance</a:t>
            </a:r>
            <a:r>
              <a:rPr lang="hu-HU" sz="20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: 58.000 </a:t>
            </a:r>
            <a:r>
              <a:rPr lang="hu-HU" sz="20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Da-ig</a:t>
            </a:r>
            <a:endParaRPr lang="hu-HU" sz="20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</a:endParaRPr>
          </a:p>
          <a:p>
            <a:pPr fontAlgn="auto">
              <a:spcBef>
                <a:spcPct val="50000"/>
              </a:spcBef>
              <a:spcAft>
                <a:spcPts val="0"/>
              </a:spcAft>
              <a:buFontTx/>
              <a:buChar char="•"/>
              <a:defRPr/>
            </a:pPr>
            <a:r>
              <a:rPr lang="hu-HU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hu-HU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Urea</a:t>
            </a:r>
            <a:r>
              <a:rPr lang="hu-HU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- </a:t>
            </a:r>
            <a:r>
              <a:rPr lang="hu-HU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cyanate</a:t>
            </a:r>
            <a:r>
              <a:rPr lang="hu-HU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: protein károsodás</a:t>
            </a:r>
          </a:p>
          <a:p>
            <a:pPr fontAlgn="auto">
              <a:spcBef>
                <a:spcPct val="20000"/>
              </a:spcBef>
              <a:spcAft>
                <a:spcPts val="0"/>
              </a:spcAft>
              <a:buFontTx/>
              <a:buChar char="•"/>
              <a:defRPr/>
            </a:pPr>
            <a:r>
              <a:rPr lang="hu-HU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Organikus foszfát: </a:t>
            </a:r>
            <a:r>
              <a:rPr lang="hu-HU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atherosclerosis</a:t>
            </a:r>
            <a:r>
              <a:rPr lang="hu-HU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, </a:t>
            </a:r>
            <a:r>
              <a:rPr lang="hu-HU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secunder</a:t>
            </a:r>
            <a:r>
              <a:rPr lang="hu-HU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hu-HU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hyperparathyreosis</a:t>
            </a:r>
            <a:r>
              <a:rPr lang="hu-HU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</a:t>
            </a:r>
          </a:p>
          <a:p>
            <a:pPr fontAlgn="auto">
              <a:spcBef>
                <a:spcPct val="20000"/>
              </a:spcBef>
              <a:spcAft>
                <a:spcPts val="0"/>
              </a:spcAft>
              <a:buFontTx/>
              <a:buChar char="•"/>
              <a:defRPr/>
            </a:pPr>
            <a:r>
              <a:rPr lang="hu-HU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Metabolikus </a:t>
            </a:r>
            <a:r>
              <a:rPr lang="hu-HU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acidosis</a:t>
            </a:r>
            <a:r>
              <a:rPr lang="hu-HU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: protein </a:t>
            </a:r>
            <a:r>
              <a:rPr lang="hu-HU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katabolizmus</a:t>
            </a:r>
            <a:r>
              <a:rPr lang="hu-HU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, </a:t>
            </a:r>
            <a:r>
              <a:rPr lang="hu-HU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osteodystrophia</a:t>
            </a:r>
            <a:endParaRPr lang="hu-HU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</a:endParaRPr>
          </a:p>
          <a:p>
            <a:pPr fontAlgn="auto">
              <a:spcBef>
                <a:spcPct val="20000"/>
              </a:spcBef>
              <a:spcAft>
                <a:spcPts val="0"/>
              </a:spcAft>
              <a:buFontTx/>
              <a:buChar char="•"/>
              <a:defRPr/>
            </a:pPr>
            <a:r>
              <a:rPr lang="hu-HU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hu-HU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Metilguanidin</a:t>
            </a:r>
            <a:r>
              <a:rPr lang="hu-HU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: </a:t>
            </a:r>
            <a:r>
              <a:rPr lang="hu-HU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neurotoxin</a:t>
            </a:r>
            <a:endParaRPr lang="hu-HU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</a:endParaRPr>
          </a:p>
          <a:p>
            <a:pPr fontAlgn="auto">
              <a:spcBef>
                <a:spcPct val="20000"/>
              </a:spcBef>
              <a:spcAft>
                <a:spcPts val="0"/>
              </a:spcAft>
              <a:buFontTx/>
              <a:buChar char="•"/>
              <a:defRPr/>
            </a:pPr>
            <a:r>
              <a:rPr lang="hu-HU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hu-HU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Indoxil-szulfát</a:t>
            </a:r>
            <a:r>
              <a:rPr lang="hu-HU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: cerebrális </a:t>
            </a:r>
            <a:r>
              <a:rPr lang="hu-HU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dysfunkció</a:t>
            </a:r>
            <a:r>
              <a:rPr lang="hu-HU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, </a:t>
            </a:r>
            <a:r>
              <a:rPr lang="hu-HU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glomerulosclerosis</a:t>
            </a:r>
            <a:r>
              <a:rPr lang="hu-HU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</a:t>
            </a:r>
          </a:p>
          <a:p>
            <a:pPr fontAlgn="auto">
              <a:spcBef>
                <a:spcPct val="20000"/>
              </a:spcBef>
              <a:spcAft>
                <a:spcPts val="0"/>
              </a:spcAft>
              <a:buFontTx/>
              <a:buChar char="•"/>
              <a:defRPr/>
            </a:pPr>
            <a:r>
              <a:rPr lang="hu-HU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hu-HU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p-krezol</a:t>
            </a:r>
            <a:r>
              <a:rPr lang="hu-HU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: </a:t>
            </a:r>
            <a:r>
              <a:rPr lang="hu-HU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immunsuppressio</a:t>
            </a:r>
            <a:endParaRPr lang="hu-HU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</a:endParaRPr>
          </a:p>
          <a:p>
            <a:pPr fontAlgn="auto">
              <a:spcBef>
                <a:spcPct val="20000"/>
              </a:spcBef>
              <a:spcAft>
                <a:spcPts val="0"/>
              </a:spcAft>
              <a:buFontTx/>
              <a:buChar char="•"/>
              <a:defRPr/>
            </a:pPr>
            <a:r>
              <a:rPr lang="hu-HU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hu-HU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Parathormon</a:t>
            </a:r>
            <a:r>
              <a:rPr lang="hu-HU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: </a:t>
            </a:r>
            <a:r>
              <a:rPr lang="hu-HU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glucose</a:t>
            </a:r>
            <a:r>
              <a:rPr lang="hu-HU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intolerancia, </a:t>
            </a:r>
            <a:r>
              <a:rPr lang="hu-HU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Thr</a:t>
            </a:r>
            <a:r>
              <a:rPr lang="hu-HU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funkció gátlás, </a:t>
            </a:r>
            <a:r>
              <a:rPr lang="hu-HU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cardiomyopathia</a:t>
            </a:r>
            <a:r>
              <a:rPr lang="hu-HU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, </a:t>
            </a:r>
            <a:r>
              <a:rPr lang="hu-HU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erythropoiesis</a:t>
            </a:r>
            <a:r>
              <a:rPr lang="hu-HU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hu-HU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gátlás</a:t>
            </a:r>
            <a:r>
              <a:rPr lang="hu-HU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, </a:t>
            </a:r>
            <a:r>
              <a:rPr lang="hu-HU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immunsuppressio</a:t>
            </a:r>
            <a:r>
              <a:rPr lang="hu-HU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, </a:t>
            </a:r>
            <a:r>
              <a:rPr lang="hu-HU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neuropathia</a:t>
            </a:r>
            <a:r>
              <a:rPr lang="hu-HU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, viszketés</a:t>
            </a:r>
          </a:p>
          <a:p>
            <a:pPr fontAlgn="auto">
              <a:spcBef>
                <a:spcPct val="20000"/>
              </a:spcBef>
              <a:spcAft>
                <a:spcPts val="0"/>
              </a:spcAft>
              <a:buFontTx/>
              <a:buChar char="•"/>
              <a:defRPr/>
            </a:pPr>
            <a:r>
              <a:rPr lang="hu-HU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Advanced </a:t>
            </a:r>
            <a:r>
              <a:rPr lang="hu-HU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glycation</a:t>
            </a:r>
            <a:r>
              <a:rPr lang="hu-HU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end </a:t>
            </a:r>
            <a:r>
              <a:rPr lang="hu-HU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products</a:t>
            </a:r>
            <a:r>
              <a:rPr lang="hu-HU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: fokozott </a:t>
            </a:r>
            <a:r>
              <a:rPr lang="hu-HU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citokin</a:t>
            </a:r>
            <a:r>
              <a:rPr lang="hu-HU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termelés </a:t>
            </a:r>
          </a:p>
          <a:p>
            <a:pPr fontAlgn="auto">
              <a:spcBef>
                <a:spcPct val="20000"/>
              </a:spcBef>
              <a:spcAft>
                <a:spcPts val="0"/>
              </a:spcAft>
              <a:buFontTx/>
              <a:buChar char="•"/>
              <a:defRPr/>
            </a:pPr>
            <a:r>
              <a:rPr lang="hu-HU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sym typeface="Symbol" pitchFamily="18" charset="2"/>
              </a:rPr>
              <a:t> </a:t>
            </a:r>
            <a:r>
              <a:rPr lang="hu-HU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2M: </a:t>
            </a:r>
            <a:r>
              <a:rPr lang="hu-HU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amyloidosis</a:t>
            </a:r>
            <a:r>
              <a:rPr lang="hu-HU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- </a:t>
            </a:r>
            <a:r>
              <a:rPr lang="hu-HU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carpal</a:t>
            </a:r>
            <a:r>
              <a:rPr lang="hu-HU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hu-HU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tunnel</a:t>
            </a:r>
            <a:r>
              <a:rPr lang="hu-HU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hu-HU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sy</a:t>
            </a:r>
            <a:r>
              <a:rPr lang="hu-HU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, </a:t>
            </a:r>
            <a:r>
              <a:rPr lang="hu-HU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erosiv</a:t>
            </a:r>
            <a:r>
              <a:rPr lang="hu-HU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hu-HU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arthropathia</a:t>
            </a:r>
            <a:r>
              <a:rPr lang="hu-HU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, </a:t>
            </a:r>
            <a:r>
              <a:rPr lang="hu-HU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arthralgia</a:t>
            </a:r>
            <a:endParaRPr lang="hu-HU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</a:endParaRPr>
          </a:p>
          <a:p>
            <a:pPr fontAlgn="auto">
              <a:spcBef>
                <a:spcPct val="20000"/>
              </a:spcBef>
              <a:spcAft>
                <a:spcPts val="0"/>
              </a:spcAft>
              <a:buFontTx/>
              <a:buChar char="•"/>
              <a:defRPr/>
            </a:pPr>
            <a:r>
              <a:rPr lang="hu-HU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GIP: </a:t>
            </a:r>
            <a:r>
              <a:rPr lang="hu-HU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granulocyta</a:t>
            </a:r>
            <a:r>
              <a:rPr lang="hu-HU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inhibitor protein</a:t>
            </a:r>
          </a:p>
          <a:p>
            <a:pPr fontAlgn="auto">
              <a:spcBef>
                <a:spcPct val="20000"/>
              </a:spcBef>
              <a:spcAft>
                <a:spcPts val="0"/>
              </a:spcAft>
              <a:buFontTx/>
              <a:buChar char="•"/>
              <a:defRPr/>
            </a:pPr>
            <a:r>
              <a:rPr lang="hu-HU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hu-HU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Polyaminok</a:t>
            </a:r>
            <a:r>
              <a:rPr lang="hu-HU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(</a:t>
            </a:r>
            <a:r>
              <a:rPr lang="hu-HU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spermin</a:t>
            </a:r>
            <a:r>
              <a:rPr lang="hu-HU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): </a:t>
            </a:r>
            <a:r>
              <a:rPr lang="hu-HU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erythropoiesis</a:t>
            </a:r>
            <a:r>
              <a:rPr lang="hu-HU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gátlás</a:t>
            </a:r>
          </a:p>
          <a:p>
            <a:pPr fontAlgn="auto">
              <a:spcBef>
                <a:spcPct val="20000"/>
              </a:spcBef>
              <a:spcAft>
                <a:spcPts val="0"/>
              </a:spcAft>
              <a:buFontTx/>
              <a:buChar char="•"/>
              <a:defRPr/>
            </a:pPr>
            <a:r>
              <a:rPr lang="hu-HU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hu-HU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Homocisztein</a:t>
            </a:r>
            <a:r>
              <a:rPr lang="hu-HU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: </a:t>
            </a:r>
            <a:r>
              <a:rPr lang="hu-HU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atherosclerosis</a:t>
            </a:r>
            <a:r>
              <a:rPr lang="hu-HU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(NO gátlás )</a:t>
            </a:r>
            <a:r>
              <a:rPr lang="hu-HU" b="1" dirty="0">
                <a:solidFill>
                  <a:srgbClr val="FFFF99"/>
                </a:solidFill>
                <a:latin typeface="Times New Roman" pitchFamily="18" charset="0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llipszis 4"/>
          <p:cNvSpPr/>
          <p:nvPr/>
        </p:nvSpPr>
        <p:spPr>
          <a:xfrm>
            <a:off x="1043608" y="2708920"/>
            <a:ext cx="6696744" cy="15624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4400" b="1" i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Hemodialízis</a:t>
            </a:r>
            <a:r>
              <a:rPr lang="hu-HU" sz="4400" b="1" i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HD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DSCN326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188913"/>
            <a:ext cx="8642350" cy="64277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1042988" y="450850"/>
            <a:ext cx="6629400" cy="936625"/>
          </a:xfrm>
          <a:solidFill>
            <a:schemeClr val="bg2">
              <a:lumMod val="90000"/>
            </a:schemeClr>
          </a:solidFill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chemeClr val="bg2"/>
            </a:extrusionClr>
          </a:sp3d>
        </p:spPr>
        <p:txBody>
          <a:bodyPr>
            <a:normAutofit fontScale="90000"/>
            <a:flatTx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u-HU" b="1" dirty="0" err="1" smtClean="0">
                <a:solidFill>
                  <a:schemeClr val="accent1"/>
                </a:solidFill>
              </a:rPr>
              <a:t>Hemodialysis</a:t>
            </a:r>
            <a:r>
              <a:rPr lang="hu-HU" b="1" dirty="0" smtClean="0"/>
              <a:t> : </a:t>
            </a:r>
            <a:r>
              <a:rPr lang="hu-HU" b="1" dirty="0" err="1" smtClean="0"/>
              <a:t>definició</a:t>
            </a:r>
            <a:endParaRPr lang="hu-HU" b="1" dirty="0" smtClean="0"/>
          </a:p>
        </p:txBody>
      </p:sp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179388" y="1341438"/>
            <a:ext cx="8964612" cy="4770437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endParaRPr lang="hu-HU" sz="4000" dirty="0">
              <a:latin typeface="Times New Roman" pitchFamily="18" charset="0"/>
            </a:endParaRPr>
          </a:p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hu-HU" sz="3600" dirty="0">
                <a:latin typeface="Times New Roman" pitchFamily="18" charset="0"/>
              </a:rPr>
              <a:t>Az </a:t>
            </a:r>
            <a:r>
              <a:rPr lang="hu-HU" sz="3600" dirty="0" err="1">
                <a:latin typeface="Times New Roman" pitchFamily="18" charset="0"/>
              </a:rPr>
              <a:t>uremiás</a:t>
            </a:r>
            <a:r>
              <a:rPr lang="hu-HU" sz="3600" dirty="0">
                <a:latin typeface="Times New Roman" pitchFamily="18" charset="0"/>
              </a:rPr>
              <a:t> toxinok vérből való eltávolítása </a:t>
            </a:r>
            <a:r>
              <a:rPr lang="hu-HU" sz="3600" dirty="0" err="1">
                <a:latin typeface="Times New Roman" pitchFamily="18" charset="0"/>
              </a:rPr>
              <a:t>szemipermeábilis</a:t>
            </a:r>
            <a:r>
              <a:rPr lang="hu-HU" sz="3600" dirty="0">
                <a:latin typeface="Times New Roman" pitchFamily="18" charset="0"/>
              </a:rPr>
              <a:t>,</a:t>
            </a:r>
            <a:r>
              <a:rPr lang="hu-HU" sz="3600" dirty="0" err="1">
                <a:latin typeface="Times New Roman" pitchFamily="18" charset="0"/>
              </a:rPr>
              <a:t>biokompatibilis</a:t>
            </a:r>
            <a:r>
              <a:rPr lang="hu-HU" sz="3600" dirty="0">
                <a:latin typeface="Times New Roman" pitchFamily="18" charset="0"/>
              </a:rPr>
              <a:t> membránon keresztül, amelynek eredménye az urémiás szindróma súlyosságának csökkenése.</a:t>
            </a:r>
          </a:p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hu-HU" sz="4400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Cél :</a:t>
            </a:r>
            <a:r>
              <a:rPr lang="hu-HU" sz="3600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Minőségi </a:t>
            </a:r>
            <a:r>
              <a:rPr lang="hu-HU" sz="3600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dialysis</a:t>
            </a:r>
            <a:r>
              <a:rPr lang="hu-HU" sz="3600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kezelés  =   jobb </a:t>
            </a:r>
            <a:r>
              <a:rPr lang="hu-HU" sz="3600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életmínőség</a:t>
            </a:r>
            <a:r>
              <a:rPr lang="hu-HU" sz="3600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!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4"/>
          <p:cNvSpPr>
            <a:spLocks noGrp="1" noChangeArrowheads="1"/>
          </p:cNvSpPr>
          <p:nvPr>
            <p:ph type="title"/>
          </p:nvPr>
        </p:nvSpPr>
        <p:spPr>
          <a:solidFill>
            <a:schemeClr val="tx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u-HU" b="1" smtClean="0"/>
              <a:t>Vérnyerés</a:t>
            </a:r>
          </a:p>
        </p:txBody>
      </p:sp>
      <p:sp>
        <p:nvSpPr>
          <p:cNvPr id="16387" name="Rectangle 5"/>
          <p:cNvSpPr>
            <a:spLocks noGrp="1" noChangeArrowheads="1"/>
          </p:cNvSpPr>
          <p:nvPr>
            <p:ph type="body" sz="half" idx="1"/>
          </p:nvPr>
        </p:nvSpPr>
        <p:spPr>
          <a:solidFill>
            <a:schemeClr val="bg2">
              <a:lumMod val="90000"/>
            </a:schemeClr>
          </a:solidFill>
        </p:spPr>
        <p:txBody>
          <a:bodyPr>
            <a:normAutofit fontScale="92500" lnSpcReduction="10000"/>
          </a:bodyPr>
          <a:lstStyle/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hu-HU" sz="2800" dirty="0" smtClean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hu-HU" sz="2800" b="1" dirty="0" smtClean="0"/>
              <a:t>Nagyvéna (</a:t>
            </a:r>
            <a:r>
              <a:rPr lang="hu-HU" sz="2800" b="1" dirty="0" err="1" smtClean="0"/>
              <a:t>V.jug.int</a:t>
            </a:r>
            <a:r>
              <a:rPr lang="hu-HU" sz="2800" b="1" dirty="0" smtClean="0"/>
              <a:t>.) </a:t>
            </a:r>
            <a:r>
              <a:rPr lang="hu-HU" sz="2800" b="1" dirty="0" err="1" smtClean="0"/>
              <a:t>kathéteren</a:t>
            </a:r>
            <a:r>
              <a:rPr lang="hu-HU" sz="2800" b="1" dirty="0" smtClean="0"/>
              <a:t> keresztül, mely lehet ideiglenes vagy tartós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endParaRPr lang="hu-HU" sz="2800" b="1" dirty="0" smtClean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hu-HU" sz="2800" b="1" dirty="0" smtClean="0"/>
              <a:t>A-V fisztulán keresztül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hu-HU" sz="2800" b="1" dirty="0" smtClean="0"/>
              <a:t>(</a:t>
            </a:r>
            <a:r>
              <a:rPr lang="hu-HU" sz="2800" b="1" dirty="0" err="1" smtClean="0"/>
              <a:t>Cimino-fistula</a:t>
            </a:r>
            <a:r>
              <a:rPr lang="hu-HU" sz="2800" b="1" dirty="0" smtClean="0"/>
              <a:t>)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hu-HU" sz="2800" b="1" dirty="0" smtClean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hu-HU" sz="2800" b="1" dirty="0" err="1" smtClean="0"/>
              <a:t>Érgraft</a:t>
            </a:r>
            <a:r>
              <a:rPr lang="hu-HU" sz="2800" b="1" dirty="0" smtClean="0"/>
              <a:t> ( PTFE ) beültetés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hu-HU" sz="2800" b="1" dirty="0" smtClean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hu-HU" sz="2800" b="1" dirty="0" smtClean="0"/>
          </a:p>
        </p:txBody>
      </p:sp>
      <p:sp>
        <p:nvSpPr>
          <p:cNvPr id="73731" name="Rectangle 8"/>
          <p:cNvSpPr>
            <a:spLocks noChangeArrowheads="1"/>
          </p:cNvSpPr>
          <p:nvPr/>
        </p:nvSpPr>
        <p:spPr bwMode="auto">
          <a:xfrm>
            <a:off x="4643438" y="1628775"/>
            <a:ext cx="4038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endParaRPr lang="hu-HU" sz="2800"/>
          </a:p>
        </p:txBody>
      </p:sp>
      <p:pic>
        <p:nvPicPr>
          <p:cNvPr id="73732" name="Picture 9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500563" y="1916113"/>
            <a:ext cx="3814762" cy="322738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2"/>
          <p:cNvSpPr>
            <a:spLocks noGrp="1"/>
          </p:cNvSpPr>
          <p:nvPr>
            <p:ph type="title" sz="quarter"/>
          </p:nvPr>
        </p:nvSpPr>
        <p:spPr>
          <a:xfrm>
            <a:off x="457200" y="704850"/>
            <a:ext cx="8229600" cy="563563"/>
          </a:xfrm>
        </p:spPr>
        <p:txBody>
          <a:bodyPr/>
          <a:lstStyle/>
          <a:p>
            <a:r>
              <a:rPr lang="hu-HU" sz="2400" smtClean="0"/>
              <a:t>       Tesio katéter                                    Lifesite</a:t>
            </a:r>
            <a:r>
              <a:rPr lang="hu-HU" sz="4600" smtClean="0"/>
              <a:t> </a:t>
            </a:r>
          </a:p>
        </p:txBody>
      </p:sp>
      <p:pic>
        <p:nvPicPr>
          <p:cNvPr id="74754" name="Picture 3" descr="DSC03220x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042988" y="1484313"/>
            <a:ext cx="3514725" cy="4321175"/>
          </a:xfrm>
        </p:spPr>
      </p:pic>
      <p:pic>
        <p:nvPicPr>
          <p:cNvPr id="74755" name="Picture 4" descr="lifesite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5075238" y="1484313"/>
            <a:ext cx="2665412" cy="2070100"/>
          </a:xfrm>
        </p:spPr>
      </p:pic>
      <p:pic>
        <p:nvPicPr>
          <p:cNvPr id="74756" name="Picture 5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5075238" y="4071938"/>
            <a:ext cx="2665412" cy="20002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1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95288" y="5084763"/>
            <a:ext cx="1979612" cy="1377950"/>
          </a:xfrm>
        </p:spPr>
      </p:pic>
      <p:pic>
        <p:nvPicPr>
          <p:cNvPr id="76802" name="Picture 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2627313" y="5084763"/>
            <a:ext cx="2160587" cy="1368425"/>
          </a:xfrm>
        </p:spPr>
      </p:pic>
      <p:pic>
        <p:nvPicPr>
          <p:cNvPr id="76803" name="Picture 4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5076825" y="5084763"/>
            <a:ext cx="3687763" cy="1412875"/>
          </a:xfrm>
        </p:spPr>
      </p:pic>
      <p:pic>
        <p:nvPicPr>
          <p:cNvPr id="76804" name="Picture 5" descr="DSC03234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6" cstate="print"/>
          <a:srcRect/>
          <a:stretch>
            <a:fillRect/>
          </a:stretch>
        </p:blipFill>
        <p:spPr>
          <a:xfrm>
            <a:off x="1403350" y="692150"/>
            <a:ext cx="5976938" cy="40925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49" name="Picture 2" descr="HD-HDF-HF"/>
          <p:cNvPicPr>
            <a:picLocks noChangeAspect="1" noChangeArrowheads="1"/>
          </p:cNvPicPr>
          <p:nvPr/>
        </p:nvPicPr>
        <p:blipFill>
          <a:blip r:embed="rId3" cstate="print"/>
          <a:srcRect l="957" t="1489" r="1436" b="36964"/>
          <a:stretch>
            <a:fillRect/>
          </a:stretch>
        </p:blipFill>
        <p:spPr bwMode="auto">
          <a:xfrm>
            <a:off x="541338" y="381000"/>
            <a:ext cx="8399462" cy="5741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850" name="Text Box 3"/>
          <p:cNvSpPr txBox="1">
            <a:spLocks noChangeArrowheads="1"/>
          </p:cNvSpPr>
          <p:nvPr/>
        </p:nvSpPr>
        <p:spPr bwMode="auto">
          <a:xfrm>
            <a:off x="2641600" y="6051550"/>
            <a:ext cx="6367463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/>
            <a:r>
              <a:rPr lang="de-DE" sz="1400" b="1">
                <a:solidFill>
                  <a:schemeClr val="bg1"/>
                </a:solidFill>
              </a:rPr>
              <a:t>From: A Grassmann et al.,</a:t>
            </a:r>
          </a:p>
          <a:p>
            <a:pPr algn="r" eaLnBrk="0" hangingPunct="0"/>
            <a:r>
              <a:rPr lang="de-DE" sz="1400" b="1">
                <a:solidFill>
                  <a:schemeClr val="bg1"/>
                </a:solidFill>
              </a:rPr>
              <a:t>Composition and Management of Hemodialysis Fluids; Pabst Publishers, 2000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u-HU" sz="2800" b="1" dirty="0" smtClean="0"/>
              <a:t>ESRD betegek megoszlása kezelési fajták szerint 2011</a:t>
            </a:r>
            <a:r>
              <a:rPr lang="hu-HU" b="1" dirty="0" smtClean="0"/>
              <a:t>.</a:t>
            </a:r>
            <a:endParaRPr lang="hu-HU" b="1" dirty="0"/>
          </a:p>
        </p:txBody>
      </p:sp>
      <p:graphicFrame>
        <p:nvGraphicFramePr>
          <p:cNvPr id="16386" name="Tartalom helye 3"/>
          <p:cNvGraphicFramePr>
            <a:graphicFrameLocks noGrp="1"/>
          </p:cNvGraphicFramePr>
          <p:nvPr>
            <p:ph idx="1"/>
          </p:nvPr>
        </p:nvGraphicFramePr>
        <p:xfrm>
          <a:off x="406400" y="1884363"/>
          <a:ext cx="8331200" cy="4491037"/>
        </p:xfrm>
        <a:graphic>
          <a:graphicData uri="http://schemas.openxmlformats.org/presentationml/2006/ole">
            <p:oleObj spid="_x0000_s16386" r:id="rId3" imgW="8327858" imgH="4493141" progId="Excel.Shee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Text Box 2"/>
          <p:cNvSpPr txBox="1">
            <a:spLocks noChangeArrowheads="1"/>
          </p:cNvSpPr>
          <p:nvPr/>
        </p:nvSpPr>
        <p:spPr bwMode="auto">
          <a:xfrm>
            <a:off x="8494713" y="6629400"/>
            <a:ext cx="5143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/>
            <a:r>
              <a:rPr lang="de-DE" sz="1400" b="1">
                <a:solidFill>
                  <a:schemeClr val="bg1"/>
                </a:solidFill>
              </a:rPr>
              <a:t>2061</a:t>
            </a:r>
          </a:p>
        </p:txBody>
      </p:sp>
      <p:sp>
        <p:nvSpPr>
          <p:cNvPr id="20483" name="Rectangle 3"/>
          <p:cNvSpPr>
            <a:spLocks noChangeArrowheads="1"/>
          </p:cNvSpPr>
          <p:nvPr/>
        </p:nvSpPr>
        <p:spPr bwMode="auto">
          <a:xfrm>
            <a:off x="455613" y="601663"/>
            <a:ext cx="8259762" cy="1063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3200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Víz expozíció egészséges és dialysált betegben</a:t>
            </a:r>
            <a:endParaRPr lang="de-DE" sz="3200" b="1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n-lt"/>
            </a:endParaRPr>
          </a:p>
        </p:txBody>
      </p:sp>
      <p:sp>
        <p:nvSpPr>
          <p:cNvPr id="80899" name="Line 4"/>
          <p:cNvSpPr>
            <a:spLocks noChangeShapeType="1"/>
          </p:cNvSpPr>
          <p:nvPr/>
        </p:nvSpPr>
        <p:spPr bwMode="auto">
          <a:xfrm>
            <a:off x="3081338" y="1911350"/>
            <a:ext cx="0" cy="4337050"/>
          </a:xfrm>
          <a:prstGeom prst="line">
            <a:avLst/>
          </a:prstGeom>
          <a:noFill/>
          <a:ln w="12700">
            <a:noFill/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80900" name="Line 5"/>
          <p:cNvSpPr>
            <a:spLocks noChangeShapeType="1"/>
          </p:cNvSpPr>
          <p:nvPr/>
        </p:nvSpPr>
        <p:spPr bwMode="auto">
          <a:xfrm>
            <a:off x="625475" y="2667000"/>
            <a:ext cx="7866063" cy="0"/>
          </a:xfrm>
          <a:prstGeom prst="line">
            <a:avLst/>
          </a:prstGeom>
          <a:noFill/>
          <a:ln w="12700">
            <a:noFill/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80901" name="Line 6"/>
          <p:cNvSpPr>
            <a:spLocks noChangeShapeType="1"/>
          </p:cNvSpPr>
          <p:nvPr/>
        </p:nvSpPr>
        <p:spPr bwMode="auto">
          <a:xfrm>
            <a:off x="619125" y="3810000"/>
            <a:ext cx="7867650" cy="0"/>
          </a:xfrm>
          <a:prstGeom prst="line">
            <a:avLst/>
          </a:prstGeom>
          <a:noFill/>
          <a:ln w="12700">
            <a:noFill/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80902" name="Line 7"/>
          <p:cNvSpPr>
            <a:spLocks noChangeShapeType="1"/>
          </p:cNvSpPr>
          <p:nvPr/>
        </p:nvSpPr>
        <p:spPr bwMode="auto">
          <a:xfrm>
            <a:off x="625475" y="4876800"/>
            <a:ext cx="7866063" cy="0"/>
          </a:xfrm>
          <a:prstGeom prst="line">
            <a:avLst/>
          </a:prstGeom>
          <a:noFill/>
          <a:ln w="12700">
            <a:noFill/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80903" name="Line 8"/>
          <p:cNvSpPr>
            <a:spLocks noChangeShapeType="1"/>
          </p:cNvSpPr>
          <p:nvPr/>
        </p:nvSpPr>
        <p:spPr bwMode="auto">
          <a:xfrm>
            <a:off x="5473700" y="1905000"/>
            <a:ext cx="0" cy="4343400"/>
          </a:xfrm>
          <a:prstGeom prst="line">
            <a:avLst/>
          </a:prstGeom>
          <a:noFill/>
          <a:ln w="12700">
            <a:noFill/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395288" y="1773238"/>
            <a:ext cx="8102600" cy="4506912"/>
            <a:chOff x="423" y="1200"/>
            <a:chExt cx="5529" cy="2736"/>
          </a:xfrm>
          <a:solidFill>
            <a:schemeClr val="bg2">
              <a:lumMod val="20000"/>
              <a:lumOff val="80000"/>
            </a:schemeClr>
          </a:solidFill>
        </p:grpSpPr>
        <p:sp>
          <p:nvSpPr>
            <p:cNvPr id="20490" name="Rectangle 10"/>
            <p:cNvSpPr>
              <a:spLocks noChangeArrowheads="1"/>
            </p:cNvSpPr>
            <p:nvPr/>
          </p:nvSpPr>
          <p:spPr bwMode="auto">
            <a:xfrm>
              <a:off x="423" y="1200"/>
              <a:ext cx="5376" cy="2736"/>
            </a:xfrm>
            <a:prstGeom prst="rect">
              <a:avLst/>
            </a:prstGeom>
            <a:grpFill/>
            <a:ln w="12700">
              <a:noFill/>
              <a:miter lim="800000"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>
                <a:solidFill>
                  <a:schemeClr val="accent1"/>
                </a:solidFill>
                <a:latin typeface="+mn-lt"/>
              </a:endParaRPr>
            </a:p>
          </p:txBody>
        </p:sp>
        <p:sp>
          <p:nvSpPr>
            <p:cNvPr id="15373" name="Rectangle 11"/>
            <p:cNvSpPr>
              <a:spLocks noChangeArrowheads="1"/>
            </p:cNvSpPr>
            <p:nvPr/>
          </p:nvSpPr>
          <p:spPr bwMode="auto">
            <a:xfrm>
              <a:off x="2247" y="1269"/>
              <a:ext cx="1363" cy="316"/>
            </a:xfrm>
            <a:prstGeom prst="rect">
              <a:avLst/>
            </a:prstGeom>
            <a:grp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hu-HU" sz="2800" b="1">
                  <a:solidFill>
                    <a:schemeClr val="accent1"/>
                  </a:solidFill>
                  <a:latin typeface="+mn-lt"/>
                </a:rPr>
                <a:t>egészséges</a:t>
              </a:r>
              <a:endParaRPr lang="de-DE" sz="2800" b="1">
                <a:solidFill>
                  <a:schemeClr val="accent1"/>
                </a:solidFill>
                <a:latin typeface="+mn-lt"/>
              </a:endParaRPr>
            </a:p>
          </p:txBody>
        </p:sp>
        <p:sp>
          <p:nvSpPr>
            <p:cNvPr id="15374" name="Rectangle 12"/>
            <p:cNvSpPr>
              <a:spLocks noChangeArrowheads="1"/>
            </p:cNvSpPr>
            <p:nvPr/>
          </p:nvSpPr>
          <p:spPr bwMode="auto">
            <a:xfrm>
              <a:off x="3831" y="1269"/>
              <a:ext cx="1242" cy="316"/>
            </a:xfrm>
            <a:prstGeom prst="rect">
              <a:avLst/>
            </a:prstGeom>
            <a:grp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de-DE" sz="2800" b="1">
                  <a:solidFill>
                    <a:schemeClr val="accent1"/>
                  </a:solidFill>
                  <a:latin typeface="+mn-lt"/>
                </a:rPr>
                <a:t>HD-</a:t>
              </a:r>
              <a:r>
                <a:rPr lang="hu-HU" sz="2800" b="1">
                  <a:solidFill>
                    <a:schemeClr val="accent1"/>
                  </a:solidFill>
                  <a:latin typeface="+mn-lt"/>
                </a:rPr>
                <a:t>beteg</a:t>
              </a:r>
              <a:endParaRPr lang="de-DE" sz="2800" b="1">
                <a:solidFill>
                  <a:schemeClr val="accent1"/>
                </a:solidFill>
                <a:latin typeface="+mn-lt"/>
              </a:endParaRPr>
            </a:p>
          </p:txBody>
        </p:sp>
        <p:sp>
          <p:nvSpPr>
            <p:cNvPr id="15375" name="Rectangle 13"/>
            <p:cNvSpPr>
              <a:spLocks noChangeArrowheads="1"/>
            </p:cNvSpPr>
            <p:nvPr/>
          </p:nvSpPr>
          <p:spPr bwMode="auto">
            <a:xfrm>
              <a:off x="423" y="1920"/>
              <a:ext cx="1147" cy="279"/>
            </a:xfrm>
            <a:prstGeom prst="rect">
              <a:avLst/>
            </a:prstGeom>
            <a:grp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de-DE" sz="2400" b="1">
                  <a:solidFill>
                    <a:schemeClr val="accent1"/>
                  </a:solidFill>
                  <a:latin typeface="+mn-lt"/>
                </a:rPr>
                <a:t>Expo</a:t>
              </a:r>
              <a:r>
                <a:rPr lang="hu-HU" sz="2400" b="1">
                  <a:solidFill>
                    <a:schemeClr val="accent1"/>
                  </a:solidFill>
                  <a:latin typeface="+mn-lt"/>
                </a:rPr>
                <a:t>z</a:t>
              </a:r>
              <a:r>
                <a:rPr lang="de-DE" sz="2400" b="1">
                  <a:solidFill>
                    <a:schemeClr val="accent1"/>
                  </a:solidFill>
                  <a:latin typeface="+mn-lt"/>
                </a:rPr>
                <a:t>i</a:t>
              </a:r>
              <a:r>
                <a:rPr lang="hu-HU" sz="2400" b="1">
                  <a:solidFill>
                    <a:schemeClr val="accent1"/>
                  </a:solidFill>
                  <a:latin typeface="+mn-lt"/>
                </a:rPr>
                <a:t>ció</a:t>
              </a:r>
              <a:r>
                <a:rPr lang="de-DE" sz="2400" b="1">
                  <a:solidFill>
                    <a:schemeClr val="accent1"/>
                  </a:solidFill>
                  <a:latin typeface="+mn-lt"/>
                </a:rPr>
                <a:t>:</a:t>
              </a:r>
            </a:p>
          </p:txBody>
        </p:sp>
        <p:sp>
          <p:nvSpPr>
            <p:cNvPr id="15376" name="Rectangle 14"/>
            <p:cNvSpPr>
              <a:spLocks noChangeArrowheads="1"/>
            </p:cNvSpPr>
            <p:nvPr/>
          </p:nvSpPr>
          <p:spPr bwMode="auto">
            <a:xfrm>
              <a:off x="423" y="2594"/>
              <a:ext cx="1224" cy="279"/>
            </a:xfrm>
            <a:prstGeom prst="rect">
              <a:avLst/>
            </a:prstGeom>
            <a:grp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hu-HU" sz="2400" b="1">
                  <a:solidFill>
                    <a:schemeClr val="accent1"/>
                  </a:solidFill>
                  <a:latin typeface="+mn-lt"/>
                </a:rPr>
                <a:t>Vízfelvétel:</a:t>
              </a:r>
              <a:endParaRPr lang="de-DE" sz="2400" b="1">
                <a:solidFill>
                  <a:schemeClr val="accent1"/>
                </a:solidFill>
                <a:latin typeface="+mn-lt"/>
              </a:endParaRPr>
            </a:p>
          </p:txBody>
        </p:sp>
        <p:sp>
          <p:nvSpPr>
            <p:cNvPr id="15377" name="Rectangle 15"/>
            <p:cNvSpPr>
              <a:spLocks noChangeArrowheads="1"/>
            </p:cNvSpPr>
            <p:nvPr/>
          </p:nvSpPr>
          <p:spPr bwMode="auto">
            <a:xfrm>
              <a:off x="423" y="3314"/>
              <a:ext cx="1262" cy="279"/>
            </a:xfrm>
            <a:prstGeom prst="rect">
              <a:avLst/>
            </a:prstGeom>
            <a:grp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de-DE" sz="2400" b="1">
                  <a:solidFill>
                    <a:schemeClr val="accent1"/>
                  </a:solidFill>
                  <a:latin typeface="+mn-lt"/>
                </a:rPr>
                <a:t>Elimin</a:t>
              </a:r>
              <a:r>
                <a:rPr lang="hu-HU" sz="2400" b="1">
                  <a:solidFill>
                    <a:schemeClr val="accent1"/>
                  </a:solidFill>
                  <a:latin typeface="+mn-lt"/>
                </a:rPr>
                <a:t>ác</a:t>
              </a:r>
              <a:r>
                <a:rPr lang="de-DE" sz="2400" b="1">
                  <a:solidFill>
                    <a:schemeClr val="accent1"/>
                  </a:solidFill>
                  <a:latin typeface="+mn-lt"/>
                </a:rPr>
                <a:t>i</a:t>
              </a:r>
              <a:r>
                <a:rPr lang="hu-HU" sz="2400" b="1">
                  <a:solidFill>
                    <a:schemeClr val="accent1"/>
                  </a:solidFill>
                  <a:latin typeface="+mn-lt"/>
                </a:rPr>
                <a:t>ó:</a:t>
              </a:r>
              <a:endParaRPr lang="de-DE" sz="2400" b="1">
                <a:solidFill>
                  <a:schemeClr val="accent1"/>
                </a:solidFill>
                <a:latin typeface="+mn-lt"/>
              </a:endParaRPr>
            </a:p>
          </p:txBody>
        </p:sp>
        <p:sp>
          <p:nvSpPr>
            <p:cNvPr id="15378" name="Rectangle 16"/>
            <p:cNvSpPr>
              <a:spLocks noChangeArrowheads="1"/>
            </p:cNvSpPr>
            <p:nvPr/>
          </p:nvSpPr>
          <p:spPr bwMode="auto">
            <a:xfrm>
              <a:off x="2247" y="1920"/>
              <a:ext cx="986" cy="279"/>
            </a:xfrm>
            <a:prstGeom prst="rect">
              <a:avLst/>
            </a:prstGeom>
            <a:grp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de-DE" sz="2400" b="1">
                  <a:solidFill>
                    <a:schemeClr val="accent1"/>
                  </a:solidFill>
                  <a:latin typeface="+mn-lt"/>
                </a:rPr>
                <a:t>500 l / </a:t>
              </a:r>
              <a:r>
                <a:rPr lang="hu-HU" sz="2400" b="1">
                  <a:solidFill>
                    <a:schemeClr val="accent1"/>
                  </a:solidFill>
                  <a:latin typeface="+mn-lt"/>
                </a:rPr>
                <a:t>év</a:t>
              </a:r>
              <a:endParaRPr lang="de-DE" sz="2400" b="1">
                <a:solidFill>
                  <a:schemeClr val="accent1"/>
                </a:solidFill>
                <a:latin typeface="+mn-lt"/>
              </a:endParaRPr>
            </a:p>
          </p:txBody>
        </p:sp>
        <p:sp>
          <p:nvSpPr>
            <p:cNvPr id="15379" name="Rectangle 17"/>
            <p:cNvSpPr>
              <a:spLocks noChangeArrowheads="1"/>
            </p:cNvSpPr>
            <p:nvPr/>
          </p:nvSpPr>
          <p:spPr bwMode="auto">
            <a:xfrm>
              <a:off x="3831" y="1920"/>
              <a:ext cx="2121" cy="279"/>
            </a:xfrm>
            <a:prstGeom prst="rect">
              <a:avLst/>
            </a:prstGeom>
            <a:grpFill/>
            <a:ln w="12700">
              <a:noFill/>
              <a:miter lim="800000"/>
              <a:headEnd/>
              <a:tailEnd/>
            </a:ln>
          </p:spPr>
          <p:txBody>
            <a:bodyPr lIns="90488" tIns="44450" rIns="90488" bIns="44450">
              <a:spAutoFit/>
            </a:bodyPr>
            <a:lstStyle/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de-DE" sz="2400" b="1">
                  <a:solidFill>
                    <a:schemeClr val="accent1"/>
                  </a:solidFill>
                  <a:latin typeface="+mn-lt"/>
                </a:rPr>
                <a:t>20.000-30.000 l / </a:t>
              </a:r>
              <a:r>
                <a:rPr lang="hu-HU" sz="2400" b="1">
                  <a:solidFill>
                    <a:schemeClr val="accent1"/>
                  </a:solidFill>
                  <a:latin typeface="+mn-lt"/>
                </a:rPr>
                <a:t>év</a:t>
              </a:r>
              <a:endParaRPr lang="de-DE" sz="2400" b="1">
                <a:solidFill>
                  <a:schemeClr val="accent1"/>
                </a:solidFill>
                <a:latin typeface="+mn-lt"/>
              </a:endParaRPr>
            </a:p>
          </p:txBody>
        </p:sp>
        <p:sp>
          <p:nvSpPr>
            <p:cNvPr id="15380" name="Rectangle 18"/>
            <p:cNvSpPr>
              <a:spLocks noChangeArrowheads="1"/>
            </p:cNvSpPr>
            <p:nvPr/>
          </p:nvSpPr>
          <p:spPr bwMode="auto">
            <a:xfrm>
              <a:off x="2247" y="2487"/>
              <a:ext cx="1305" cy="503"/>
            </a:xfrm>
            <a:prstGeom prst="rect">
              <a:avLst/>
            </a:prstGeom>
            <a:grp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de-DE" sz="2400" b="1">
                  <a:solidFill>
                    <a:schemeClr val="accent1"/>
                  </a:solidFill>
                  <a:latin typeface="+mn-lt"/>
                </a:rPr>
                <a:t>S</a:t>
              </a:r>
              <a:r>
                <a:rPr lang="hu-HU" sz="2400" b="1">
                  <a:solidFill>
                    <a:schemeClr val="accent1"/>
                  </a:solidFill>
                  <a:latin typeface="+mn-lt"/>
                </a:rPr>
                <a:t>z</a:t>
              </a:r>
              <a:r>
                <a:rPr lang="de-DE" sz="2400" b="1">
                  <a:solidFill>
                    <a:schemeClr val="accent1"/>
                  </a:solidFill>
                  <a:latin typeface="+mn-lt"/>
                </a:rPr>
                <a:t>ele</a:t>
              </a:r>
              <a:r>
                <a:rPr lang="hu-HU" sz="2400" b="1">
                  <a:solidFill>
                    <a:schemeClr val="accent1"/>
                  </a:solidFill>
                  <a:latin typeface="+mn-lt"/>
                </a:rPr>
                <a:t>k</a:t>
              </a:r>
              <a:r>
                <a:rPr lang="de-DE" sz="2400" b="1">
                  <a:solidFill>
                    <a:schemeClr val="accent1"/>
                  </a:solidFill>
                  <a:latin typeface="+mn-lt"/>
                </a:rPr>
                <a:t>tiv</a:t>
              </a:r>
              <a:br>
                <a:rPr lang="de-DE" sz="2400" b="1">
                  <a:solidFill>
                    <a:schemeClr val="accent1"/>
                  </a:solidFill>
                  <a:latin typeface="+mn-lt"/>
                </a:rPr>
              </a:br>
              <a:r>
                <a:rPr lang="hu-HU" sz="2400" b="1">
                  <a:solidFill>
                    <a:schemeClr val="accent1"/>
                  </a:solidFill>
                  <a:latin typeface="+mn-lt"/>
                </a:rPr>
                <a:t>bélrendszer</a:t>
              </a:r>
              <a:endParaRPr lang="de-DE" sz="2400" b="1">
                <a:solidFill>
                  <a:schemeClr val="accent1"/>
                </a:solidFill>
                <a:latin typeface="+mn-lt"/>
              </a:endParaRPr>
            </a:p>
          </p:txBody>
        </p:sp>
        <p:sp>
          <p:nvSpPr>
            <p:cNvPr id="15381" name="Rectangle 19"/>
            <p:cNvSpPr>
              <a:spLocks noChangeArrowheads="1"/>
            </p:cNvSpPr>
            <p:nvPr/>
          </p:nvSpPr>
          <p:spPr bwMode="auto">
            <a:xfrm>
              <a:off x="3831" y="2457"/>
              <a:ext cx="1657" cy="503"/>
            </a:xfrm>
            <a:prstGeom prst="rect">
              <a:avLst/>
            </a:prstGeom>
            <a:grp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hu-HU" sz="2400" b="1">
                  <a:solidFill>
                    <a:schemeClr val="accent1"/>
                  </a:solidFill>
                  <a:latin typeface="+mn-lt"/>
                </a:rPr>
                <a:t>Non</a:t>
              </a:r>
              <a:r>
                <a:rPr lang="de-DE" sz="2400" b="1">
                  <a:solidFill>
                    <a:schemeClr val="accent1"/>
                  </a:solidFill>
                  <a:latin typeface="+mn-lt"/>
                </a:rPr>
                <a:t>-s</a:t>
              </a:r>
              <a:r>
                <a:rPr lang="hu-HU" sz="2400" b="1">
                  <a:solidFill>
                    <a:schemeClr val="accent1"/>
                  </a:solidFill>
                  <a:latin typeface="+mn-lt"/>
                </a:rPr>
                <a:t>z</a:t>
              </a:r>
              <a:r>
                <a:rPr lang="de-DE" sz="2400" b="1">
                  <a:solidFill>
                    <a:schemeClr val="accent1"/>
                  </a:solidFill>
                  <a:latin typeface="+mn-lt"/>
                </a:rPr>
                <a:t>ele</a:t>
              </a:r>
              <a:r>
                <a:rPr lang="hu-HU" sz="2400" b="1">
                  <a:solidFill>
                    <a:schemeClr val="accent1"/>
                  </a:solidFill>
                  <a:latin typeface="+mn-lt"/>
                </a:rPr>
                <a:t>k</a:t>
              </a:r>
              <a:r>
                <a:rPr lang="de-DE" sz="2400" b="1">
                  <a:solidFill>
                    <a:schemeClr val="accent1"/>
                  </a:solidFill>
                  <a:latin typeface="+mn-lt"/>
                </a:rPr>
                <a:t>tiv</a:t>
              </a:r>
              <a:r>
                <a:rPr lang="hu-HU" sz="2400" b="1">
                  <a:solidFill>
                    <a:schemeClr val="accent1"/>
                  </a:solidFill>
                  <a:latin typeface="+mn-lt"/>
                </a:rPr>
                <a:t>:</a:t>
              </a:r>
              <a:r>
                <a:rPr lang="de-DE" sz="2400" b="1">
                  <a:solidFill>
                    <a:schemeClr val="accent1"/>
                  </a:solidFill>
                  <a:latin typeface="+mn-lt"/>
                </a:rPr>
                <a:t>  </a:t>
              </a:r>
            </a:p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de-DE" sz="2400" b="1">
                  <a:solidFill>
                    <a:schemeClr val="accent1"/>
                  </a:solidFill>
                  <a:latin typeface="+mn-lt"/>
                </a:rPr>
                <a:t>HD-Membr</a:t>
              </a:r>
              <a:r>
                <a:rPr lang="hu-HU" sz="2400" b="1">
                  <a:solidFill>
                    <a:schemeClr val="accent1"/>
                  </a:solidFill>
                  <a:latin typeface="+mn-lt"/>
                </a:rPr>
                <a:t>á</a:t>
              </a:r>
              <a:r>
                <a:rPr lang="de-DE" sz="2400" b="1">
                  <a:solidFill>
                    <a:schemeClr val="accent1"/>
                  </a:solidFill>
                  <a:latin typeface="+mn-lt"/>
                </a:rPr>
                <a:t>n</a:t>
              </a:r>
            </a:p>
          </p:txBody>
        </p:sp>
        <p:sp>
          <p:nvSpPr>
            <p:cNvPr id="15382" name="Rectangle 20"/>
            <p:cNvSpPr>
              <a:spLocks noChangeArrowheads="1"/>
            </p:cNvSpPr>
            <p:nvPr/>
          </p:nvSpPr>
          <p:spPr bwMode="auto">
            <a:xfrm>
              <a:off x="2247" y="3207"/>
              <a:ext cx="1531" cy="727"/>
            </a:xfrm>
            <a:prstGeom prst="rect">
              <a:avLst/>
            </a:prstGeom>
            <a:grp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de-DE" sz="2400" b="1">
                  <a:solidFill>
                    <a:schemeClr val="accent1"/>
                  </a:solidFill>
                  <a:latin typeface="+mn-lt"/>
                </a:rPr>
                <a:t>renal</a:t>
              </a:r>
              <a:r>
                <a:rPr lang="hu-HU" sz="2400" b="1">
                  <a:solidFill>
                    <a:schemeClr val="accent1"/>
                  </a:solidFill>
                  <a:latin typeface="+mn-lt"/>
                </a:rPr>
                <a:t>is</a:t>
              </a:r>
              <a:r>
                <a:rPr lang="de-DE" sz="2400" b="1">
                  <a:solidFill>
                    <a:schemeClr val="accent1"/>
                  </a:solidFill>
                  <a:latin typeface="+mn-lt"/>
                </a:rPr>
                <a:t>, </a:t>
              </a:r>
              <a:endParaRPr lang="hu-HU" sz="2400" b="1">
                <a:solidFill>
                  <a:schemeClr val="accent1"/>
                </a:solidFill>
                <a:latin typeface="+mn-lt"/>
              </a:endParaRPr>
            </a:p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de-DE" sz="2400" b="1">
                  <a:solidFill>
                    <a:schemeClr val="accent1"/>
                  </a:solidFill>
                  <a:latin typeface="+mn-lt"/>
                </a:rPr>
                <a:t>s</a:t>
              </a:r>
              <a:r>
                <a:rPr lang="hu-HU" sz="2400" b="1">
                  <a:solidFill>
                    <a:schemeClr val="accent1"/>
                  </a:solidFill>
                  <a:latin typeface="+mn-lt"/>
                </a:rPr>
                <a:t>z</a:t>
              </a:r>
              <a:r>
                <a:rPr lang="de-DE" sz="2400" b="1">
                  <a:solidFill>
                    <a:schemeClr val="accent1"/>
                  </a:solidFill>
                  <a:latin typeface="+mn-lt"/>
                </a:rPr>
                <a:t>ele</a:t>
              </a:r>
              <a:r>
                <a:rPr lang="hu-HU" sz="2400" b="1">
                  <a:solidFill>
                    <a:schemeClr val="accent1"/>
                  </a:solidFill>
                  <a:latin typeface="+mn-lt"/>
                </a:rPr>
                <a:t>k</a:t>
              </a:r>
              <a:r>
                <a:rPr lang="de-DE" sz="2400" b="1">
                  <a:solidFill>
                    <a:schemeClr val="accent1"/>
                  </a:solidFill>
                  <a:latin typeface="+mn-lt"/>
                </a:rPr>
                <a:t>tiv</a:t>
              </a:r>
            </a:p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hu-HU" sz="2400" b="1">
                  <a:solidFill>
                    <a:schemeClr val="accent1"/>
                  </a:solidFill>
                  <a:latin typeface="+mn-lt"/>
                </a:rPr>
                <a:t>és</a:t>
              </a:r>
              <a:r>
                <a:rPr lang="de-DE" sz="2400" b="1">
                  <a:solidFill>
                    <a:schemeClr val="accent1"/>
                  </a:solidFill>
                  <a:latin typeface="+mn-lt"/>
                </a:rPr>
                <a:t> non-renal</a:t>
              </a:r>
              <a:r>
                <a:rPr lang="hu-HU" sz="2400" b="1">
                  <a:solidFill>
                    <a:schemeClr val="accent1"/>
                  </a:solidFill>
                  <a:latin typeface="+mn-lt"/>
                </a:rPr>
                <a:t>is</a:t>
              </a:r>
              <a:endParaRPr lang="de-DE" sz="2400" b="1">
                <a:solidFill>
                  <a:schemeClr val="accent1"/>
                </a:solidFill>
                <a:latin typeface="+mn-lt"/>
              </a:endParaRPr>
            </a:p>
          </p:txBody>
        </p:sp>
        <p:sp>
          <p:nvSpPr>
            <p:cNvPr id="15383" name="Rectangle 21"/>
            <p:cNvSpPr>
              <a:spLocks noChangeArrowheads="1"/>
            </p:cNvSpPr>
            <p:nvPr/>
          </p:nvSpPr>
          <p:spPr bwMode="auto">
            <a:xfrm>
              <a:off x="3831" y="3129"/>
              <a:ext cx="1607" cy="727"/>
            </a:xfrm>
            <a:prstGeom prst="rect">
              <a:avLst/>
            </a:prstGeom>
            <a:grp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hu-HU" sz="2400" b="1">
                  <a:solidFill>
                    <a:schemeClr val="accent1"/>
                  </a:solidFill>
                  <a:latin typeface="+mn-lt"/>
                </a:rPr>
                <a:t>Non</a:t>
              </a:r>
              <a:r>
                <a:rPr lang="de-DE" sz="2400" b="1">
                  <a:solidFill>
                    <a:schemeClr val="accent1"/>
                  </a:solidFill>
                  <a:latin typeface="+mn-lt"/>
                </a:rPr>
                <a:t>-s</a:t>
              </a:r>
              <a:r>
                <a:rPr lang="hu-HU" sz="2400" b="1">
                  <a:solidFill>
                    <a:schemeClr val="accent1"/>
                  </a:solidFill>
                  <a:latin typeface="+mn-lt"/>
                </a:rPr>
                <a:t>z</a:t>
              </a:r>
              <a:r>
                <a:rPr lang="de-DE" sz="2400" b="1">
                  <a:solidFill>
                    <a:schemeClr val="accent1"/>
                  </a:solidFill>
                  <a:latin typeface="+mn-lt"/>
                </a:rPr>
                <a:t>ele</a:t>
              </a:r>
              <a:r>
                <a:rPr lang="hu-HU" sz="2400" b="1">
                  <a:solidFill>
                    <a:schemeClr val="accent1"/>
                  </a:solidFill>
                  <a:latin typeface="+mn-lt"/>
                </a:rPr>
                <a:t>k</a:t>
              </a:r>
              <a:r>
                <a:rPr lang="de-DE" sz="2400" b="1">
                  <a:solidFill>
                    <a:schemeClr val="accent1"/>
                  </a:solidFill>
                  <a:latin typeface="+mn-lt"/>
                </a:rPr>
                <a:t>tiv</a:t>
              </a:r>
              <a:r>
                <a:rPr lang="hu-HU" sz="2400" b="1">
                  <a:solidFill>
                    <a:schemeClr val="accent1"/>
                  </a:solidFill>
                  <a:latin typeface="+mn-lt"/>
                </a:rPr>
                <a:t>:</a:t>
              </a:r>
              <a:r>
                <a:rPr lang="de-DE" sz="2400" b="1">
                  <a:solidFill>
                    <a:schemeClr val="accent1"/>
                  </a:solidFill>
                  <a:latin typeface="+mn-lt"/>
                </a:rPr>
                <a:t> </a:t>
              </a:r>
            </a:p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de-DE" sz="2400" b="1">
                  <a:solidFill>
                    <a:schemeClr val="accent1"/>
                  </a:solidFill>
                  <a:latin typeface="+mn-lt"/>
                </a:rPr>
                <a:t>HD-Membr</a:t>
              </a:r>
              <a:r>
                <a:rPr lang="hu-HU" sz="2400" b="1">
                  <a:solidFill>
                    <a:schemeClr val="accent1"/>
                  </a:solidFill>
                  <a:latin typeface="+mn-lt"/>
                </a:rPr>
                <a:t>á</a:t>
              </a:r>
              <a:r>
                <a:rPr lang="de-DE" sz="2400" b="1">
                  <a:solidFill>
                    <a:schemeClr val="accent1"/>
                  </a:solidFill>
                  <a:latin typeface="+mn-lt"/>
                </a:rPr>
                <a:t>n</a:t>
              </a:r>
              <a:r>
                <a:rPr lang="hu-HU" sz="2400" b="1">
                  <a:solidFill>
                    <a:schemeClr val="accent1"/>
                  </a:solidFill>
                  <a:latin typeface="+mn-lt"/>
                </a:rPr>
                <a:t>,</a:t>
              </a:r>
              <a:endParaRPr lang="de-DE" sz="2400" b="1">
                <a:solidFill>
                  <a:schemeClr val="accent1"/>
                </a:solidFill>
                <a:latin typeface="+mn-lt"/>
              </a:endParaRPr>
            </a:p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hu-HU" sz="2400" b="1">
                  <a:solidFill>
                    <a:schemeClr val="accent1"/>
                  </a:solidFill>
                  <a:latin typeface="+mn-lt"/>
                </a:rPr>
                <a:t>és</a:t>
              </a:r>
              <a:r>
                <a:rPr lang="de-DE" sz="2400" b="1">
                  <a:solidFill>
                    <a:schemeClr val="accent1"/>
                  </a:solidFill>
                  <a:latin typeface="+mn-lt"/>
                </a:rPr>
                <a:t> non-renal</a:t>
              </a:r>
              <a:r>
                <a:rPr lang="hu-HU" sz="2400" b="1">
                  <a:solidFill>
                    <a:schemeClr val="accent1"/>
                  </a:solidFill>
                  <a:latin typeface="+mn-lt"/>
                </a:rPr>
                <a:t>is</a:t>
              </a:r>
              <a:endParaRPr lang="de-DE" sz="2400" b="1">
                <a:solidFill>
                  <a:schemeClr val="accent1"/>
                </a:solidFill>
                <a:latin typeface="+mn-lt"/>
              </a:endParaRPr>
            </a:p>
          </p:txBody>
        </p:sp>
      </p:grpSp>
      <p:sp>
        <p:nvSpPr>
          <p:cNvPr id="80905" name="Line 22"/>
          <p:cNvSpPr>
            <a:spLocks noChangeShapeType="1"/>
          </p:cNvSpPr>
          <p:nvPr/>
        </p:nvSpPr>
        <p:spPr bwMode="auto">
          <a:xfrm>
            <a:off x="3065463" y="1905000"/>
            <a:ext cx="0" cy="4338638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80906" name="Line 23"/>
          <p:cNvSpPr>
            <a:spLocks noChangeShapeType="1"/>
          </p:cNvSpPr>
          <p:nvPr/>
        </p:nvSpPr>
        <p:spPr bwMode="auto">
          <a:xfrm>
            <a:off x="604838" y="2706688"/>
            <a:ext cx="7889875" cy="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sz="3600" smtClean="0"/>
              <a:t>Hemodialysis modalitások</a:t>
            </a:r>
          </a:p>
        </p:txBody>
      </p:sp>
      <p:graphicFrame>
        <p:nvGraphicFramePr>
          <p:cNvPr id="4" name="Tartalom helye 3"/>
          <p:cNvGraphicFramePr>
            <a:graphicFrameLocks noGrp="1"/>
          </p:cNvGraphicFramePr>
          <p:nvPr>
            <p:ph idx="1"/>
          </p:nvPr>
        </p:nvGraphicFramePr>
        <p:xfrm>
          <a:off x="457200" y="2349500"/>
          <a:ext cx="8229600" cy="30963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/>
                <a:gridCol w="4114800"/>
              </a:tblGrid>
              <a:tr h="476360">
                <a:tc>
                  <a:txBody>
                    <a:bodyPr/>
                    <a:lstStyle/>
                    <a:p>
                      <a:r>
                        <a:rPr lang="hu-HU" dirty="0" smtClean="0"/>
                        <a:t>Krónikus  beteg kezelése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Akut  beteg kezelése</a:t>
                      </a:r>
                      <a:endParaRPr lang="hu-HU" dirty="0"/>
                    </a:p>
                  </a:txBody>
                  <a:tcPr/>
                </a:tc>
              </a:tr>
              <a:tr h="476360">
                <a:tc>
                  <a:txBody>
                    <a:bodyPr/>
                    <a:lstStyle/>
                    <a:p>
                      <a:r>
                        <a:rPr lang="hu-HU" b="1" dirty="0" err="1" smtClean="0"/>
                        <a:t>Intermittáló</a:t>
                      </a:r>
                      <a:r>
                        <a:rPr lang="hu-HU" b="1" baseline="0" dirty="0" smtClean="0"/>
                        <a:t> HD heti  3 x 4 óra</a:t>
                      </a:r>
                      <a:endParaRPr lang="hu-H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b="1" dirty="0" err="1" smtClean="0"/>
                        <a:t>Intermittáló</a:t>
                      </a:r>
                      <a:r>
                        <a:rPr lang="hu-HU" b="1" dirty="0" smtClean="0"/>
                        <a:t> HD </a:t>
                      </a:r>
                      <a:r>
                        <a:rPr lang="hu-HU" b="1" dirty="0" err="1" smtClean="0"/>
                        <a:t>het</a:t>
                      </a:r>
                      <a:r>
                        <a:rPr lang="hu-HU" b="1" dirty="0" smtClean="0"/>
                        <a:t> 3-5x 4 óra </a:t>
                      </a:r>
                      <a:endParaRPr lang="hu-HU" b="1" dirty="0"/>
                    </a:p>
                  </a:txBody>
                  <a:tcPr/>
                </a:tc>
              </a:tr>
              <a:tr h="833632">
                <a:tc>
                  <a:txBody>
                    <a:bodyPr/>
                    <a:lstStyle/>
                    <a:p>
                      <a:r>
                        <a:rPr lang="hu-HU" b="1" dirty="0" err="1" smtClean="0"/>
                        <a:t>Nocturnális</a:t>
                      </a:r>
                      <a:r>
                        <a:rPr lang="hu-HU" b="1" baseline="0" dirty="0" smtClean="0"/>
                        <a:t> HD heti  5 -7  nap</a:t>
                      </a:r>
                      <a:endParaRPr lang="hu-H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b="1" dirty="0" smtClean="0"/>
                        <a:t>Lassú-hosszú</a:t>
                      </a:r>
                      <a:r>
                        <a:rPr lang="hu-HU" b="1" baseline="0" dirty="0" smtClean="0"/>
                        <a:t> kezelés:   CVVHD, CVVHDF , CVVHF naponta</a:t>
                      </a:r>
                      <a:endParaRPr lang="hu-HU" b="1" dirty="0"/>
                    </a:p>
                  </a:txBody>
                  <a:tcPr/>
                </a:tc>
              </a:tr>
              <a:tr h="833632">
                <a:tc>
                  <a:txBody>
                    <a:bodyPr/>
                    <a:lstStyle/>
                    <a:p>
                      <a:r>
                        <a:rPr lang="hu-HU" b="1" dirty="0" smtClean="0"/>
                        <a:t>Home</a:t>
                      </a:r>
                      <a:r>
                        <a:rPr lang="hu-HU" b="1" baseline="0" dirty="0" smtClean="0"/>
                        <a:t> HD heti 4-5 x 4   óra</a:t>
                      </a:r>
                      <a:endParaRPr lang="hu-H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b="1" dirty="0" err="1" smtClean="0"/>
                        <a:t>Ultrafiltráció</a:t>
                      </a:r>
                      <a:r>
                        <a:rPr lang="hu-HU" b="1" dirty="0" smtClean="0"/>
                        <a:t> – naponta</a:t>
                      </a:r>
                      <a:r>
                        <a:rPr lang="hu-HU" b="1" baseline="0" dirty="0" smtClean="0"/>
                        <a:t> vagy </a:t>
                      </a:r>
                      <a:r>
                        <a:rPr lang="hu-HU" b="1" baseline="0" dirty="0" err="1" smtClean="0"/>
                        <a:t>intermittálva</a:t>
                      </a:r>
                      <a:endParaRPr lang="hu-HU" b="1" dirty="0"/>
                    </a:p>
                  </a:txBody>
                  <a:tcPr/>
                </a:tc>
              </a:tr>
              <a:tr h="476360"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6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350" y="260350"/>
            <a:ext cx="6134100" cy="659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4700" y="692150"/>
            <a:ext cx="7581900" cy="5976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28700" y="981075"/>
            <a:ext cx="7086600" cy="547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Picture 2" descr="HD-HDF-HF"/>
          <p:cNvSpPr>
            <a:spLocks noChangeAspect="1" noChangeArrowheads="1"/>
          </p:cNvSpPr>
          <p:nvPr/>
        </p:nvSpPr>
        <p:spPr bwMode="auto">
          <a:xfrm>
            <a:off x="541338" y="381000"/>
            <a:ext cx="8399462" cy="5741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81922" name="Text Box 3"/>
          <p:cNvSpPr txBox="1">
            <a:spLocks noChangeArrowheads="1"/>
          </p:cNvSpPr>
          <p:nvPr/>
        </p:nvSpPr>
        <p:spPr bwMode="auto">
          <a:xfrm>
            <a:off x="2641600" y="6051550"/>
            <a:ext cx="6367463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/>
            <a:r>
              <a:rPr lang="de-DE" sz="1400" b="1">
                <a:solidFill>
                  <a:schemeClr val="bg1"/>
                </a:solidFill>
              </a:rPr>
              <a:t>From: A Grassmann et al.,</a:t>
            </a:r>
          </a:p>
          <a:p>
            <a:pPr algn="r" eaLnBrk="0" hangingPunct="0"/>
            <a:r>
              <a:rPr lang="de-DE" sz="1400" b="1">
                <a:solidFill>
                  <a:schemeClr val="bg1"/>
                </a:solidFill>
              </a:rPr>
              <a:t>Composition and Management of Hemodialysis Fluids; Pabst Publishers, 2000</a:t>
            </a:r>
          </a:p>
        </p:txBody>
      </p:sp>
      <p:sp>
        <p:nvSpPr>
          <p:cNvPr id="4" name="Ellipszis 3"/>
          <p:cNvSpPr/>
          <p:nvPr/>
        </p:nvSpPr>
        <p:spPr>
          <a:xfrm>
            <a:off x="827584" y="1700808"/>
            <a:ext cx="7416824" cy="244827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i="1" dirty="0" err="1" smtClean="0">
                <a:solidFill>
                  <a:srgbClr val="FFFF00"/>
                </a:solidFill>
              </a:rPr>
              <a:t>PPpPPepennvritoPPneális</a:t>
            </a:r>
            <a:r>
              <a:rPr lang="hu-HU" sz="2800" i="1" dirty="0" smtClean="0">
                <a:solidFill>
                  <a:srgbClr val="FFFF00"/>
                </a:solidFill>
              </a:rPr>
              <a:t> </a:t>
            </a:r>
            <a:r>
              <a:rPr lang="hu-HU" sz="2800" i="1" dirty="0" err="1" smtClean="0">
                <a:solidFill>
                  <a:srgbClr val="FFFF00"/>
                </a:solidFill>
              </a:rPr>
              <a:t>perdialízis</a:t>
            </a:r>
            <a:r>
              <a:rPr lang="hu-HU" sz="2800" i="1" dirty="0" smtClean="0">
                <a:solidFill>
                  <a:srgbClr val="FFFF00"/>
                </a:solidFill>
              </a:rPr>
              <a:t>  PCA </a:t>
            </a:r>
            <a:r>
              <a:rPr lang="hu-HU" sz="2800" i="1" dirty="0" err="1" smtClean="0">
                <a:solidFill>
                  <a:srgbClr val="FFFF00"/>
                </a:solidFill>
              </a:rPr>
              <a:t>dPD</a:t>
            </a:r>
            <a:endParaRPr lang="hu-HU" sz="2800" i="1" dirty="0">
              <a:solidFill>
                <a:srgbClr val="FFFF00"/>
              </a:solidFill>
            </a:endParaRPr>
          </a:p>
        </p:txBody>
      </p:sp>
      <p:sp>
        <p:nvSpPr>
          <p:cNvPr id="7" name="Téglalap 6"/>
          <p:cNvSpPr/>
          <p:nvPr/>
        </p:nvSpPr>
        <p:spPr>
          <a:xfrm>
            <a:off x="2051720" y="2276872"/>
            <a:ext cx="5256584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u-HU" sz="4000" b="1" i="1" cap="none" spc="0" dirty="0" err="1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Peritoneális</a:t>
            </a:r>
            <a:r>
              <a:rPr lang="hu-HU" sz="4000" b="1" i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 dialízis CAPD, APD</a:t>
            </a:r>
            <a:endParaRPr lang="hu-HU" sz="40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u-HU" sz="3500" b="1" i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C</a:t>
            </a:r>
            <a:r>
              <a:rPr lang="hu-HU" sz="3500" i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ontinuous </a:t>
            </a:r>
            <a:r>
              <a:rPr lang="hu-HU" sz="3500" b="1" i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A</a:t>
            </a:r>
            <a:r>
              <a:rPr lang="hu-HU" sz="3500" i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mbulantory </a:t>
            </a:r>
            <a:r>
              <a:rPr lang="hu-HU" sz="3500" b="1" i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P</a:t>
            </a:r>
            <a:r>
              <a:rPr lang="hu-HU" sz="3500" i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eritoneal </a:t>
            </a:r>
            <a:r>
              <a:rPr lang="hu-HU" sz="3500" b="1" i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D</a:t>
            </a:r>
            <a:r>
              <a:rPr lang="hu-HU" sz="3500" i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ialysis /</a:t>
            </a:r>
            <a:r>
              <a:rPr lang="hu-HU" sz="3500" b="1" i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CAPD</a:t>
            </a:r>
            <a:r>
              <a:rPr lang="hu-HU" sz="3500" i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/</a:t>
            </a:r>
          </a:p>
        </p:txBody>
      </p:sp>
      <p:pic>
        <p:nvPicPr>
          <p:cNvPr id="93186" name="Picture 3" descr="~AUT0010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990600" y="1905000"/>
            <a:ext cx="7848600" cy="4724400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tx2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u-HU" sz="3600" b="1" dirty="0" smtClean="0"/>
              <a:t>CAPD - folyamatos ambuláns </a:t>
            </a:r>
            <a:r>
              <a:rPr lang="hu-HU" sz="3600" b="1" dirty="0" err="1" smtClean="0"/>
              <a:t>peritoneális</a:t>
            </a:r>
            <a:r>
              <a:rPr lang="hu-HU" sz="3600" b="1" dirty="0" smtClean="0"/>
              <a:t>  			</a:t>
            </a:r>
            <a:r>
              <a:rPr lang="hu-HU" sz="3600" b="1" dirty="0" err="1" smtClean="0"/>
              <a:t>dialysis</a:t>
            </a:r>
            <a:r>
              <a:rPr lang="hu-HU" dirty="0" smtClean="0"/>
              <a:t> 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chemeClr val="bg2">
              <a:lumMod val="90000"/>
            </a:schemeClr>
          </a:solidFill>
        </p:spPr>
        <p:txBody>
          <a:bodyPr>
            <a:normAutofit fontScale="70000" lnSpcReduction="20000"/>
          </a:bodyPr>
          <a:lstStyle/>
          <a:p>
            <a:pPr marL="274320" indent="-274320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hu-HU" sz="2800" b="1" u="sng" dirty="0" smtClean="0"/>
          </a:p>
          <a:p>
            <a:pPr marL="274320" indent="-274320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FontTx/>
              <a:buNone/>
              <a:defRPr/>
            </a:pPr>
            <a:r>
              <a:rPr lang="hu-HU" sz="2800" b="1" dirty="0" smtClean="0"/>
              <a:t>	A beteg otthonában  önállóan végezhető folyamatos </a:t>
            </a:r>
          </a:p>
          <a:p>
            <a:pPr marL="274320" indent="-274320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FontTx/>
              <a:buNone/>
              <a:defRPr/>
            </a:pPr>
            <a:r>
              <a:rPr lang="hu-HU" sz="2800" b="1" dirty="0" smtClean="0"/>
              <a:t>    vesepótló kezelés, a hashártya igénybevételével.</a:t>
            </a:r>
          </a:p>
          <a:p>
            <a:pPr marL="274320" indent="-274320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FontTx/>
              <a:buNone/>
              <a:defRPr/>
            </a:pPr>
            <a:r>
              <a:rPr lang="hu-HU" sz="2800" b="1" dirty="0" smtClean="0"/>
              <a:t>   </a:t>
            </a:r>
          </a:p>
          <a:p>
            <a:pPr marL="274320" indent="-274320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FontTx/>
              <a:buNone/>
              <a:defRPr/>
            </a:pPr>
            <a:r>
              <a:rPr lang="hu-HU" sz="2800" b="1" dirty="0" smtClean="0"/>
              <a:t>	Oldatcsere: naponta 4 x 2-2,5 liter PD oldattal.</a:t>
            </a:r>
          </a:p>
          <a:p>
            <a:pPr marL="274320" indent="-274320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FontTx/>
              <a:buNone/>
              <a:defRPr/>
            </a:pPr>
            <a:r>
              <a:rPr lang="hu-HU" sz="2800" b="1" dirty="0" smtClean="0"/>
              <a:t>     Cukorkoncentráció: 1,5% 2,3% 3,7%</a:t>
            </a:r>
          </a:p>
          <a:p>
            <a:pPr marL="274320" indent="-274320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hu-HU" sz="2800" b="1" dirty="0" smtClean="0"/>
          </a:p>
          <a:p>
            <a:pPr marL="274320" indent="-274320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hu-HU" sz="2800" b="1" dirty="0" smtClean="0"/>
          </a:p>
          <a:p>
            <a:pPr marL="274320" indent="-274320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hu-HU" sz="2800" b="1" dirty="0" smtClean="0"/>
              <a:t>Előnye: fájdalmatlan, nincs vérvesztés, tűszúrás, szabad</a:t>
            </a:r>
          </a:p>
          <a:p>
            <a:pPr marL="274320" indent="-274320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None/>
              <a:defRPr/>
            </a:pPr>
            <a:r>
              <a:rPr lang="hu-HU" sz="2800" b="1" dirty="0" smtClean="0"/>
              <a:t>    életmozgást biztosít. Transzplantációs esélyeket nem </a:t>
            </a:r>
          </a:p>
          <a:p>
            <a:pPr marL="274320" indent="-274320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None/>
              <a:defRPr/>
            </a:pPr>
            <a:r>
              <a:rPr lang="hu-HU" sz="2800" b="1" dirty="0" smtClean="0"/>
              <a:t>	rontja. A </a:t>
            </a:r>
            <a:r>
              <a:rPr lang="hu-HU" sz="2800" b="1" dirty="0" err="1" smtClean="0"/>
              <a:t>restdiuresis</a:t>
            </a:r>
            <a:r>
              <a:rPr lang="hu-HU" sz="2800" b="1" dirty="0" smtClean="0"/>
              <a:t> sokáig megmarad.</a:t>
            </a:r>
          </a:p>
          <a:p>
            <a:pPr marL="274320" indent="-274320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hu-HU" sz="2800" b="1" dirty="0" smtClean="0"/>
          </a:p>
          <a:p>
            <a:pPr marL="274320" indent="-274320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hu-HU" sz="2800" b="1" dirty="0" smtClean="0"/>
          </a:p>
          <a:p>
            <a:pPr marL="274320" indent="-274320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hu-HU" sz="2800" b="1" dirty="0" smtClean="0"/>
          </a:p>
          <a:p>
            <a:pPr marL="274320" indent="-274320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hu-HU" sz="2800" b="1" dirty="0" smtClean="0"/>
              <a:t>A CAPD betegek száma 10-15%-a vesepótlásra szoruló betegeknek.</a:t>
            </a:r>
          </a:p>
          <a:p>
            <a:pPr marL="274320" indent="-274320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FontTx/>
              <a:buNone/>
              <a:defRPr/>
            </a:pPr>
            <a:r>
              <a:rPr lang="hu-HU" sz="2800" b="1" dirty="0" smtClean="0"/>
              <a:t>	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764704"/>
            <a:ext cx="5976664" cy="54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282154"/>
          </a:xfrm>
          <a:solidFill>
            <a:schemeClr val="accent2">
              <a:lumMod val="60000"/>
              <a:lumOff val="40000"/>
            </a:schemeClr>
          </a:solidFill>
          <a:ln>
            <a:solidFill>
              <a:srgbClr val="0070C0"/>
            </a:solidFill>
          </a:ln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u-HU" sz="2800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Peritonealis</a:t>
            </a:r>
            <a:r>
              <a:rPr lang="hu-HU" sz="28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dialízis – </a:t>
            </a:r>
            <a:br>
              <a:rPr lang="hu-HU" sz="28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hu-HU" sz="28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ozmotikus </a:t>
            </a:r>
            <a:r>
              <a:rPr lang="hu-HU" sz="2800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koncentrációgrádiens</a:t>
            </a:r>
            <a:r>
              <a:rPr lang="hu-HU" sz="28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okozta diffúzió</a:t>
            </a:r>
          </a:p>
        </p:txBody>
      </p:sp>
      <p:graphicFrame>
        <p:nvGraphicFramePr>
          <p:cNvPr id="2050" name="Object 3"/>
          <p:cNvGraphicFramePr>
            <a:graphicFrameLocks noChangeAspect="1"/>
          </p:cNvGraphicFramePr>
          <p:nvPr>
            <p:ph type="body" idx="1"/>
          </p:nvPr>
        </p:nvGraphicFramePr>
        <p:xfrm>
          <a:off x="1066800" y="1676400"/>
          <a:ext cx="7696200" cy="4953000"/>
        </p:xfrm>
        <a:graphic>
          <a:graphicData uri="http://schemas.openxmlformats.org/presentationml/2006/ole">
            <p:oleObj spid="_x0000_s2050" name="Photo Editor Photo" r:id="rId3" imgW="7000000" imgH="4409524" progId="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smtClean="0"/>
              <a:t> </a:t>
            </a:r>
            <a:r>
              <a:rPr lang="hu-HU" sz="2000" b="1" i="1" smtClean="0"/>
              <a:t>Dialysis betegek  2011.</a:t>
            </a:r>
          </a:p>
        </p:txBody>
      </p:sp>
      <p:graphicFrame>
        <p:nvGraphicFramePr>
          <p:cNvPr id="17410" name="Tartalom helye 4"/>
          <p:cNvGraphicFramePr>
            <a:graphicFrameLocks noGrp="1"/>
          </p:cNvGraphicFramePr>
          <p:nvPr>
            <p:ph idx="1"/>
          </p:nvPr>
        </p:nvGraphicFramePr>
        <p:xfrm>
          <a:off x="406400" y="1884363"/>
          <a:ext cx="8331200" cy="4491037"/>
        </p:xfrm>
        <a:graphic>
          <a:graphicData uri="http://schemas.openxmlformats.org/presentationml/2006/ole">
            <p:oleObj spid="_x0000_s17410" r:id="rId3" imgW="8327858" imgH="4493141" progId="Excel.Shee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914400"/>
          </a:xfrm>
          <a:solidFill>
            <a:schemeClr val="tx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u-HU" sz="3500" b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A CAPD végzését javalló tényezők </a:t>
            </a:r>
            <a:br>
              <a:rPr lang="hu-HU" sz="3500" b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hu-HU" sz="20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orvosi szempontok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1752600"/>
            <a:ext cx="7772400" cy="5105400"/>
          </a:xfrm>
          <a:solidFill>
            <a:schemeClr val="bg2">
              <a:lumMod val="90000"/>
            </a:schemeClr>
          </a:solidFill>
        </p:spPr>
        <p:txBody>
          <a:bodyPr>
            <a:normAutofit/>
          </a:bodyPr>
          <a:lstStyle/>
          <a:p>
            <a:pPr marL="274320" indent="-27432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hu-HU" sz="2400" b="1" dirty="0" smtClean="0">
                <a:cs typeface="Times New Roman" pitchFamily="18" charset="0"/>
              </a:rPr>
              <a:t>A v</a:t>
            </a:r>
            <a:r>
              <a:rPr lang="hu-HU" sz="2400" b="1" dirty="0" smtClean="0">
                <a:latin typeface="Times New Roman" pitchFamily="18" charset="0"/>
                <a:cs typeface="Times New Roman" pitchFamily="18" charset="0"/>
              </a:rPr>
              <a:t>é</a:t>
            </a:r>
            <a:r>
              <a:rPr lang="hu-HU" sz="2400" b="1" dirty="0" smtClean="0">
                <a:cs typeface="Times New Roman" pitchFamily="18" charset="0"/>
              </a:rPr>
              <a:t>rnyer</a:t>
            </a:r>
            <a:r>
              <a:rPr lang="hu-HU" sz="2400" b="1" dirty="0" smtClean="0">
                <a:latin typeface="Times New Roman" pitchFamily="18" charset="0"/>
                <a:cs typeface="Times New Roman" pitchFamily="18" charset="0"/>
              </a:rPr>
              <a:t>é</a:t>
            </a:r>
            <a:r>
              <a:rPr lang="hu-HU" sz="2400" b="1" dirty="0" smtClean="0">
                <a:cs typeface="Times New Roman" pitchFamily="18" charset="0"/>
              </a:rPr>
              <a:t>s neh</a:t>
            </a:r>
            <a:r>
              <a:rPr lang="hu-HU" sz="2400" b="1" dirty="0" smtClean="0">
                <a:latin typeface="Times New Roman" pitchFamily="18" charset="0"/>
                <a:cs typeface="Times New Roman" pitchFamily="18" charset="0"/>
              </a:rPr>
              <a:t>é</a:t>
            </a:r>
            <a:r>
              <a:rPr lang="hu-HU" sz="2400" b="1" dirty="0" smtClean="0">
                <a:cs typeface="Times New Roman" pitchFamily="18" charset="0"/>
              </a:rPr>
              <a:t>zs</a:t>
            </a:r>
            <a:r>
              <a:rPr lang="hu-HU" sz="2400" b="1" dirty="0" smtClean="0">
                <a:latin typeface="Times New Roman" pitchFamily="18" charset="0"/>
                <a:cs typeface="Times New Roman" pitchFamily="18" charset="0"/>
              </a:rPr>
              <a:t>é</a:t>
            </a:r>
            <a:r>
              <a:rPr lang="hu-HU" sz="2400" b="1" dirty="0" smtClean="0">
                <a:cs typeface="Times New Roman" pitchFamily="18" charset="0"/>
              </a:rPr>
              <a:t>ge</a:t>
            </a:r>
          </a:p>
          <a:p>
            <a:pPr marL="274320" indent="-27432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hu-HU" sz="2400" b="1" dirty="0" err="1" smtClean="0">
                <a:cs typeface="Times New Roman" pitchFamily="18" charset="0"/>
              </a:rPr>
              <a:t>Cardiovascularis</a:t>
            </a:r>
            <a:r>
              <a:rPr lang="hu-HU" sz="2400" b="1" dirty="0" smtClean="0">
                <a:cs typeface="Times New Roman" pitchFamily="18" charset="0"/>
              </a:rPr>
              <a:t> megbeteged</a:t>
            </a:r>
            <a:r>
              <a:rPr lang="hu-HU" sz="2400" b="1" dirty="0" smtClean="0">
                <a:latin typeface="Times New Roman" pitchFamily="18" charset="0"/>
                <a:cs typeface="Times New Roman" pitchFamily="18" charset="0"/>
              </a:rPr>
              <a:t>é</a:t>
            </a:r>
            <a:r>
              <a:rPr lang="hu-HU" sz="2400" b="1" dirty="0" smtClean="0">
                <a:cs typeface="Times New Roman" pitchFamily="18" charset="0"/>
              </a:rPr>
              <a:t>sek</a:t>
            </a:r>
          </a:p>
          <a:p>
            <a:pPr marL="274320" indent="-27432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Tx/>
              <a:buNone/>
              <a:defRPr/>
            </a:pPr>
            <a:r>
              <a:rPr lang="hu-HU" sz="2400" b="1" dirty="0" smtClean="0">
                <a:cs typeface="Times New Roman" pitchFamily="18" charset="0"/>
              </a:rPr>
              <a:t>   </a:t>
            </a:r>
            <a:r>
              <a:rPr lang="hu-HU" sz="2400" b="1" dirty="0" smtClean="0"/>
              <a:t>		</a:t>
            </a:r>
            <a:r>
              <a:rPr lang="hu-HU" sz="2400" b="1" dirty="0" smtClean="0">
                <a:cs typeface="Times New Roman" pitchFamily="18" charset="0"/>
              </a:rPr>
              <a:t>S</a:t>
            </a:r>
            <a:r>
              <a:rPr lang="hu-HU" sz="2400" b="1" dirty="0" smtClean="0">
                <a:latin typeface="Times New Roman" pitchFamily="18" charset="0"/>
                <a:cs typeface="Times New Roman" pitchFamily="18" charset="0"/>
              </a:rPr>
              <a:t>ú</a:t>
            </a:r>
            <a:r>
              <a:rPr lang="hu-HU" sz="2400" b="1" dirty="0" smtClean="0">
                <a:cs typeface="Times New Roman" pitchFamily="18" charset="0"/>
              </a:rPr>
              <a:t>lyos, pang</a:t>
            </a:r>
            <a:r>
              <a:rPr lang="hu-HU" sz="2400" b="1" dirty="0" smtClean="0">
                <a:latin typeface="Times New Roman" pitchFamily="18" charset="0"/>
                <a:cs typeface="Times New Roman" pitchFamily="18" charset="0"/>
              </a:rPr>
              <a:t>á</a:t>
            </a:r>
            <a:r>
              <a:rPr lang="hu-HU" sz="2400" b="1" dirty="0" smtClean="0">
                <a:cs typeface="Times New Roman" pitchFamily="18" charset="0"/>
              </a:rPr>
              <a:t>sos </a:t>
            </a:r>
            <a:r>
              <a:rPr lang="hu-HU" sz="2400" b="1" dirty="0" err="1" smtClean="0">
                <a:cs typeface="Times New Roman" pitchFamily="18" charset="0"/>
              </a:rPr>
              <a:t>szivel</a:t>
            </a:r>
            <a:r>
              <a:rPr lang="hu-HU" sz="2400" b="1" dirty="0" err="1" smtClean="0">
                <a:latin typeface="Times New Roman" pitchFamily="18" charset="0"/>
                <a:cs typeface="Times New Roman" pitchFamily="18" charset="0"/>
              </a:rPr>
              <a:t>é</a:t>
            </a:r>
            <a:r>
              <a:rPr lang="hu-HU" sz="2400" b="1" dirty="0" err="1" smtClean="0">
                <a:cs typeface="Times New Roman" pitchFamily="18" charset="0"/>
              </a:rPr>
              <a:t>gtelens</a:t>
            </a:r>
            <a:r>
              <a:rPr lang="hu-HU" sz="2400" b="1" dirty="0" err="1" smtClean="0">
                <a:latin typeface="Times New Roman" pitchFamily="18" charset="0"/>
                <a:cs typeface="Times New Roman" pitchFamily="18" charset="0"/>
              </a:rPr>
              <a:t>é</a:t>
            </a:r>
            <a:r>
              <a:rPr lang="hu-HU" sz="2400" b="1" dirty="0" err="1" smtClean="0">
                <a:cs typeface="Times New Roman" pitchFamily="18" charset="0"/>
              </a:rPr>
              <a:t>g</a:t>
            </a:r>
            <a:endParaRPr lang="hu-HU" sz="2400" b="1" dirty="0" smtClean="0">
              <a:cs typeface="Times New Roman" pitchFamily="18" charset="0"/>
            </a:endParaRPr>
          </a:p>
          <a:p>
            <a:pPr marL="274320" indent="-27432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Tx/>
              <a:buNone/>
              <a:defRPr/>
            </a:pPr>
            <a:r>
              <a:rPr lang="hu-HU" sz="2400" b="1" dirty="0" smtClean="0">
                <a:cs typeface="Times New Roman" pitchFamily="18" charset="0"/>
              </a:rPr>
              <a:t>   </a:t>
            </a:r>
            <a:r>
              <a:rPr lang="hu-HU" sz="2400" b="1" dirty="0" smtClean="0"/>
              <a:t>		</a:t>
            </a:r>
            <a:r>
              <a:rPr lang="hu-HU" sz="2400" b="1" dirty="0" smtClean="0">
                <a:cs typeface="Times New Roman" pitchFamily="18" charset="0"/>
              </a:rPr>
              <a:t>Angina </a:t>
            </a:r>
            <a:r>
              <a:rPr lang="hu-HU" sz="2400" b="1" dirty="0" err="1" smtClean="0">
                <a:cs typeface="Times New Roman" pitchFamily="18" charset="0"/>
              </a:rPr>
              <a:t>pectoris</a:t>
            </a:r>
            <a:endParaRPr lang="hu-HU" sz="2400" b="1" dirty="0" smtClean="0">
              <a:cs typeface="Times New Roman" pitchFamily="18" charset="0"/>
            </a:endParaRPr>
          </a:p>
          <a:p>
            <a:pPr marL="274320" indent="-27432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Tx/>
              <a:buNone/>
              <a:defRPr/>
            </a:pPr>
            <a:r>
              <a:rPr lang="hu-HU" sz="2400" b="1" dirty="0" smtClean="0">
                <a:cs typeface="Times New Roman" pitchFamily="18" charset="0"/>
              </a:rPr>
              <a:t>   </a:t>
            </a:r>
            <a:r>
              <a:rPr lang="hu-HU" sz="2400" b="1" dirty="0" smtClean="0"/>
              <a:t>		</a:t>
            </a:r>
            <a:r>
              <a:rPr lang="hu-HU" sz="2400" b="1" dirty="0" err="1" smtClean="0">
                <a:cs typeface="Times New Roman" pitchFamily="18" charset="0"/>
              </a:rPr>
              <a:t>Vitiumok</a:t>
            </a:r>
            <a:endParaRPr lang="hu-HU" sz="2400" b="1" dirty="0" smtClean="0">
              <a:cs typeface="Times New Roman" pitchFamily="18" charset="0"/>
            </a:endParaRPr>
          </a:p>
          <a:p>
            <a:pPr marL="274320" indent="-27432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Tx/>
              <a:buNone/>
              <a:defRPr/>
            </a:pPr>
            <a:r>
              <a:rPr lang="hu-HU" sz="2400" b="1" dirty="0" smtClean="0">
                <a:cs typeface="Times New Roman" pitchFamily="18" charset="0"/>
              </a:rPr>
              <a:t>   </a:t>
            </a:r>
            <a:r>
              <a:rPr lang="hu-HU" sz="2400" b="1" dirty="0" smtClean="0"/>
              <a:t>		</a:t>
            </a:r>
            <a:r>
              <a:rPr lang="hu-HU" sz="2400" b="1" dirty="0" smtClean="0">
                <a:cs typeface="Times New Roman" pitchFamily="18" charset="0"/>
              </a:rPr>
              <a:t>Műbillentyű</a:t>
            </a:r>
          </a:p>
          <a:p>
            <a:pPr marL="274320" indent="-27432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Tx/>
              <a:buNone/>
              <a:defRPr/>
            </a:pPr>
            <a:r>
              <a:rPr lang="hu-HU" sz="2400" b="1" dirty="0" smtClean="0">
                <a:cs typeface="Times New Roman" pitchFamily="18" charset="0"/>
              </a:rPr>
              <a:t>   </a:t>
            </a:r>
            <a:r>
              <a:rPr lang="hu-HU" sz="2400" b="1" dirty="0" smtClean="0"/>
              <a:t>		</a:t>
            </a:r>
            <a:r>
              <a:rPr lang="hu-HU" sz="2400" b="1" dirty="0" err="1" smtClean="0">
                <a:cs typeface="Times New Roman" pitchFamily="18" charset="0"/>
              </a:rPr>
              <a:t>Arrhythmia</a:t>
            </a:r>
            <a:endParaRPr lang="hu-HU" sz="2400" b="1" dirty="0" smtClean="0">
              <a:cs typeface="Times New Roman" pitchFamily="18" charset="0"/>
            </a:endParaRPr>
          </a:p>
          <a:p>
            <a:pPr marL="274320" indent="-27432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hu-HU" sz="2400" b="1" dirty="0" smtClean="0">
                <a:latin typeface="Times New Roman" pitchFamily="18" charset="0"/>
                <a:cs typeface="Times New Roman" pitchFamily="18" charset="0"/>
              </a:rPr>
              <a:t>É</a:t>
            </a:r>
            <a:r>
              <a:rPr lang="hu-HU" sz="2400" b="1" dirty="0" smtClean="0">
                <a:cs typeface="Times New Roman" pitchFamily="18" charset="0"/>
              </a:rPr>
              <a:t>letkor: 0</a:t>
            </a:r>
            <a:r>
              <a:rPr lang="hu-HU" sz="2400" b="1" dirty="0" smtClean="0"/>
              <a:t>-</a:t>
            </a:r>
            <a:r>
              <a:rPr lang="hu-HU" sz="2400" b="1" dirty="0" smtClean="0">
                <a:cs typeface="Times New Roman" pitchFamily="18" charset="0"/>
              </a:rPr>
              <a:t>5</a:t>
            </a:r>
            <a:r>
              <a:rPr lang="hu-HU" sz="2400" b="1" dirty="0" smtClean="0"/>
              <a:t> </a:t>
            </a:r>
            <a:r>
              <a:rPr lang="hu-HU" sz="2400" b="1" dirty="0" smtClean="0">
                <a:latin typeface="Times New Roman" pitchFamily="18" charset="0"/>
                <a:cs typeface="Times New Roman" pitchFamily="18" charset="0"/>
              </a:rPr>
              <a:t>é</a:t>
            </a:r>
            <a:r>
              <a:rPr lang="hu-HU" sz="2400" b="1" dirty="0" smtClean="0">
                <a:cs typeface="Times New Roman" pitchFamily="18" charset="0"/>
              </a:rPr>
              <a:t>v, 60 </a:t>
            </a:r>
            <a:r>
              <a:rPr lang="hu-HU" sz="2400" b="1" dirty="0" smtClean="0">
                <a:latin typeface="Times New Roman" pitchFamily="18" charset="0"/>
                <a:cs typeface="Times New Roman" pitchFamily="18" charset="0"/>
              </a:rPr>
              <a:t>é</a:t>
            </a:r>
            <a:r>
              <a:rPr lang="hu-HU" sz="2400" b="1" dirty="0" smtClean="0">
                <a:cs typeface="Times New Roman" pitchFamily="18" charset="0"/>
              </a:rPr>
              <a:t>v felett</a:t>
            </a:r>
          </a:p>
          <a:p>
            <a:pPr marL="274320" indent="-27432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hu-HU" sz="2400" b="1" dirty="0" smtClean="0">
                <a:cs typeface="Times New Roman" pitchFamily="18" charset="0"/>
              </a:rPr>
              <a:t>Diabetes mellitus</a:t>
            </a:r>
          </a:p>
          <a:p>
            <a:pPr marL="274320" indent="-27432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hu-HU" sz="2400" b="1" dirty="0" smtClean="0">
                <a:cs typeface="Times New Roman" pitchFamily="18" charset="0"/>
              </a:rPr>
              <a:t>HIV, hepatitis B, C pozitivit</a:t>
            </a:r>
            <a:r>
              <a:rPr lang="hu-HU" sz="2400" b="1" dirty="0" smtClean="0">
                <a:latin typeface="Times New Roman" pitchFamily="18" charset="0"/>
                <a:cs typeface="Times New Roman" pitchFamily="18" charset="0"/>
              </a:rPr>
              <a:t>á</a:t>
            </a:r>
            <a:r>
              <a:rPr lang="hu-HU" sz="2400" b="1" dirty="0" smtClean="0">
                <a:cs typeface="Times New Roman" pitchFamily="18" charset="0"/>
              </a:rPr>
              <a:t>s</a:t>
            </a:r>
          </a:p>
          <a:p>
            <a:pPr marL="274320" indent="-27432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hu-HU" sz="2400" b="1" dirty="0" smtClean="0">
                <a:cs typeface="Times New Roman" pitchFamily="18" charset="0"/>
              </a:rPr>
              <a:t>Transzfúzi</a:t>
            </a:r>
            <a:r>
              <a:rPr lang="hu-HU" sz="2400" b="1" dirty="0" smtClean="0">
                <a:latin typeface="Times New Roman" pitchFamily="18" charset="0"/>
                <a:cs typeface="Times New Roman" pitchFamily="18" charset="0"/>
              </a:rPr>
              <a:t>ó</a:t>
            </a:r>
            <a:r>
              <a:rPr lang="hu-HU" sz="2400" b="1" dirty="0" smtClean="0">
                <a:cs typeface="Times New Roman" pitchFamily="18" charset="0"/>
              </a:rPr>
              <a:t>s problémák</a:t>
            </a:r>
          </a:p>
          <a:p>
            <a:pPr marL="274320" indent="-27432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hu-HU" sz="2400" b="1" dirty="0" err="1" smtClean="0">
                <a:cs typeface="Times New Roman" pitchFamily="18" charset="0"/>
              </a:rPr>
              <a:t>Heparin</a:t>
            </a:r>
            <a:r>
              <a:rPr lang="hu-HU" sz="2400" b="1" dirty="0" smtClean="0">
                <a:cs typeface="Times New Roman" pitchFamily="18" charset="0"/>
              </a:rPr>
              <a:t> allergia</a:t>
            </a:r>
            <a:endParaRPr lang="hu-HU" sz="2400" b="1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914400"/>
          </a:xfrm>
          <a:solidFill>
            <a:schemeClr val="tx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u-HU" sz="3500" b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A CAPD végzését javalló tényezők </a:t>
            </a:r>
            <a:br>
              <a:rPr lang="hu-HU" sz="3500" b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hu-HU" sz="2000" b="1" dirty="0" err="1" smtClean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psychoszociális</a:t>
            </a:r>
            <a:r>
              <a:rPr lang="hu-HU" sz="20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 szempontok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chemeClr val="bg2">
              <a:lumMod val="90000"/>
            </a:schemeClr>
          </a:solidFill>
        </p:spPr>
        <p:txBody>
          <a:bodyPr>
            <a:normAutofit/>
          </a:bodyPr>
          <a:lstStyle/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hu-HU" sz="2400" b="1" dirty="0" smtClean="0">
                <a:cs typeface="Times New Roman" pitchFamily="18" charset="0"/>
              </a:rPr>
              <a:t>A beteg k</a:t>
            </a:r>
            <a:r>
              <a:rPr lang="hu-HU" sz="2400" b="1" dirty="0" smtClean="0">
                <a:latin typeface="Times New Roman" pitchFamily="18" charset="0"/>
                <a:cs typeface="Times New Roman" pitchFamily="18" charset="0"/>
              </a:rPr>
              <a:t>é</a:t>
            </a:r>
            <a:r>
              <a:rPr lang="hu-HU" sz="2400" b="1" dirty="0" smtClean="0">
                <a:cs typeface="Times New Roman" pitchFamily="18" charset="0"/>
              </a:rPr>
              <a:t>r</a:t>
            </a:r>
            <a:r>
              <a:rPr lang="hu-HU" sz="2400" b="1" dirty="0" smtClean="0">
                <a:latin typeface="Times New Roman" pitchFamily="18" charset="0"/>
                <a:cs typeface="Times New Roman" pitchFamily="18" charset="0"/>
              </a:rPr>
              <a:t>é</a:t>
            </a:r>
            <a:r>
              <a:rPr lang="hu-HU" sz="2400" b="1" dirty="0" smtClean="0">
                <a:cs typeface="Times New Roman" pitchFamily="18" charset="0"/>
              </a:rPr>
              <a:t>se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hu-HU" sz="2400" b="1" dirty="0" smtClean="0">
                <a:cs typeface="Times New Roman" pitchFamily="18" charset="0"/>
              </a:rPr>
              <a:t>A beteg nem toler</a:t>
            </a:r>
            <a:r>
              <a:rPr lang="hu-HU" sz="2400" b="1" dirty="0" smtClean="0">
                <a:latin typeface="Times New Roman" pitchFamily="18" charset="0"/>
                <a:cs typeface="Times New Roman" pitchFamily="18" charset="0"/>
              </a:rPr>
              <a:t>á</a:t>
            </a:r>
            <a:r>
              <a:rPr lang="hu-HU" sz="2400" b="1" dirty="0" smtClean="0">
                <a:cs typeface="Times New Roman" pitchFamily="18" charset="0"/>
              </a:rPr>
              <a:t>lja a HD kezel</a:t>
            </a:r>
            <a:r>
              <a:rPr lang="hu-HU" sz="2400" b="1" dirty="0" smtClean="0">
                <a:latin typeface="Times New Roman" pitchFamily="18" charset="0"/>
                <a:cs typeface="Times New Roman" pitchFamily="18" charset="0"/>
              </a:rPr>
              <a:t>é</a:t>
            </a:r>
            <a:r>
              <a:rPr lang="hu-HU" sz="2400" b="1" dirty="0" smtClean="0">
                <a:cs typeface="Times New Roman" pitchFamily="18" charset="0"/>
              </a:rPr>
              <a:t>st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Tx/>
              <a:buNone/>
              <a:defRPr/>
            </a:pPr>
            <a:r>
              <a:rPr lang="hu-HU" sz="2400" b="1" dirty="0" smtClean="0">
                <a:cs typeface="Times New Roman" pitchFamily="18" charset="0"/>
              </a:rPr>
              <a:t>   </a:t>
            </a:r>
            <a:r>
              <a:rPr lang="hu-HU" sz="2400" b="1" dirty="0" smtClean="0"/>
              <a:t>		</a:t>
            </a:r>
            <a:r>
              <a:rPr lang="hu-HU" sz="2400" b="1" dirty="0" smtClean="0">
                <a:cs typeface="Times New Roman" pitchFamily="18" charset="0"/>
              </a:rPr>
              <a:t>F</a:t>
            </a:r>
            <a:r>
              <a:rPr lang="hu-HU" sz="2400" b="1" dirty="0" smtClean="0">
                <a:latin typeface="Times New Roman" pitchFamily="18" charset="0"/>
                <a:cs typeface="Times New Roman" pitchFamily="18" charset="0"/>
              </a:rPr>
              <a:t>é</a:t>
            </a:r>
            <a:r>
              <a:rPr lang="hu-HU" sz="2400" b="1" dirty="0" smtClean="0">
                <a:cs typeface="Times New Roman" pitchFamily="18" charset="0"/>
              </a:rPr>
              <a:t>lelem a tűsz</a:t>
            </a:r>
            <a:r>
              <a:rPr lang="hu-HU" sz="2400" b="1" dirty="0" smtClean="0">
                <a:latin typeface="Times New Roman" pitchFamily="18" charset="0"/>
                <a:cs typeface="Times New Roman" pitchFamily="18" charset="0"/>
              </a:rPr>
              <a:t>ú</a:t>
            </a:r>
            <a:r>
              <a:rPr lang="hu-HU" sz="2400" b="1" dirty="0" smtClean="0">
                <a:cs typeface="Times New Roman" pitchFamily="18" charset="0"/>
              </a:rPr>
              <a:t>r</a:t>
            </a:r>
            <a:r>
              <a:rPr lang="hu-HU" sz="2400" b="1" dirty="0" smtClean="0">
                <a:latin typeface="Times New Roman" pitchFamily="18" charset="0"/>
                <a:cs typeface="Times New Roman" pitchFamily="18" charset="0"/>
              </a:rPr>
              <a:t>á</a:t>
            </a:r>
            <a:r>
              <a:rPr lang="hu-HU" sz="2400" b="1" dirty="0" smtClean="0">
                <a:cs typeface="Times New Roman" pitchFamily="18" charset="0"/>
              </a:rPr>
              <a:t>st</a:t>
            </a:r>
            <a:r>
              <a:rPr lang="hu-HU" sz="2400" b="1" dirty="0" smtClean="0">
                <a:latin typeface="Times New Roman" pitchFamily="18" charset="0"/>
                <a:cs typeface="Times New Roman" pitchFamily="18" charset="0"/>
              </a:rPr>
              <a:t>ó</a:t>
            </a:r>
            <a:r>
              <a:rPr lang="hu-HU" sz="2400" b="1" dirty="0" smtClean="0">
                <a:cs typeface="Times New Roman" pitchFamily="18" charset="0"/>
              </a:rPr>
              <a:t>l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Tx/>
              <a:buNone/>
              <a:defRPr/>
            </a:pPr>
            <a:r>
              <a:rPr lang="hu-HU" sz="2400" b="1" dirty="0" smtClean="0">
                <a:cs typeface="Times New Roman" pitchFamily="18" charset="0"/>
              </a:rPr>
              <a:t>   </a:t>
            </a:r>
            <a:r>
              <a:rPr lang="hu-HU" sz="2400" b="1" dirty="0" smtClean="0"/>
              <a:t>		</a:t>
            </a:r>
            <a:r>
              <a:rPr lang="hu-HU" sz="2400" b="1" dirty="0" smtClean="0">
                <a:cs typeface="Times New Roman" pitchFamily="18" charset="0"/>
              </a:rPr>
              <a:t>Idő </a:t>
            </a:r>
            <a:r>
              <a:rPr lang="hu-HU" sz="2400" b="1" dirty="0" smtClean="0">
                <a:latin typeface="Times New Roman" pitchFamily="18" charset="0"/>
                <a:cs typeface="Times New Roman" pitchFamily="18" charset="0"/>
              </a:rPr>
              <a:t>é</a:t>
            </a:r>
            <a:r>
              <a:rPr lang="hu-HU" sz="2400" b="1" dirty="0" smtClean="0">
                <a:cs typeface="Times New Roman" pitchFamily="18" charset="0"/>
              </a:rPr>
              <a:t>s helyhez k</a:t>
            </a:r>
            <a:r>
              <a:rPr lang="hu-HU" sz="2400" b="1" dirty="0" smtClean="0">
                <a:latin typeface="Times New Roman" pitchFamily="18" charset="0"/>
                <a:cs typeface="Times New Roman" pitchFamily="18" charset="0"/>
              </a:rPr>
              <a:t>ö</a:t>
            </a:r>
            <a:r>
              <a:rPr lang="hu-HU" sz="2400" b="1" dirty="0" smtClean="0">
                <a:cs typeface="Times New Roman" pitchFamily="18" charset="0"/>
              </a:rPr>
              <a:t>t</a:t>
            </a:r>
            <a:r>
              <a:rPr lang="hu-HU" sz="2400" b="1" dirty="0" smtClean="0">
                <a:latin typeface="Times New Roman" pitchFamily="18" charset="0"/>
                <a:cs typeface="Times New Roman" pitchFamily="18" charset="0"/>
              </a:rPr>
              <a:t>ö</a:t>
            </a:r>
            <a:r>
              <a:rPr lang="hu-HU" sz="2400" b="1" dirty="0" smtClean="0">
                <a:cs typeface="Times New Roman" pitchFamily="18" charset="0"/>
              </a:rPr>
              <a:t>tts</a:t>
            </a:r>
            <a:r>
              <a:rPr lang="hu-HU" sz="2400" b="1" dirty="0" smtClean="0">
                <a:latin typeface="Times New Roman" pitchFamily="18" charset="0"/>
                <a:cs typeface="Times New Roman" pitchFamily="18" charset="0"/>
              </a:rPr>
              <a:t>é</a:t>
            </a:r>
            <a:r>
              <a:rPr lang="hu-HU" sz="2400" b="1" dirty="0" smtClean="0">
                <a:cs typeface="Times New Roman" pitchFamily="18" charset="0"/>
              </a:rPr>
              <a:t>g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hu-HU" sz="2400" b="1" dirty="0" smtClean="0">
                <a:cs typeface="Times New Roman" pitchFamily="18" charset="0"/>
              </a:rPr>
              <a:t>Nagy t</a:t>
            </a:r>
            <a:r>
              <a:rPr lang="hu-HU" sz="2400" b="1" dirty="0" smtClean="0">
                <a:latin typeface="Times New Roman" pitchFamily="18" charset="0"/>
                <a:cs typeface="Times New Roman" pitchFamily="18" charset="0"/>
              </a:rPr>
              <a:t>á</a:t>
            </a:r>
            <a:r>
              <a:rPr lang="hu-HU" sz="2400" b="1" dirty="0" smtClean="0">
                <a:cs typeface="Times New Roman" pitchFamily="18" charset="0"/>
              </a:rPr>
              <a:t>vols</a:t>
            </a:r>
            <a:r>
              <a:rPr lang="hu-HU" sz="2400" b="1" dirty="0" smtClean="0">
                <a:latin typeface="Times New Roman" pitchFamily="18" charset="0"/>
                <a:cs typeface="Times New Roman" pitchFamily="18" charset="0"/>
              </a:rPr>
              <a:t>á</a:t>
            </a:r>
            <a:r>
              <a:rPr lang="hu-HU" sz="2400" b="1" dirty="0" smtClean="0">
                <a:cs typeface="Times New Roman" pitchFamily="18" charset="0"/>
              </a:rPr>
              <a:t>g a centrumt</a:t>
            </a:r>
            <a:r>
              <a:rPr lang="hu-HU" sz="2400" b="1" dirty="0" smtClean="0">
                <a:latin typeface="Times New Roman" pitchFamily="18" charset="0"/>
                <a:cs typeface="Times New Roman" pitchFamily="18" charset="0"/>
              </a:rPr>
              <a:t>ó</a:t>
            </a:r>
            <a:r>
              <a:rPr lang="hu-HU" sz="2400" b="1" dirty="0" smtClean="0">
                <a:cs typeface="Times New Roman" pitchFamily="18" charset="0"/>
              </a:rPr>
              <a:t>l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hu-HU" sz="2400" b="1" dirty="0" smtClean="0">
                <a:cs typeface="Times New Roman" pitchFamily="18" charset="0"/>
              </a:rPr>
              <a:t>Ig</a:t>
            </a:r>
            <a:r>
              <a:rPr lang="hu-HU" sz="2400" b="1" dirty="0" smtClean="0">
                <a:latin typeface="Times New Roman" pitchFamily="18" charset="0"/>
                <a:cs typeface="Times New Roman" pitchFamily="18" charset="0"/>
              </a:rPr>
              <a:t>é</a:t>
            </a:r>
            <a:r>
              <a:rPr lang="hu-HU" sz="2400" b="1" dirty="0" smtClean="0">
                <a:cs typeface="Times New Roman" pitchFamily="18" charset="0"/>
              </a:rPr>
              <a:t>ny a f</a:t>
            </a:r>
            <a:r>
              <a:rPr lang="hu-HU" sz="2400" b="1" dirty="0" smtClean="0">
                <a:latin typeface="Times New Roman" pitchFamily="18" charset="0"/>
                <a:cs typeface="Times New Roman" pitchFamily="18" charset="0"/>
              </a:rPr>
              <a:t>ü</a:t>
            </a:r>
            <a:r>
              <a:rPr lang="hu-HU" sz="2400" b="1" dirty="0" smtClean="0">
                <a:cs typeface="Times New Roman" pitchFamily="18" charset="0"/>
              </a:rPr>
              <a:t>ggetlens</a:t>
            </a:r>
            <a:r>
              <a:rPr lang="hu-HU" sz="2400" b="1" dirty="0" smtClean="0">
                <a:latin typeface="Times New Roman" pitchFamily="18" charset="0"/>
                <a:cs typeface="Times New Roman" pitchFamily="18" charset="0"/>
              </a:rPr>
              <a:t>é</a:t>
            </a:r>
            <a:r>
              <a:rPr lang="hu-HU" sz="2400" b="1" dirty="0" smtClean="0">
                <a:cs typeface="Times New Roman" pitchFamily="18" charset="0"/>
              </a:rPr>
              <a:t>gre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Tx/>
              <a:buNone/>
              <a:defRPr/>
            </a:pPr>
            <a:r>
              <a:rPr lang="hu-HU" sz="2400" b="1" dirty="0" smtClean="0">
                <a:cs typeface="Times New Roman" pitchFamily="18" charset="0"/>
              </a:rPr>
              <a:t>   </a:t>
            </a:r>
            <a:r>
              <a:rPr lang="hu-HU" sz="2400" b="1" dirty="0" smtClean="0"/>
              <a:t>		</a:t>
            </a:r>
            <a:r>
              <a:rPr lang="hu-HU" sz="2400" b="1" dirty="0" smtClean="0">
                <a:cs typeface="Times New Roman" pitchFamily="18" charset="0"/>
              </a:rPr>
              <a:t>Akt</a:t>
            </a:r>
            <a:r>
              <a:rPr lang="hu-HU" sz="2400" b="1" dirty="0" smtClean="0">
                <a:latin typeface="Times New Roman" pitchFamily="18" charset="0"/>
              </a:rPr>
              <a:t>í</a:t>
            </a:r>
            <a:r>
              <a:rPr lang="hu-HU" sz="2400" b="1" dirty="0" smtClean="0">
                <a:cs typeface="Times New Roman" pitchFamily="18" charset="0"/>
              </a:rPr>
              <a:t>v,</a:t>
            </a:r>
            <a:r>
              <a:rPr lang="hu-HU" sz="2400" b="1" dirty="0" smtClean="0"/>
              <a:t> </a:t>
            </a:r>
            <a:r>
              <a:rPr lang="hu-HU" sz="2400" b="1" dirty="0" smtClean="0">
                <a:cs typeface="Times New Roman" pitchFamily="18" charset="0"/>
              </a:rPr>
              <a:t>mobilis </a:t>
            </a:r>
            <a:r>
              <a:rPr lang="hu-HU" sz="2400" b="1" dirty="0" smtClean="0">
                <a:latin typeface="Times New Roman" pitchFamily="18" charset="0"/>
                <a:cs typeface="Times New Roman" pitchFamily="18" charset="0"/>
              </a:rPr>
              <a:t>é</a:t>
            </a:r>
            <a:r>
              <a:rPr lang="hu-HU" sz="2400" b="1" dirty="0" smtClean="0">
                <a:cs typeface="Times New Roman" pitchFamily="18" charset="0"/>
              </a:rPr>
              <a:t>letst</a:t>
            </a:r>
            <a:r>
              <a:rPr lang="hu-HU" sz="2400" b="1" dirty="0" smtClean="0">
                <a:latin typeface="Times New Roman" pitchFamily="18" charset="0"/>
              </a:rPr>
              <a:t>í</a:t>
            </a:r>
            <a:r>
              <a:rPr lang="hu-HU" sz="2400" b="1" dirty="0" smtClean="0">
                <a:cs typeface="Times New Roman" pitchFamily="18" charset="0"/>
              </a:rPr>
              <a:t>lus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Tx/>
              <a:buNone/>
              <a:defRPr/>
            </a:pPr>
            <a:r>
              <a:rPr lang="hu-HU" sz="2400" b="1" dirty="0" smtClean="0">
                <a:cs typeface="Times New Roman" pitchFamily="18" charset="0"/>
              </a:rPr>
              <a:t>   </a:t>
            </a:r>
            <a:r>
              <a:rPr lang="hu-HU" sz="2400" b="1" dirty="0" smtClean="0"/>
              <a:t>		</a:t>
            </a:r>
            <a:r>
              <a:rPr lang="hu-HU" sz="2400" b="1" dirty="0" smtClean="0">
                <a:cs typeface="Times New Roman" pitchFamily="18" charset="0"/>
              </a:rPr>
              <a:t>V</a:t>
            </a:r>
            <a:r>
              <a:rPr lang="hu-HU" sz="2400" b="1" dirty="0" smtClean="0">
                <a:latin typeface="Times New Roman" pitchFamily="18" charset="0"/>
                <a:cs typeface="Times New Roman" pitchFamily="18" charset="0"/>
              </a:rPr>
              <a:t>á</a:t>
            </a:r>
            <a:r>
              <a:rPr lang="hu-HU" sz="2400" b="1" dirty="0" smtClean="0">
                <a:cs typeface="Times New Roman" pitchFamily="18" charset="0"/>
              </a:rPr>
              <a:t>ltoz</a:t>
            </a:r>
            <a:r>
              <a:rPr lang="hu-HU" sz="2400" b="1" dirty="0" smtClean="0">
                <a:latin typeface="Times New Roman" pitchFamily="18" charset="0"/>
                <a:cs typeface="Times New Roman" pitchFamily="18" charset="0"/>
              </a:rPr>
              <a:t>ó</a:t>
            </a:r>
            <a:r>
              <a:rPr lang="hu-HU" sz="2400" b="1" dirty="0" smtClean="0">
                <a:cs typeface="Times New Roman" pitchFamily="18" charset="0"/>
              </a:rPr>
              <a:t> időbeoszt</a:t>
            </a:r>
            <a:r>
              <a:rPr lang="hu-HU" sz="2400" b="1" dirty="0" smtClean="0">
                <a:latin typeface="Times New Roman" pitchFamily="18" charset="0"/>
                <a:cs typeface="Times New Roman" pitchFamily="18" charset="0"/>
              </a:rPr>
              <a:t>á</a:t>
            </a:r>
            <a:r>
              <a:rPr lang="hu-HU" sz="2400" b="1" dirty="0" smtClean="0">
                <a:cs typeface="Times New Roman" pitchFamily="18" charset="0"/>
              </a:rPr>
              <a:t>s   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Tx/>
              <a:buNone/>
              <a:defRPr/>
            </a:pPr>
            <a:r>
              <a:rPr lang="hu-HU" sz="2400" b="1" dirty="0" smtClean="0">
                <a:cs typeface="Times New Roman" pitchFamily="18" charset="0"/>
              </a:rPr>
              <a:t>   </a:t>
            </a:r>
            <a:r>
              <a:rPr lang="hu-HU" sz="2400" b="1" dirty="0" smtClean="0"/>
              <a:t>		</a:t>
            </a:r>
            <a:r>
              <a:rPr lang="hu-HU" sz="2400" b="1" dirty="0" smtClean="0">
                <a:cs typeface="Times New Roman" pitchFamily="18" charset="0"/>
              </a:rPr>
              <a:t>Szabadabb di</a:t>
            </a:r>
            <a:r>
              <a:rPr lang="hu-HU" sz="2400" b="1" dirty="0" smtClean="0">
                <a:latin typeface="Times New Roman" pitchFamily="18" charset="0"/>
                <a:cs typeface="Times New Roman" pitchFamily="18" charset="0"/>
              </a:rPr>
              <a:t>é</a:t>
            </a:r>
            <a:r>
              <a:rPr lang="hu-HU" sz="2400" b="1" dirty="0" smtClean="0">
                <a:cs typeface="Times New Roman" pitchFamily="18" charset="0"/>
              </a:rPr>
              <a:t>ta ir</a:t>
            </a:r>
            <a:r>
              <a:rPr lang="hu-HU" sz="2400" b="1" dirty="0" smtClean="0">
                <a:latin typeface="Times New Roman" pitchFamily="18" charset="0"/>
                <a:cs typeface="Times New Roman" pitchFamily="18" charset="0"/>
              </a:rPr>
              <a:t>á</a:t>
            </a:r>
            <a:r>
              <a:rPr lang="hu-HU" sz="2400" b="1" dirty="0" smtClean="0">
                <a:cs typeface="Times New Roman" pitchFamily="18" charset="0"/>
              </a:rPr>
              <a:t>nti ig</a:t>
            </a:r>
            <a:r>
              <a:rPr lang="hu-HU" sz="2400" b="1" dirty="0" smtClean="0">
                <a:latin typeface="Times New Roman" pitchFamily="18" charset="0"/>
                <a:cs typeface="Times New Roman" pitchFamily="18" charset="0"/>
              </a:rPr>
              <a:t>é</a:t>
            </a:r>
            <a:r>
              <a:rPr lang="hu-HU" sz="2400" b="1" dirty="0" smtClean="0">
                <a:cs typeface="Times New Roman" pitchFamily="18" charset="0"/>
              </a:rPr>
              <a:t>ny</a:t>
            </a:r>
            <a:endParaRPr lang="hu-HU" sz="2400" b="1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tx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u-HU" sz="3500" b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A CAPD ellenjavallt</a:t>
            </a:r>
            <a:r>
              <a:rPr lang="hu-HU" sz="3500" i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br>
              <a:rPr lang="hu-HU" sz="3500" i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hu-HU" sz="20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orvosi szempontok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885950"/>
            <a:ext cx="8229600" cy="4240213"/>
          </a:xfrm>
          <a:solidFill>
            <a:schemeClr val="bg2">
              <a:lumMod val="90000"/>
            </a:schemeClr>
          </a:solidFill>
        </p:spPr>
        <p:txBody>
          <a:bodyPr>
            <a:normAutofit lnSpcReduction="10000"/>
          </a:bodyPr>
          <a:lstStyle/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hu-HU" sz="2400" dirty="0" smtClean="0">
              <a:cs typeface="Times New Roman" pitchFamily="18" charset="0"/>
            </a:endParaRP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hu-HU" sz="2400" dirty="0" smtClean="0">
              <a:cs typeface="Times New Roman" pitchFamily="18" charset="0"/>
            </a:endParaRP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hu-HU" sz="2800" b="1" dirty="0" smtClean="0">
                <a:cs typeface="Times New Roman" pitchFamily="18" charset="0"/>
              </a:rPr>
              <a:t>Gyullad</a:t>
            </a:r>
            <a:r>
              <a:rPr lang="hu-HU" sz="2800" b="1" dirty="0" smtClean="0">
                <a:latin typeface="Times New Roman" pitchFamily="18" charset="0"/>
                <a:cs typeface="Times New Roman" pitchFamily="18" charset="0"/>
              </a:rPr>
              <a:t>á</a:t>
            </a:r>
            <a:r>
              <a:rPr lang="hu-HU" sz="2800" b="1" dirty="0" smtClean="0">
                <a:cs typeface="Times New Roman" pitchFamily="18" charset="0"/>
              </a:rPr>
              <a:t>sos b</a:t>
            </a:r>
            <a:r>
              <a:rPr lang="hu-HU" sz="2800" b="1" dirty="0" smtClean="0">
                <a:latin typeface="Times New Roman" pitchFamily="18" charset="0"/>
                <a:cs typeface="Times New Roman" pitchFamily="18" charset="0"/>
              </a:rPr>
              <a:t>é</a:t>
            </a:r>
            <a:r>
              <a:rPr lang="hu-HU" sz="2800" b="1" dirty="0" smtClean="0">
                <a:cs typeface="Times New Roman" pitchFamily="18" charset="0"/>
              </a:rPr>
              <a:t>lbetegs</a:t>
            </a:r>
            <a:r>
              <a:rPr lang="hu-HU" sz="2800" b="1" dirty="0" smtClean="0">
                <a:latin typeface="Times New Roman" pitchFamily="18" charset="0"/>
                <a:cs typeface="Times New Roman" pitchFamily="18" charset="0"/>
              </a:rPr>
              <a:t>é</a:t>
            </a:r>
            <a:r>
              <a:rPr lang="hu-HU" sz="2800" b="1" dirty="0" smtClean="0">
                <a:cs typeface="Times New Roman" pitchFamily="18" charset="0"/>
              </a:rPr>
              <a:t>g, </a:t>
            </a:r>
            <a:r>
              <a:rPr lang="hu-HU" sz="2800" b="1" dirty="0" err="1" smtClean="0">
                <a:cs typeface="Times New Roman" pitchFamily="18" charset="0"/>
              </a:rPr>
              <a:t>diverticulitis</a:t>
            </a:r>
            <a:endParaRPr lang="hu-HU" sz="2800" b="1" dirty="0" smtClean="0">
              <a:cs typeface="Times New Roman" pitchFamily="18" charset="0"/>
            </a:endParaRP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hu-HU" sz="2800" b="1" dirty="0" err="1" smtClean="0">
                <a:cs typeface="Times New Roman" pitchFamily="18" charset="0"/>
              </a:rPr>
              <a:t>Ischaemi</a:t>
            </a:r>
            <a:r>
              <a:rPr lang="hu-HU" sz="2800" b="1" dirty="0" err="1" smtClean="0">
                <a:latin typeface="Times New Roman" pitchFamily="18" charset="0"/>
                <a:cs typeface="Times New Roman" pitchFamily="18" charset="0"/>
              </a:rPr>
              <a:t>á</a:t>
            </a:r>
            <a:r>
              <a:rPr lang="hu-HU" sz="2800" b="1" dirty="0" err="1" smtClean="0">
                <a:cs typeface="Times New Roman" pitchFamily="18" charset="0"/>
              </a:rPr>
              <a:t>s</a:t>
            </a:r>
            <a:r>
              <a:rPr lang="hu-HU" sz="2800" b="1" dirty="0" smtClean="0">
                <a:cs typeface="Times New Roman" pitchFamily="18" charset="0"/>
              </a:rPr>
              <a:t> b</a:t>
            </a:r>
            <a:r>
              <a:rPr lang="hu-HU" sz="2800" b="1" dirty="0" smtClean="0">
                <a:latin typeface="Times New Roman" pitchFamily="18" charset="0"/>
                <a:cs typeface="Times New Roman" pitchFamily="18" charset="0"/>
              </a:rPr>
              <a:t>é</a:t>
            </a:r>
            <a:r>
              <a:rPr lang="hu-HU" sz="2800" b="1" dirty="0" smtClean="0">
                <a:cs typeface="Times New Roman" pitchFamily="18" charset="0"/>
              </a:rPr>
              <a:t>lbetegs</a:t>
            </a:r>
            <a:r>
              <a:rPr lang="hu-HU" sz="2800" b="1" dirty="0" smtClean="0">
                <a:latin typeface="Times New Roman" pitchFamily="18" charset="0"/>
                <a:cs typeface="Times New Roman" pitchFamily="18" charset="0"/>
              </a:rPr>
              <a:t>é</a:t>
            </a:r>
            <a:r>
              <a:rPr lang="hu-HU" sz="2800" b="1" dirty="0" smtClean="0">
                <a:cs typeface="Times New Roman" pitchFamily="18" charset="0"/>
              </a:rPr>
              <a:t>g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hu-HU" sz="2800" b="1" dirty="0" smtClean="0">
                <a:cs typeface="Times New Roman" pitchFamily="18" charset="0"/>
              </a:rPr>
              <a:t>Hasi t</a:t>
            </a:r>
            <a:r>
              <a:rPr lang="hu-HU" sz="2800" b="1" dirty="0" smtClean="0">
                <a:latin typeface="Times New Roman" pitchFamily="18" charset="0"/>
                <a:cs typeface="Times New Roman" pitchFamily="18" charset="0"/>
              </a:rPr>
              <a:t>á</a:t>
            </a:r>
            <a:r>
              <a:rPr lang="hu-HU" sz="2800" b="1" dirty="0" smtClean="0">
                <a:cs typeface="Times New Roman" pitchFamily="18" charset="0"/>
              </a:rPr>
              <a:t>lyog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hu-HU" sz="2800" b="1" dirty="0" err="1" smtClean="0">
                <a:cs typeface="Times New Roman" pitchFamily="18" charset="0"/>
              </a:rPr>
              <a:t>Gastrointestinális</a:t>
            </a:r>
            <a:r>
              <a:rPr lang="hu-HU" sz="2800" b="1" dirty="0" smtClean="0">
                <a:cs typeface="Times New Roman" pitchFamily="18" charset="0"/>
              </a:rPr>
              <a:t> daganatok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hu-HU" sz="2800" b="1" dirty="0" smtClean="0">
                <a:cs typeface="Times New Roman" pitchFamily="18" charset="0"/>
              </a:rPr>
              <a:t>A terhess</a:t>
            </a:r>
            <a:r>
              <a:rPr lang="hu-HU" sz="2800" b="1" dirty="0" smtClean="0">
                <a:latin typeface="Times New Roman" pitchFamily="18" charset="0"/>
                <a:cs typeface="Times New Roman" pitchFamily="18" charset="0"/>
              </a:rPr>
              <a:t>é</a:t>
            </a:r>
            <a:r>
              <a:rPr lang="hu-HU" sz="2800" b="1" dirty="0" smtClean="0">
                <a:cs typeface="Times New Roman" pitchFamily="18" charset="0"/>
              </a:rPr>
              <a:t>g 3. trimesztere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hu-HU" sz="2800" b="1" dirty="0" smtClean="0">
                <a:cs typeface="Times New Roman" pitchFamily="18" charset="0"/>
              </a:rPr>
              <a:t>Hasfali sérvek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hu-HU" sz="2800" b="1" dirty="0" smtClean="0">
                <a:cs typeface="Times New Roman" pitchFamily="18" charset="0"/>
              </a:rPr>
              <a:t>Hasi </a:t>
            </a:r>
            <a:r>
              <a:rPr lang="hu-HU" sz="2800" b="1" dirty="0" err="1" smtClean="0">
                <a:cs typeface="Times New Roman" pitchFamily="18" charset="0"/>
              </a:rPr>
              <a:t>mütétek</a:t>
            </a:r>
            <a:r>
              <a:rPr lang="hu-HU" sz="2800" b="1" dirty="0" smtClean="0">
                <a:cs typeface="Times New Roman" pitchFamily="18" charset="0"/>
              </a:rPr>
              <a:t> utáni összenövések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Tx/>
              <a:buNone/>
              <a:defRPr/>
            </a:pPr>
            <a:endParaRPr lang="hu-HU" sz="2800" b="1" dirty="0" smtClean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hu-HU" sz="2500" dirty="0" smtClean="0"/>
          </a:p>
        </p:txBody>
      </p:sp>
      <p:graphicFrame>
        <p:nvGraphicFramePr>
          <p:cNvPr id="30724" name="Group 4"/>
          <p:cNvGraphicFramePr>
            <a:graphicFrameLocks noGrp="1"/>
          </p:cNvGraphicFramePr>
          <p:nvPr/>
        </p:nvGraphicFramePr>
        <p:xfrm>
          <a:off x="7235825" y="2997200"/>
          <a:ext cx="208280" cy="518160"/>
        </p:xfrm>
        <a:graphic>
          <a:graphicData uri="http://schemas.openxmlformats.org/drawingml/2006/table">
            <a:tbl>
              <a:tblPr/>
              <a:tblGrid>
                <a:gridCol w="208280"/>
              </a:tblGrid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tx2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u-HU" sz="3500" b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A CAPD ellenjavallt </a:t>
            </a:r>
            <a:br>
              <a:rPr lang="hu-HU" sz="3500" b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hu-HU" sz="2000" b="1" dirty="0" err="1" smtClean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psychoszociális</a:t>
            </a:r>
            <a:r>
              <a:rPr lang="hu-HU" sz="20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 szempontok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054225"/>
            <a:ext cx="8229600" cy="2933700"/>
          </a:xfrm>
          <a:solidFill>
            <a:schemeClr val="bg2">
              <a:lumMod val="90000"/>
            </a:schemeClr>
          </a:solidFill>
        </p:spPr>
        <p:txBody>
          <a:bodyPr>
            <a:normAutofit fontScale="92500" lnSpcReduction="20000"/>
          </a:bodyPr>
          <a:lstStyle/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hu-HU" sz="2400" dirty="0" smtClean="0">
              <a:cs typeface="Times New Roman" pitchFamily="18" charset="0"/>
            </a:endParaRP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hu-HU" b="1" dirty="0" smtClean="0">
                <a:cs typeface="Times New Roman" pitchFamily="18" charset="0"/>
              </a:rPr>
              <a:t>Súlyos, aktív </a:t>
            </a:r>
            <a:r>
              <a:rPr lang="hu-HU" b="1" dirty="0" err="1" smtClean="0">
                <a:cs typeface="Times New Roman" pitchFamily="18" charset="0"/>
              </a:rPr>
              <a:t>psychosis</a:t>
            </a:r>
            <a:endParaRPr lang="hu-HU" b="1" dirty="0" smtClean="0">
              <a:cs typeface="Times New Roman" pitchFamily="18" charset="0"/>
            </a:endParaRP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hu-HU" b="1" dirty="0" smtClean="0">
              <a:cs typeface="Times New Roman" pitchFamily="18" charset="0"/>
            </a:endParaRP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hu-HU" b="1" dirty="0" smtClean="0">
                <a:latin typeface="+mj-lt"/>
                <a:cs typeface="Times New Roman" pitchFamily="18" charset="0"/>
              </a:rPr>
              <a:t>Együttm</a:t>
            </a:r>
            <a:r>
              <a:rPr lang="hu-HU" b="1" dirty="0" smtClean="0">
                <a:latin typeface="+mj-lt"/>
              </a:rPr>
              <a:t>ű</a:t>
            </a:r>
            <a:r>
              <a:rPr lang="hu-HU" b="1" dirty="0" smtClean="0">
                <a:latin typeface="+mj-lt"/>
                <a:cs typeface="Times New Roman" pitchFamily="18" charset="0"/>
              </a:rPr>
              <a:t>ködésre képtelen, károsodott </a:t>
            </a:r>
            <a:r>
              <a:rPr lang="hu-HU" b="1" dirty="0" err="1" smtClean="0">
                <a:latin typeface="+mj-lt"/>
                <a:cs typeface="Times New Roman" pitchFamily="18" charset="0"/>
              </a:rPr>
              <a:t>intellektusu</a:t>
            </a:r>
            <a:r>
              <a:rPr lang="hu-HU" b="1" dirty="0" smtClean="0">
                <a:latin typeface="+mj-lt"/>
                <a:cs typeface="Times New Roman" pitchFamily="18" charset="0"/>
              </a:rPr>
              <a:t> beteg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None/>
              <a:defRPr/>
            </a:pPr>
            <a:endParaRPr lang="hu-HU" b="1" dirty="0" smtClean="0">
              <a:cs typeface="Times New Roman" pitchFamily="18" charset="0"/>
            </a:endParaRP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hu-HU" b="1" dirty="0" smtClean="0">
                <a:cs typeface="Times New Roman" pitchFamily="18" charset="0"/>
              </a:rPr>
              <a:t>Ha nincs segítő családtag, vagy kezelésben jártas személyzet</a:t>
            </a:r>
            <a:endParaRPr lang="hu-HU" b="1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CAPD</a:t>
            </a:r>
            <a:r>
              <a:rPr lang="hu-HU" sz="36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</a:t>
            </a:r>
            <a:r>
              <a:rPr lang="hu-HU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szövődményei</a:t>
            </a:r>
            <a:endParaRPr lang="hu-HU" sz="3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solidFill>
            <a:schemeClr val="accent2">
              <a:lumMod val="40000"/>
              <a:lumOff val="60000"/>
            </a:schemeClr>
          </a:solidFill>
        </p:spPr>
        <p:txBody>
          <a:bodyPr/>
          <a:lstStyle/>
          <a:p>
            <a:endParaRPr lang="hu-HU" dirty="0" smtClean="0"/>
          </a:p>
          <a:p>
            <a:r>
              <a:rPr lang="hu-HU" b="1" dirty="0" smtClean="0"/>
              <a:t>Bakteriális </a:t>
            </a:r>
            <a:r>
              <a:rPr lang="hu-HU" b="1" dirty="0" err="1" smtClean="0"/>
              <a:t>peritonitis</a:t>
            </a:r>
            <a:endParaRPr lang="hu-HU" b="1" dirty="0" smtClean="0"/>
          </a:p>
          <a:p>
            <a:r>
              <a:rPr lang="hu-HU" b="1" dirty="0" smtClean="0"/>
              <a:t>Gombás </a:t>
            </a:r>
            <a:r>
              <a:rPr lang="hu-HU" b="1" dirty="0" err="1" smtClean="0"/>
              <a:t>peritonitis</a:t>
            </a:r>
            <a:endParaRPr lang="hu-HU" b="1" dirty="0" smtClean="0"/>
          </a:p>
          <a:p>
            <a:r>
              <a:rPr lang="hu-HU" b="1" dirty="0" smtClean="0"/>
              <a:t>Katéter </a:t>
            </a:r>
            <a:r>
              <a:rPr lang="hu-HU" b="1" dirty="0" err="1" smtClean="0"/>
              <a:t>tunel</a:t>
            </a:r>
            <a:r>
              <a:rPr lang="hu-HU" b="1" dirty="0" smtClean="0"/>
              <a:t> infekció</a:t>
            </a:r>
          </a:p>
          <a:p>
            <a:r>
              <a:rPr lang="hu-HU" b="1" dirty="0" smtClean="0"/>
              <a:t>Sérvképződés – köldök,hasfali,</a:t>
            </a:r>
            <a:r>
              <a:rPr lang="hu-HU" b="1" dirty="0" err="1" smtClean="0"/>
              <a:t>inguinális</a:t>
            </a:r>
            <a:r>
              <a:rPr lang="hu-HU" b="1" dirty="0" smtClean="0"/>
              <a:t> sérvek</a:t>
            </a:r>
          </a:p>
          <a:p>
            <a:r>
              <a:rPr lang="hu-HU" b="1" dirty="0" err="1" smtClean="0"/>
              <a:t>Sclerotizáló</a:t>
            </a:r>
            <a:r>
              <a:rPr lang="hu-HU" b="1" dirty="0" smtClean="0"/>
              <a:t> </a:t>
            </a:r>
            <a:r>
              <a:rPr lang="hu-HU" b="1" dirty="0" err="1" smtClean="0"/>
              <a:t>peritonitis</a:t>
            </a:r>
            <a:endParaRPr lang="hu-HU" b="1" dirty="0" smtClean="0"/>
          </a:p>
          <a:p>
            <a:r>
              <a:rPr lang="hu-HU" b="1" dirty="0" smtClean="0"/>
              <a:t>Hasfali tályog, sipolyképződés</a:t>
            </a:r>
            <a:endParaRPr lang="hu-H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lipszis 3"/>
          <p:cNvSpPr/>
          <p:nvPr/>
        </p:nvSpPr>
        <p:spPr>
          <a:xfrm>
            <a:off x="1115616" y="2276872"/>
            <a:ext cx="6048672" cy="1800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600" i="1" dirty="0" smtClean="0">
                <a:ln>
                  <a:solidFill>
                    <a:srgbClr val="FFFF00"/>
                  </a:solidFill>
                </a:ln>
              </a:rPr>
              <a:t>Transzplantáció</a:t>
            </a:r>
            <a:endParaRPr lang="hu-HU" sz="3600" i="1" dirty="0">
              <a:ln>
                <a:solidFill>
                  <a:srgbClr val="FFFF00"/>
                </a:solidFill>
              </a:ln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bg2">
              <a:lumMod val="50000"/>
            </a:schemeClr>
          </a:solidFill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u-HU" b="1" dirty="0" smtClean="0"/>
              <a:t>Transzplantáció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chemeClr val="bg2">
              <a:lumMod val="90000"/>
            </a:schemeClr>
          </a:solidFill>
        </p:spPr>
        <p:txBody>
          <a:bodyPr>
            <a:normAutofit/>
          </a:bodyPr>
          <a:lstStyle/>
          <a:p>
            <a:pPr marL="274320" indent="-27432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hu-HU" sz="2400" b="1" dirty="0" smtClean="0"/>
          </a:p>
          <a:p>
            <a:pPr marL="274320" indent="-27432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hu-HU" sz="2400" b="1" dirty="0" smtClean="0"/>
              <a:t>GFR: 25 ml/min alatt listára helyezhető a beteg, ha egyébként alkalmas átültetésre.</a:t>
            </a:r>
          </a:p>
          <a:p>
            <a:pPr marL="274320" indent="-27432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hu-HU" sz="2400" b="1" dirty="0" smtClean="0"/>
          </a:p>
          <a:p>
            <a:pPr marL="274320" indent="-27432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hu-HU" sz="2400" b="1" dirty="0" smtClean="0"/>
              <a:t>Dialízis nélkül is.</a:t>
            </a:r>
          </a:p>
          <a:p>
            <a:pPr marL="274320" indent="-27432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hu-HU" sz="2400" b="1" dirty="0" smtClean="0"/>
          </a:p>
          <a:p>
            <a:pPr marL="274320" indent="-27432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hu-HU" sz="2400" b="1" dirty="0" smtClean="0"/>
              <a:t>Diabetes esetén ( 1.tip.) kettős </a:t>
            </a:r>
            <a:r>
              <a:rPr lang="hu-HU" sz="2400" b="1" dirty="0" err="1" smtClean="0"/>
              <a:t>Tx</a:t>
            </a:r>
            <a:r>
              <a:rPr lang="hu-HU" sz="2400" b="1" dirty="0" smtClean="0"/>
              <a:t>. (</a:t>
            </a:r>
            <a:r>
              <a:rPr lang="hu-HU" sz="2400" b="1" dirty="0" err="1" smtClean="0"/>
              <a:t>pancreas</a:t>
            </a:r>
            <a:r>
              <a:rPr lang="hu-HU" sz="2400" b="1" dirty="0" smtClean="0"/>
              <a:t>+vese)</a:t>
            </a:r>
          </a:p>
          <a:p>
            <a:pPr marL="274320" indent="-27432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hu-HU" sz="2400" b="1" dirty="0" smtClean="0"/>
          </a:p>
          <a:p>
            <a:pPr marL="274320" indent="-27432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hu-HU" sz="2400" b="1" dirty="0" smtClean="0"/>
              <a:t>Az alkalmasságról bizottság dönt.</a:t>
            </a:r>
          </a:p>
          <a:p>
            <a:pPr marL="274320" indent="-27432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hu-HU" sz="2400" b="1" dirty="0" smtClean="0"/>
          </a:p>
          <a:p>
            <a:pPr marL="274320" indent="-27432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hu-HU" sz="2400" b="1" dirty="0" smtClean="0"/>
              <a:t>Az élődonoros átültetés  preferálása.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838200"/>
            <a:ext cx="8915400" cy="685800"/>
          </a:xfrm>
          <a:solidFill>
            <a:schemeClr val="bg2">
              <a:lumMod val="50000"/>
            </a:schemeClr>
          </a:solidFill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u-HU" sz="3500" b="1" dirty="0" smtClean="0">
                <a:effectLst>
                  <a:outerShdw blurRad="38100" dist="38100" dir="2700000" algn="tl">
                    <a:srgbClr val="FFFFFF"/>
                  </a:outerShdw>
                </a:effectLst>
                <a:cs typeface="Times New Roman" pitchFamily="18" charset="0"/>
              </a:rPr>
              <a:t>A vesepótló eljárások összehasonlítás</a:t>
            </a:r>
            <a:r>
              <a:rPr lang="hu-HU" sz="3500" b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a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2101850"/>
            <a:ext cx="8382000" cy="4114800"/>
          </a:xfrm>
          <a:solidFill>
            <a:schemeClr val="bg2">
              <a:lumMod val="90000"/>
            </a:schemeClr>
          </a:solidFill>
        </p:spPr>
        <p:txBody>
          <a:bodyPr>
            <a:normAutofit/>
          </a:bodyPr>
          <a:lstStyle/>
          <a:p>
            <a:pPr marL="274320" indent="-274320" algn="just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FontTx/>
              <a:buNone/>
              <a:defRPr/>
            </a:pPr>
            <a:r>
              <a:rPr lang="hu-HU" sz="2400" b="1" dirty="0" smtClean="0">
                <a:cs typeface="Times New Roman" pitchFamily="18" charset="0"/>
              </a:rPr>
              <a:t> </a:t>
            </a:r>
            <a:r>
              <a:rPr lang="hu-HU" sz="2400" b="1" dirty="0" smtClean="0"/>
              <a:t>				    </a:t>
            </a:r>
            <a:r>
              <a:rPr lang="hu-HU" sz="2000" b="1" dirty="0" smtClean="0">
                <a:cs typeface="Times New Roman" pitchFamily="18" charset="0"/>
              </a:rPr>
              <a:t>költség</a:t>
            </a:r>
            <a:r>
              <a:rPr lang="hu-HU" sz="2000" b="1" dirty="0" smtClean="0"/>
              <a:t>     </a:t>
            </a:r>
            <a:r>
              <a:rPr lang="hu-HU" sz="2000" b="1" dirty="0" smtClean="0">
                <a:cs typeface="Times New Roman" pitchFamily="18" charset="0"/>
              </a:rPr>
              <a:t>életminőség   </a:t>
            </a:r>
            <a:r>
              <a:rPr lang="hu-HU" sz="2000" b="1" dirty="0" smtClean="0"/>
              <a:t>  </a:t>
            </a:r>
            <a:r>
              <a:rPr lang="hu-HU" sz="2000" b="1" dirty="0" smtClean="0">
                <a:cs typeface="Times New Roman" pitchFamily="18" charset="0"/>
              </a:rPr>
              <a:t>szövődmények</a:t>
            </a:r>
          </a:p>
          <a:p>
            <a:pPr marL="274320" indent="-274320" algn="just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FontTx/>
              <a:buNone/>
              <a:defRPr/>
            </a:pPr>
            <a:r>
              <a:rPr lang="hu-HU" sz="2400" b="1" dirty="0" smtClean="0">
                <a:cs typeface="Times New Roman" pitchFamily="18" charset="0"/>
              </a:rPr>
              <a:t> </a:t>
            </a:r>
            <a:endParaRPr lang="hu-HU" sz="2400" dirty="0" smtClean="0">
              <a:cs typeface="Times New Roman" pitchFamily="18" charset="0"/>
            </a:endParaRPr>
          </a:p>
          <a:p>
            <a:pPr marL="274320" indent="-274320" algn="just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FontTx/>
              <a:buNone/>
              <a:defRPr/>
            </a:pPr>
            <a:r>
              <a:rPr lang="hu-HU" sz="2100" b="1" dirty="0" smtClean="0">
                <a:cs typeface="Times New Roman" pitchFamily="18" charset="0"/>
              </a:rPr>
              <a:t>Élő</a:t>
            </a:r>
            <a:r>
              <a:rPr lang="hu-HU" sz="2100" b="1" dirty="0" smtClean="0"/>
              <a:t> </a:t>
            </a:r>
            <a:r>
              <a:rPr lang="hu-HU" sz="2100" b="1" dirty="0" smtClean="0">
                <a:cs typeface="Times New Roman" pitchFamily="18" charset="0"/>
              </a:rPr>
              <a:t>donoros vese átültetés</a:t>
            </a:r>
            <a:r>
              <a:rPr lang="hu-HU" sz="2100" b="1" dirty="0" smtClean="0"/>
              <a:t>    </a:t>
            </a:r>
            <a:r>
              <a:rPr lang="hu-HU" sz="2100" b="1" dirty="0" smtClean="0">
                <a:cs typeface="Times New Roman" pitchFamily="18" charset="0"/>
              </a:rPr>
              <a:t>+                 ++++                   +</a:t>
            </a:r>
          </a:p>
          <a:p>
            <a:pPr marL="274320" indent="-274320" algn="just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FontTx/>
              <a:buNone/>
              <a:defRPr/>
            </a:pPr>
            <a:r>
              <a:rPr lang="hu-HU" sz="2100" b="1" dirty="0" err="1" smtClean="0">
                <a:cs typeface="Times New Roman" pitchFamily="18" charset="0"/>
              </a:rPr>
              <a:t>Cadaver</a:t>
            </a:r>
            <a:r>
              <a:rPr lang="hu-HU" sz="2100" b="1" dirty="0" smtClean="0">
                <a:cs typeface="Times New Roman" pitchFamily="18" charset="0"/>
              </a:rPr>
              <a:t> vese  átültetés</a:t>
            </a:r>
            <a:r>
              <a:rPr lang="hu-HU" sz="2100" b="1" dirty="0" smtClean="0"/>
              <a:t>           </a:t>
            </a:r>
            <a:r>
              <a:rPr lang="hu-HU" sz="2100" b="1" dirty="0" smtClean="0">
                <a:cs typeface="Times New Roman" pitchFamily="18" charset="0"/>
              </a:rPr>
              <a:t>+                  +++                   +</a:t>
            </a:r>
          </a:p>
          <a:p>
            <a:pPr marL="274320" indent="-274320" algn="just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FontTx/>
              <a:buNone/>
              <a:defRPr/>
            </a:pPr>
            <a:r>
              <a:rPr lang="hu-HU" sz="2100" b="1" dirty="0" smtClean="0">
                <a:cs typeface="Times New Roman" pitchFamily="18" charset="0"/>
              </a:rPr>
              <a:t>CAPD                                       ++                 +++                   ++</a:t>
            </a:r>
          </a:p>
          <a:p>
            <a:pPr marL="274320" indent="-274320" algn="just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FontTx/>
              <a:buNone/>
              <a:defRPr/>
            </a:pPr>
            <a:r>
              <a:rPr lang="hu-HU" sz="2100" b="1" dirty="0" err="1" smtClean="0">
                <a:cs typeface="Times New Roman" pitchFamily="18" charset="0"/>
              </a:rPr>
              <a:t>Hemodialysis</a:t>
            </a:r>
            <a:r>
              <a:rPr lang="hu-HU" sz="2100" b="1" dirty="0" smtClean="0">
                <a:cs typeface="Times New Roman" pitchFamily="18" charset="0"/>
              </a:rPr>
              <a:t>                         +++                ++                    +++</a:t>
            </a:r>
          </a:p>
          <a:p>
            <a:pPr marL="274320" indent="-274320" algn="just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FontTx/>
              <a:buNone/>
              <a:defRPr/>
            </a:pPr>
            <a:r>
              <a:rPr lang="hu-HU" sz="2100" b="1" dirty="0" smtClean="0">
                <a:cs typeface="Times New Roman" pitchFamily="18" charset="0"/>
              </a:rPr>
              <a:t>Otthoni </a:t>
            </a:r>
            <a:r>
              <a:rPr lang="hu-HU" sz="2100" b="1" dirty="0" err="1" smtClean="0">
                <a:cs typeface="Times New Roman" pitchFamily="18" charset="0"/>
              </a:rPr>
              <a:t>hemodialysis</a:t>
            </a:r>
            <a:r>
              <a:rPr lang="hu-HU" sz="2100" b="1" dirty="0" smtClean="0">
                <a:cs typeface="Times New Roman" pitchFamily="18" charset="0"/>
              </a:rPr>
              <a:t>          ++++              +++                   ++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sz="2000" b="1" smtClean="0"/>
              <a:t>2012.December</a:t>
            </a:r>
            <a:r>
              <a:rPr lang="hu-HU" sz="2800" b="1" smtClean="0"/>
              <a:t> </a:t>
            </a:r>
            <a:r>
              <a:rPr lang="hu-HU" sz="3200" b="1" smtClean="0"/>
              <a:t>       Transzplantációs adatok</a:t>
            </a:r>
          </a:p>
        </p:txBody>
      </p:sp>
      <p:graphicFrame>
        <p:nvGraphicFramePr>
          <p:cNvPr id="4" name="Tartalom helye 3"/>
          <p:cNvGraphicFramePr>
            <a:graphicFrameLocks noGrp="1"/>
          </p:cNvGraphicFramePr>
          <p:nvPr>
            <p:ph idx="1"/>
          </p:nvPr>
        </p:nvGraphicFramePr>
        <p:xfrm>
          <a:off x="457200" y="2133600"/>
          <a:ext cx="8229600" cy="37364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/>
                <a:gridCol w="4114800"/>
              </a:tblGrid>
              <a:tr h="619269">
                <a:tc>
                  <a:txBody>
                    <a:bodyPr/>
                    <a:lstStyle/>
                    <a:p>
                      <a:r>
                        <a:rPr lang="hu-HU" dirty="0" smtClean="0"/>
                        <a:t>Vese  (élő és </a:t>
                      </a:r>
                      <a:r>
                        <a:rPr lang="hu-HU" dirty="0" err="1" smtClean="0"/>
                        <a:t>cadaver</a:t>
                      </a:r>
                      <a:r>
                        <a:rPr lang="hu-HU" dirty="0" smtClean="0"/>
                        <a:t> donor)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206     ( 204 )</a:t>
                      </a:r>
                      <a:endParaRPr lang="hu-HU" dirty="0"/>
                    </a:p>
                  </a:txBody>
                  <a:tcPr/>
                </a:tc>
              </a:tr>
              <a:tr h="619269">
                <a:tc>
                  <a:txBody>
                    <a:bodyPr/>
                    <a:lstStyle/>
                    <a:p>
                      <a:r>
                        <a:rPr lang="hu-HU" b="1" dirty="0" smtClean="0"/>
                        <a:t>Máj</a:t>
                      </a:r>
                      <a:endParaRPr lang="hu-H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b="1" dirty="0" smtClean="0"/>
                        <a:t>40       ( 41 )</a:t>
                      </a:r>
                      <a:endParaRPr lang="hu-HU" b="1" dirty="0"/>
                    </a:p>
                  </a:txBody>
                  <a:tcPr/>
                </a:tc>
              </a:tr>
              <a:tr h="619269">
                <a:tc>
                  <a:txBody>
                    <a:bodyPr/>
                    <a:lstStyle/>
                    <a:p>
                      <a:r>
                        <a:rPr lang="hu-HU" b="1" dirty="0" smtClean="0"/>
                        <a:t>Kombinált</a:t>
                      </a:r>
                      <a:r>
                        <a:rPr lang="hu-HU" b="1" baseline="0" dirty="0" smtClean="0"/>
                        <a:t> </a:t>
                      </a:r>
                      <a:r>
                        <a:rPr lang="hu-HU" b="1" baseline="0" dirty="0" err="1" smtClean="0"/>
                        <a:t>pancreas</a:t>
                      </a:r>
                      <a:r>
                        <a:rPr lang="hu-HU" b="1" baseline="0" dirty="0" smtClean="0"/>
                        <a:t> és vese</a:t>
                      </a:r>
                      <a:endParaRPr lang="hu-H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b="1" dirty="0" smtClean="0"/>
                        <a:t>6         (10 )</a:t>
                      </a:r>
                      <a:endParaRPr lang="hu-HU" b="1" dirty="0"/>
                    </a:p>
                  </a:txBody>
                  <a:tcPr/>
                </a:tc>
              </a:tr>
              <a:tr h="619269">
                <a:tc>
                  <a:txBody>
                    <a:bodyPr/>
                    <a:lstStyle/>
                    <a:p>
                      <a:r>
                        <a:rPr lang="hu-HU" b="1" dirty="0" smtClean="0"/>
                        <a:t>Szív</a:t>
                      </a:r>
                      <a:endParaRPr lang="hu-H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b="1" dirty="0" smtClean="0"/>
                        <a:t>30       (14</a:t>
                      </a:r>
                      <a:r>
                        <a:rPr lang="hu-HU" b="1" baseline="0" dirty="0" smtClean="0"/>
                        <a:t> )</a:t>
                      </a:r>
                      <a:endParaRPr lang="hu-HU" b="1" dirty="0"/>
                    </a:p>
                  </a:txBody>
                  <a:tcPr/>
                </a:tc>
              </a:tr>
              <a:tr h="619269">
                <a:tc>
                  <a:txBody>
                    <a:bodyPr/>
                    <a:lstStyle/>
                    <a:p>
                      <a:r>
                        <a:rPr lang="hu-HU" b="1" dirty="0" smtClean="0"/>
                        <a:t>Tüdő (Bécsben)</a:t>
                      </a:r>
                      <a:endParaRPr lang="hu-H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None/>
                      </a:pPr>
                      <a:r>
                        <a:rPr lang="hu-HU" b="1" dirty="0" smtClean="0"/>
                        <a:t>28</a:t>
                      </a:r>
                      <a:r>
                        <a:rPr lang="hu-HU" b="1" baseline="0" dirty="0" smtClean="0"/>
                        <a:t>       ( 40 )</a:t>
                      </a:r>
                      <a:endParaRPr lang="hu-HU" b="1" dirty="0"/>
                    </a:p>
                  </a:txBody>
                  <a:tcPr/>
                </a:tc>
              </a:tr>
              <a:tr h="619269">
                <a:tc>
                  <a:txBody>
                    <a:bodyPr/>
                    <a:lstStyle/>
                    <a:p>
                      <a:r>
                        <a:rPr lang="hu-HU" b="1" dirty="0" smtClean="0"/>
                        <a:t>Vesére várnak  </a:t>
                      </a:r>
                      <a:endParaRPr lang="hu-H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b="1" dirty="0" smtClean="0"/>
                        <a:t>883 </a:t>
                      </a:r>
                    </a:p>
                    <a:p>
                      <a:r>
                        <a:rPr lang="hu-HU" b="1" dirty="0" smtClean="0"/>
                        <a:t>                          forrás OVSZ</a:t>
                      </a:r>
                      <a:endParaRPr lang="hu-HU" b="1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85800"/>
          </a:xfrm>
          <a:solidFill>
            <a:schemeClr val="tx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u-HU" sz="3800" b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A vesebetegek integrált ellátása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916113"/>
            <a:ext cx="8077200" cy="4648200"/>
          </a:xfrm>
          <a:solidFill>
            <a:schemeClr val="tx2">
              <a:lumMod val="40000"/>
              <a:lumOff val="60000"/>
            </a:schemeClr>
          </a:solidFill>
        </p:spPr>
        <p:txBody>
          <a:bodyPr>
            <a:normAutofit lnSpcReduction="10000"/>
          </a:bodyPr>
          <a:lstStyle/>
          <a:p>
            <a:pPr marL="274320" indent="-274320" algn="ctr" eaLnBrk="1" fontAlgn="auto" hangingPunct="1">
              <a:spcAft>
                <a:spcPts val="0"/>
              </a:spcAft>
              <a:buClr>
                <a:schemeClr val="accent3"/>
              </a:buClr>
              <a:buFontTx/>
              <a:buNone/>
              <a:defRPr/>
            </a:pPr>
            <a:r>
              <a:rPr lang="hu-HU" sz="2700" b="1" dirty="0" smtClean="0">
                <a:solidFill>
                  <a:schemeClr val="tx2"/>
                </a:solidFill>
              </a:rPr>
              <a:t>A vesebetegség korai felismerése és a beteg</a:t>
            </a:r>
          </a:p>
          <a:p>
            <a:pPr marL="274320" indent="-274320" algn="ctr" eaLnBrk="1" fontAlgn="auto" hangingPunct="1">
              <a:spcAft>
                <a:spcPts val="0"/>
              </a:spcAft>
              <a:buClr>
                <a:schemeClr val="accent3"/>
              </a:buClr>
              <a:buFontTx/>
              <a:buNone/>
              <a:defRPr/>
            </a:pPr>
            <a:r>
              <a:rPr lang="hu-HU" sz="2700" b="1" dirty="0" smtClean="0">
                <a:solidFill>
                  <a:schemeClr val="tx2"/>
                </a:solidFill>
              </a:rPr>
              <a:t>gondozásba vétele</a:t>
            </a:r>
          </a:p>
          <a:p>
            <a:pPr marL="274320" indent="-274320" algn="ctr" eaLnBrk="1" fontAlgn="auto" hangingPunct="1">
              <a:spcAft>
                <a:spcPts val="0"/>
              </a:spcAft>
              <a:buClr>
                <a:schemeClr val="accent3"/>
              </a:buClr>
              <a:buFontTx/>
              <a:buNone/>
              <a:defRPr/>
            </a:pPr>
            <a:endParaRPr lang="hu-HU" sz="2700" b="1" dirty="0" smtClean="0">
              <a:solidFill>
                <a:schemeClr val="tx2"/>
              </a:solidFill>
            </a:endParaRPr>
          </a:p>
          <a:p>
            <a:pPr marL="274320" indent="-274320" algn="ctr" eaLnBrk="1" fontAlgn="auto" hangingPunct="1">
              <a:spcAft>
                <a:spcPts val="0"/>
              </a:spcAft>
              <a:buClr>
                <a:schemeClr val="accent3"/>
              </a:buClr>
              <a:buFontTx/>
              <a:buNone/>
              <a:defRPr/>
            </a:pPr>
            <a:r>
              <a:rPr lang="hu-HU" sz="2700" dirty="0" smtClean="0">
                <a:solidFill>
                  <a:schemeClr val="tx2"/>
                </a:solidFill>
              </a:rPr>
              <a:t>progresszió esetén a beteg előkészítése</a:t>
            </a:r>
          </a:p>
          <a:p>
            <a:pPr marL="274320" indent="-274320" algn="ctr" eaLnBrk="1" fontAlgn="auto" hangingPunct="1">
              <a:spcAft>
                <a:spcPts val="0"/>
              </a:spcAft>
              <a:buClr>
                <a:schemeClr val="accent3"/>
              </a:buClr>
              <a:buFontTx/>
              <a:buNone/>
              <a:defRPr/>
            </a:pPr>
            <a:endParaRPr lang="hu-HU" sz="2700" dirty="0" smtClean="0">
              <a:solidFill>
                <a:schemeClr val="tx2"/>
              </a:solidFill>
            </a:endParaRPr>
          </a:p>
          <a:p>
            <a:pPr marL="274320" indent="-274320" algn="ctr" eaLnBrk="1" fontAlgn="auto" hangingPunct="1">
              <a:spcAft>
                <a:spcPts val="0"/>
              </a:spcAft>
              <a:buClr>
                <a:schemeClr val="accent3"/>
              </a:buClr>
              <a:buFontTx/>
              <a:buNone/>
              <a:defRPr/>
            </a:pPr>
            <a:r>
              <a:rPr lang="hu-HU" sz="2700" dirty="0" smtClean="0">
                <a:solidFill>
                  <a:schemeClr val="tx2"/>
                </a:solidFill>
              </a:rPr>
              <a:t>a beteg egyetértésével a CAPD/HD/</a:t>
            </a:r>
            <a:r>
              <a:rPr lang="hu-HU" sz="2700" dirty="0" err="1" smtClean="0">
                <a:solidFill>
                  <a:schemeClr val="tx2"/>
                </a:solidFill>
              </a:rPr>
              <a:t>Tx</a:t>
            </a:r>
            <a:r>
              <a:rPr lang="hu-HU" sz="2700" dirty="0" smtClean="0">
                <a:solidFill>
                  <a:schemeClr val="tx2"/>
                </a:solidFill>
              </a:rPr>
              <a:t> választása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Tx/>
              <a:buNone/>
              <a:defRPr/>
            </a:pPr>
            <a:endParaRPr lang="hu-HU" sz="2700" dirty="0" smtClean="0">
              <a:solidFill>
                <a:schemeClr val="tx2"/>
              </a:solidFill>
            </a:endParaRP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Tx/>
              <a:buNone/>
              <a:defRPr/>
            </a:pPr>
            <a:r>
              <a:rPr lang="hu-HU" sz="2700" dirty="0" smtClean="0">
                <a:solidFill>
                  <a:schemeClr val="tx2"/>
                </a:solidFill>
              </a:rPr>
              <a:t>			                    </a:t>
            </a:r>
            <a:r>
              <a:rPr lang="hu-HU" sz="2700" b="1" dirty="0" smtClean="0">
                <a:solidFill>
                  <a:schemeClr val="tx2"/>
                </a:solidFill>
              </a:rPr>
              <a:t>PD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Tx/>
              <a:buNone/>
              <a:defRPr/>
            </a:pPr>
            <a:r>
              <a:rPr lang="hu-HU" sz="2700" dirty="0" smtClean="0">
                <a:solidFill>
                  <a:schemeClr val="tx2"/>
                </a:solidFill>
              </a:rPr>
              <a:t>			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Tx/>
              <a:buNone/>
              <a:defRPr/>
            </a:pPr>
            <a:r>
              <a:rPr lang="hu-HU" sz="2700" dirty="0" smtClean="0">
                <a:solidFill>
                  <a:schemeClr val="tx2"/>
                </a:solidFill>
              </a:rPr>
              <a:t>		          </a:t>
            </a:r>
            <a:r>
              <a:rPr lang="hu-HU" sz="2700" b="1" dirty="0" smtClean="0">
                <a:solidFill>
                  <a:schemeClr val="tx2"/>
                </a:solidFill>
              </a:rPr>
              <a:t>HD </a:t>
            </a:r>
            <a:r>
              <a:rPr lang="hu-HU" sz="2700" dirty="0" smtClean="0">
                <a:solidFill>
                  <a:schemeClr val="tx2"/>
                </a:solidFill>
              </a:rPr>
              <a:t>  		                   </a:t>
            </a:r>
            <a:r>
              <a:rPr lang="hu-HU" sz="2700" b="1" dirty="0" err="1" smtClean="0">
                <a:solidFill>
                  <a:schemeClr val="tx2"/>
                </a:solidFill>
              </a:rPr>
              <a:t>Tx</a:t>
            </a:r>
            <a:r>
              <a:rPr lang="hu-HU" sz="2700" b="1" dirty="0" smtClean="0">
                <a:solidFill>
                  <a:schemeClr val="tx2"/>
                </a:solidFill>
              </a:rPr>
              <a:t>.</a:t>
            </a:r>
          </a:p>
        </p:txBody>
      </p:sp>
      <p:sp>
        <p:nvSpPr>
          <p:cNvPr id="100355" name="Line 4"/>
          <p:cNvSpPr>
            <a:spLocks noChangeShapeType="1"/>
          </p:cNvSpPr>
          <p:nvPr/>
        </p:nvSpPr>
        <p:spPr bwMode="auto">
          <a:xfrm>
            <a:off x="4800600" y="28194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100356" name="Line 5"/>
          <p:cNvSpPr>
            <a:spLocks noChangeShapeType="1"/>
          </p:cNvSpPr>
          <p:nvPr/>
        </p:nvSpPr>
        <p:spPr bwMode="auto">
          <a:xfrm>
            <a:off x="4800600" y="37338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100357" name="Line 6"/>
          <p:cNvSpPr>
            <a:spLocks noChangeShapeType="1"/>
          </p:cNvSpPr>
          <p:nvPr/>
        </p:nvSpPr>
        <p:spPr bwMode="auto">
          <a:xfrm>
            <a:off x="4800600" y="46482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100358" name="Line 7"/>
          <p:cNvSpPr>
            <a:spLocks noChangeShapeType="1"/>
          </p:cNvSpPr>
          <p:nvPr/>
        </p:nvSpPr>
        <p:spPr bwMode="auto">
          <a:xfrm flipV="1">
            <a:off x="3048000" y="5486400"/>
            <a:ext cx="1219200" cy="5334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</p:spPr>
        <p:txBody>
          <a:bodyPr wrap="none"/>
          <a:lstStyle/>
          <a:p>
            <a:endParaRPr lang="hu-HU"/>
          </a:p>
        </p:txBody>
      </p:sp>
      <p:sp>
        <p:nvSpPr>
          <p:cNvPr id="100359" name="Line 8"/>
          <p:cNvSpPr>
            <a:spLocks noChangeShapeType="1"/>
          </p:cNvSpPr>
          <p:nvPr/>
        </p:nvSpPr>
        <p:spPr bwMode="auto">
          <a:xfrm flipH="1">
            <a:off x="3200400" y="5562600"/>
            <a:ext cx="1219200" cy="5334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</p:spPr>
        <p:txBody>
          <a:bodyPr wrap="none"/>
          <a:lstStyle/>
          <a:p>
            <a:endParaRPr lang="hu-HU"/>
          </a:p>
        </p:txBody>
      </p:sp>
      <p:sp>
        <p:nvSpPr>
          <p:cNvPr id="100360" name="Line 9"/>
          <p:cNvSpPr>
            <a:spLocks noChangeShapeType="1"/>
          </p:cNvSpPr>
          <p:nvPr/>
        </p:nvSpPr>
        <p:spPr bwMode="auto">
          <a:xfrm>
            <a:off x="3352800" y="6248400"/>
            <a:ext cx="2438400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</p:spPr>
        <p:txBody>
          <a:bodyPr wrap="none"/>
          <a:lstStyle/>
          <a:p>
            <a:endParaRPr lang="hu-HU"/>
          </a:p>
        </p:txBody>
      </p:sp>
      <p:sp>
        <p:nvSpPr>
          <p:cNvPr id="100361" name="Line 10"/>
          <p:cNvSpPr>
            <a:spLocks noChangeShapeType="1"/>
          </p:cNvSpPr>
          <p:nvPr/>
        </p:nvSpPr>
        <p:spPr bwMode="auto">
          <a:xfrm flipH="1">
            <a:off x="3352800" y="6324600"/>
            <a:ext cx="2438400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</p:spPr>
        <p:txBody>
          <a:bodyPr wrap="none"/>
          <a:lstStyle/>
          <a:p>
            <a:endParaRPr lang="hu-HU"/>
          </a:p>
        </p:txBody>
      </p:sp>
      <p:sp>
        <p:nvSpPr>
          <p:cNvPr id="100362" name="Line 11"/>
          <p:cNvSpPr>
            <a:spLocks noChangeShapeType="1"/>
          </p:cNvSpPr>
          <p:nvPr/>
        </p:nvSpPr>
        <p:spPr bwMode="auto">
          <a:xfrm flipH="1" flipV="1">
            <a:off x="5181600" y="5410200"/>
            <a:ext cx="762000" cy="6096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</p:spPr>
        <p:txBody>
          <a:bodyPr wrap="none"/>
          <a:lstStyle/>
          <a:p>
            <a:endParaRPr lang="hu-HU"/>
          </a:p>
        </p:txBody>
      </p:sp>
      <p:sp>
        <p:nvSpPr>
          <p:cNvPr id="100363" name="Line 12"/>
          <p:cNvSpPr>
            <a:spLocks noChangeShapeType="1"/>
          </p:cNvSpPr>
          <p:nvPr/>
        </p:nvSpPr>
        <p:spPr bwMode="auto">
          <a:xfrm>
            <a:off x="5181600" y="5562600"/>
            <a:ext cx="685800" cy="5334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</p:spPr>
        <p:txBody>
          <a:bodyPr wrap="none"/>
          <a:lstStyle/>
          <a:p>
            <a:endParaRPr lang="hu-H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sz="2800" b="1" smtClean="0"/>
              <a:t>Dialysis prevalencia</a:t>
            </a:r>
          </a:p>
        </p:txBody>
      </p:sp>
      <p:graphicFrame>
        <p:nvGraphicFramePr>
          <p:cNvPr id="4" name="Tartalom helye 3"/>
          <p:cNvGraphicFramePr>
            <a:graphicFrameLocks noGrp="1"/>
          </p:cNvGraphicFramePr>
          <p:nvPr>
            <p:ph idx="1"/>
          </p:nvPr>
        </p:nvGraphicFramePr>
        <p:xfrm>
          <a:off x="457200" y="2349500"/>
          <a:ext cx="8229600" cy="320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/>
                <a:gridCol w="2379712"/>
                <a:gridCol w="3106688"/>
              </a:tblGrid>
              <a:tr h="558246">
                <a:tc>
                  <a:txBody>
                    <a:bodyPr/>
                    <a:lstStyle/>
                    <a:p>
                      <a:r>
                        <a:rPr lang="hu-HU" dirty="0" smtClean="0"/>
                        <a:t>Országok 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Népesség      (millió)                          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err="1" smtClean="0"/>
                        <a:t>Dialysis</a:t>
                      </a:r>
                      <a:r>
                        <a:rPr lang="hu-HU" dirty="0" smtClean="0"/>
                        <a:t> </a:t>
                      </a:r>
                      <a:r>
                        <a:rPr lang="hu-HU" dirty="0" err="1" smtClean="0"/>
                        <a:t>prevalencia</a:t>
                      </a:r>
                      <a:r>
                        <a:rPr lang="hu-HU" dirty="0" smtClean="0"/>
                        <a:t> (</a:t>
                      </a:r>
                      <a:r>
                        <a:rPr lang="hu-HU" dirty="0" err="1" smtClean="0"/>
                        <a:t>p.m.p</a:t>
                      </a:r>
                      <a:r>
                        <a:rPr lang="hu-HU" dirty="0" smtClean="0"/>
                        <a:t>)</a:t>
                      </a:r>
                      <a:endParaRPr lang="hu-HU" dirty="0"/>
                    </a:p>
                  </a:txBody>
                  <a:tcPr/>
                </a:tc>
              </a:tr>
              <a:tr h="323428">
                <a:tc>
                  <a:txBody>
                    <a:bodyPr/>
                    <a:lstStyle/>
                    <a:p>
                      <a:r>
                        <a:rPr lang="hu-HU" b="1" dirty="0" smtClean="0"/>
                        <a:t>United</a:t>
                      </a:r>
                      <a:r>
                        <a:rPr lang="hu-HU" b="1" baseline="0" dirty="0" smtClean="0"/>
                        <a:t> </a:t>
                      </a:r>
                      <a:r>
                        <a:rPr lang="hu-HU" b="1" baseline="0" dirty="0" err="1" smtClean="0"/>
                        <a:t>States</a:t>
                      </a:r>
                      <a:endParaRPr lang="hu-H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b="1" dirty="0" smtClean="0"/>
                        <a:t>313</a:t>
                      </a:r>
                      <a:endParaRPr lang="hu-H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b="1" dirty="0" smtClean="0"/>
                        <a:t>1 340 </a:t>
                      </a:r>
                      <a:endParaRPr lang="hu-HU" b="1" dirty="0"/>
                    </a:p>
                  </a:txBody>
                  <a:tcPr/>
                </a:tc>
              </a:tr>
              <a:tr h="323428">
                <a:tc>
                  <a:txBody>
                    <a:bodyPr/>
                    <a:lstStyle/>
                    <a:p>
                      <a:r>
                        <a:rPr lang="hu-HU" b="1" dirty="0" smtClean="0"/>
                        <a:t>Japán</a:t>
                      </a:r>
                      <a:endParaRPr lang="hu-H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b="1" dirty="0" smtClean="0"/>
                        <a:t>127</a:t>
                      </a:r>
                      <a:endParaRPr lang="hu-H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b="1" dirty="0" smtClean="0"/>
                        <a:t>2</a:t>
                      </a:r>
                      <a:r>
                        <a:rPr lang="hu-HU" b="1" baseline="0" dirty="0" smtClean="0"/>
                        <a:t> 370</a:t>
                      </a:r>
                      <a:endParaRPr lang="hu-HU" b="1" dirty="0"/>
                    </a:p>
                  </a:txBody>
                  <a:tcPr/>
                </a:tc>
              </a:tr>
              <a:tr h="323428">
                <a:tc>
                  <a:txBody>
                    <a:bodyPr/>
                    <a:lstStyle/>
                    <a:p>
                      <a:r>
                        <a:rPr lang="hu-HU" b="1" dirty="0" smtClean="0"/>
                        <a:t>Kína</a:t>
                      </a:r>
                      <a:endParaRPr lang="hu-H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b="1" dirty="0" smtClean="0"/>
                        <a:t>1 340</a:t>
                      </a:r>
                      <a:endParaRPr lang="hu-H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b="1" dirty="0" smtClean="0"/>
                        <a:t>150</a:t>
                      </a:r>
                      <a:endParaRPr lang="hu-HU" b="1" dirty="0"/>
                    </a:p>
                  </a:txBody>
                  <a:tcPr/>
                </a:tc>
              </a:tr>
              <a:tr h="323428">
                <a:tc>
                  <a:txBody>
                    <a:bodyPr/>
                    <a:lstStyle/>
                    <a:p>
                      <a:r>
                        <a:rPr lang="hu-HU" b="1" dirty="0" smtClean="0"/>
                        <a:t>Brazília</a:t>
                      </a:r>
                      <a:endParaRPr lang="hu-H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b="1" dirty="0" smtClean="0"/>
                        <a:t>205</a:t>
                      </a:r>
                      <a:endParaRPr lang="hu-H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b="1" dirty="0" smtClean="0"/>
                        <a:t>520</a:t>
                      </a:r>
                      <a:endParaRPr lang="hu-HU" b="1" dirty="0"/>
                    </a:p>
                  </a:txBody>
                  <a:tcPr/>
                </a:tc>
              </a:tr>
              <a:tr h="323428">
                <a:tc>
                  <a:txBody>
                    <a:bodyPr/>
                    <a:lstStyle/>
                    <a:p>
                      <a:r>
                        <a:rPr lang="hu-HU" b="1" dirty="0" smtClean="0"/>
                        <a:t>Németország</a:t>
                      </a:r>
                      <a:endParaRPr lang="hu-H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b="1" dirty="0" smtClean="0"/>
                        <a:t>81</a:t>
                      </a:r>
                      <a:endParaRPr lang="hu-H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b="1" dirty="0" smtClean="0"/>
                        <a:t>1 020</a:t>
                      </a:r>
                      <a:endParaRPr lang="hu-HU" b="1" dirty="0"/>
                    </a:p>
                  </a:txBody>
                  <a:tcPr/>
                </a:tc>
              </a:tr>
              <a:tr h="323428">
                <a:tc>
                  <a:txBody>
                    <a:bodyPr/>
                    <a:lstStyle/>
                    <a:p>
                      <a:r>
                        <a:rPr lang="hu-HU" b="1" dirty="0" smtClean="0"/>
                        <a:t>Magyarország</a:t>
                      </a:r>
                      <a:endParaRPr lang="hu-H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b="1" dirty="0" smtClean="0"/>
                        <a:t>10</a:t>
                      </a:r>
                      <a:endParaRPr lang="hu-H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b="1" dirty="0" smtClean="0"/>
                        <a:t>680</a:t>
                      </a:r>
                      <a:endParaRPr lang="hu-HU" b="1" dirty="0"/>
                    </a:p>
                  </a:txBody>
                  <a:tcPr/>
                </a:tc>
              </a:tr>
              <a:tr h="323428"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i="1" dirty="0" smtClean="0"/>
              <a:t>Békés,boldog karácsony !</a:t>
            </a:r>
            <a:endParaRPr lang="hu-HU" b="1" i="1" dirty="0"/>
          </a:p>
        </p:txBody>
      </p:sp>
      <p:pic>
        <p:nvPicPr>
          <p:cNvPr id="95234" name="Picture 2" descr="C:\Documents and Settings\user\Dokumentumok\Képek\images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61" y="2204864"/>
            <a:ext cx="3960440" cy="37444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sz="2800" b="1" smtClean="0"/>
              <a:t>Éves növekedési ráta</a:t>
            </a:r>
          </a:p>
        </p:txBody>
      </p:sp>
      <p:graphicFrame>
        <p:nvGraphicFramePr>
          <p:cNvPr id="4" name="Tartalom helye 3"/>
          <p:cNvGraphicFramePr>
            <a:graphicFrameLocks noGrp="1"/>
          </p:cNvGraphicFramePr>
          <p:nvPr>
            <p:ph idx="1"/>
          </p:nvPr>
        </p:nvGraphicFramePr>
        <p:xfrm>
          <a:off x="457200" y="2781300"/>
          <a:ext cx="8229600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/>
                <a:gridCol w="4114800"/>
              </a:tblGrid>
              <a:tr h="201687">
                <a:tc>
                  <a:txBody>
                    <a:bodyPr/>
                    <a:lstStyle/>
                    <a:p>
                      <a:r>
                        <a:rPr lang="hu-HU" dirty="0" smtClean="0"/>
                        <a:t>Föld népessége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1.1 %</a:t>
                      </a:r>
                      <a:endParaRPr lang="hu-HU" dirty="0"/>
                    </a:p>
                  </a:txBody>
                  <a:tcPr/>
                </a:tc>
              </a:tr>
              <a:tr h="201687">
                <a:tc>
                  <a:txBody>
                    <a:bodyPr/>
                    <a:lstStyle/>
                    <a:p>
                      <a:r>
                        <a:rPr lang="hu-HU" b="1" dirty="0" smtClean="0"/>
                        <a:t>ESRD</a:t>
                      </a:r>
                      <a:endParaRPr lang="hu-H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b="1" dirty="0" smtClean="0"/>
                        <a:t>6-</a:t>
                      </a:r>
                      <a:r>
                        <a:rPr lang="hu-HU" b="1" baseline="0" dirty="0" smtClean="0"/>
                        <a:t> 7 %</a:t>
                      </a:r>
                      <a:endParaRPr lang="hu-HU" b="1" dirty="0"/>
                    </a:p>
                  </a:txBody>
                  <a:tcPr/>
                </a:tc>
              </a:tr>
              <a:tr h="201687">
                <a:tc>
                  <a:txBody>
                    <a:bodyPr/>
                    <a:lstStyle/>
                    <a:p>
                      <a:r>
                        <a:rPr lang="hu-HU" b="1" dirty="0" smtClean="0"/>
                        <a:t>HD</a:t>
                      </a:r>
                      <a:endParaRPr lang="hu-H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b="1" dirty="0" smtClean="0"/>
                        <a:t>6-7 %</a:t>
                      </a:r>
                      <a:endParaRPr lang="hu-HU" b="1" dirty="0"/>
                    </a:p>
                  </a:txBody>
                  <a:tcPr/>
                </a:tc>
              </a:tr>
              <a:tr h="201687">
                <a:tc>
                  <a:txBody>
                    <a:bodyPr/>
                    <a:lstStyle/>
                    <a:p>
                      <a:r>
                        <a:rPr lang="hu-HU" b="1" dirty="0" smtClean="0"/>
                        <a:t>PD  </a:t>
                      </a:r>
                      <a:endParaRPr lang="hu-H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b="1" dirty="0" smtClean="0"/>
                        <a:t>7-8 %</a:t>
                      </a:r>
                      <a:endParaRPr lang="hu-HU" b="1" dirty="0"/>
                    </a:p>
                  </a:txBody>
                  <a:tcPr/>
                </a:tc>
              </a:tr>
              <a:tr h="201687">
                <a:tc>
                  <a:txBody>
                    <a:bodyPr/>
                    <a:lstStyle/>
                    <a:p>
                      <a:r>
                        <a:rPr lang="hu-HU" b="1" dirty="0" smtClean="0"/>
                        <a:t>TX </a:t>
                      </a:r>
                      <a:endParaRPr lang="hu-H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b="1" dirty="0" smtClean="0"/>
                        <a:t>4-5 %</a:t>
                      </a:r>
                      <a:endParaRPr lang="hu-HU" b="1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9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2400" smtClean="0"/>
              <a:t>Krónikus veseelégtelenség</a:t>
            </a:r>
          </a:p>
        </p:txBody>
      </p:sp>
      <p:sp>
        <p:nvSpPr>
          <p:cNvPr id="62470" name="Rectangle 3"/>
          <p:cNvSpPr>
            <a:spLocks noGrp="1"/>
          </p:cNvSpPr>
          <p:nvPr>
            <p:ph type="body" sz="half" idx="1"/>
          </p:nvPr>
        </p:nvSpPr>
        <p:spPr>
          <a:xfrm>
            <a:off x="755650" y="1628775"/>
            <a:ext cx="6994525" cy="4924425"/>
          </a:xfrm>
        </p:spPr>
        <p:txBody>
          <a:bodyPr/>
          <a:lstStyle/>
          <a:p>
            <a:endParaRPr lang="hu-HU" sz="2200" smtClean="0"/>
          </a:p>
          <a:p>
            <a:r>
              <a:rPr lang="hu-HU" sz="2200" smtClean="0"/>
              <a:t>Prevalencia: HD &gt;6000 beteg / Mo.</a:t>
            </a:r>
          </a:p>
          <a:p>
            <a:r>
              <a:rPr lang="hu-HU" sz="2200" smtClean="0"/>
              <a:t>Dialízis incidencia: &gt;1500 beteg / év</a:t>
            </a:r>
          </a:p>
          <a:p>
            <a:r>
              <a:rPr lang="hu-HU" sz="2200" smtClean="0"/>
              <a:t>KVE okai:</a:t>
            </a:r>
          </a:p>
          <a:p>
            <a:pPr lvl="1"/>
            <a:r>
              <a:rPr lang="hu-HU" sz="2000" smtClean="0">
                <a:solidFill>
                  <a:schemeClr val="hlink"/>
                </a:solidFill>
              </a:rPr>
              <a:t>Diabetes mellitus 35 </a:t>
            </a:r>
            <a:r>
              <a:rPr lang="hu-HU" sz="1800" smtClean="0">
                <a:solidFill>
                  <a:schemeClr val="hlink"/>
                </a:solidFill>
                <a:sym typeface="Wingdings" pitchFamily="2" charset="2"/>
              </a:rPr>
              <a:t> </a:t>
            </a:r>
            <a:r>
              <a:rPr lang="hu-HU" sz="2000" smtClean="0">
                <a:solidFill>
                  <a:schemeClr val="hlink"/>
                </a:solidFill>
              </a:rPr>
              <a:t>40%</a:t>
            </a:r>
          </a:p>
          <a:p>
            <a:pPr lvl="1"/>
            <a:r>
              <a:rPr lang="hu-HU" sz="2000" smtClean="0"/>
              <a:t>Hypertonia 26%</a:t>
            </a:r>
          </a:p>
          <a:p>
            <a:pPr lvl="1"/>
            <a:r>
              <a:rPr lang="hu-HU" sz="2000" smtClean="0"/>
              <a:t>Glomerulonephritis 15%</a:t>
            </a:r>
          </a:p>
          <a:p>
            <a:pPr lvl="1"/>
            <a:r>
              <a:rPr lang="hu-HU" sz="2000" smtClean="0"/>
              <a:t>Más 14%</a:t>
            </a:r>
          </a:p>
          <a:p>
            <a:pPr lvl="1"/>
            <a:r>
              <a:rPr lang="hu-HU" sz="2000" smtClean="0"/>
              <a:t>Nem ismert 5%</a:t>
            </a:r>
          </a:p>
        </p:txBody>
      </p:sp>
      <p:graphicFrame>
        <p:nvGraphicFramePr>
          <p:cNvPr id="62468" name="Object 4"/>
          <p:cNvGraphicFramePr>
            <a:graphicFrameLocks noChangeAspect="1"/>
          </p:cNvGraphicFramePr>
          <p:nvPr>
            <p:ph sz="half" idx="2"/>
          </p:nvPr>
        </p:nvGraphicFramePr>
        <p:xfrm>
          <a:off x="5364163" y="3860800"/>
          <a:ext cx="3536950" cy="2360613"/>
        </p:xfrm>
        <a:graphic>
          <a:graphicData uri="http://schemas.openxmlformats.org/presentationml/2006/ole">
            <p:oleObj spid="_x0000_s62468" name="Diagram" r:id="rId4" imgW="6096000" imgH="4067251" progId="MSGraph.Chart.8">
              <p:embed followColorScheme="full"/>
            </p:oleObj>
          </a:graphicData>
        </a:graphic>
      </p:graphicFrame>
      <p:sp>
        <p:nvSpPr>
          <p:cNvPr id="62471" name="Text Box 5"/>
          <p:cNvSpPr txBox="1">
            <a:spLocks noChangeArrowheads="1"/>
          </p:cNvSpPr>
          <p:nvPr/>
        </p:nvSpPr>
        <p:spPr bwMode="auto">
          <a:xfrm>
            <a:off x="5580063" y="3716338"/>
            <a:ext cx="3571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1400">
                <a:latin typeface="Tahoma" charset="0"/>
              </a:rPr>
              <a:t>%</a:t>
            </a:r>
            <a:endParaRPr lang="en-GB" sz="1400">
              <a:latin typeface="Tahoma" charset="0"/>
            </a:endParaRPr>
          </a:p>
        </p:txBody>
      </p:sp>
      <p:sp>
        <p:nvSpPr>
          <p:cNvPr id="62472" name="Text Box 6"/>
          <p:cNvSpPr txBox="1">
            <a:spLocks noChangeArrowheads="1"/>
          </p:cNvSpPr>
          <p:nvPr/>
        </p:nvSpPr>
        <p:spPr bwMode="auto">
          <a:xfrm>
            <a:off x="5580063" y="6237288"/>
            <a:ext cx="32908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>
                <a:latin typeface="Tahoma" charset="0"/>
              </a:rPr>
              <a:t>Hemodializált betegek életkora</a:t>
            </a:r>
            <a:endParaRPr lang="en-GB">
              <a:latin typeface="Tahoma" charset="0"/>
            </a:endParaRPr>
          </a:p>
        </p:txBody>
      </p:sp>
      <p:sp>
        <p:nvSpPr>
          <p:cNvPr id="62473" name="Text Box 7"/>
          <p:cNvSpPr txBox="1">
            <a:spLocks noChangeArrowheads="1"/>
          </p:cNvSpPr>
          <p:nvPr/>
        </p:nvSpPr>
        <p:spPr bwMode="auto">
          <a:xfrm>
            <a:off x="8583613" y="5870575"/>
            <a:ext cx="3667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1400">
                <a:latin typeface="Tahoma" charset="0"/>
              </a:rPr>
              <a:t>év</a:t>
            </a:r>
            <a:endParaRPr lang="en-GB" sz="1400">
              <a:latin typeface="Tahoma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62000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u-HU" sz="3500" i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A vesepótló kezelés fajtái</a:t>
            </a:r>
          </a:p>
        </p:txBody>
      </p:sp>
      <p:sp>
        <p:nvSpPr>
          <p:cNvPr id="9219" name="Oval 3"/>
          <p:cNvSpPr>
            <a:spLocks noChangeArrowheads="1"/>
          </p:cNvSpPr>
          <p:nvPr/>
        </p:nvSpPr>
        <p:spPr bwMode="auto">
          <a:xfrm>
            <a:off x="1763713" y="3357563"/>
            <a:ext cx="5545137" cy="1219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3200" b="1" i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Hemodialízis HD</a:t>
            </a:r>
          </a:p>
        </p:txBody>
      </p:sp>
      <p:sp>
        <p:nvSpPr>
          <p:cNvPr id="9220" name="Oval 4"/>
          <p:cNvSpPr>
            <a:spLocks noChangeArrowheads="1"/>
          </p:cNvSpPr>
          <p:nvPr/>
        </p:nvSpPr>
        <p:spPr bwMode="auto">
          <a:xfrm>
            <a:off x="1763713" y="5105400"/>
            <a:ext cx="5703887" cy="1295400"/>
          </a:xfrm>
          <a:prstGeom prst="ellipse">
            <a:avLst/>
          </a:prstGeom>
          <a:solidFill>
            <a:srgbClr val="FF33C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3200" b="1" i="1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Vesetranszplantáció Tx</a:t>
            </a:r>
          </a:p>
        </p:txBody>
      </p:sp>
      <p:sp>
        <p:nvSpPr>
          <p:cNvPr id="9221" name="Oval 5"/>
          <p:cNvSpPr>
            <a:spLocks noGrp="1" noChangeArrowheads="1"/>
          </p:cNvSpPr>
          <p:nvPr>
            <p:ph type="body" idx="1"/>
          </p:nvPr>
        </p:nvSpPr>
        <p:spPr>
          <a:xfrm>
            <a:off x="1835150" y="1917700"/>
            <a:ext cx="5462588" cy="1150938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  <a:round/>
          </a:ln>
        </p:spPr>
        <p:txBody>
          <a:bodyPr>
            <a:normAutofit/>
          </a:bodyPr>
          <a:lstStyle/>
          <a:p>
            <a:pPr marL="274320" indent="-274320" algn="ctr" eaLnBrk="1" fontAlgn="auto" hangingPunct="1">
              <a:spcBef>
                <a:spcPct val="0"/>
              </a:spcBef>
              <a:spcAft>
                <a:spcPts val="0"/>
              </a:spcAft>
              <a:buClr>
                <a:schemeClr val="accent3"/>
              </a:buClr>
              <a:buFontTx/>
              <a:buNone/>
              <a:defRPr/>
            </a:pPr>
            <a:r>
              <a:rPr lang="hu-HU" sz="2800" i="1" dirty="0" err="1" smtClean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Peritonealis</a:t>
            </a:r>
            <a:r>
              <a:rPr lang="hu-HU" sz="2800" i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dialízis PD</a:t>
            </a:r>
          </a:p>
        </p:txBody>
      </p:sp>
      <p:sp>
        <p:nvSpPr>
          <p:cNvPr id="6" name="Oval 3"/>
          <p:cNvSpPr>
            <a:spLocks noChangeArrowheads="1"/>
          </p:cNvSpPr>
          <p:nvPr/>
        </p:nvSpPr>
        <p:spPr bwMode="auto">
          <a:xfrm>
            <a:off x="1763713" y="3357563"/>
            <a:ext cx="5545137" cy="1219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32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Hemodialízis</a:t>
            </a:r>
            <a:r>
              <a:rPr lang="hu-HU" sz="3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HD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u-HU" sz="4000" b="1" dirty="0" smtClean="0"/>
              <a:t>A vesepótló kezelések elsődleges célja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chemeClr val="bg2">
              <a:lumMod val="90000"/>
            </a:schemeClr>
          </a:solidFill>
          <a:ln>
            <a:solidFill>
              <a:srgbClr val="800080"/>
            </a:solidFill>
          </a:ln>
        </p:spPr>
        <p:txBody>
          <a:bodyPr>
            <a:normAutofit/>
          </a:bodyPr>
          <a:lstStyle/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hu-HU" sz="2800" dirty="0" smtClean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hu-HU" sz="2800" b="1" dirty="0" smtClean="0"/>
              <a:t>A felgyülemlett </a:t>
            </a:r>
            <a:r>
              <a:rPr lang="hu-HU" sz="2800" b="1" dirty="0" err="1" smtClean="0"/>
              <a:t>uraemiás</a:t>
            </a:r>
            <a:r>
              <a:rPr lang="hu-HU" sz="2800" b="1" dirty="0" smtClean="0"/>
              <a:t> toxinok eltávolítása. 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hu-HU" sz="2800" b="1" dirty="0" smtClean="0"/>
              <a:t>A vízháztartás korrekciója.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hu-HU" sz="2800" b="1" dirty="0" smtClean="0"/>
              <a:t>Elektrolitok normalizálása (K, Na, P, </a:t>
            </a:r>
            <a:r>
              <a:rPr lang="hu-HU" sz="2800" b="1" dirty="0" err="1" smtClean="0"/>
              <a:t>Ca</a:t>
            </a:r>
            <a:r>
              <a:rPr lang="hu-HU" sz="2800" b="1" dirty="0" smtClean="0"/>
              <a:t>, Mg).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hu-HU" sz="2800" b="1" dirty="0" smtClean="0"/>
              <a:t>Sav-bázis egyensúly megteremtése.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hu-HU" sz="2800" b="1" dirty="0" smtClean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hu-HU" sz="2800" b="1" dirty="0" smtClean="0"/>
              <a:t>Akut és krónikus veseelégtelenségben    egyaránt életmentő kezelés.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Tx/>
              <a:buNone/>
              <a:defRPr/>
            </a:pPr>
            <a:endParaRPr lang="hu-HU" sz="28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u-HU" sz="4000" b="1" dirty="0" smtClean="0"/>
              <a:t>A vesepótló kezelések másodlagos célja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chemeClr val="bg2">
              <a:lumMod val="90000"/>
            </a:schemeClr>
          </a:solidFill>
          <a:ln>
            <a:solidFill>
              <a:srgbClr val="993366"/>
            </a:solidFill>
          </a:ln>
        </p:spPr>
        <p:txBody>
          <a:bodyPr>
            <a:normAutofit/>
          </a:bodyPr>
          <a:lstStyle/>
          <a:p>
            <a:pPr marL="274320" indent="-27432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hu-HU" sz="2400" dirty="0" smtClean="0"/>
          </a:p>
          <a:p>
            <a:pPr marL="274320" indent="-27432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hu-HU" sz="2400" b="1" dirty="0" smtClean="0"/>
              <a:t>A </a:t>
            </a:r>
            <a:r>
              <a:rPr lang="hu-HU" sz="2400" b="1" dirty="0" err="1" smtClean="0"/>
              <a:t>hypertónia</a:t>
            </a:r>
            <a:r>
              <a:rPr lang="hu-HU" sz="2400" b="1" dirty="0" smtClean="0"/>
              <a:t> tartós csökkentése ( </a:t>
            </a:r>
            <a:r>
              <a:rPr lang="hu-HU" sz="2400" b="1" dirty="0" err="1" smtClean="0"/>
              <a:t>euvolémia</a:t>
            </a:r>
            <a:r>
              <a:rPr lang="hu-HU" sz="2400" b="1" dirty="0" smtClean="0"/>
              <a:t>).</a:t>
            </a:r>
          </a:p>
          <a:p>
            <a:pPr marL="274320" indent="-27432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hu-HU" sz="2400" b="1" dirty="0" smtClean="0"/>
          </a:p>
          <a:p>
            <a:pPr marL="274320" indent="-27432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hu-HU" sz="2400" b="1" dirty="0" smtClean="0"/>
              <a:t>A </a:t>
            </a:r>
            <a:r>
              <a:rPr lang="hu-HU" sz="2400" b="1" dirty="0" err="1" smtClean="0"/>
              <a:t>renális</a:t>
            </a:r>
            <a:r>
              <a:rPr lang="hu-HU" sz="2400" b="1" dirty="0" smtClean="0"/>
              <a:t> </a:t>
            </a:r>
            <a:r>
              <a:rPr lang="hu-HU" sz="2400" b="1" dirty="0" err="1" smtClean="0"/>
              <a:t>anaemia</a:t>
            </a:r>
            <a:r>
              <a:rPr lang="hu-HU" sz="2400" b="1" dirty="0" smtClean="0"/>
              <a:t> kezelése.  </a:t>
            </a:r>
            <a:r>
              <a:rPr lang="hu-HU" sz="2400" b="1" dirty="0" err="1" smtClean="0"/>
              <a:t>Eritropoetin</a:t>
            </a:r>
            <a:r>
              <a:rPr lang="hu-HU" sz="2400" b="1" dirty="0" smtClean="0"/>
              <a:t>.</a:t>
            </a:r>
          </a:p>
          <a:p>
            <a:pPr marL="274320" indent="-27432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hu-HU" sz="2400" b="1" dirty="0" smtClean="0"/>
          </a:p>
          <a:p>
            <a:pPr marL="274320" indent="-27432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hu-HU" sz="2400" b="1" dirty="0" smtClean="0"/>
              <a:t>A </a:t>
            </a:r>
            <a:r>
              <a:rPr lang="hu-HU" sz="2400" b="1" dirty="0" err="1" smtClean="0"/>
              <a:t>hyperparathyreosis</a:t>
            </a:r>
            <a:r>
              <a:rPr lang="hu-HU" sz="2400" b="1" dirty="0" smtClean="0"/>
              <a:t> és a </a:t>
            </a:r>
            <a:r>
              <a:rPr lang="hu-HU" sz="2400" b="1" dirty="0" err="1" smtClean="0"/>
              <a:t>renális</a:t>
            </a:r>
            <a:r>
              <a:rPr lang="hu-HU" sz="2400" b="1" dirty="0" smtClean="0"/>
              <a:t> csontbetegségek kezelése. </a:t>
            </a:r>
          </a:p>
          <a:p>
            <a:pPr marL="274320" indent="-27432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hu-HU" sz="2400" b="1" dirty="0" smtClean="0"/>
          </a:p>
          <a:p>
            <a:pPr marL="274320" indent="-27432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hu-HU" sz="2400" b="1" dirty="0" smtClean="0"/>
              <a:t>Valamennyi </a:t>
            </a:r>
            <a:r>
              <a:rPr lang="hu-HU" sz="2400" b="1" dirty="0" err="1" smtClean="0"/>
              <a:t>uraemiás</a:t>
            </a:r>
            <a:r>
              <a:rPr lang="hu-HU" sz="2400" b="1" dirty="0" smtClean="0"/>
              <a:t> tünet megszüntetése.</a:t>
            </a:r>
          </a:p>
          <a:p>
            <a:pPr marL="274320" indent="-27432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Tx/>
              <a:buNone/>
              <a:defRPr/>
            </a:pPr>
            <a:r>
              <a:rPr lang="hu-HU" sz="2400" b="1" dirty="0" smtClean="0"/>
              <a:t>     ( GI, bőr, idegrendszer, endokrin , stb.)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Áramlás">
  <a:themeElements>
    <a:clrScheme name="Áramlás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Klasszikus Offic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Áramlás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Áramlás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>
  <a:clrScheme name="Áramlás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434</TotalTime>
  <Words>869</Words>
  <Application>Microsoft Office PowerPoint</Application>
  <PresentationFormat>Diavetítés a képernyőre (4:3 oldalarány)</PresentationFormat>
  <Paragraphs>272</Paragraphs>
  <Slides>40</Slides>
  <Notes>5</Notes>
  <HiddenSlides>0</HiddenSlides>
  <MMClips>0</MMClips>
  <ScaleCrop>false</ScaleCrop>
  <HeadingPairs>
    <vt:vector size="6" baseType="variant">
      <vt:variant>
        <vt:lpstr>Téma</vt:lpstr>
      </vt:variant>
      <vt:variant>
        <vt:i4>1</vt:i4>
      </vt:variant>
      <vt:variant>
        <vt:lpstr>Beágyazott OLE kiszolgálók</vt:lpstr>
      </vt:variant>
      <vt:variant>
        <vt:i4>3</vt:i4>
      </vt:variant>
      <vt:variant>
        <vt:lpstr>Diacímek</vt:lpstr>
      </vt:variant>
      <vt:variant>
        <vt:i4>40</vt:i4>
      </vt:variant>
    </vt:vector>
  </HeadingPairs>
  <TitlesOfParts>
    <vt:vector size="44" baseType="lpstr">
      <vt:lpstr>Áramlás</vt:lpstr>
      <vt:lpstr>Microsoft Office Excel 97-2003 munkalap</vt:lpstr>
      <vt:lpstr>Diagram</vt:lpstr>
      <vt:lpstr>Photo Editor Photo</vt:lpstr>
      <vt:lpstr>Vesepótló kezelések</vt:lpstr>
      <vt:lpstr>ESRD betegek megoszlása kezelési fajták szerint 2011.</vt:lpstr>
      <vt:lpstr> Dialysis betegek  2011.</vt:lpstr>
      <vt:lpstr>Dialysis prevalencia</vt:lpstr>
      <vt:lpstr>Éves növekedési ráta</vt:lpstr>
      <vt:lpstr>Krónikus veseelégtelenség</vt:lpstr>
      <vt:lpstr>A vesepótló kezelés fajtái</vt:lpstr>
      <vt:lpstr>A vesepótló kezelések elsődleges célja</vt:lpstr>
      <vt:lpstr>A vesepótló kezelések másodlagos célja</vt:lpstr>
      <vt:lpstr> Dialysis kezelés indikációja</vt:lpstr>
      <vt:lpstr>A dialízis kezelés elkezdését indokló tünetek</vt:lpstr>
      <vt:lpstr>Uraemiás toxinok</vt:lpstr>
      <vt:lpstr>13. dia</vt:lpstr>
      <vt:lpstr>14. dia</vt:lpstr>
      <vt:lpstr>Hemodialysis : definició</vt:lpstr>
      <vt:lpstr>Vérnyerés</vt:lpstr>
      <vt:lpstr>       Tesio katéter                                    Lifesite </vt:lpstr>
      <vt:lpstr>18. dia</vt:lpstr>
      <vt:lpstr>19. dia</vt:lpstr>
      <vt:lpstr>20. dia</vt:lpstr>
      <vt:lpstr>Hemodialysis modalitások</vt:lpstr>
      <vt:lpstr>22. dia</vt:lpstr>
      <vt:lpstr>23. dia</vt:lpstr>
      <vt:lpstr>24. dia</vt:lpstr>
      <vt:lpstr>25. dia</vt:lpstr>
      <vt:lpstr>Continuous Ambulantory Peritoneal Dialysis /CAPD/</vt:lpstr>
      <vt:lpstr>CAPD - folyamatos ambuláns peritoneális     dialysis </vt:lpstr>
      <vt:lpstr>28. dia</vt:lpstr>
      <vt:lpstr>Peritonealis dialízis –  ozmotikus koncentrációgrádiens okozta diffúzió</vt:lpstr>
      <vt:lpstr>A CAPD végzését javalló tényezők  orvosi szempontok</vt:lpstr>
      <vt:lpstr>A CAPD végzését javalló tényezők  psychoszociális szempontok</vt:lpstr>
      <vt:lpstr>A CAPD ellenjavallt  orvosi szempontok</vt:lpstr>
      <vt:lpstr>A CAPD ellenjavallt  psychoszociális szempontok</vt:lpstr>
      <vt:lpstr>CAPD szövődményei</vt:lpstr>
      <vt:lpstr>35. dia</vt:lpstr>
      <vt:lpstr>Transzplantáció</vt:lpstr>
      <vt:lpstr>A vesepótló eljárások összehasonlítása</vt:lpstr>
      <vt:lpstr>2012.December        Transzplantációs adatok</vt:lpstr>
      <vt:lpstr>A vesebetegek integrált ellátása</vt:lpstr>
      <vt:lpstr>Békés,boldog karácsony !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 dia</dc:title>
  <dc:creator>user</dc:creator>
  <cp:lastModifiedBy>user</cp:lastModifiedBy>
  <cp:revision>61</cp:revision>
  <dcterms:created xsi:type="dcterms:W3CDTF">2012-12-04T17:28:48Z</dcterms:created>
  <dcterms:modified xsi:type="dcterms:W3CDTF">2012-12-12T19:37:13Z</dcterms:modified>
</cp:coreProperties>
</file>