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56" r:id="rId3"/>
    <p:sldId id="257" r:id="rId4"/>
    <p:sldId id="279" r:id="rId5"/>
    <p:sldId id="258" r:id="rId6"/>
    <p:sldId id="274" r:id="rId7"/>
    <p:sldId id="275" r:id="rId8"/>
    <p:sldId id="276" r:id="rId9"/>
    <p:sldId id="277" r:id="rId10"/>
    <p:sldId id="278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94671" autoAdjust="0"/>
  </p:normalViewPr>
  <p:slideViewPr>
    <p:cSldViewPr>
      <p:cViewPr varScale="1">
        <p:scale>
          <a:sx n="66" d="100"/>
          <a:sy n="66" d="100"/>
        </p:scale>
        <p:origin x="-624" y="-96"/>
      </p:cViewPr>
      <p:guideLst>
        <p:guide orient="horz" pos="170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61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F15D9-1364-44A4-A687-FECFE12715EB}" type="datetimeFigureOut">
              <a:rPr lang="en-GB" smtClean="0"/>
              <a:pPr/>
              <a:t>21/03/2012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17397-73C5-4BCD-8197-C7ECCFBBDBD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6EF69-5EA0-43A5-82E2-194818E863A1}" type="datetimeFigureOut">
              <a:rPr lang="en-GB"/>
              <a:pPr>
                <a:defRPr/>
              </a:pPr>
              <a:t>21/03/2012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1B08A-25BC-43AD-B33A-8C51DA3539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BF1D7-91C0-4AB1-B30E-3F066C4458FD}" type="datetimeFigureOut">
              <a:rPr lang="en-GB"/>
              <a:pPr>
                <a:defRPr/>
              </a:pPr>
              <a:t>21/03/2012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9C65C-BA80-4E45-8FC3-87C599E4D8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FEDA7-4ABA-4AAE-98A8-34E80D8D60A6}" type="datetimeFigureOut">
              <a:rPr lang="en-GB"/>
              <a:pPr>
                <a:defRPr/>
              </a:pPr>
              <a:t>21/03/2012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98433-B2CF-4E93-B5CF-63EDC50398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3AB56-7562-4676-88B3-43D5E017FFF0}" type="datetimeFigureOut">
              <a:rPr lang="en-GB"/>
              <a:pPr>
                <a:defRPr/>
              </a:pPr>
              <a:t>21/03/2012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3A681-8BE8-4C4E-A4BE-5E7E4E06FC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181D9-A053-47D3-BA88-4141A39999A2}" type="datetimeFigureOut">
              <a:rPr lang="en-GB"/>
              <a:pPr>
                <a:defRPr/>
              </a:pPr>
              <a:t>21/03/2012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B9AA1-06DF-4ACB-8A7F-C78229341F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79AF8-527E-4B0A-BADC-5AFE5384F83C}" type="datetimeFigureOut">
              <a:rPr lang="en-GB"/>
              <a:pPr>
                <a:defRPr/>
              </a:pPr>
              <a:t>21/03/2012</a:t>
            </a:fld>
            <a:endParaRPr lang="en-GB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0F5F4-3CDB-4FD2-BC7C-1FCDB43764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BB0EB-7B7A-41F3-ADBC-AA5F78A0B249}" type="datetimeFigureOut">
              <a:rPr lang="en-GB"/>
              <a:pPr>
                <a:defRPr/>
              </a:pPr>
              <a:t>21/03/2012</a:t>
            </a:fld>
            <a:endParaRPr lang="en-GB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12206-B8E4-46AD-9197-F79E26CB7E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6AF81-E014-4DA5-A9D3-23EA951E9148}" type="datetimeFigureOut">
              <a:rPr lang="en-GB"/>
              <a:pPr>
                <a:defRPr/>
              </a:pPr>
              <a:t>21/03/2012</a:t>
            </a:fld>
            <a:endParaRPr lang="en-GB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E1660-6EBA-4693-B863-82CAD6EF87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05E40-2326-4928-A1F1-6942D5F1B622}" type="datetimeFigureOut">
              <a:rPr lang="en-GB"/>
              <a:pPr>
                <a:defRPr/>
              </a:pPr>
              <a:t>21/03/2012</a:t>
            </a:fld>
            <a:endParaRPr lang="en-GB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82587-2F5C-41A2-9590-ACCDA22861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B4E84-20ED-44B1-BDCC-F58B6A96A961}" type="datetimeFigureOut">
              <a:rPr lang="en-GB"/>
              <a:pPr>
                <a:defRPr/>
              </a:pPr>
              <a:t>21/03/2012</a:t>
            </a:fld>
            <a:endParaRPr lang="en-GB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868A3-409D-4113-AFD8-571A5DEBAF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BBCAC-CBCE-40C4-B1C0-F4CF2391BE05}" type="datetimeFigureOut">
              <a:rPr lang="en-GB"/>
              <a:pPr>
                <a:defRPr/>
              </a:pPr>
              <a:t>21/03/2012</a:t>
            </a:fld>
            <a:endParaRPr lang="en-GB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4E621-E861-44BC-B4C5-5011043FBC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GB" smtClean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53AC6B-285B-4E22-A1B4-C81412C7F193}" type="datetimeFigureOut">
              <a:rPr lang="en-GB"/>
              <a:pPr>
                <a:defRPr/>
              </a:pPr>
              <a:t>21/03/2012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F47F0C-6891-42CB-A2D5-93574CD4C9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otepedia.hu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munkalap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0725" y="981075"/>
            <a:ext cx="7702550" cy="489585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hu-HU" sz="5300" dirty="0" smtClean="0">
                <a:latin typeface="+mn-lt"/>
              </a:rPr>
              <a:t>VILÁGJÁRÓ NAP</a:t>
            </a:r>
            <a:r>
              <a:rPr lang="hu-HU" sz="6000" dirty="0" smtClean="0">
                <a:latin typeface="+mn-lt"/>
              </a:rPr>
              <a:t/>
            </a:r>
            <a:br>
              <a:rPr lang="hu-HU" sz="6000" dirty="0" smtClean="0">
                <a:latin typeface="+mn-lt"/>
              </a:rPr>
            </a:br>
            <a:r>
              <a:rPr lang="hu-HU" sz="2800" dirty="0" smtClean="0">
                <a:latin typeface="+mn-lt"/>
              </a:rPr>
              <a:t/>
            </a:r>
            <a:br>
              <a:rPr lang="hu-HU" sz="2800" dirty="0" smtClean="0">
                <a:latin typeface="+mn-lt"/>
              </a:rPr>
            </a:br>
            <a:r>
              <a:rPr lang="hu-HU" sz="3200" i="1" dirty="0" smtClean="0">
                <a:latin typeface="+mn-lt"/>
              </a:rPr>
              <a:t>TANULMÁNYUTAK A SEMMELWEIS EGYETEMEN</a:t>
            </a:r>
            <a:br>
              <a:rPr lang="hu-HU" sz="3200" i="1" dirty="0" smtClean="0">
                <a:latin typeface="+mn-lt"/>
              </a:rPr>
            </a:br>
            <a:r>
              <a:rPr lang="hu-HU" i="1" dirty="0" smtClean="0">
                <a:latin typeface="+mn-lt"/>
              </a:rPr>
              <a:t/>
            </a:r>
            <a:br>
              <a:rPr lang="hu-HU" i="1" dirty="0" smtClean="0">
                <a:latin typeface="+mn-lt"/>
              </a:rPr>
            </a:br>
            <a:r>
              <a:rPr lang="hu-HU" sz="8000" dirty="0" smtClean="0">
                <a:latin typeface="+mn-lt"/>
              </a:rPr>
              <a:t>EOK </a:t>
            </a:r>
            <a:endParaRPr lang="en-GB" i="1" dirty="0" smtClean="0">
              <a:latin typeface="+mn-lt"/>
            </a:endParaRPr>
          </a:p>
        </p:txBody>
      </p:sp>
      <p:sp>
        <p:nvSpPr>
          <p:cNvPr id="13314" name="Szövegdoboz 3"/>
          <p:cNvSpPr txBox="1">
            <a:spLocks noChangeArrowheads="1"/>
          </p:cNvSpPr>
          <p:nvPr/>
        </p:nvSpPr>
        <p:spPr bwMode="auto">
          <a:xfrm>
            <a:off x="755650" y="5084763"/>
            <a:ext cx="24892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600" dirty="0">
                <a:latin typeface="+mn-lt"/>
              </a:rPr>
              <a:t>Budapest, </a:t>
            </a:r>
            <a:r>
              <a:rPr lang="hu-HU" sz="1600" dirty="0" smtClean="0">
                <a:latin typeface="+mn-lt"/>
              </a:rPr>
              <a:t>2012.március 21.</a:t>
            </a:r>
            <a:endParaRPr lang="en-GB" sz="1600" dirty="0">
              <a:latin typeface="+mn-lt"/>
            </a:endParaRPr>
          </a:p>
        </p:txBody>
      </p:sp>
      <p:sp>
        <p:nvSpPr>
          <p:cNvPr id="13315" name="Szövegdoboz 4"/>
          <p:cNvSpPr txBox="1">
            <a:spLocks noChangeArrowheads="1"/>
          </p:cNvSpPr>
          <p:nvPr/>
        </p:nvSpPr>
        <p:spPr bwMode="auto">
          <a:xfrm>
            <a:off x="5003800" y="5661025"/>
            <a:ext cx="33845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hu-HU" sz="3200" i="1" dirty="0">
                <a:latin typeface="+mn-lt"/>
              </a:rPr>
              <a:t>Dr. Lőrincz M. Ákos</a:t>
            </a:r>
            <a:endParaRPr lang="en-GB" sz="3200" dirty="0">
              <a:latin typeface="+mn-lt"/>
            </a:endParaRPr>
          </a:p>
        </p:txBody>
      </p:sp>
      <p:sp>
        <p:nvSpPr>
          <p:cNvPr id="13316" name="Szövegdoboz 7"/>
          <p:cNvSpPr txBox="1">
            <a:spLocks noChangeArrowheads="1"/>
          </p:cNvSpPr>
          <p:nvPr/>
        </p:nvSpPr>
        <p:spPr bwMode="auto">
          <a:xfrm>
            <a:off x="0" y="6211888"/>
            <a:ext cx="4391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279525"/>
            <a:r>
              <a:rPr lang="hu-HU" dirty="0">
                <a:latin typeface="+mn-lt"/>
              </a:rPr>
              <a:t>Semmelweis Közösség – Semmelweis Világ </a:t>
            </a:r>
          </a:p>
          <a:p>
            <a:pPr defTabSz="1279525"/>
            <a:r>
              <a:rPr lang="hu-HU" dirty="0" smtClean="0">
                <a:latin typeface="+mn-lt"/>
              </a:rPr>
              <a:t>TÁMOP-4.1.1/A-10/2/KMR-2010-0006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pPr lvl="1"/>
            <a:r>
              <a:rPr lang="hu-HU" dirty="0" smtClean="0">
                <a:latin typeface="+mn-lt"/>
              </a:rPr>
              <a:t>Világjáró kiadvány – </a:t>
            </a:r>
            <a:r>
              <a:rPr lang="hu-HU" dirty="0" err="1" smtClean="0">
                <a:latin typeface="+mn-lt"/>
              </a:rPr>
              <a:t>SotePedia</a:t>
            </a:r>
            <a:endParaRPr lang="en-GB" dirty="0">
              <a:latin typeface="+mn-lt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2735510" cy="273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zövegdoboz 3"/>
          <p:cNvSpPr txBox="1"/>
          <p:nvPr/>
        </p:nvSpPr>
        <p:spPr>
          <a:xfrm>
            <a:off x="467544" y="4869160"/>
            <a:ext cx="2807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+mn-lt"/>
                <a:hlinkClick r:id="rId3"/>
              </a:rPr>
              <a:t>http://sotepedia.hu</a:t>
            </a:r>
            <a:r>
              <a:rPr lang="hu-HU" sz="2400" b="1" dirty="0" smtClean="0">
                <a:latin typeface="+mn-lt"/>
              </a:rPr>
              <a:t> </a:t>
            </a:r>
            <a:endParaRPr lang="en-GB" sz="2400" b="1" dirty="0">
              <a:latin typeface="+mn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635896" y="1556792"/>
            <a:ext cx="518457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dirty="0" smtClean="0">
                <a:latin typeface="+mn-lt"/>
              </a:rPr>
              <a:t>A közösségi tudástár</a:t>
            </a:r>
          </a:p>
          <a:p>
            <a:pPr marL="265113" indent="-26511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b="1" dirty="0" smtClean="0">
                <a:latin typeface="+mn-lt"/>
              </a:rPr>
              <a:t>Ami segít a bajban</a:t>
            </a:r>
          </a:p>
          <a:p>
            <a:pPr marL="265113" indent="-26511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b="1" dirty="0" smtClean="0">
                <a:latin typeface="+mn-lt"/>
              </a:rPr>
              <a:t>Ahol minden képlet megtalálható</a:t>
            </a:r>
          </a:p>
          <a:p>
            <a:pPr marL="265113" indent="-26511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b="1" dirty="0" smtClean="0">
                <a:latin typeface="+mn-lt"/>
              </a:rPr>
              <a:t>Ahol elmondhatsz bármit</a:t>
            </a:r>
          </a:p>
          <a:p>
            <a:pPr marL="265113" indent="-26511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b="1" dirty="0" smtClean="0">
                <a:latin typeface="+mn-lt"/>
              </a:rPr>
              <a:t>Ahol Te is hasznos vagy</a:t>
            </a:r>
          </a:p>
          <a:p>
            <a:endParaRPr lang="hu-HU" sz="28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ím 1"/>
          <p:cNvSpPr>
            <a:spLocks noGrp="1"/>
          </p:cNvSpPr>
          <p:nvPr>
            <p:ph type="ctrTitle"/>
          </p:nvPr>
        </p:nvSpPr>
        <p:spPr>
          <a:xfrm>
            <a:off x="685800" y="1887538"/>
            <a:ext cx="7772400" cy="1470025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en-GB" dirty="0" smtClean="0"/>
          </a:p>
        </p:txBody>
      </p:sp>
      <p:pic>
        <p:nvPicPr>
          <p:cNvPr id="29698" name="Picture 10" descr="C:\Documents and Settings\Lőrincz Ákos\Dokumentumok\Letöltések\uszt_logo_rgb_4 (1)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1725" y="4076700"/>
            <a:ext cx="2962275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11" descr="C:\Documents and Settings\Lőrincz Ákos\Dokumentumok\Letöltések\Infoblokk3_ESZA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6325" y="5445125"/>
            <a:ext cx="3573463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12" descr="C:\Documents and Settings\Lőrincz Ákos\Dokumentumok\Letöltések\DPRlogo_szines_kerettel copy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3363" y="5445125"/>
            <a:ext cx="1798637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églalap 5"/>
          <p:cNvSpPr>
            <a:spLocks noChangeArrowheads="1"/>
          </p:cNvSpPr>
          <p:nvPr/>
        </p:nvSpPr>
        <p:spPr bwMode="auto">
          <a:xfrm>
            <a:off x="539750" y="3933825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279525"/>
            <a:r>
              <a:rPr lang="hu-HU" dirty="0">
                <a:latin typeface="Calibri" pitchFamily="34" charset="0"/>
              </a:rPr>
              <a:t>A </a:t>
            </a:r>
            <a:r>
              <a:rPr lang="hu-HU" dirty="0" err="1">
                <a:latin typeface="Calibri" pitchFamily="34" charset="0"/>
              </a:rPr>
              <a:t>SE-KarrierKözpont</a:t>
            </a:r>
            <a:r>
              <a:rPr lang="hu-HU" dirty="0">
                <a:latin typeface="Calibri" pitchFamily="34" charset="0"/>
              </a:rPr>
              <a:t> </a:t>
            </a:r>
            <a:r>
              <a:rPr lang="hu-HU" dirty="0" err="1">
                <a:latin typeface="Calibri" pitchFamily="34" charset="0"/>
              </a:rPr>
              <a:t>a</a:t>
            </a:r>
            <a:r>
              <a:rPr lang="hu-HU" dirty="0">
                <a:latin typeface="Calibri" pitchFamily="34" charset="0"/>
              </a:rPr>
              <a:t> </a:t>
            </a:r>
          </a:p>
          <a:p>
            <a:pPr algn="ctr" defTabSz="1279525"/>
            <a:r>
              <a:rPr lang="hu-HU" dirty="0">
                <a:latin typeface="Calibri" pitchFamily="34" charset="0"/>
              </a:rPr>
              <a:t>Semmelweis Közösség – Semmelweis Világ </a:t>
            </a:r>
          </a:p>
          <a:p>
            <a:pPr algn="ctr" defTabSz="1279525"/>
            <a:r>
              <a:rPr lang="hu-HU" dirty="0">
                <a:latin typeface="Calibri" pitchFamily="34" charset="0"/>
              </a:rPr>
              <a:t>TÁMOP – 4.1.1. – 08 /2/KMR-2009-0004 projekt keretében jött létre</a:t>
            </a:r>
            <a:endParaRPr lang="en-GB" dirty="0">
              <a:latin typeface="Calibri" pitchFamily="34" charset="0"/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4125" y="5445125"/>
            <a:ext cx="1085850" cy="1081088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1" name="Szövegdoboz 10"/>
          <p:cNvSpPr txBox="1"/>
          <p:nvPr/>
        </p:nvSpPr>
        <p:spPr>
          <a:xfrm>
            <a:off x="0" y="0"/>
            <a:ext cx="24844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http://karrieriroda.net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7068650" y="0"/>
            <a:ext cx="203985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http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://sotepedia.hu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zövegdoboz 5"/>
          <p:cNvSpPr txBox="1">
            <a:spLocks noChangeArrowheads="1"/>
          </p:cNvSpPr>
          <p:nvPr/>
        </p:nvSpPr>
        <p:spPr bwMode="auto">
          <a:xfrm>
            <a:off x="504031" y="332656"/>
            <a:ext cx="8135937" cy="618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200" dirty="0" smtClean="0">
                <a:latin typeface="+mn-lt"/>
              </a:rPr>
              <a:t>Világjáró nap programja:</a:t>
            </a:r>
            <a:endParaRPr lang="hu-HU" sz="3200" dirty="0">
              <a:latin typeface="+mn-lt"/>
            </a:endParaRPr>
          </a:p>
          <a:p>
            <a:endParaRPr lang="hu-HU" dirty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16:10 Külföldi tanulmányutak tervezése. A tanulmányutak hozadéka – Lőrincz Ákos</a:t>
            </a:r>
            <a:endParaRPr lang="en-GB" dirty="0" smtClean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16:40 Élménybeszámoló</a:t>
            </a:r>
            <a:endParaRPr lang="en-GB" dirty="0" smtClean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17:00 A pályázati csomag összeállítása I.: Szükséges igazolások begyűjtése, a tárgyak elfogadtatása – Jordán Zsófi</a:t>
            </a: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17:30 AEGEE bemutatkozás</a:t>
            </a:r>
            <a:endParaRPr lang="en-GB" dirty="0" smtClean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i="1" dirty="0" smtClean="0">
                <a:latin typeface="+mn-lt"/>
              </a:rPr>
              <a:t>17:45 Szünet </a:t>
            </a:r>
            <a:endParaRPr lang="en-GB" dirty="0" smtClean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18:00 Amit az Erasmus pályázatról tudni érdemes (Vincze Zsófi)</a:t>
            </a:r>
            <a:endParaRPr lang="en-GB" dirty="0" smtClean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18:30 Élménybeszámoló</a:t>
            </a:r>
            <a:endParaRPr lang="en-GB" dirty="0" smtClean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18:50 A pályázati csomag összeállítása I.: Az önéletrajz és a motivációs levél – Lőrincz Ákos </a:t>
            </a:r>
            <a:endParaRPr lang="en-GB" dirty="0" smtClean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19:20 Élménybeszámoló</a:t>
            </a:r>
            <a:endParaRPr lang="en-GB" dirty="0" smtClean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19:40 Külföldön töltött gyakorlatok I. Orvostanhallgatóknak (MOE) </a:t>
            </a:r>
            <a:endParaRPr lang="en-GB" dirty="0" smtClean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20:00 Külföldön töltött gyakorlatok II. Gyógyszerészhallgatóknak (HUPSA) </a:t>
            </a:r>
            <a:endParaRPr lang="en-GB" dirty="0" smtClean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20:</a:t>
            </a:r>
            <a:r>
              <a:rPr lang="hu-HU" dirty="0" err="1" smtClean="0">
                <a:latin typeface="+mn-lt"/>
              </a:rPr>
              <a:t>20</a:t>
            </a:r>
            <a:r>
              <a:rPr lang="hu-HU" dirty="0" smtClean="0">
                <a:latin typeface="+mn-lt"/>
              </a:rPr>
              <a:t> Külföldön töltött gyakorlatok III. </a:t>
            </a:r>
            <a:r>
              <a:rPr lang="hu-HU" dirty="0" err="1" smtClean="0">
                <a:latin typeface="+mn-lt"/>
              </a:rPr>
              <a:t>Fogorvostanhallgatóknak</a:t>
            </a:r>
            <a:r>
              <a:rPr lang="hu-HU" dirty="0" smtClean="0">
                <a:latin typeface="+mn-lt"/>
              </a:rPr>
              <a:t> (MFHE) </a:t>
            </a: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20:40 Élménybeszámoló</a:t>
            </a:r>
            <a:endParaRPr lang="en-GB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Miért érdemes ezzel foglalkozni?</a:t>
            </a:r>
            <a:endParaRPr lang="en-GB" sz="4000" dirty="0" smtClean="0">
              <a:latin typeface="+mn-lt"/>
            </a:endParaRPr>
          </a:p>
        </p:txBody>
      </p:sp>
      <p:graphicFrame>
        <p:nvGraphicFramePr>
          <p:cNvPr id="27649" name="Tartalom helye 3"/>
          <p:cNvGraphicFramePr>
            <a:graphicFrameLocks noGrp="1"/>
          </p:cNvGraphicFramePr>
          <p:nvPr/>
        </p:nvGraphicFramePr>
        <p:xfrm>
          <a:off x="406400" y="1549400"/>
          <a:ext cx="8331200" cy="4627563"/>
        </p:xfrm>
        <a:graphic>
          <a:graphicData uri="http://schemas.openxmlformats.org/presentationml/2006/ole">
            <p:oleObj spid="_x0000_s27649" r:id="rId3" imgW="8327858" imgH="4627265" progId="Excel.Sheet.8">
              <p:embed/>
            </p:oleObj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508104" y="6309320"/>
            <a:ext cx="3181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latin typeface="+mn-lt"/>
              </a:rPr>
              <a:t>2011. NET </a:t>
            </a:r>
            <a:r>
              <a:rPr lang="hu-HU" dirty="0" err="1" smtClean="0">
                <a:latin typeface="+mn-lt"/>
              </a:rPr>
              <a:t>KarrierIroda</a:t>
            </a:r>
            <a:r>
              <a:rPr lang="hu-HU" dirty="0" smtClean="0">
                <a:latin typeface="+mn-lt"/>
              </a:rPr>
              <a:t> felmérés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hu-HU" smtClean="0">
                <a:latin typeface="+mn-lt"/>
              </a:rPr>
              <a:t>Karrier szolgáltatások iránti igény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250825" y="908050"/>
            <a:ext cx="8642350" cy="488632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hu-HU" sz="2000" smtClean="0"/>
              <a:t>Mennyire vennéd igénybe a Karrierközpont jelenlegi és tervezett szolgáltatásait? (1: biztosan nem venném igénybe, 7: biztosan igénybe venném)</a:t>
            </a:r>
            <a:endParaRPr lang="hu-HU" smtClean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539750" y="1628775"/>
          <a:ext cx="7704856" cy="221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803"/>
                <a:gridCol w="1789053"/>
              </a:tblGrid>
              <a:tr h="50400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Karrier menedzsment szolgáltatások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Legalább</a:t>
                      </a:r>
                      <a:br>
                        <a:rPr lang="hu-H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6-os értékelés</a:t>
                      </a:r>
                      <a:endParaRPr lang="hu-HU" sz="2000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smtClean="0">
                          <a:latin typeface="Times New Roman"/>
                          <a:ea typeface="SimSun"/>
                          <a:cs typeface="Times New Roman"/>
                        </a:rPr>
                        <a:t>állásinterjúra felkészítés</a:t>
                      </a:r>
                      <a:endParaRPr lang="hu-H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43,1%</a:t>
                      </a:r>
                      <a:endParaRPr lang="hu-H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0400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smtClean="0">
                          <a:latin typeface="Times New Roman"/>
                          <a:ea typeface="SimSun"/>
                          <a:cs typeface="Times New Roman"/>
                        </a:rPr>
                        <a:t>egyéni</a:t>
                      </a:r>
                      <a:r>
                        <a:rPr lang="hu-HU" sz="2400" baseline="0" dirty="0" smtClean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hu-HU" sz="2400" baseline="0" dirty="0" err="1" smtClean="0">
                          <a:latin typeface="Times New Roman"/>
                          <a:ea typeface="SimSun"/>
                          <a:cs typeface="Times New Roman"/>
                        </a:rPr>
                        <a:t>karriertanácsadás</a:t>
                      </a:r>
                      <a:endParaRPr lang="hu-H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36,4%</a:t>
                      </a:r>
                      <a:endParaRPr lang="hu-H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0400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smtClean="0">
                          <a:latin typeface="Calibri"/>
                          <a:ea typeface="Calibri"/>
                          <a:cs typeface="Times New Roman"/>
                        </a:rPr>
                        <a:t>önéletrajz-írás</a:t>
                      </a:r>
                      <a:r>
                        <a:rPr lang="hu-HU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képzés</a:t>
                      </a:r>
                      <a:endParaRPr lang="hu-H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26,9%</a:t>
                      </a:r>
                      <a:endParaRPr lang="hu-H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539552" y="3933056"/>
          <a:ext cx="7704856" cy="271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803"/>
                <a:gridCol w="1789053"/>
              </a:tblGrid>
              <a:tr h="13336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Információs szolgáltatások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Legalább</a:t>
                      </a:r>
                      <a:br>
                        <a:rPr lang="hu-H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6-os értékelés</a:t>
                      </a:r>
                      <a:endParaRPr lang="hu-HU" sz="2000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smtClean="0">
                          <a:latin typeface="Times New Roman"/>
                          <a:ea typeface="SimSun"/>
                          <a:cs typeface="Times New Roman"/>
                        </a:rPr>
                        <a:t>külföldi</a:t>
                      </a:r>
                      <a:r>
                        <a:rPr lang="hu-HU" sz="2400" baseline="0" dirty="0" smtClean="0">
                          <a:latin typeface="Times New Roman"/>
                          <a:ea typeface="SimSun"/>
                          <a:cs typeface="Times New Roman"/>
                        </a:rPr>
                        <a:t> gyakorlat információ</a:t>
                      </a:r>
                      <a:endParaRPr lang="hu-H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73,5%</a:t>
                      </a:r>
                      <a:endParaRPr lang="hu-H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0400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smtClean="0">
                          <a:latin typeface="Times New Roman"/>
                          <a:ea typeface="SimSun"/>
                          <a:cs typeface="Times New Roman"/>
                        </a:rPr>
                        <a:t>munkalehetőségekről információ </a:t>
                      </a:r>
                      <a:endParaRPr lang="hu-H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59,0%</a:t>
                      </a:r>
                      <a:endParaRPr lang="hu-H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0400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smtClean="0">
                          <a:latin typeface="Times New Roman"/>
                          <a:ea typeface="SimSun"/>
                          <a:cs typeface="Times New Roman"/>
                        </a:rPr>
                        <a:t>kutatási</a:t>
                      </a:r>
                      <a:r>
                        <a:rPr lang="hu-HU" sz="2400" baseline="0" dirty="0" smtClean="0">
                          <a:latin typeface="Times New Roman"/>
                          <a:ea typeface="SimSun"/>
                          <a:cs typeface="Times New Roman"/>
                        </a:rPr>
                        <a:t> lehetőségekről információ</a:t>
                      </a:r>
                      <a:endParaRPr lang="hu-H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57,5%</a:t>
                      </a:r>
                      <a:endParaRPr lang="hu-H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0400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smtClean="0">
                          <a:latin typeface="Calibri"/>
                          <a:ea typeface="Calibri"/>
                          <a:cs typeface="Times New Roman"/>
                        </a:rPr>
                        <a:t>hallgatói információs portál</a:t>
                      </a:r>
                      <a:endParaRPr lang="hu-H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52,6%</a:t>
                      </a:r>
                      <a:endParaRPr lang="hu-H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Külföldi tanulmányutak tervezése – A tanulmányutak hozadéka</a:t>
            </a:r>
            <a:endParaRPr lang="en-GB" sz="4000" dirty="0">
              <a:latin typeface="+mn-lt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935596" y="1700808"/>
            <a:ext cx="7272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29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Miért jelentkeztek külföldi tanulmányútra?</a:t>
            </a:r>
          </a:p>
          <a:p>
            <a:pPr indent="442913">
              <a:buFont typeface="Arial" pitchFamily="34" charset="0"/>
              <a:buChar char="•"/>
            </a:pPr>
            <a:endParaRPr lang="hu-HU" sz="1400" dirty="0" smtClean="0">
              <a:latin typeface="+mn-lt"/>
            </a:endParaRPr>
          </a:p>
          <a:p>
            <a:pPr indent="4429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Fontos, hogy tudatosítsd, hogy Te mit vársz ettől az eseménytől!</a:t>
            </a:r>
          </a:p>
          <a:p>
            <a:pPr indent="442913">
              <a:buFont typeface="Arial" pitchFamily="34" charset="0"/>
              <a:buChar char="•"/>
            </a:pPr>
            <a:endParaRPr lang="hu-HU" sz="1400" dirty="0" smtClean="0">
              <a:latin typeface="+mn-lt"/>
            </a:endParaRPr>
          </a:p>
          <a:p>
            <a:pPr indent="4429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Figyelj, hogy az elvárásaid teljesüljenek:</a:t>
            </a:r>
          </a:p>
          <a:p>
            <a:pPr marL="633413" lvl="1" indent="3540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Készülj rá – tervezz!</a:t>
            </a:r>
          </a:p>
          <a:p>
            <a:pPr marL="633413" lvl="1" indent="3540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Tájékozódj!</a:t>
            </a:r>
          </a:p>
          <a:p>
            <a:pPr marL="633413" lvl="1" indent="3540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Dönts!</a:t>
            </a:r>
          </a:p>
          <a:p>
            <a:pPr marL="633413" lvl="1" indent="3540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Használd fel, amit elértél! – viseld a következményeket!</a:t>
            </a:r>
          </a:p>
          <a:p>
            <a:pPr marL="0" lvl="1" indent="442913">
              <a:buFont typeface="Arial" pitchFamily="34" charset="0"/>
              <a:buChar char="•"/>
            </a:pPr>
            <a:endParaRPr lang="hu-HU" sz="1200" dirty="0" smtClean="0">
              <a:latin typeface="+mn-lt"/>
            </a:endParaRPr>
          </a:p>
          <a:p>
            <a:pPr marL="0" lvl="1" indent="4429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Milyen hozadékok és milyen hátrányok lehetnek?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Előnyök, hozadékok</a:t>
            </a:r>
            <a:endParaRPr lang="en-GB" sz="4000" dirty="0">
              <a:latin typeface="+mn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539552" y="1412776"/>
            <a:ext cx="34512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1600" b="1" dirty="0" smtClean="0">
                <a:latin typeface="+mn-lt"/>
              </a:rPr>
              <a:t>Egyén számára: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Nyelvtudás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Önéletrajz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Szemlélet szélesítés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Tanulmányi hangsúlyok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Kikapcsolódás, légkörváltás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Új kultúrák megismerése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Kapcsolat építés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Módszer elsajátítás, hazahozás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Személyiség fejlődés, „felnövés”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572000" y="1441261"/>
            <a:ext cx="3780650" cy="2542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dirty="0" smtClean="0">
                <a:latin typeface="+mn-lt"/>
              </a:rPr>
              <a:t>Egyetem: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Képzettebb hallgatók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Magasabb színvonal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Hazahozott technikák és kapcsolatok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Jobb oktatói/ kutatói anyag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Önerősítő kör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572000" y="4293096"/>
            <a:ext cx="2950231" cy="2542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dirty="0" smtClean="0">
                <a:latin typeface="+mn-lt"/>
              </a:rPr>
              <a:t>Ország: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Képzettebb hallgatók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Magasabb ellátási színvonal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Erősebb fejlődési kényszer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Szóródó tudás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Önerősítő kör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5013176"/>
            <a:ext cx="1661326" cy="160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7669" y="364502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357301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07707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14908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314096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57301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91378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80526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80526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72514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58112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86916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566124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91378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602128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94928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566124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8169" y="491378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51723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09329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91378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573325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73325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602128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587727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16530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58924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94928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87727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37321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6201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6201" y="544522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602128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72514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58112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86916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29309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65313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472514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407707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0497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0497" y="414908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472514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573325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73325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602128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87727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16530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58924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94928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87727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37321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96521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96521" y="544522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02128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Hátrányok???</a:t>
            </a:r>
            <a:endParaRPr lang="en-GB" sz="4000" dirty="0">
              <a:latin typeface="+mn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736655" y="1340768"/>
            <a:ext cx="7017755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>
                <a:latin typeface="+mn-lt"/>
              </a:rPr>
              <a:t>Nem ennyire egyértelmű – Neked kell végiggondolnod:</a:t>
            </a:r>
          </a:p>
          <a:p>
            <a:endParaRPr lang="hu-HU" sz="2400" dirty="0" smtClean="0">
              <a:latin typeface="+mn-lt"/>
            </a:endParaRPr>
          </a:p>
          <a:p>
            <a:pPr marL="174625" indent="3619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Miről maradsz le? (TDK, közélet, félév stb.)</a:t>
            </a:r>
          </a:p>
          <a:p>
            <a:pPr marL="174625" indent="3619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Hogy érzed magad „egyedül”?</a:t>
            </a:r>
          </a:p>
          <a:p>
            <a:pPr marL="174625" indent="3619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Honvágy problémák</a:t>
            </a:r>
          </a:p>
          <a:p>
            <a:pPr marL="174625" indent="3619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Csábítás külföldre</a:t>
            </a:r>
          </a:p>
          <a:p>
            <a:pPr marL="174625" indent="3619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Tanulmány felejtés</a:t>
            </a:r>
          </a:p>
          <a:p>
            <a:pPr marL="174625" indent="3619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Kiábrándulás</a:t>
            </a:r>
          </a:p>
          <a:p>
            <a:pPr marL="174625" indent="3619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Idegen érzés</a:t>
            </a:r>
          </a:p>
          <a:p>
            <a:pPr>
              <a:buFont typeface="Arial" pitchFamily="34" charset="0"/>
              <a:buChar char="•"/>
            </a:pPr>
            <a:endParaRPr lang="hu-HU" sz="2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en-GB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pPr lvl="1"/>
            <a:r>
              <a:rPr lang="hu-HU" dirty="0" smtClean="0">
                <a:latin typeface="+mn-lt"/>
              </a:rPr>
              <a:t>Mikorra időzítsd külföldi pályázatodat?</a:t>
            </a:r>
            <a:endParaRPr lang="en-GB" sz="4000" dirty="0">
              <a:latin typeface="+mn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827584" y="1844824"/>
            <a:ext cx="4955203" cy="43343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>
                <a:latin typeface="+mn-lt"/>
              </a:rPr>
              <a:t>Szempontok: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err="1" smtClean="0">
                <a:latin typeface="+mn-lt"/>
              </a:rPr>
              <a:t>Kurrikulum</a:t>
            </a:r>
            <a:r>
              <a:rPr lang="hu-HU" sz="2800" dirty="0" smtClean="0">
                <a:latin typeface="+mn-lt"/>
              </a:rPr>
              <a:t> sajátosságaid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smtClean="0">
                <a:latin typeface="+mn-lt"/>
              </a:rPr>
              <a:t>Egyéb elfoglaltságaid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smtClean="0">
                <a:latin typeface="+mn-lt"/>
              </a:rPr>
              <a:t>Kutatási célok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smtClean="0">
                <a:latin typeface="+mn-lt"/>
              </a:rPr>
              <a:t>Elhelyezkedési szempontok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smtClean="0">
                <a:latin typeface="+mn-lt"/>
              </a:rPr>
              <a:t>Anyagi lehetőségek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smtClean="0">
                <a:latin typeface="+mn-lt"/>
              </a:rPr>
              <a:t>Magánéleti szempontok</a:t>
            </a:r>
            <a:endParaRPr lang="en-GB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pPr lvl="1"/>
            <a:r>
              <a:rPr lang="hu-HU" dirty="0" smtClean="0">
                <a:latin typeface="+mn-lt"/>
              </a:rPr>
              <a:t>Mire készülj tudatosan kiutazás kapcsán?</a:t>
            </a:r>
            <a:endParaRPr lang="en-GB" dirty="0">
              <a:latin typeface="+mn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187624" y="1785005"/>
            <a:ext cx="4394986" cy="4467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Nyelvismeret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Ország ismeret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Kutatási célok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Helyismeret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Egyetem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Új kultúrák 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Kapcsolatod az itthoniakkal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Követ leszel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</TotalTime>
  <Words>449</Words>
  <Application>Microsoft Office PowerPoint</Application>
  <PresentationFormat>Diavetítés a képernyőre (4:3 oldalarány)</PresentationFormat>
  <Paragraphs>117</Paragraphs>
  <Slides>11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3" baseType="lpstr">
      <vt:lpstr>Office-téma</vt:lpstr>
      <vt:lpstr>Microsoft Office Excel 97-2003 munkalap</vt:lpstr>
      <vt:lpstr>VILÁGJÁRÓ NAP  TANULMÁNYUTAK A SEMMELWEIS EGYETEMEN  EOK </vt:lpstr>
      <vt:lpstr>2. dia</vt:lpstr>
      <vt:lpstr>Miért érdemes ezzel foglalkozni?</vt:lpstr>
      <vt:lpstr>Karrier szolgáltatások iránti igény</vt:lpstr>
      <vt:lpstr>Külföldi tanulmányutak tervezése – A tanulmányutak hozadéka</vt:lpstr>
      <vt:lpstr>Előnyök, hozadékok</vt:lpstr>
      <vt:lpstr>Hátrányok???</vt:lpstr>
      <vt:lpstr>Mikorra időzítsd külföldi pályázatodat?</vt:lpstr>
      <vt:lpstr>Mire készülj tudatosan kiutazás kapcsán?</vt:lpstr>
      <vt:lpstr>Világjáró kiadvány – SotePedia</vt:lpstr>
      <vt:lpstr>Köszönöm a figyelmet!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Előadás cím - bemutatkozás</dc:title>
  <dc:creator>Lőrincz M. Ákos</dc:creator>
  <cp:lastModifiedBy>Lőrincz M. Ákos</cp:lastModifiedBy>
  <cp:revision>24</cp:revision>
  <dcterms:created xsi:type="dcterms:W3CDTF">2011-11-20T13:25:58Z</dcterms:created>
  <dcterms:modified xsi:type="dcterms:W3CDTF">2012-03-21T08:23:32Z</dcterms:modified>
</cp:coreProperties>
</file>