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6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7ACA9-1FD4-4C60-B460-AFDF0672F351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7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EEF35-1E70-4283-9F00-5E018B0338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4A523-3A8F-4718-A59C-42DD546AB618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70962-96AD-4FCA-9954-A94E6A757F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C0D7-BEA7-41BF-8758-AC32A1FCA5B8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5B3E-2884-4201-8570-C38ED5E074E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4EBD-8A20-4299-8302-F8564C5DD85F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E6EEB-28CC-4133-9C7F-F7C8209653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3009-AB6F-4A44-8F93-1F227FF22BEC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64F80-5773-4516-9878-37EC87FECF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8E214-682D-4FAB-8781-8AD64C8FC6BD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E0F2C-9F38-4F03-84C0-0F9B3300E2E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4E6AA-4D5E-451F-AB55-7A6AED015BB8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DDE35-E402-43D9-BDF2-9AB8CF7846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B277-3D22-45F0-BFFB-84A33407B534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9F7F-CBC2-4FA5-AFC3-F2F9EF10D2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D26D-43EE-435A-83A8-DEF751AF316C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89DAD-5ACA-4DF4-9D0F-F5FBE377E3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83B8C-3E59-494C-91FD-19D3C7C566DD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31DBE-9DCC-4BA6-A50A-C1CA80FFD1E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4F88A-6806-4440-B8FD-34EB6534FA01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3C3E-FE8A-429D-9DF8-5CE4BE1380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D988AB-5CEF-4A6F-B771-807138460E4C}" type="datetimeFigureOut">
              <a:rPr lang="hu-HU"/>
              <a:pPr>
                <a:defRPr/>
              </a:pPr>
              <a:t>2013.03.06.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89AF21-7C4A-4A69-89D1-D3B4DAD75E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fmsa.net/public/ecscoreselect.php" TargetMode="External"/><Relationship Id="rId2" Type="http://schemas.openxmlformats.org/officeDocument/2006/relationships/hyperlink" Target="http://ifmsa.net/public/searchredb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err="1" smtClean="0"/>
              <a:t>HuMSIRC</a:t>
            </a:r>
            <a:r>
              <a:rPr lang="hu-HU" smtClean="0"/>
              <a:t> </a:t>
            </a:r>
            <a:br>
              <a:rPr lang="hu-HU" smtClean="0"/>
            </a:br>
            <a:r>
              <a:rPr lang="hu-HU" smtClean="0"/>
              <a:t>TDK cseregyakorlatok</a:t>
            </a:r>
            <a:endParaRPr lang="hu-HU"/>
          </a:p>
        </p:txBody>
      </p:sp>
      <p:sp>
        <p:nvSpPr>
          <p:cNvPr id="13314" name="Alcím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r>
              <a:rPr lang="hu-HU" smtClean="0"/>
              <a:t>2013/2014-as tanév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03664" y="3782060"/>
            <a:ext cx="6480048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mtClean="0"/>
              <a:t>Köszönöm a figyelmet!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8313" y="1916113"/>
            <a:ext cx="6480175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3600" smtClean="0">
                <a:latin typeface="Franklin Gothic Book" pitchFamily="34" charset="0"/>
              </a:rPr>
              <a:t>Kuron Bence Gergő – LORE</a:t>
            </a:r>
            <a:endParaRPr lang="hu-HU" sz="3600" smtClean="0"/>
          </a:p>
          <a:p>
            <a:pPr>
              <a:lnSpc>
                <a:spcPct val="90000"/>
              </a:lnSpc>
            </a:pPr>
            <a:endParaRPr lang="hu-HU" sz="3600" smtClean="0"/>
          </a:p>
          <a:p>
            <a:pPr>
              <a:lnSpc>
                <a:spcPct val="90000"/>
              </a:lnSpc>
            </a:pPr>
            <a:r>
              <a:rPr lang="hu-HU" sz="2800" smtClean="0">
                <a:latin typeface="Franklin Gothic Book" pitchFamily="34" charset="0"/>
              </a:rPr>
              <a:t>Budapesti Orvostanhallgatók Egyesülete</a:t>
            </a:r>
            <a:r>
              <a:rPr lang="hu-HU" sz="3000" smtClean="0"/>
              <a:t> </a:t>
            </a:r>
            <a:endParaRPr lang="hu-HU" sz="3600" smtClean="0"/>
          </a:p>
          <a:p>
            <a:pPr>
              <a:lnSpc>
                <a:spcPct val="90000"/>
              </a:lnSpc>
            </a:pPr>
            <a:endParaRPr lang="hu-HU" sz="360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smtClean="0">
                <a:latin typeface="Arial" charset="0"/>
              </a:rPr>
              <a:t>Mi is az a TDK-csere?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7467600" cy="50691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3200" dirty="0" smtClean="0"/>
              <a:t>olyan </a:t>
            </a:r>
            <a:r>
              <a:rPr lang="hu-HU" sz="3200" dirty="0" err="1" smtClean="0"/>
              <a:t>BOE-tagok</a:t>
            </a:r>
            <a:r>
              <a:rPr lang="hu-HU" sz="3200" dirty="0" smtClean="0"/>
              <a:t> számára, </a:t>
            </a:r>
            <a:r>
              <a:rPr lang="hu-HU" sz="3200" b="1" dirty="0" smtClean="0"/>
              <a:t>akik érdeklődnek a kutatás iránt</a:t>
            </a:r>
            <a:r>
              <a:rPr lang="hu-HU" sz="3200" dirty="0" smtClean="0"/>
              <a:t>, </a:t>
            </a:r>
          </a:p>
          <a:p>
            <a:pPr>
              <a:lnSpc>
                <a:spcPct val="80000"/>
              </a:lnSpc>
            </a:pPr>
            <a:r>
              <a:rPr lang="hu-HU" sz="3200" dirty="0" smtClean="0"/>
              <a:t>megismerjék más országok kutató tevékenységét</a:t>
            </a:r>
          </a:p>
          <a:p>
            <a:pPr>
              <a:lnSpc>
                <a:spcPct val="80000"/>
              </a:lnSpc>
            </a:pPr>
            <a:r>
              <a:rPr lang="hu-HU" sz="3200" dirty="0" smtClean="0"/>
              <a:t>csatlakozik a megpályázott projekthez</a:t>
            </a:r>
          </a:p>
          <a:p>
            <a:pPr>
              <a:lnSpc>
                <a:spcPct val="80000"/>
              </a:lnSpc>
            </a:pPr>
            <a:r>
              <a:rPr lang="hu-HU" sz="3200" dirty="0" err="1" smtClean="0"/>
              <a:t>tutora</a:t>
            </a:r>
            <a:r>
              <a:rPr lang="hu-HU" sz="3200" dirty="0" smtClean="0"/>
              <a:t> segíti a fejlődésben</a:t>
            </a:r>
          </a:p>
          <a:p>
            <a:pPr>
              <a:lnSpc>
                <a:spcPct val="80000"/>
              </a:lnSpc>
            </a:pPr>
            <a:r>
              <a:rPr lang="hu-HU" sz="3200" dirty="0" smtClean="0"/>
              <a:t>kutatás angol nyelven (esetleg a fogadó ország nyelvén)</a:t>
            </a:r>
          </a:p>
          <a:p>
            <a:pPr>
              <a:lnSpc>
                <a:spcPct val="80000"/>
              </a:lnSpc>
            </a:pPr>
            <a:r>
              <a:rPr lang="hu-HU" sz="3200" dirty="0" smtClean="0"/>
              <a:t>„betekintés a külföldi kutatói munkába</a:t>
            </a:r>
            <a:r>
              <a:rPr lang="hu-HU" sz="2600" dirty="0" smtClean="0"/>
              <a:t>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hu-HU" smtClean="0"/>
              <a:t> Pályázati feltételek 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800" dirty="0" err="1" smtClean="0"/>
              <a:t>BOE-tag</a:t>
            </a:r>
            <a:endParaRPr lang="hu-HU" sz="2800" dirty="0" smtClean="0"/>
          </a:p>
          <a:p>
            <a:pPr>
              <a:lnSpc>
                <a:spcPct val="90000"/>
              </a:lnSpc>
            </a:pPr>
            <a:r>
              <a:rPr lang="hu-HU" sz="2800" dirty="0" smtClean="0"/>
              <a:t>ÁOK beiratkozott hallgató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két lezárt tanulmányi félév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középfokú angol </a:t>
            </a:r>
            <a:r>
              <a:rPr lang="hu-HU" sz="2800" b="1" u="sng" dirty="0" smtClean="0"/>
              <a:t>vagy</a:t>
            </a:r>
            <a:r>
              <a:rPr lang="hu-HU" sz="2800" dirty="0" smtClean="0"/>
              <a:t> a fogadó ország nyelvéből tett nyelvvizsgája</a:t>
            </a:r>
          </a:p>
          <a:p>
            <a:pPr lvl="2">
              <a:lnSpc>
                <a:spcPct val="90000"/>
              </a:lnSpc>
            </a:pPr>
            <a:r>
              <a:rPr lang="hu-HU" sz="2200" dirty="0" smtClean="0"/>
              <a:t>(ha a hallgató csak a pályázott fogadó ország nyelvéből rendelkezik nyelvvizsgával, a hallgató vállalja, hogy pályázata elbírálása során más hivatalos nyelvű országba nem kerülhet)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TDK-munka </a:t>
            </a:r>
            <a:r>
              <a:rPr lang="hu-HU" sz="2800" b="1" u="sng" dirty="0" smtClean="0"/>
              <a:t>nem</a:t>
            </a:r>
            <a:r>
              <a:rPr lang="hu-HU" sz="2800" dirty="0" smtClean="0"/>
              <a:t> előfeltétel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u-HU" sz="2800" dirty="0" smtClean="0"/>
              <a:t>∑: I. év után lehet pályázni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Mit biztosít az egyesület? </a:t>
            </a:r>
          </a:p>
        </p:txBody>
      </p:sp>
      <p:sp>
        <p:nvSpPr>
          <p:cNvPr id="1536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pályázat négy hetes külföldi tanulást tesz lehetővé (következő év áprilisától az azt követő év márciusáig)</a:t>
            </a:r>
          </a:p>
          <a:p>
            <a:r>
              <a:rPr lang="hu-HU" dirty="0" smtClean="0"/>
              <a:t>ingyenes:</a:t>
            </a:r>
          </a:p>
          <a:p>
            <a:pPr lvl="1"/>
            <a:r>
              <a:rPr lang="hu-HU" dirty="0" smtClean="0"/>
              <a:t>oktatás</a:t>
            </a:r>
            <a:endParaRPr lang="hu-HU" dirty="0" smtClean="0"/>
          </a:p>
          <a:p>
            <a:pPr lvl="1"/>
            <a:r>
              <a:rPr lang="hu-HU" dirty="0" smtClean="0"/>
              <a:t>egy hónapos </a:t>
            </a:r>
            <a:r>
              <a:rPr lang="hu-HU" dirty="0" smtClean="0"/>
              <a:t>szállás</a:t>
            </a:r>
            <a:endParaRPr lang="hu-HU" dirty="0" smtClean="0"/>
          </a:p>
          <a:p>
            <a:pPr lvl="1"/>
            <a:r>
              <a:rPr lang="hu-HU" dirty="0" smtClean="0"/>
              <a:t>napi 1-szeri étkezés (vagy zsebpénz) </a:t>
            </a:r>
          </a:p>
          <a:p>
            <a:pPr lvl="1"/>
            <a:r>
              <a:rPr lang="hu-HU" dirty="0" smtClean="0"/>
              <a:t>csapatépítő programok</a:t>
            </a:r>
          </a:p>
          <a:p>
            <a:pPr>
              <a:buFont typeface="Wingdings 2" pitchFamily="18" charset="2"/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pályázónak kell fizetnie:</a:t>
            </a:r>
          </a:p>
        </p:txBody>
      </p:sp>
      <p:sp>
        <p:nvSpPr>
          <p:cNvPr id="16386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4281339"/>
          </a:xfrm>
        </p:spPr>
        <p:txBody>
          <a:bodyPr/>
          <a:lstStyle/>
          <a:p>
            <a:r>
              <a:rPr lang="hu-HU" smtClean="0"/>
              <a:t> útiköltséget</a:t>
            </a:r>
          </a:p>
          <a:p>
            <a:r>
              <a:rPr lang="hu-HU" smtClean="0"/>
              <a:t> biztosítást</a:t>
            </a:r>
          </a:p>
          <a:p>
            <a:r>
              <a:rPr lang="hu-HU" smtClean="0"/>
              <a:t> vízumot</a:t>
            </a:r>
          </a:p>
          <a:p>
            <a:r>
              <a:rPr lang="hu-HU" smtClean="0"/>
              <a:t> költőpénzt</a:t>
            </a:r>
          </a:p>
          <a:p>
            <a:r>
              <a:rPr lang="hu-HU" smtClean="0"/>
              <a:t> hozzájárulást a helyette érkező külföldi ellátásához (30.000 ft)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>
            <a:normAutofit fontScale="90000"/>
          </a:bodyPr>
          <a:lstStyle/>
          <a:p>
            <a:r>
              <a:rPr lang="hu-HU" sz="4100" dirty="0" smtClean="0"/>
              <a:t/>
            </a:r>
            <a:br>
              <a:rPr lang="hu-HU" sz="4100" dirty="0" smtClean="0"/>
            </a:br>
            <a:r>
              <a:rPr lang="hu-HU" sz="4100" dirty="0" smtClean="0"/>
              <a:t>A </a:t>
            </a:r>
            <a:r>
              <a:rPr lang="hu-HU" sz="4100" dirty="0" err="1" smtClean="0"/>
              <a:t>pótpályázható</a:t>
            </a:r>
            <a:r>
              <a:rPr lang="hu-HU" sz="4100" dirty="0" smtClean="0"/>
              <a:t> országok listája:</a:t>
            </a:r>
            <a:br>
              <a:rPr lang="hu-HU" sz="4100" dirty="0" smtClean="0"/>
            </a:br>
            <a:endParaRPr lang="hu-HU" sz="4100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hu-HU" sz="18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smtClean="0"/>
              <a:t>Bahrain (IFMSA-BH) 	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smtClean="0"/>
              <a:t>				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smtClean="0"/>
              <a:t>Brazil (DENEM) 					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smtClean="0"/>
              <a:t>					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err="1" smtClean="0"/>
              <a:t>Italy</a:t>
            </a:r>
            <a:r>
              <a:rPr lang="hu-HU" sz="2200" dirty="0" smtClean="0"/>
              <a:t> (SISM) 			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smtClean="0"/>
              <a:t>				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err="1" smtClean="0"/>
              <a:t>Romania</a:t>
            </a:r>
            <a:r>
              <a:rPr lang="hu-HU" sz="2200" dirty="0" smtClean="0"/>
              <a:t> (FASMR) 					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smtClean="0"/>
              <a:t>					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err="1" smtClean="0"/>
              <a:t>Tunisia</a:t>
            </a:r>
            <a:r>
              <a:rPr lang="hu-HU" sz="2200" dirty="0" smtClean="0"/>
              <a:t> (ASSOCIA-MED) 	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smtClean="0"/>
              <a:t>				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200" dirty="0" err="1" smtClean="0"/>
              <a:t>Turkey</a:t>
            </a:r>
            <a:r>
              <a:rPr lang="hu-HU" sz="2200" dirty="0" smtClean="0"/>
              <a:t> (</a:t>
            </a:r>
            <a:r>
              <a:rPr lang="hu-HU" sz="2200" dirty="0" err="1" smtClean="0"/>
              <a:t>TurkMSIC</a:t>
            </a:r>
            <a:r>
              <a:rPr lang="hu-HU" sz="2200" dirty="0" smtClean="0"/>
              <a:t>) </a:t>
            </a:r>
            <a:r>
              <a:rPr lang="hu-HU" sz="1800" dirty="0" smtClean="0"/>
              <a:t>					 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>
            <a:normAutofit fontScale="90000"/>
          </a:bodyPr>
          <a:lstStyle/>
          <a:p>
            <a:r>
              <a:rPr lang="hu-HU" sz="4100" smtClean="0"/>
              <a:t/>
            </a:r>
            <a:br>
              <a:rPr lang="hu-HU" sz="4100" smtClean="0"/>
            </a:br>
            <a:r>
              <a:rPr lang="hu-HU" sz="4100" smtClean="0"/>
              <a:t>A pályázható országok listája 2013/14-ben </a:t>
            </a:r>
            <a:r>
              <a:rPr lang="hu-HU" sz="4100" smtClean="0">
                <a:sym typeface="Wingdings" pitchFamily="2" charset="2"/>
              </a:rPr>
              <a:t> </a:t>
            </a:r>
            <a:r>
              <a:rPr lang="hu-HU" sz="4100" smtClean="0"/>
              <a:t>∑ : 30 hely</a:t>
            </a:r>
            <a:br>
              <a:rPr lang="hu-HU" sz="4100" smtClean="0"/>
            </a:br>
            <a:endParaRPr lang="hu-HU" sz="410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hu-HU" sz="18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smtClean="0"/>
              <a:t>Bahrain (IFMSA-BH) 					1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smtClean="0"/>
              <a:t>Brazil (DENEM) 						1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smtClean="0">
                <a:solidFill>
                  <a:srgbClr val="FFFF00"/>
                </a:solidFill>
              </a:rPr>
              <a:t>Brazil</a:t>
            </a:r>
            <a:r>
              <a:rPr lang="hu-HU" sz="1900" dirty="0" smtClean="0"/>
              <a:t> (IFMSA Brazil) 					4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/>
              <a:t>Bulgaria</a:t>
            </a:r>
            <a:r>
              <a:rPr lang="hu-HU" sz="1900" dirty="0" smtClean="0"/>
              <a:t> (AMSB)						1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>
                <a:solidFill>
                  <a:srgbClr val="FFFF00"/>
                </a:solidFill>
              </a:rPr>
              <a:t>Catalonia</a:t>
            </a:r>
            <a:r>
              <a:rPr lang="hu-HU" sz="1900" dirty="0" smtClean="0"/>
              <a:t> (AECS) 1 júliusi, 1 augusztusi hely 		2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/>
              <a:t>Czech</a:t>
            </a:r>
            <a:r>
              <a:rPr lang="hu-HU" sz="1900" dirty="0" smtClean="0"/>
              <a:t> </a:t>
            </a:r>
            <a:r>
              <a:rPr lang="hu-HU" sz="1900" dirty="0" err="1" smtClean="0"/>
              <a:t>Republic</a:t>
            </a:r>
            <a:r>
              <a:rPr lang="hu-HU" sz="1900" dirty="0" smtClean="0"/>
              <a:t> (IFMSA CZ) 1 július, 1 szeptemberi 		2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/>
              <a:t>Greece</a:t>
            </a:r>
            <a:r>
              <a:rPr lang="hu-HU" sz="1900" dirty="0" smtClean="0"/>
              <a:t> (</a:t>
            </a:r>
            <a:r>
              <a:rPr lang="hu-HU" sz="1900" dirty="0" err="1" smtClean="0"/>
              <a:t>HelMSIC</a:t>
            </a:r>
            <a:r>
              <a:rPr lang="hu-HU" sz="1900" dirty="0" smtClean="0"/>
              <a:t>) 					1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/>
              <a:t>Italy</a:t>
            </a:r>
            <a:r>
              <a:rPr lang="hu-HU" sz="1900" dirty="0" smtClean="0"/>
              <a:t> (SISM) 2 novemberi, 2 májusi hely 			4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>
                <a:solidFill>
                  <a:srgbClr val="FFFF00"/>
                </a:solidFill>
              </a:rPr>
              <a:t>Japan</a:t>
            </a:r>
            <a:r>
              <a:rPr lang="hu-HU" sz="1900" dirty="0" smtClean="0"/>
              <a:t> (</a:t>
            </a:r>
            <a:r>
              <a:rPr lang="hu-HU" sz="1900" dirty="0" err="1" smtClean="0"/>
              <a:t>IFMSA-Japan</a:t>
            </a:r>
            <a:r>
              <a:rPr lang="hu-HU" sz="1900" dirty="0" smtClean="0"/>
              <a:t>) 					1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>
                <a:solidFill>
                  <a:srgbClr val="FFFF00"/>
                </a:solidFill>
              </a:rPr>
              <a:t>Portugal</a:t>
            </a:r>
            <a:r>
              <a:rPr lang="hu-HU" sz="1900" dirty="0" smtClean="0"/>
              <a:t> (</a:t>
            </a:r>
            <a:r>
              <a:rPr lang="hu-HU" sz="1900" dirty="0" err="1" smtClean="0"/>
              <a:t>PorMSIC</a:t>
            </a:r>
            <a:r>
              <a:rPr lang="hu-HU" sz="1900" dirty="0" smtClean="0"/>
              <a:t>) 2 júliusi 				2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/>
              <a:t>Romania</a:t>
            </a:r>
            <a:r>
              <a:rPr lang="hu-HU" sz="1900" dirty="0" smtClean="0"/>
              <a:t> (FASMR) 					1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>
                <a:solidFill>
                  <a:srgbClr val="FFFF00"/>
                </a:solidFill>
              </a:rPr>
              <a:t>Russian</a:t>
            </a:r>
            <a:r>
              <a:rPr lang="hu-HU" sz="1900" dirty="0" smtClean="0">
                <a:solidFill>
                  <a:srgbClr val="FFFF00"/>
                </a:solidFill>
              </a:rPr>
              <a:t> </a:t>
            </a:r>
            <a:r>
              <a:rPr lang="hu-HU" sz="1900" dirty="0" err="1" smtClean="0">
                <a:solidFill>
                  <a:srgbClr val="FFFF00"/>
                </a:solidFill>
              </a:rPr>
              <a:t>Federation</a:t>
            </a:r>
            <a:r>
              <a:rPr lang="hu-HU" sz="1900" dirty="0" smtClean="0">
                <a:solidFill>
                  <a:srgbClr val="FFFF00"/>
                </a:solidFill>
              </a:rPr>
              <a:t> </a:t>
            </a:r>
            <a:r>
              <a:rPr lang="hu-HU" sz="1900" dirty="0" smtClean="0"/>
              <a:t>(HCCM) 				3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>
                <a:solidFill>
                  <a:srgbClr val="FFFF00"/>
                </a:solidFill>
              </a:rPr>
              <a:t>Taiwan</a:t>
            </a:r>
            <a:r>
              <a:rPr lang="hu-HU" sz="1900" dirty="0" smtClean="0"/>
              <a:t> (</a:t>
            </a:r>
            <a:r>
              <a:rPr lang="hu-HU" sz="1900" dirty="0" err="1" smtClean="0"/>
              <a:t>FMS-Taiwan</a:t>
            </a:r>
            <a:r>
              <a:rPr lang="hu-HU" sz="1900" dirty="0" smtClean="0"/>
              <a:t>) 					1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/>
              <a:t>Tunisia</a:t>
            </a:r>
            <a:r>
              <a:rPr lang="hu-HU" sz="1900" dirty="0" smtClean="0"/>
              <a:t> (ASSOCIA-MED) 					2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900" dirty="0" err="1" smtClean="0"/>
              <a:t>Turkey</a:t>
            </a:r>
            <a:r>
              <a:rPr lang="hu-HU" sz="1900" dirty="0" smtClean="0"/>
              <a:t> (</a:t>
            </a:r>
            <a:r>
              <a:rPr lang="hu-HU" sz="1900" dirty="0" err="1" smtClean="0"/>
              <a:t>TurkMSIC</a:t>
            </a:r>
            <a:r>
              <a:rPr lang="hu-HU" sz="1900" dirty="0" smtClean="0"/>
              <a:t>) 					4 </a:t>
            </a:r>
            <a:r>
              <a:rPr lang="hu-HU" sz="1800" dirty="0" smtClean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Pályázható témákkal kapcsolatos további információk:</a:t>
            </a:r>
            <a:endParaRPr lang="hu-HU" dirty="0"/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hu-HU" smtClean="0">
              <a:hlinkClick r:id="rId2"/>
            </a:endParaRPr>
          </a:p>
          <a:p>
            <a:pPr>
              <a:buFont typeface="Wingdings 2" pitchFamily="18" charset="2"/>
              <a:buNone/>
            </a:pPr>
            <a:r>
              <a:rPr lang="hu-HU" smtClean="0">
                <a:hlinkClick r:id="rId2"/>
              </a:rPr>
              <a:t>http://ifmsa.net/public/searchredb.php</a:t>
            </a:r>
            <a:endParaRPr lang="hu-HU" smtClean="0"/>
          </a:p>
          <a:p>
            <a:pPr lvl="2"/>
            <a:r>
              <a:rPr lang="hu-HU" smtClean="0"/>
              <a:t>témákról megtalálható minden szükséges információ</a:t>
            </a:r>
          </a:p>
          <a:p>
            <a:pPr>
              <a:buFont typeface="Wingdings 2" pitchFamily="18" charset="2"/>
              <a:buNone/>
            </a:pPr>
            <a:endParaRPr lang="hu-HU" smtClean="0">
              <a:hlinkClick r:id="rId3"/>
            </a:endParaRPr>
          </a:p>
          <a:p>
            <a:pPr>
              <a:buFont typeface="Wingdings 2" pitchFamily="18" charset="2"/>
              <a:buNone/>
            </a:pPr>
            <a:r>
              <a:rPr lang="hu-HU" smtClean="0">
                <a:hlinkClick r:id="rId3"/>
              </a:rPr>
              <a:t>http://ifmsa.net/public/ecscoreselect.php</a:t>
            </a:r>
            <a:endParaRPr lang="hu-HU" smtClean="0">
              <a:hlinkClick r:id="rId2"/>
            </a:endParaRPr>
          </a:p>
          <a:p>
            <a:pPr lvl="2"/>
            <a:r>
              <a:rPr lang="hu-HU" smtClean="0"/>
              <a:t>ellenőrizheted, hogy a választott országod és az adott projekted az év mely hónapjaiban elérhető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hu-HU" sz="4000" smtClean="0"/>
              <a:t>Mit kell beadni a pályázathoz?</a:t>
            </a:r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r>
              <a:rPr lang="hu-HU" sz="2400" dirty="0" smtClean="0"/>
              <a:t>pályázati lap </a:t>
            </a:r>
          </a:p>
          <a:p>
            <a:r>
              <a:rPr lang="hu-HU" sz="2400" dirty="0" smtClean="0"/>
              <a:t>motivációs levél – a fogadó ország professzorának kell címezni (angolul vagy a fogadó ország nyelvén)</a:t>
            </a:r>
          </a:p>
          <a:p>
            <a:r>
              <a:rPr lang="hu-HU" sz="2400" dirty="0" smtClean="0"/>
              <a:t>önéletrajz – magyarul és angolul, vagy a választott ország nyelvén </a:t>
            </a:r>
          </a:p>
          <a:p>
            <a:r>
              <a:rPr lang="hu-HU" sz="2400" dirty="0" smtClean="0"/>
              <a:t>ajánlólevél – melyet a témavezetőd, vagy az intézetvezető professzor ír angolul vagy a választott ország nyelvén. </a:t>
            </a:r>
          </a:p>
          <a:p>
            <a:r>
              <a:rPr lang="hu-HU" sz="2400" dirty="0" smtClean="0"/>
              <a:t>igazolások – indexfénymásolat, nyelvvizsga fénymásolata, TDK, </a:t>
            </a:r>
            <a:r>
              <a:rPr lang="hu-HU" sz="2400" dirty="0" err="1" smtClean="0"/>
              <a:t>demonstrátorkodás</a:t>
            </a:r>
            <a:r>
              <a:rPr lang="hu-HU" sz="2400" dirty="0" smtClean="0"/>
              <a:t>, poszter, cikk, egészségügyi munka… stb. </a:t>
            </a:r>
          </a:p>
          <a:p>
            <a:r>
              <a:rPr lang="hu-HU" sz="2400" dirty="0" smtClean="0"/>
              <a:t>igazolás a hallgatói jogviszonyról </a:t>
            </a:r>
          </a:p>
          <a:p>
            <a:r>
              <a:rPr lang="hu-HU" sz="2400" dirty="0" smtClean="0"/>
              <a:t>2db igazolványkép </a:t>
            </a:r>
          </a:p>
          <a:p>
            <a:r>
              <a:rPr lang="hu-HU" sz="2400" dirty="0" smtClean="0"/>
              <a:t>útlevél fénymásolat </a:t>
            </a:r>
          </a:p>
          <a:p>
            <a:pPr>
              <a:buNone/>
            </a:pPr>
            <a:endParaRPr lang="hu-HU" sz="2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305</Words>
  <Application>Microsoft Office PowerPoint</Application>
  <PresentationFormat>Diavetítés a képernyőre (4:3 oldalarány)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Technika</vt:lpstr>
      <vt:lpstr>HuMSIRC  TDK cseregyakorlatok</vt:lpstr>
      <vt:lpstr>Mi is az a TDK-csere?</vt:lpstr>
      <vt:lpstr> Pályázati feltételek :</vt:lpstr>
      <vt:lpstr>Mit biztosít az egyesület? </vt:lpstr>
      <vt:lpstr>A pályázónak kell fizetnie:</vt:lpstr>
      <vt:lpstr> A pótpályázható országok listája: </vt:lpstr>
      <vt:lpstr> A pályázható országok listája 2013/14-ben  ∑ : 30 hely </vt:lpstr>
      <vt:lpstr>Pályázható témákkal kapcsolatos további információk:</vt:lpstr>
      <vt:lpstr>Mit kell beadni a pályázathoz?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HUMSIRC  TDK cseregyakorlatok</dc:title>
  <dc:creator>home</dc:creator>
  <cp:lastModifiedBy>home</cp:lastModifiedBy>
  <cp:revision>15</cp:revision>
  <dcterms:created xsi:type="dcterms:W3CDTF">2012-10-02T14:01:45Z</dcterms:created>
  <dcterms:modified xsi:type="dcterms:W3CDTF">2013-03-06T17:20:28Z</dcterms:modified>
</cp:coreProperties>
</file>