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40" r:id="rId3"/>
    <p:sldId id="302" r:id="rId4"/>
    <p:sldId id="341" r:id="rId5"/>
    <p:sldId id="342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76" r:id="rId15"/>
    <p:sldId id="258" r:id="rId16"/>
    <p:sldId id="408" r:id="rId17"/>
    <p:sldId id="322" r:id="rId18"/>
    <p:sldId id="397" r:id="rId19"/>
    <p:sldId id="396" r:id="rId20"/>
    <p:sldId id="377" r:id="rId21"/>
    <p:sldId id="421" r:id="rId22"/>
    <p:sldId id="323" r:id="rId23"/>
    <p:sldId id="325" r:id="rId24"/>
    <p:sldId id="399" r:id="rId25"/>
    <p:sldId id="409" r:id="rId26"/>
    <p:sldId id="410" r:id="rId27"/>
    <p:sldId id="415" r:id="rId28"/>
    <p:sldId id="417" r:id="rId29"/>
    <p:sldId id="418" r:id="rId30"/>
    <p:sldId id="419" r:id="rId31"/>
    <p:sldId id="420" r:id="rId32"/>
    <p:sldId id="389" r:id="rId33"/>
    <p:sldId id="393" r:id="rId34"/>
    <p:sldId id="405" r:id="rId35"/>
    <p:sldId id="411" r:id="rId36"/>
    <p:sldId id="406" r:id="rId37"/>
    <p:sldId id="407" r:id="rId38"/>
    <p:sldId id="414" r:id="rId39"/>
    <p:sldId id="259" r:id="rId40"/>
    <p:sldId id="262" r:id="rId41"/>
    <p:sldId id="266" r:id="rId42"/>
    <p:sldId id="318" r:id="rId43"/>
    <p:sldId id="333" r:id="rId44"/>
    <p:sldId id="334" r:id="rId45"/>
    <p:sldId id="404" r:id="rId46"/>
    <p:sldId id="306" r:id="rId47"/>
    <p:sldId id="305" r:id="rId48"/>
    <p:sldId id="307" r:id="rId49"/>
    <p:sldId id="373" r:id="rId50"/>
    <p:sldId id="374" r:id="rId5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FF"/>
        </a:solidFill>
        <a:latin typeface="Times New Roman CE" charset="-1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FF"/>
        </a:solidFill>
        <a:latin typeface="Times New Roman CE" charset="-1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FF"/>
        </a:solidFill>
        <a:latin typeface="Times New Roman CE" charset="-1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FF"/>
        </a:solidFill>
        <a:latin typeface="Times New Roman CE" charset="-1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FF"/>
        </a:solidFill>
        <a:latin typeface="Times New Roman CE" charset="-1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CCFF"/>
        </a:solidFill>
        <a:latin typeface="Times New Roman CE" charset="-1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CCFF"/>
        </a:solidFill>
        <a:latin typeface="Times New Roman CE" charset="-1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CCFF"/>
        </a:solidFill>
        <a:latin typeface="Times New Roman CE" charset="-1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CCFF"/>
        </a:solidFill>
        <a:latin typeface="Times New Roman CE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CC"/>
    <a:srgbClr val="A50021"/>
    <a:srgbClr val="CC6600"/>
    <a:srgbClr val="FF9900"/>
    <a:srgbClr val="FF33CC"/>
    <a:srgbClr val="339933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0" autoAdjust="0"/>
    <p:restoredTop sz="94643" autoAdjust="0"/>
  </p:normalViewPr>
  <p:slideViewPr>
    <p:cSldViewPr>
      <p:cViewPr>
        <p:scale>
          <a:sx n="66" d="100"/>
          <a:sy n="66" d="100"/>
        </p:scale>
        <p:origin x="-63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A749F57-8F77-4F8C-8310-462F0A4C9B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E" charset="-18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E" charset="-18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E" charset="-18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E" charset="-18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E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F7174-E8A9-4F5A-825A-44A24198A82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71C13-35AE-41E0-A6F1-B5D19528BD2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7DD9B-4F09-4509-B157-6117EA8C1B6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Cím, diagra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gram helye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98361-7980-4959-8AD8-D8548727753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93EB7-999F-4AF7-B78E-B85C72739E5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FC066-EFD5-4202-9BAB-9D1E527B296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36B1D-3E80-44C0-8778-FB3B3F29495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CE41B-D718-4DD2-9B1E-A40B4FBA7CF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C7BBC-3A7B-4C75-9B0A-1C9DBAB2000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BCFFF-68D6-48A0-8161-4992DCCE5E4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34742-99EB-487F-875A-CCE5C339C2B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04DB3-8E1A-4BEA-B296-AB6FB196BA0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61B5B-B103-48B1-9097-6E6316E52D2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CEB6F-2D7F-4416-B609-DF928CBDD67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3A887-0C0A-43CD-AC36-6707658BED6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9382DA6-B21B-42C0-8D4E-7C1923D23FA4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73238"/>
            <a:ext cx="7772400" cy="1143000"/>
          </a:xfrm>
          <a:noFill/>
        </p:spPr>
        <p:txBody>
          <a:bodyPr/>
          <a:lstStyle/>
          <a:p>
            <a:r>
              <a:rPr lang="hu-HU" sz="5400" b="1" smtClean="0">
                <a:solidFill>
                  <a:srgbClr val="0033CC"/>
                </a:solidFill>
              </a:rPr>
              <a:t>FLOW CYTOMETRIA</a:t>
            </a:r>
            <a:r>
              <a:rPr lang="hu-HU" sz="4000" b="1" smtClean="0">
                <a:solidFill>
                  <a:srgbClr val="0033CC"/>
                </a:solidFill>
              </a:rPr>
              <a:t/>
            </a:r>
            <a:br>
              <a:rPr lang="hu-HU" sz="4000" b="1" smtClean="0">
                <a:solidFill>
                  <a:srgbClr val="0033CC"/>
                </a:solidFill>
              </a:rPr>
            </a:br>
            <a:r>
              <a:rPr lang="hu-HU" sz="4000" b="1" smtClean="0">
                <a:solidFill>
                  <a:srgbClr val="0066CC"/>
                </a:solidFill>
              </a:rPr>
              <a:t>FACS </a:t>
            </a:r>
            <a:r>
              <a:rPr lang="hu-HU" sz="3200" b="1" smtClean="0">
                <a:solidFill>
                  <a:srgbClr val="0066CC"/>
                </a:solidFill>
              </a:rPr>
              <a:t>(fluorescence activated cell sorting)</a:t>
            </a:r>
            <a:r>
              <a:rPr lang="hu-HU" sz="4000" b="1" smtClean="0">
                <a:solidFill>
                  <a:srgbClr val="0066CC"/>
                </a:solidFill>
              </a:rPr>
              <a:t/>
            </a:r>
            <a:br>
              <a:rPr lang="hu-HU" sz="4000" b="1" smtClean="0">
                <a:solidFill>
                  <a:srgbClr val="0066CC"/>
                </a:solidFill>
              </a:rPr>
            </a:br>
            <a:r>
              <a:rPr lang="hu-HU" sz="4000" b="1" smtClean="0">
                <a:solidFill>
                  <a:srgbClr val="0066CC"/>
                </a:solidFill>
              </a:rPr>
              <a:t>ÁRAMLÁSI CITOMETRIA</a:t>
            </a:r>
            <a:endParaRPr lang="hu-HU" sz="3200" b="1" smtClean="0">
              <a:solidFill>
                <a:srgbClr val="0066CC"/>
              </a:solidFill>
            </a:endParaRP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3059113" y="5445125"/>
            <a:ext cx="25892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0033CC"/>
                </a:solidFill>
              </a:rPr>
              <a:t>PÁLLINGER ÉVA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7380288" y="5445125"/>
          <a:ext cx="1524000" cy="1219200"/>
        </p:xfrm>
        <a:graphic>
          <a:graphicData uri="http://schemas.openxmlformats.org/presentationml/2006/ole">
            <p:oleObj spid="_x0000_s1026" name="Kép" r:id="rId4" imgW="1310760" imgH="105408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hu-HU" sz="4000" b="1" smtClean="0">
                <a:solidFill>
                  <a:srgbClr val="0066CC"/>
                </a:solidFill>
              </a:rPr>
              <a:t>Hogyan működik az áramlási citométer?</a:t>
            </a:r>
          </a:p>
        </p:txBody>
      </p:sp>
      <p:sp>
        <p:nvSpPr>
          <p:cNvPr id="29699" name="Text Box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 lIns="91440" tIns="45720" rIns="91440" bIns="45720"/>
          <a:lstStyle/>
          <a:p>
            <a:pPr marL="344488" indent="-344488" defTabSz="914400"/>
            <a:r>
              <a:rPr lang="hu-HU" altLang="en-US" sz="2800" b="1" smtClean="0">
                <a:solidFill>
                  <a:srgbClr val="66CCFF"/>
                </a:solidFill>
              </a:rPr>
              <a:t>Folyadék rendszer</a:t>
            </a:r>
            <a:r>
              <a:rPr lang="en-US" altLang="en-US" sz="2800" b="1" smtClean="0">
                <a:solidFill>
                  <a:srgbClr val="66CCFF"/>
                </a:solidFill>
              </a:rPr>
              <a:t>: </a:t>
            </a:r>
            <a:r>
              <a:rPr lang="hu-HU" altLang="en-US" sz="2800" b="1" smtClean="0">
                <a:solidFill>
                  <a:srgbClr val="66CCFF"/>
                </a:solidFill>
              </a:rPr>
              <a:t>Biztosítja a sejtek áramlását, a sejteket a gerjesztés helyére fókuszálja</a:t>
            </a:r>
            <a:endParaRPr lang="en-US" altLang="en-US" sz="2800" b="1" smtClean="0">
              <a:solidFill>
                <a:srgbClr val="66CCFF"/>
              </a:solidFill>
            </a:endParaRPr>
          </a:p>
          <a:p>
            <a:pPr marL="344488" indent="-344488" defTabSz="914400"/>
            <a:endParaRPr lang="en-US" altLang="en-US" sz="2800" b="1" smtClean="0"/>
          </a:p>
          <a:p>
            <a:pPr marL="344488" indent="-344488" defTabSz="914400"/>
            <a:r>
              <a:rPr lang="hu-HU" altLang="en-US" sz="2800" b="1" smtClean="0">
                <a:solidFill>
                  <a:srgbClr val="0066FF"/>
                </a:solidFill>
              </a:rPr>
              <a:t>Optikai rendszer</a:t>
            </a:r>
            <a:r>
              <a:rPr lang="en-US" altLang="en-US" sz="2800" b="1" smtClean="0">
                <a:solidFill>
                  <a:srgbClr val="0066FF"/>
                </a:solidFill>
              </a:rPr>
              <a:t>: </a:t>
            </a:r>
            <a:r>
              <a:rPr lang="hu-HU" altLang="en-US" sz="2800" b="1" smtClean="0">
                <a:solidFill>
                  <a:srgbClr val="0066FF"/>
                </a:solidFill>
              </a:rPr>
              <a:t>1) fénygerjesztés: laser; 2) az emittált fény detektálása</a:t>
            </a:r>
            <a:endParaRPr lang="en-US" altLang="en-US" sz="2800" b="1" smtClean="0">
              <a:solidFill>
                <a:srgbClr val="0066FF"/>
              </a:solidFill>
            </a:endParaRPr>
          </a:p>
          <a:p>
            <a:pPr marL="344488" indent="-344488" defTabSz="914400"/>
            <a:endParaRPr lang="en-US" altLang="en-US" sz="2800" b="1" smtClean="0">
              <a:solidFill>
                <a:srgbClr val="0066FF"/>
              </a:solidFill>
            </a:endParaRPr>
          </a:p>
          <a:p>
            <a:pPr marL="344488" indent="-344488" defTabSz="914400"/>
            <a:r>
              <a:rPr lang="hu-HU" altLang="en-US" sz="2800" b="1" smtClean="0">
                <a:solidFill>
                  <a:srgbClr val="0066CC"/>
                </a:solidFill>
              </a:rPr>
              <a:t>Elektronikus rendszer</a:t>
            </a:r>
            <a:r>
              <a:rPr lang="en-US" altLang="en-US" sz="2800" b="1" smtClean="0">
                <a:solidFill>
                  <a:srgbClr val="0066CC"/>
                </a:solidFill>
              </a:rPr>
              <a:t>: </a:t>
            </a:r>
            <a:r>
              <a:rPr lang="hu-HU" altLang="en-US" sz="2800" b="1" smtClean="0">
                <a:solidFill>
                  <a:srgbClr val="0066CC"/>
                </a:solidFill>
              </a:rPr>
              <a:t>a fényjelek digitális jellé alakítása</a:t>
            </a:r>
            <a:endParaRPr lang="en-US" altLang="en-US" sz="2800" b="1" smtClean="0">
              <a:solidFill>
                <a:srgbClr val="0066CC"/>
              </a:solidFill>
            </a:endParaRPr>
          </a:p>
          <a:p>
            <a:pPr marL="344488" indent="-344488" defTabSz="914400">
              <a:spcBef>
                <a:spcPct val="0"/>
              </a:spcBef>
              <a:buFontTx/>
              <a:buNone/>
            </a:pPr>
            <a:endParaRPr lang="en-US" altLang="en-US" sz="2000" b="1" smtClean="0">
              <a:solidFill>
                <a:srgbClr val="0066CC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7875"/>
          </a:xfrm>
        </p:spPr>
        <p:txBody>
          <a:bodyPr/>
          <a:lstStyle/>
          <a:p>
            <a:pPr defTabSz="914400"/>
            <a:r>
              <a:rPr lang="hu-HU" b="1" smtClean="0">
                <a:solidFill>
                  <a:srgbClr val="0066CC"/>
                </a:solidFill>
              </a:rPr>
              <a:t>Folyadék rendszer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55563" y="1492250"/>
            <a:ext cx="9112250" cy="4959350"/>
            <a:chOff x="499" y="940"/>
            <a:chExt cx="5740" cy="3124"/>
          </a:xfrm>
        </p:grpSpPr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839" y="3590"/>
              <a:ext cx="201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altLang="en-US" b="1">
                  <a:solidFill>
                    <a:schemeClr val="tx1"/>
                  </a:solidFill>
                  <a:latin typeface="Arial" pitchFamily="34" charset="0"/>
                </a:rPr>
                <a:t>Minta felvételi pont</a:t>
              </a:r>
              <a:endParaRPr lang="en-US" altLang="en-US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499" y="2400"/>
              <a:ext cx="154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b="1">
                  <a:solidFill>
                    <a:schemeClr val="tx1"/>
                  </a:solidFill>
                  <a:latin typeface="Arial" pitchFamily="34" charset="0"/>
                </a:rPr>
                <a:t>sheath flow</a:t>
              </a:r>
              <a:r>
                <a:rPr lang="hu-HU" altLang="en-US" b="1">
                  <a:solidFill>
                    <a:schemeClr val="tx1"/>
                  </a:solidFill>
                  <a:latin typeface="Arial" pitchFamily="34" charset="0"/>
                </a:rPr>
                <a:t> </a:t>
              </a:r>
            </a:p>
            <a:p>
              <a:pPr algn="ctr"/>
              <a:r>
                <a:rPr lang="hu-HU" altLang="en-US" b="1">
                  <a:solidFill>
                    <a:schemeClr val="tx1"/>
                  </a:solidFill>
                  <a:latin typeface="Arial" pitchFamily="34" charset="0"/>
                </a:rPr>
                <a:t>(burok folyadék )</a:t>
              </a:r>
              <a:endParaRPr lang="en-US" altLang="en-US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594" y="1207"/>
              <a:ext cx="102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en-US" b="1">
                  <a:solidFill>
                    <a:srgbClr val="FF5050"/>
                  </a:solidFill>
                  <a:latin typeface="Arial" pitchFamily="34" charset="0"/>
                </a:rPr>
                <a:t>laser</a:t>
              </a:r>
              <a:r>
                <a:rPr lang="en-US" altLang="en-US" b="1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hu-HU" altLang="en-US" b="1">
                  <a:solidFill>
                    <a:srgbClr val="0066FF"/>
                  </a:solidFill>
                  <a:latin typeface="Arial" pitchFamily="34" charset="0"/>
                </a:rPr>
                <a:t>sugár</a:t>
              </a:r>
              <a:endParaRPr lang="en-US" altLang="en-US" b="1">
                <a:solidFill>
                  <a:srgbClr val="0066FF"/>
                </a:solidFill>
                <a:latin typeface="Arial" pitchFamily="34" charset="0"/>
              </a:endParaRPr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auto">
            <a:xfrm>
              <a:off x="3378" y="3174"/>
              <a:ext cx="14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16 h 16"/>
                <a:gd name="T4" fmla="*/ 0 w 16"/>
                <a:gd name="T5" fmla="*/ 0 h 16"/>
                <a:gd name="T6" fmla="*/ 0 w 16"/>
                <a:gd name="T7" fmla="*/ 0 h 16"/>
                <a:gd name="T8" fmla="*/ 16 w 1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 flipV="1">
              <a:off x="2592" y="944"/>
              <a:ext cx="70" cy="719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b="1"/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3097" y="942"/>
              <a:ext cx="71" cy="719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b="1"/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auto">
            <a:xfrm flipV="1">
              <a:off x="2166" y="1663"/>
              <a:ext cx="497" cy="943"/>
            </a:xfrm>
            <a:custGeom>
              <a:avLst/>
              <a:gdLst>
                <a:gd name="T0" fmla="*/ 0 w 559"/>
                <a:gd name="T1" fmla="*/ 0 h 943"/>
                <a:gd name="T2" fmla="*/ 80 w 559"/>
                <a:gd name="T3" fmla="*/ 0 h 943"/>
                <a:gd name="T4" fmla="*/ 559 w 559"/>
                <a:gd name="T5" fmla="*/ 943 h 943"/>
                <a:gd name="T6" fmla="*/ 480 w 559"/>
                <a:gd name="T7" fmla="*/ 943 h 943"/>
                <a:gd name="T8" fmla="*/ 0 w 559"/>
                <a:gd name="T9" fmla="*/ 0 h 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9"/>
                <a:gd name="T16" fmla="*/ 0 h 943"/>
                <a:gd name="T17" fmla="*/ 559 w 559"/>
                <a:gd name="T18" fmla="*/ 943 h 9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9" h="943">
                  <a:moveTo>
                    <a:pt x="0" y="0"/>
                  </a:moveTo>
                  <a:lnTo>
                    <a:pt x="80" y="0"/>
                  </a:lnTo>
                  <a:lnTo>
                    <a:pt x="559" y="943"/>
                  </a:lnTo>
                  <a:lnTo>
                    <a:pt x="480" y="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31" name="Freeform 11"/>
            <p:cNvSpPr>
              <a:spLocks/>
            </p:cNvSpPr>
            <p:nvPr/>
          </p:nvSpPr>
          <p:spPr bwMode="auto">
            <a:xfrm flipV="1">
              <a:off x="2695" y="1711"/>
              <a:ext cx="169" cy="891"/>
            </a:xfrm>
            <a:custGeom>
              <a:avLst/>
              <a:gdLst>
                <a:gd name="T0" fmla="*/ 16 w 192"/>
                <a:gd name="T1" fmla="*/ 0 h 895"/>
                <a:gd name="T2" fmla="*/ 0 w 192"/>
                <a:gd name="T3" fmla="*/ 0 h 895"/>
                <a:gd name="T4" fmla="*/ 176 w 192"/>
                <a:gd name="T5" fmla="*/ 895 h 895"/>
                <a:gd name="T6" fmla="*/ 192 w 192"/>
                <a:gd name="T7" fmla="*/ 895 h 895"/>
                <a:gd name="T8" fmla="*/ 16 w 192"/>
                <a:gd name="T9" fmla="*/ 0 h 8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95"/>
                <a:gd name="T17" fmla="*/ 192 w 192"/>
                <a:gd name="T18" fmla="*/ 895 h 8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95">
                  <a:moveTo>
                    <a:pt x="16" y="0"/>
                  </a:moveTo>
                  <a:lnTo>
                    <a:pt x="0" y="0"/>
                  </a:lnTo>
                  <a:lnTo>
                    <a:pt x="176" y="895"/>
                  </a:lnTo>
                  <a:lnTo>
                    <a:pt x="192" y="89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32" name="Freeform 12"/>
            <p:cNvSpPr>
              <a:spLocks/>
            </p:cNvSpPr>
            <p:nvPr/>
          </p:nvSpPr>
          <p:spPr bwMode="auto">
            <a:xfrm flipV="1">
              <a:off x="2898" y="1709"/>
              <a:ext cx="153" cy="893"/>
            </a:xfrm>
            <a:custGeom>
              <a:avLst/>
              <a:gdLst>
                <a:gd name="T0" fmla="*/ 176 w 176"/>
                <a:gd name="T1" fmla="*/ 0 h 895"/>
                <a:gd name="T2" fmla="*/ 160 w 176"/>
                <a:gd name="T3" fmla="*/ 0 h 895"/>
                <a:gd name="T4" fmla="*/ 0 w 176"/>
                <a:gd name="T5" fmla="*/ 895 h 895"/>
                <a:gd name="T6" fmla="*/ 16 w 176"/>
                <a:gd name="T7" fmla="*/ 895 h 895"/>
                <a:gd name="T8" fmla="*/ 176 w 176"/>
                <a:gd name="T9" fmla="*/ 0 h 8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"/>
                <a:gd name="T16" fmla="*/ 0 h 895"/>
                <a:gd name="T17" fmla="*/ 176 w 176"/>
                <a:gd name="T18" fmla="*/ 895 h 8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" h="895">
                  <a:moveTo>
                    <a:pt x="176" y="0"/>
                  </a:moveTo>
                  <a:lnTo>
                    <a:pt x="160" y="0"/>
                  </a:lnTo>
                  <a:lnTo>
                    <a:pt x="0" y="895"/>
                  </a:lnTo>
                  <a:lnTo>
                    <a:pt x="16" y="895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 flipV="1">
              <a:off x="2850" y="940"/>
              <a:ext cx="14" cy="767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 b="1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 flipV="1">
              <a:off x="2896" y="940"/>
              <a:ext cx="15" cy="767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 b="1"/>
            </a:p>
          </p:txBody>
        </p:sp>
        <p:sp>
          <p:nvSpPr>
            <p:cNvPr id="30735" name="Freeform 15"/>
            <p:cNvSpPr>
              <a:spLocks/>
            </p:cNvSpPr>
            <p:nvPr/>
          </p:nvSpPr>
          <p:spPr bwMode="auto">
            <a:xfrm flipV="1">
              <a:off x="2837" y="2610"/>
              <a:ext cx="29" cy="16"/>
            </a:xfrm>
            <a:custGeom>
              <a:avLst/>
              <a:gdLst>
                <a:gd name="T0" fmla="*/ 32 w 32"/>
                <a:gd name="T1" fmla="*/ 0 h 16"/>
                <a:gd name="T2" fmla="*/ 16 w 32"/>
                <a:gd name="T3" fmla="*/ 0 h 16"/>
                <a:gd name="T4" fmla="*/ 16 w 32"/>
                <a:gd name="T5" fmla="*/ 0 h 16"/>
                <a:gd name="T6" fmla="*/ 0 w 32"/>
                <a:gd name="T7" fmla="*/ 0 h 16"/>
                <a:gd name="T8" fmla="*/ 0 w 32"/>
                <a:gd name="T9" fmla="*/ 0 h 16"/>
                <a:gd name="T10" fmla="*/ 0 w 32"/>
                <a:gd name="T11" fmla="*/ 0 h 16"/>
                <a:gd name="T12" fmla="*/ 16 w 32"/>
                <a:gd name="T13" fmla="*/ 16 h 16"/>
                <a:gd name="T14" fmla="*/ 16 w 32"/>
                <a:gd name="T15" fmla="*/ 0 h 16"/>
                <a:gd name="T16" fmla="*/ 32 w 32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6"/>
                <a:gd name="T29" fmla="*/ 32 w 3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6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36" name="Freeform 16"/>
            <p:cNvSpPr>
              <a:spLocks/>
            </p:cNvSpPr>
            <p:nvPr/>
          </p:nvSpPr>
          <p:spPr bwMode="auto">
            <a:xfrm flipV="1">
              <a:off x="2837" y="2594"/>
              <a:ext cx="29" cy="32"/>
            </a:xfrm>
            <a:custGeom>
              <a:avLst/>
              <a:gdLst>
                <a:gd name="T0" fmla="*/ 32 w 32"/>
                <a:gd name="T1" fmla="*/ 16 h 32"/>
                <a:gd name="T2" fmla="*/ 16 w 32"/>
                <a:gd name="T3" fmla="*/ 16 h 32"/>
                <a:gd name="T4" fmla="*/ 16 w 32"/>
                <a:gd name="T5" fmla="*/ 16 h 32"/>
                <a:gd name="T6" fmla="*/ 16 w 32"/>
                <a:gd name="T7" fmla="*/ 16 h 32"/>
                <a:gd name="T8" fmla="*/ 16 w 32"/>
                <a:gd name="T9" fmla="*/ 16 h 32"/>
                <a:gd name="T10" fmla="*/ 16 w 32"/>
                <a:gd name="T11" fmla="*/ 16 h 32"/>
                <a:gd name="T12" fmla="*/ 16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32 w 32"/>
                <a:gd name="T33" fmla="*/ 16 h 32"/>
                <a:gd name="T34" fmla="*/ 16 w 32"/>
                <a:gd name="T35" fmla="*/ 16 h 32"/>
                <a:gd name="T36" fmla="*/ 16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32 w 32"/>
                <a:gd name="T45" fmla="*/ 0 h 32"/>
                <a:gd name="T46" fmla="*/ 32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16 w 32"/>
                <a:gd name="T53" fmla="*/ 16 h 32"/>
                <a:gd name="T54" fmla="*/ 16 w 32"/>
                <a:gd name="T55" fmla="*/ 16 h 32"/>
                <a:gd name="T56" fmla="*/ 32 w 32"/>
                <a:gd name="T57" fmla="*/ 0 h 32"/>
                <a:gd name="T58" fmla="*/ 32 w 32"/>
                <a:gd name="T59" fmla="*/ 16 h 32"/>
                <a:gd name="T60" fmla="*/ 32 w 32"/>
                <a:gd name="T61" fmla="*/ 16 h 32"/>
                <a:gd name="T62" fmla="*/ 16 w 32"/>
                <a:gd name="T63" fmla="*/ 32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16 w 32"/>
                <a:gd name="T83" fmla="*/ 0 h 32"/>
                <a:gd name="T84" fmla="*/ 16 w 32"/>
                <a:gd name="T85" fmla="*/ 0 h 32"/>
                <a:gd name="T86" fmla="*/ 16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32 w 32"/>
                <a:gd name="T95" fmla="*/ 0 h 32"/>
                <a:gd name="T96" fmla="*/ 32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37" name="Freeform 17"/>
            <p:cNvSpPr>
              <a:spLocks/>
            </p:cNvSpPr>
            <p:nvPr/>
          </p:nvSpPr>
          <p:spPr bwMode="auto">
            <a:xfrm flipV="1">
              <a:off x="2923" y="2450"/>
              <a:ext cx="14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16 h 16"/>
                <a:gd name="T14" fmla="*/ 16 w 16"/>
                <a:gd name="T15" fmla="*/ 16 h 16"/>
                <a:gd name="T16" fmla="*/ 16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38" name="Freeform 18"/>
            <p:cNvSpPr>
              <a:spLocks/>
            </p:cNvSpPr>
            <p:nvPr/>
          </p:nvSpPr>
          <p:spPr bwMode="auto">
            <a:xfrm flipV="1">
              <a:off x="2923" y="2434"/>
              <a:ext cx="28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39" name="Freeform 19"/>
            <p:cNvSpPr>
              <a:spLocks/>
            </p:cNvSpPr>
            <p:nvPr/>
          </p:nvSpPr>
          <p:spPr bwMode="auto">
            <a:xfrm flipV="1">
              <a:off x="2937" y="2434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40" name="Freeform 20"/>
            <p:cNvSpPr>
              <a:spLocks/>
            </p:cNvSpPr>
            <p:nvPr/>
          </p:nvSpPr>
          <p:spPr bwMode="auto">
            <a:xfrm flipV="1">
              <a:off x="2809" y="2386"/>
              <a:ext cx="14" cy="16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w 16"/>
                <a:gd name="T11" fmla="*/ 0 h 16"/>
                <a:gd name="T12" fmla="*/ 0 w 16"/>
                <a:gd name="T13" fmla="*/ 16 h 16"/>
                <a:gd name="T14" fmla="*/ 16 w 16"/>
                <a:gd name="T15" fmla="*/ 0 h 16"/>
                <a:gd name="T16" fmla="*/ 16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41" name="Freeform 21"/>
            <p:cNvSpPr>
              <a:spLocks/>
            </p:cNvSpPr>
            <p:nvPr/>
          </p:nvSpPr>
          <p:spPr bwMode="auto">
            <a:xfrm flipV="1">
              <a:off x="2809" y="2370"/>
              <a:ext cx="28" cy="32"/>
            </a:xfrm>
            <a:custGeom>
              <a:avLst/>
              <a:gdLst>
                <a:gd name="T0" fmla="*/ 32 w 32"/>
                <a:gd name="T1" fmla="*/ 0 h 32"/>
                <a:gd name="T2" fmla="*/ 32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16 w 32"/>
                <a:gd name="T45" fmla="*/ 0 h 32"/>
                <a:gd name="T46" fmla="*/ 16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32 w 32"/>
                <a:gd name="T53" fmla="*/ 16 h 32"/>
                <a:gd name="T54" fmla="*/ 32 w 32"/>
                <a:gd name="T55" fmla="*/ 16 h 32"/>
                <a:gd name="T56" fmla="*/ 32 w 32"/>
                <a:gd name="T57" fmla="*/ 16 h 32"/>
                <a:gd name="T58" fmla="*/ 16 w 32"/>
                <a:gd name="T59" fmla="*/ 32 h 32"/>
                <a:gd name="T60" fmla="*/ 16 w 32"/>
                <a:gd name="T61" fmla="*/ 32 h 32"/>
                <a:gd name="T62" fmla="*/ 0 w 32"/>
                <a:gd name="T63" fmla="*/ 16 h 32"/>
                <a:gd name="T64" fmla="*/ 0 w 32"/>
                <a:gd name="T65" fmla="*/ 0 h 32"/>
                <a:gd name="T66" fmla="*/ 0 w 32"/>
                <a:gd name="T67" fmla="*/ 0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16 w 32"/>
                <a:gd name="T95" fmla="*/ 0 h 32"/>
                <a:gd name="T96" fmla="*/ 32 w 32"/>
                <a:gd name="T97" fmla="*/ 0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0"/>
                  </a:move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42" name="Freeform 22"/>
            <p:cNvSpPr>
              <a:spLocks/>
            </p:cNvSpPr>
            <p:nvPr/>
          </p:nvSpPr>
          <p:spPr bwMode="auto">
            <a:xfrm flipV="1">
              <a:off x="2823" y="2386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16 h 16"/>
                <a:gd name="T8" fmla="*/ 16 w 16"/>
                <a:gd name="T9" fmla="*/ 16 h 16"/>
                <a:gd name="T10" fmla="*/ 16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43" name="Freeform 23"/>
            <p:cNvSpPr>
              <a:spLocks/>
            </p:cNvSpPr>
            <p:nvPr/>
          </p:nvSpPr>
          <p:spPr bwMode="auto">
            <a:xfrm flipV="1">
              <a:off x="2894" y="2338"/>
              <a:ext cx="15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16 h 16"/>
                <a:gd name="T14" fmla="*/ 16 w 16"/>
                <a:gd name="T15" fmla="*/ 16 h 16"/>
                <a:gd name="T16" fmla="*/ 16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44" name="Freeform 24"/>
            <p:cNvSpPr>
              <a:spLocks/>
            </p:cNvSpPr>
            <p:nvPr/>
          </p:nvSpPr>
          <p:spPr bwMode="auto">
            <a:xfrm flipV="1">
              <a:off x="2894" y="2322"/>
              <a:ext cx="29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45" name="Freeform 25"/>
            <p:cNvSpPr>
              <a:spLocks/>
            </p:cNvSpPr>
            <p:nvPr/>
          </p:nvSpPr>
          <p:spPr bwMode="auto">
            <a:xfrm flipV="1">
              <a:off x="2909" y="2322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46" name="Freeform 26"/>
            <p:cNvSpPr>
              <a:spLocks/>
            </p:cNvSpPr>
            <p:nvPr/>
          </p:nvSpPr>
          <p:spPr bwMode="auto">
            <a:xfrm flipV="1">
              <a:off x="2880" y="2226"/>
              <a:ext cx="29" cy="16"/>
            </a:xfrm>
            <a:custGeom>
              <a:avLst/>
              <a:gdLst>
                <a:gd name="T0" fmla="*/ 32 w 32"/>
                <a:gd name="T1" fmla="*/ 16 h 16"/>
                <a:gd name="T2" fmla="*/ 16 w 32"/>
                <a:gd name="T3" fmla="*/ 0 h 16"/>
                <a:gd name="T4" fmla="*/ 16 w 32"/>
                <a:gd name="T5" fmla="*/ 0 h 16"/>
                <a:gd name="T6" fmla="*/ 0 w 32"/>
                <a:gd name="T7" fmla="*/ 0 h 16"/>
                <a:gd name="T8" fmla="*/ 0 w 32"/>
                <a:gd name="T9" fmla="*/ 16 h 16"/>
                <a:gd name="T10" fmla="*/ 0 w 32"/>
                <a:gd name="T11" fmla="*/ 16 h 16"/>
                <a:gd name="T12" fmla="*/ 16 w 32"/>
                <a:gd name="T13" fmla="*/ 16 h 16"/>
                <a:gd name="T14" fmla="*/ 16 w 32"/>
                <a:gd name="T15" fmla="*/ 16 h 16"/>
                <a:gd name="T16" fmla="*/ 32 w 32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6"/>
                <a:gd name="T29" fmla="*/ 32 w 3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6">
                  <a:moveTo>
                    <a:pt x="32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47" name="Freeform 27"/>
            <p:cNvSpPr>
              <a:spLocks/>
            </p:cNvSpPr>
            <p:nvPr/>
          </p:nvSpPr>
          <p:spPr bwMode="auto">
            <a:xfrm flipV="1">
              <a:off x="2880" y="2210"/>
              <a:ext cx="43" cy="32"/>
            </a:xfrm>
            <a:custGeom>
              <a:avLst/>
              <a:gdLst>
                <a:gd name="T0" fmla="*/ 32 w 48"/>
                <a:gd name="T1" fmla="*/ 32 h 32"/>
                <a:gd name="T2" fmla="*/ 16 w 48"/>
                <a:gd name="T3" fmla="*/ 16 h 32"/>
                <a:gd name="T4" fmla="*/ 16 w 48"/>
                <a:gd name="T5" fmla="*/ 16 h 32"/>
                <a:gd name="T6" fmla="*/ 16 w 48"/>
                <a:gd name="T7" fmla="*/ 16 h 32"/>
                <a:gd name="T8" fmla="*/ 16 w 48"/>
                <a:gd name="T9" fmla="*/ 16 h 32"/>
                <a:gd name="T10" fmla="*/ 16 w 48"/>
                <a:gd name="T11" fmla="*/ 16 h 32"/>
                <a:gd name="T12" fmla="*/ 16 w 48"/>
                <a:gd name="T13" fmla="*/ 16 h 32"/>
                <a:gd name="T14" fmla="*/ 0 w 48"/>
                <a:gd name="T15" fmla="*/ 16 h 32"/>
                <a:gd name="T16" fmla="*/ 16 w 48"/>
                <a:gd name="T17" fmla="*/ 0 h 32"/>
                <a:gd name="T18" fmla="*/ 16 w 48"/>
                <a:gd name="T19" fmla="*/ 0 h 32"/>
                <a:gd name="T20" fmla="*/ 16 w 48"/>
                <a:gd name="T21" fmla="*/ 16 h 32"/>
                <a:gd name="T22" fmla="*/ 16 w 48"/>
                <a:gd name="T23" fmla="*/ 16 h 32"/>
                <a:gd name="T24" fmla="*/ 16 w 48"/>
                <a:gd name="T25" fmla="*/ 16 h 32"/>
                <a:gd name="T26" fmla="*/ 16 w 48"/>
                <a:gd name="T27" fmla="*/ 16 h 32"/>
                <a:gd name="T28" fmla="*/ 0 w 48"/>
                <a:gd name="T29" fmla="*/ 16 h 32"/>
                <a:gd name="T30" fmla="*/ 0 w 48"/>
                <a:gd name="T31" fmla="*/ 16 h 32"/>
                <a:gd name="T32" fmla="*/ 16 w 48"/>
                <a:gd name="T33" fmla="*/ 16 h 32"/>
                <a:gd name="T34" fmla="*/ 16 w 48"/>
                <a:gd name="T35" fmla="*/ 16 h 32"/>
                <a:gd name="T36" fmla="*/ 16 w 48"/>
                <a:gd name="T37" fmla="*/ 16 h 32"/>
                <a:gd name="T38" fmla="*/ 16 w 48"/>
                <a:gd name="T39" fmla="*/ 16 h 32"/>
                <a:gd name="T40" fmla="*/ 16 w 48"/>
                <a:gd name="T41" fmla="*/ 16 h 32"/>
                <a:gd name="T42" fmla="*/ 16 w 48"/>
                <a:gd name="T43" fmla="*/ 16 h 32"/>
                <a:gd name="T44" fmla="*/ 32 w 48"/>
                <a:gd name="T45" fmla="*/ 16 h 32"/>
                <a:gd name="T46" fmla="*/ 32 w 48"/>
                <a:gd name="T47" fmla="*/ 16 h 32"/>
                <a:gd name="T48" fmla="*/ 32 w 48"/>
                <a:gd name="T49" fmla="*/ 32 h 32"/>
                <a:gd name="T50" fmla="*/ 32 w 48"/>
                <a:gd name="T51" fmla="*/ 32 h 32"/>
                <a:gd name="T52" fmla="*/ 16 w 48"/>
                <a:gd name="T53" fmla="*/ 32 h 32"/>
                <a:gd name="T54" fmla="*/ 16 w 48"/>
                <a:gd name="T55" fmla="*/ 32 h 32"/>
                <a:gd name="T56" fmla="*/ 16 w 48"/>
                <a:gd name="T57" fmla="*/ 32 h 32"/>
                <a:gd name="T58" fmla="*/ 16 w 48"/>
                <a:gd name="T59" fmla="*/ 32 h 32"/>
                <a:gd name="T60" fmla="*/ 16 w 48"/>
                <a:gd name="T61" fmla="*/ 32 h 32"/>
                <a:gd name="T62" fmla="*/ 16 w 48"/>
                <a:gd name="T63" fmla="*/ 32 h 32"/>
                <a:gd name="T64" fmla="*/ 0 w 48"/>
                <a:gd name="T65" fmla="*/ 32 h 32"/>
                <a:gd name="T66" fmla="*/ 0 w 48"/>
                <a:gd name="T67" fmla="*/ 32 h 32"/>
                <a:gd name="T68" fmla="*/ 0 w 48"/>
                <a:gd name="T69" fmla="*/ 16 h 32"/>
                <a:gd name="T70" fmla="*/ 0 w 48"/>
                <a:gd name="T71" fmla="*/ 16 h 32"/>
                <a:gd name="T72" fmla="*/ 0 w 48"/>
                <a:gd name="T73" fmla="*/ 16 h 32"/>
                <a:gd name="T74" fmla="*/ 0 w 48"/>
                <a:gd name="T75" fmla="*/ 16 h 32"/>
                <a:gd name="T76" fmla="*/ 0 w 48"/>
                <a:gd name="T77" fmla="*/ 0 h 32"/>
                <a:gd name="T78" fmla="*/ 0 w 48"/>
                <a:gd name="T79" fmla="*/ 0 h 32"/>
                <a:gd name="T80" fmla="*/ 0 w 48"/>
                <a:gd name="T81" fmla="*/ 0 h 32"/>
                <a:gd name="T82" fmla="*/ 16 w 48"/>
                <a:gd name="T83" fmla="*/ 0 h 32"/>
                <a:gd name="T84" fmla="*/ 16 w 48"/>
                <a:gd name="T85" fmla="*/ 0 h 32"/>
                <a:gd name="T86" fmla="*/ 32 w 48"/>
                <a:gd name="T87" fmla="*/ 0 h 32"/>
                <a:gd name="T88" fmla="*/ 32 w 48"/>
                <a:gd name="T89" fmla="*/ 0 h 32"/>
                <a:gd name="T90" fmla="*/ 32 w 48"/>
                <a:gd name="T91" fmla="*/ 0 h 32"/>
                <a:gd name="T92" fmla="*/ 32 w 48"/>
                <a:gd name="T93" fmla="*/ 0 h 32"/>
                <a:gd name="T94" fmla="*/ 48 w 48"/>
                <a:gd name="T95" fmla="*/ 16 h 32"/>
                <a:gd name="T96" fmla="*/ 32 w 48"/>
                <a:gd name="T97" fmla="*/ 32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32"/>
                <a:gd name="T149" fmla="*/ 48 w 48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32">
                  <a:moveTo>
                    <a:pt x="32" y="32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48" name="Freeform 28"/>
            <p:cNvSpPr>
              <a:spLocks/>
            </p:cNvSpPr>
            <p:nvPr/>
          </p:nvSpPr>
          <p:spPr bwMode="auto">
            <a:xfrm flipV="1">
              <a:off x="2909" y="2210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49" name="Freeform 29"/>
            <p:cNvSpPr>
              <a:spLocks/>
            </p:cNvSpPr>
            <p:nvPr/>
          </p:nvSpPr>
          <p:spPr bwMode="auto">
            <a:xfrm flipV="1">
              <a:off x="2809" y="2147"/>
              <a:ext cx="28" cy="15"/>
            </a:xfrm>
            <a:custGeom>
              <a:avLst/>
              <a:gdLst>
                <a:gd name="T0" fmla="*/ 32 w 32"/>
                <a:gd name="T1" fmla="*/ 0 h 15"/>
                <a:gd name="T2" fmla="*/ 16 w 32"/>
                <a:gd name="T3" fmla="*/ 0 h 15"/>
                <a:gd name="T4" fmla="*/ 16 w 32"/>
                <a:gd name="T5" fmla="*/ 0 h 15"/>
                <a:gd name="T6" fmla="*/ 0 w 32"/>
                <a:gd name="T7" fmla="*/ 0 h 15"/>
                <a:gd name="T8" fmla="*/ 0 w 32"/>
                <a:gd name="T9" fmla="*/ 0 h 15"/>
                <a:gd name="T10" fmla="*/ 0 w 32"/>
                <a:gd name="T11" fmla="*/ 0 h 15"/>
                <a:gd name="T12" fmla="*/ 16 w 32"/>
                <a:gd name="T13" fmla="*/ 15 h 15"/>
                <a:gd name="T14" fmla="*/ 16 w 32"/>
                <a:gd name="T15" fmla="*/ 0 h 15"/>
                <a:gd name="T16" fmla="*/ 32 w 32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5"/>
                <a:gd name="T29" fmla="*/ 32 w 32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5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50" name="Freeform 30"/>
            <p:cNvSpPr>
              <a:spLocks/>
            </p:cNvSpPr>
            <p:nvPr/>
          </p:nvSpPr>
          <p:spPr bwMode="auto">
            <a:xfrm flipV="1">
              <a:off x="2809" y="2131"/>
              <a:ext cx="28" cy="31"/>
            </a:xfrm>
            <a:custGeom>
              <a:avLst/>
              <a:gdLst>
                <a:gd name="T0" fmla="*/ 32 w 32"/>
                <a:gd name="T1" fmla="*/ 15 h 31"/>
                <a:gd name="T2" fmla="*/ 16 w 32"/>
                <a:gd name="T3" fmla="*/ 15 h 31"/>
                <a:gd name="T4" fmla="*/ 16 w 32"/>
                <a:gd name="T5" fmla="*/ 15 h 31"/>
                <a:gd name="T6" fmla="*/ 16 w 32"/>
                <a:gd name="T7" fmla="*/ 15 h 31"/>
                <a:gd name="T8" fmla="*/ 16 w 32"/>
                <a:gd name="T9" fmla="*/ 15 h 31"/>
                <a:gd name="T10" fmla="*/ 16 w 32"/>
                <a:gd name="T11" fmla="*/ 15 h 31"/>
                <a:gd name="T12" fmla="*/ 16 w 32"/>
                <a:gd name="T13" fmla="*/ 15 h 31"/>
                <a:gd name="T14" fmla="*/ 0 w 32"/>
                <a:gd name="T15" fmla="*/ 15 h 31"/>
                <a:gd name="T16" fmla="*/ 0 w 32"/>
                <a:gd name="T17" fmla="*/ 15 h 31"/>
                <a:gd name="T18" fmla="*/ 0 w 32"/>
                <a:gd name="T19" fmla="*/ 15 h 31"/>
                <a:gd name="T20" fmla="*/ 0 w 32"/>
                <a:gd name="T21" fmla="*/ 15 h 31"/>
                <a:gd name="T22" fmla="*/ 0 w 32"/>
                <a:gd name="T23" fmla="*/ 15 h 31"/>
                <a:gd name="T24" fmla="*/ 0 w 32"/>
                <a:gd name="T25" fmla="*/ 15 h 31"/>
                <a:gd name="T26" fmla="*/ 0 w 32"/>
                <a:gd name="T27" fmla="*/ 15 h 31"/>
                <a:gd name="T28" fmla="*/ 16 w 32"/>
                <a:gd name="T29" fmla="*/ 0 h 31"/>
                <a:gd name="T30" fmla="*/ 16 w 32"/>
                <a:gd name="T31" fmla="*/ 0 h 31"/>
                <a:gd name="T32" fmla="*/ 32 w 32"/>
                <a:gd name="T33" fmla="*/ 15 h 31"/>
                <a:gd name="T34" fmla="*/ 16 w 32"/>
                <a:gd name="T35" fmla="*/ 15 h 31"/>
                <a:gd name="T36" fmla="*/ 16 w 32"/>
                <a:gd name="T37" fmla="*/ 15 h 31"/>
                <a:gd name="T38" fmla="*/ 16 w 32"/>
                <a:gd name="T39" fmla="*/ 0 h 31"/>
                <a:gd name="T40" fmla="*/ 16 w 32"/>
                <a:gd name="T41" fmla="*/ 0 h 31"/>
                <a:gd name="T42" fmla="*/ 16 w 32"/>
                <a:gd name="T43" fmla="*/ 0 h 31"/>
                <a:gd name="T44" fmla="*/ 32 w 32"/>
                <a:gd name="T45" fmla="*/ 0 h 31"/>
                <a:gd name="T46" fmla="*/ 32 w 32"/>
                <a:gd name="T47" fmla="*/ 0 h 31"/>
                <a:gd name="T48" fmla="*/ 32 w 32"/>
                <a:gd name="T49" fmla="*/ 15 h 31"/>
                <a:gd name="T50" fmla="*/ 32 w 32"/>
                <a:gd name="T51" fmla="*/ 15 h 31"/>
                <a:gd name="T52" fmla="*/ 16 w 32"/>
                <a:gd name="T53" fmla="*/ 15 h 31"/>
                <a:gd name="T54" fmla="*/ 16 w 32"/>
                <a:gd name="T55" fmla="*/ 15 h 31"/>
                <a:gd name="T56" fmla="*/ 32 w 32"/>
                <a:gd name="T57" fmla="*/ 0 h 31"/>
                <a:gd name="T58" fmla="*/ 32 w 32"/>
                <a:gd name="T59" fmla="*/ 15 h 31"/>
                <a:gd name="T60" fmla="*/ 32 w 32"/>
                <a:gd name="T61" fmla="*/ 15 h 31"/>
                <a:gd name="T62" fmla="*/ 16 w 32"/>
                <a:gd name="T63" fmla="*/ 31 h 31"/>
                <a:gd name="T64" fmla="*/ 0 w 32"/>
                <a:gd name="T65" fmla="*/ 15 h 31"/>
                <a:gd name="T66" fmla="*/ 0 w 32"/>
                <a:gd name="T67" fmla="*/ 15 h 31"/>
                <a:gd name="T68" fmla="*/ 0 w 32"/>
                <a:gd name="T69" fmla="*/ 0 h 31"/>
                <a:gd name="T70" fmla="*/ 0 w 32"/>
                <a:gd name="T71" fmla="*/ 0 h 31"/>
                <a:gd name="T72" fmla="*/ 0 w 32"/>
                <a:gd name="T73" fmla="*/ 0 h 31"/>
                <a:gd name="T74" fmla="*/ 0 w 32"/>
                <a:gd name="T75" fmla="*/ 0 h 31"/>
                <a:gd name="T76" fmla="*/ 0 w 32"/>
                <a:gd name="T77" fmla="*/ 0 h 31"/>
                <a:gd name="T78" fmla="*/ 0 w 32"/>
                <a:gd name="T79" fmla="*/ 0 h 31"/>
                <a:gd name="T80" fmla="*/ 0 w 32"/>
                <a:gd name="T81" fmla="*/ 0 h 31"/>
                <a:gd name="T82" fmla="*/ 16 w 32"/>
                <a:gd name="T83" fmla="*/ 0 h 31"/>
                <a:gd name="T84" fmla="*/ 16 w 32"/>
                <a:gd name="T85" fmla="*/ 0 h 31"/>
                <a:gd name="T86" fmla="*/ 16 w 32"/>
                <a:gd name="T87" fmla="*/ 0 h 31"/>
                <a:gd name="T88" fmla="*/ 16 w 32"/>
                <a:gd name="T89" fmla="*/ 0 h 31"/>
                <a:gd name="T90" fmla="*/ 16 w 32"/>
                <a:gd name="T91" fmla="*/ 0 h 31"/>
                <a:gd name="T92" fmla="*/ 16 w 32"/>
                <a:gd name="T93" fmla="*/ 0 h 31"/>
                <a:gd name="T94" fmla="*/ 32 w 32"/>
                <a:gd name="T95" fmla="*/ 0 h 31"/>
                <a:gd name="T96" fmla="*/ 32 w 32"/>
                <a:gd name="T97" fmla="*/ 15 h 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1"/>
                <a:gd name="T149" fmla="*/ 32 w 32"/>
                <a:gd name="T150" fmla="*/ 31 h 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1">
                  <a:moveTo>
                    <a:pt x="32" y="15"/>
                  </a:moveTo>
                  <a:lnTo>
                    <a:pt x="16" y="15"/>
                  </a:lnTo>
                  <a:lnTo>
                    <a:pt x="0" y="15"/>
                  </a:lnTo>
                  <a:lnTo>
                    <a:pt x="16" y="0"/>
                  </a:lnTo>
                  <a:lnTo>
                    <a:pt x="32" y="15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6" y="15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6" y="31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51" name="Freeform 31"/>
            <p:cNvSpPr>
              <a:spLocks/>
            </p:cNvSpPr>
            <p:nvPr/>
          </p:nvSpPr>
          <p:spPr bwMode="auto">
            <a:xfrm flipV="1">
              <a:off x="2894" y="2099"/>
              <a:ext cx="15" cy="16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w 16"/>
                <a:gd name="T11" fmla="*/ 0 h 16"/>
                <a:gd name="T12" fmla="*/ 0 w 16"/>
                <a:gd name="T13" fmla="*/ 16 h 16"/>
                <a:gd name="T14" fmla="*/ 16 w 16"/>
                <a:gd name="T15" fmla="*/ 0 h 16"/>
                <a:gd name="T16" fmla="*/ 16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52" name="Freeform 32"/>
            <p:cNvSpPr>
              <a:spLocks/>
            </p:cNvSpPr>
            <p:nvPr/>
          </p:nvSpPr>
          <p:spPr bwMode="auto">
            <a:xfrm flipV="1">
              <a:off x="2894" y="2083"/>
              <a:ext cx="29" cy="32"/>
            </a:xfrm>
            <a:custGeom>
              <a:avLst/>
              <a:gdLst>
                <a:gd name="T0" fmla="*/ 32 w 32"/>
                <a:gd name="T1" fmla="*/ 0 h 32"/>
                <a:gd name="T2" fmla="*/ 32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16 w 32"/>
                <a:gd name="T45" fmla="*/ 0 h 32"/>
                <a:gd name="T46" fmla="*/ 16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32 w 32"/>
                <a:gd name="T53" fmla="*/ 16 h 32"/>
                <a:gd name="T54" fmla="*/ 32 w 32"/>
                <a:gd name="T55" fmla="*/ 16 h 32"/>
                <a:gd name="T56" fmla="*/ 32 w 32"/>
                <a:gd name="T57" fmla="*/ 16 h 32"/>
                <a:gd name="T58" fmla="*/ 16 w 32"/>
                <a:gd name="T59" fmla="*/ 32 h 32"/>
                <a:gd name="T60" fmla="*/ 16 w 32"/>
                <a:gd name="T61" fmla="*/ 32 h 32"/>
                <a:gd name="T62" fmla="*/ 0 w 32"/>
                <a:gd name="T63" fmla="*/ 16 h 32"/>
                <a:gd name="T64" fmla="*/ 0 w 32"/>
                <a:gd name="T65" fmla="*/ 0 h 32"/>
                <a:gd name="T66" fmla="*/ 0 w 32"/>
                <a:gd name="T67" fmla="*/ 0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16 w 32"/>
                <a:gd name="T95" fmla="*/ 0 h 32"/>
                <a:gd name="T96" fmla="*/ 32 w 32"/>
                <a:gd name="T97" fmla="*/ 0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0"/>
                  </a:move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53" name="Freeform 33"/>
            <p:cNvSpPr>
              <a:spLocks/>
            </p:cNvSpPr>
            <p:nvPr/>
          </p:nvSpPr>
          <p:spPr bwMode="auto">
            <a:xfrm flipV="1">
              <a:off x="2909" y="2099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16 h 16"/>
                <a:gd name="T8" fmla="*/ 16 w 16"/>
                <a:gd name="T9" fmla="*/ 16 h 16"/>
                <a:gd name="T10" fmla="*/ 16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54" name="Freeform 34"/>
            <p:cNvSpPr>
              <a:spLocks/>
            </p:cNvSpPr>
            <p:nvPr/>
          </p:nvSpPr>
          <p:spPr bwMode="auto">
            <a:xfrm flipV="1">
              <a:off x="2852" y="1851"/>
              <a:ext cx="28" cy="16"/>
            </a:xfrm>
            <a:custGeom>
              <a:avLst/>
              <a:gdLst>
                <a:gd name="T0" fmla="*/ 32 w 32"/>
                <a:gd name="T1" fmla="*/ 0 h 16"/>
                <a:gd name="T2" fmla="*/ 16 w 32"/>
                <a:gd name="T3" fmla="*/ 0 h 16"/>
                <a:gd name="T4" fmla="*/ 16 w 32"/>
                <a:gd name="T5" fmla="*/ 0 h 16"/>
                <a:gd name="T6" fmla="*/ 0 w 32"/>
                <a:gd name="T7" fmla="*/ 0 h 16"/>
                <a:gd name="T8" fmla="*/ 0 w 32"/>
                <a:gd name="T9" fmla="*/ 0 h 16"/>
                <a:gd name="T10" fmla="*/ 0 w 32"/>
                <a:gd name="T11" fmla="*/ 0 h 16"/>
                <a:gd name="T12" fmla="*/ 16 w 32"/>
                <a:gd name="T13" fmla="*/ 16 h 16"/>
                <a:gd name="T14" fmla="*/ 16 w 32"/>
                <a:gd name="T15" fmla="*/ 0 h 16"/>
                <a:gd name="T16" fmla="*/ 32 w 32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6"/>
                <a:gd name="T29" fmla="*/ 32 w 3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6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55" name="Freeform 35"/>
            <p:cNvSpPr>
              <a:spLocks/>
            </p:cNvSpPr>
            <p:nvPr/>
          </p:nvSpPr>
          <p:spPr bwMode="auto">
            <a:xfrm flipV="1">
              <a:off x="2852" y="1835"/>
              <a:ext cx="28" cy="32"/>
            </a:xfrm>
            <a:custGeom>
              <a:avLst/>
              <a:gdLst>
                <a:gd name="T0" fmla="*/ 32 w 32"/>
                <a:gd name="T1" fmla="*/ 16 h 32"/>
                <a:gd name="T2" fmla="*/ 16 w 32"/>
                <a:gd name="T3" fmla="*/ 16 h 32"/>
                <a:gd name="T4" fmla="*/ 16 w 32"/>
                <a:gd name="T5" fmla="*/ 16 h 32"/>
                <a:gd name="T6" fmla="*/ 16 w 32"/>
                <a:gd name="T7" fmla="*/ 16 h 32"/>
                <a:gd name="T8" fmla="*/ 16 w 32"/>
                <a:gd name="T9" fmla="*/ 16 h 32"/>
                <a:gd name="T10" fmla="*/ 16 w 32"/>
                <a:gd name="T11" fmla="*/ 16 h 32"/>
                <a:gd name="T12" fmla="*/ 16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32 w 32"/>
                <a:gd name="T33" fmla="*/ 16 h 32"/>
                <a:gd name="T34" fmla="*/ 16 w 32"/>
                <a:gd name="T35" fmla="*/ 16 h 32"/>
                <a:gd name="T36" fmla="*/ 16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32 w 32"/>
                <a:gd name="T45" fmla="*/ 0 h 32"/>
                <a:gd name="T46" fmla="*/ 32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16 w 32"/>
                <a:gd name="T53" fmla="*/ 16 h 32"/>
                <a:gd name="T54" fmla="*/ 16 w 32"/>
                <a:gd name="T55" fmla="*/ 16 h 32"/>
                <a:gd name="T56" fmla="*/ 32 w 32"/>
                <a:gd name="T57" fmla="*/ 0 h 32"/>
                <a:gd name="T58" fmla="*/ 32 w 32"/>
                <a:gd name="T59" fmla="*/ 16 h 32"/>
                <a:gd name="T60" fmla="*/ 32 w 32"/>
                <a:gd name="T61" fmla="*/ 16 h 32"/>
                <a:gd name="T62" fmla="*/ 16 w 32"/>
                <a:gd name="T63" fmla="*/ 32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16 w 32"/>
                <a:gd name="T83" fmla="*/ 0 h 32"/>
                <a:gd name="T84" fmla="*/ 16 w 32"/>
                <a:gd name="T85" fmla="*/ 0 h 32"/>
                <a:gd name="T86" fmla="*/ 16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32 w 32"/>
                <a:gd name="T95" fmla="*/ 0 h 32"/>
                <a:gd name="T96" fmla="*/ 32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56" name="Freeform 36"/>
            <p:cNvSpPr>
              <a:spLocks/>
            </p:cNvSpPr>
            <p:nvPr/>
          </p:nvSpPr>
          <p:spPr bwMode="auto">
            <a:xfrm flipV="1">
              <a:off x="2837" y="1947"/>
              <a:ext cx="29" cy="16"/>
            </a:xfrm>
            <a:custGeom>
              <a:avLst/>
              <a:gdLst>
                <a:gd name="T0" fmla="*/ 32 w 32"/>
                <a:gd name="T1" fmla="*/ 0 h 16"/>
                <a:gd name="T2" fmla="*/ 16 w 32"/>
                <a:gd name="T3" fmla="*/ 0 h 16"/>
                <a:gd name="T4" fmla="*/ 16 w 32"/>
                <a:gd name="T5" fmla="*/ 0 h 16"/>
                <a:gd name="T6" fmla="*/ 0 w 32"/>
                <a:gd name="T7" fmla="*/ 0 h 16"/>
                <a:gd name="T8" fmla="*/ 0 w 32"/>
                <a:gd name="T9" fmla="*/ 0 h 16"/>
                <a:gd name="T10" fmla="*/ 0 w 32"/>
                <a:gd name="T11" fmla="*/ 0 h 16"/>
                <a:gd name="T12" fmla="*/ 16 w 32"/>
                <a:gd name="T13" fmla="*/ 16 h 16"/>
                <a:gd name="T14" fmla="*/ 16 w 32"/>
                <a:gd name="T15" fmla="*/ 0 h 16"/>
                <a:gd name="T16" fmla="*/ 32 w 32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6"/>
                <a:gd name="T29" fmla="*/ 32 w 3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6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57" name="Freeform 37"/>
            <p:cNvSpPr>
              <a:spLocks/>
            </p:cNvSpPr>
            <p:nvPr/>
          </p:nvSpPr>
          <p:spPr bwMode="auto">
            <a:xfrm flipV="1">
              <a:off x="2837" y="1931"/>
              <a:ext cx="29" cy="32"/>
            </a:xfrm>
            <a:custGeom>
              <a:avLst/>
              <a:gdLst>
                <a:gd name="T0" fmla="*/ 32 w 32"/>
                <a:gd name="T1" fmla="*/ 16 h 32"/>
                <a:gd name="T2" fmla="*/ 16 w 32"/>
                <a:gd name="T3" fmla="*/ 16 h 32"/>
                <a:gd name="T4" fmla="*/ 16 w 32"/>
                <a:gd name="T5" fmla="*/ 16 h 32"/>
                <a:gd name="T6" fmla="*/ 16 w 32"/>
                <a:gd name="T7" fmla="*/ 16 h 32"/>
                <a:gd name="T8" fmla="*/ 16 w 32"/>
                <a:gd name="T9" fmla="*/ 16 h 32"/>
                <a:gd name="T10" fmla="*/ 16 w 32"/>
                <a:gd name="T11" fmla="*/ 16 h 32"/>
                <a:gd name="T12" fmla="*/ 16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32 w 32"/>
                <a:gd name="T33" fmla="*/ 16 h 32"/>
                <a:gd name="T34" fmla="*/ 16 w 32"/>
                <a:gd name="T35" fmla="*/ 16 h 32"/>
                <a:gd name="T36" fmla="*/ 16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32 w 32"/>
                <a:gd name="T45" fmla="*/ 0 h 32"/>
                <a:gd name="T46" fmla="*/ 32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16 w 32"/>
                <a:gd name="T53" fmla="*/ 16 h 32"/>
                <a:gd name="T54" fmla="*/ 16 w 32"/>
                <a:gd name="T55" fmla="*/ 16 h 32"/>
                <a:gd name="T56" fmla="*/ 32 w 32"/>
                <a:gd name="T57" fmla="*/ 0 h 32"/>
                <a:gd name="T58" fmla="*/ 32 w 32"/>
                <a:gd name="T59" fmla="*/ 16 h 32"/>
                <a:gd name="T60" fmla="*/ 32 w 32"/>
                <a:gd name="T61" fmla="*/ 16 h 32"/>
                <a:gd name="T62" fmla="*/ 16 w 32"/>
                <a:gd name="T63" fmla="*/ 32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16 w 32"/>
                <a:gd name="T83" fmla="*/ 0 h 32"/>
                <a:gd name="T84" fmla="*/ 16 w 32"/>
                <a:gd name="T85" fmla="*/ 0 h 32"/>
                <a:gd name="T86" fmla="*/ 16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32 w 32"/>
                <a:gd name="T95" fmla="*/ 0 h 32"/>
                <a:gd name="T96" fmla="*/ 32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58" name="Freeform 38"/>
            <p:cNvSpPr>
              <a:spLocks/>
            </p:cNvSpPr>
            <p:nvPr/>
          </p:nvSpPr>
          <p:spPr bwMode="auto">
            <a:xfrm flipV="1">
              <a:off x="2866" y="1723"/>
              <a:ext cx="14" cy="16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w 16"/>
                <a:gd name="T11" fmla="*/ 0 h 16"/>
                <a:gd name="T12" fmla="*/ 0 w 16"/>
                <a:gd name="T13" fmla="*/ 16 h 16"/>
                <a:gd name="T14" fmla="*/ 16 w 16"/>
                <a:gd name="T15" fmla="*/ 0 h 16"/>
                <a:gd name="T16" fmla="*/ 16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59" name="Freeform 39"/>
            <p:cNvSpPr>
              <a:spLocks/>
            </p:cNvSpPr>
            <p:nvPr/>
          </p:nvSpPr>
          <p:spPr bwMode="auto">
            <a:xfrm flipV="1">
              <a:off x="2866" y="1707"/>
              <a:ext cx="28" cy="32"/>
            </a:xfrm>
            <a:custGeom>
              <a:avLst/>
              <a:gdLst>
                <a:gd name="T0" fmla="*/ 32 w 32"/>
                <a:gd name="T1" fmla="*/ 0 h 32"/>
                <a:gd name="T2" fmla="*/ 32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16 w 32"/>
                <a:gd name="T45" fmla="*/ 0 h 32"/>
                <a:gd name="T46" fmla="*/ 16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32 w 32"/>
                <a:gd name="T53" fmla="*/ 16 h 32"/>
                <a:gd name="T54" fmla="*/ 32 w 32"/>
                <a:gd name="T55" fmla="*/ 16 h 32"/>
                <a:gd name="T56" fmla="*/ 32 w 32"/>
                <a:gd name="T57" fmla="*/ 16 h 32"/>
                <a:gd name="T58" fmla="*/ 16 w 32"/>
                <a:gd name="T59" fmla="*/ 32 h 32"/>
                <a:gd name="T60" fmla="*/ 16 w 32"/>
                <a:gd name="T61" fmla="*/ 32 h 32"/>
                <a:gd name="T62" fmla="*/ 0 w 32"/>
                <a:gd name="T63" fmla="*/ 16 h 32"/>
                <a:gd name="T64" fmla="*/ 0 w 32"/>
                <a:gd name="T65" fmla="*/ 0 h 32"/>
                <a:gd name="T66" fmla="*/ 0 w 32"/>
                <a:gd name="T67" fmla="*/ 0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16 w 32"/>
                <a:gd name="T95" fmla="*/ 0 h 32"/>
                <a:gd name="T96" fmla="*/ 32 w 32"/>
                <a:gd name="T97" fmla="*/ 0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0"/>
                  </a:move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60" name="Freeform 40"/>
            <p:cNvSpPr>
              <a:spLocks/>
            </p:cNvSpPr>
            <p:nvPr/>
          </p:nvSpPr>
          <p:spPr bwMode="auto">
            <a:xfrm flipV="1">
              <a:off x="2880" y="1723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16 h 16"/>
                <a:gd name="T8" fmla="*/ 16 w 16"/>
                <a:gd name="T9" fmla="*/ 16 h 16"/>
                <a:gd name="T10" fmla="*/ 16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61" name="Freeform 41"/>
            <p:cNvSpPr>
              <a:spLocks/>
            </p:cNvSpPr>
            <p:nvPr/>
          </p:nvSpPr>
          <p:spPr bwMode="auto">
            <a:xfrm flipV="1">
              <a:off x="2866" y="1531"/>
              <a:ext cx="14" cy="16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w 16"/>
                <a:gd name="T11" fmla="*/ 0 h 16"/>
                <a:gd name="T12" fmla="*/ 0 w 16"/>
                <a:gd name="T13" fmla="*/ 16 h 16"/>
                <a:gd name="T14" fmla="*/ 16 w 16"/>
                <a:gd name="T15" fmla="*/ 0 h 16"/>
                <a:gd name="T16" fmla="*/ 16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62" name="Freeform 42"/>
            <p:cNvSpPr>
              <a:spLocks/>
            </p:cNvSpPr>
            <p:nvPr/>
          </p:nvSpPr>
          <p:spPr bwMode="auto">
            <a:xfrm flipV="1">
              <a:off x="2866" y="1515"/>
              <a:ext cx="28" cy="32"/>
            </a:xfrm>
            <a:custGeom>
              <a:avLst/>
              <a:gdLst>
                <a:gd name="T0" fmla="*/ 32 w 32"/>
                <a:gd name="T1" fmla="*/ 0 h 32"/>
                <a:gd name="T2" fmla="*/ 32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16 w 32"/>
                <a:gd name="T45" fmla="*/ 0 h 32"/>
                <a:gd name="T46" fmla="*/ 16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32 w 32"/>
                <a:gd name="T53" fmla="*/ 16 h 32"/>
                <a:gd name="T54" fmla="*/ 32 w 32"/>
                <a:gd name="T55" fmla="*/ 16 h 32"/>
                <a:gd name="T56" fmla="*/ 32 w 32"/>
                <a:gd name="T57" fmla="*/ 16 h 32"/>
                <a:gd name="T58" fmla="*/ 16 w 32"/>
                <a:gd name="T59" fmla="*/ 32 h 32"/>
                <a:gd name="T60" fmla="*/ 16 w 32"/>
                <a:gd name="T61" fmla="*/ 32 h 32"/>
                <a:gd name="T62" fmla="*/ 0 w 32"/>
                <a:gd name="T63" fmla="*/ 16 h 32"/>
                <a:gd name="T64" fmla="*/ 0 w 32"/>
                <a:gd name="T65" fmla="*/ 0 h 32"/>
                <a:gd name="T66" fmla="*/ 0 w 32"/>
                <a:gd name="T67" fmla="*/ 0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16 w 32"/>
                <a:gd name="T95" fmla="*/ 0 h 32"/>
                <a:gd name="T96" fmla="*/ 32 w 32"/>
                <a:gd name="T97" fmla="*/ 0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0"/>
                  </a:move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63" name="Freeform 43"/>
            <p:cNvSpPr>
              <a:spLocks/>
            </p:cNvSpPr>
            <p:nvPr/>
          </p:nvSpPr>
          <p:spPr bwMode="auto">
            <a:xfrm flipV="1">
              <a:off x="2880" y="1531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16 h 16"/>
                <a:gd name="T8" fmla="*/ 16 w 16"/>
                <a:gd name="T9" fmla="*/ 16 h 16"/>
                <a:gd name="T10" fmla="*/ 16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64" name="Freeform 44"/>
            <p:cNvSpPr>
              <a:spLocks/>
            </p:cNvSpPr>
            <p:nvPr/>
          </p:nvSpPr>
          <p:spPr bwMode="auto">
            <a:xfrm flipV="1">
              <a:off x="2866" y="1292"/>
              <a:ext cx="14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16 h 16"/>
                <a:gd name="T14" fmla="*/ 16 w 16"/>
                <a:gd name="T15" fmla="*/ 16 h 16"/>
                <a:gd name="T16" fmla="*/ 16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65" name="Freeform 45"/>
            <p:cNvSpPr>
              <a:spLocks/>
            </p:cNvSpPr>
            <p:nvPr/>
          </p:nvSpPr>
          <p:spPr bwMode="auto">
            <a:xfrm flipV="1">
              <a:off x="2866" y="1276"/>
              <a:ext cx="28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66" name="Freeform 46"/>
            <p:cNvSpPr>
              <a:spLocks/>
            </p:cNvSpPr>
            <p:nvPr/>
          </p:nvSpPr>
          <p:spPr bwMode="auto">
            <a:xfrm flipV="1">
              <a:off x="2880" y="1276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67" name="Freeform 47"/>
            <p:cNvSpPr>
              <a:spLocks/>
            </p:cNvSpPr>
            <p:nvPr/>
          </p:nvSpPr>
          <p:spPr bwMode="auto">
            <a:xfrm flipV="1">
              <a:off x="2866" y="1068"/>
              <a:ext cx="14" cy="16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w 16"/>
                <a:gd name="T11" fmla="*/ 0 h 16"/>
                <a:gd name="T12" fmla="*/ 0 w 16"/>
                <a:gd name="T13" fmla="*/ 16 h 16"/>
                <a:gd name="T14" fmla="*/ 16 w 16"/>
                <a:gd name="T15" fmla="*/ 0 h 16"/>
                <a:gd name="T16" fmla="*/ 16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68" name="Freeform 48"/>
            <p:cNvSpPr>
              <a:spLocks/>
            </p:cNvSpPr>
            <p:nvPr/>
          </p:nvSpPr>
          <p:spPr bwMode="auto">
            <a:xfrm flipV="1">
              <a:off x="2866" y="1052"/>
              <a:ext cx="28" cy="32"/>
            </a:xfrm>
            <a:custGeom>
              <a:avLst/>
              <a:gdLst>
                <a:gd name="T0" fmla="*/ 32 w 32"/>
                <a:gd name="T1" fmla="*/ 0 h 32"/>
                <a:gd name="T2" fmla="*/ 32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16 w 32"/>
                <a:gd name="T45" fmla="*/ 0 h 32"/>
                <a:gd name="T46" fmla="*/ 16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32 w 32"/>
                <a:gd name="T53" fmla="*/ 16 h 32"/>
                <a:gd name="T54" fmla="*/ 32 w 32"/>
                <a:gd name="T55" fmla="*/ 16 h 32"/>
                <a:gd name="T56" fmla="*/ 32 w 32"/>
                <a:gd name="T57" fmla="*/ 16 h 32"/>
                <a:gd name="T58" fmla="*/ 16 w 32"/>
                <a:gd name="T59" fmla="*/ 32 h 32"/>
                <a:gd name="T60" fmla="*/ 16 w 32"/>
                <a:gd name="T61" fmla="*/ 32 h 32"/>
                <a:gd name="T62" fmla="*/ 0 w 32"/>
                <a:gd name="T63" fmla="*/ 16 h 32"/>
                <a:gd name="T64" fmla="*/ 0 w 32"/>
                <a:gd name="T65" fmla="*/ 0 h 32"/>
                <a:gd name="T66" fmla="*/ 0 w 32"/>
                <a:gd name="T67" fmla="*/ 0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16 w 32"/>
                <a:gd name="T95" fmla="*/ 0 h 32"/>
                <a:gd name="T96" fmla="*/ 32 w 32"/>
                <a:gd name="T97" fmla="*/ 0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0"/>
                  </a:move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69" name="Freeform 49"/>
            <p:cNvSpPr>
              <a:spLocks/>
            </p:cNvSpPr>
            <p:nvPr/>
          </p:nvSpPr>
          <p:spPr bwMode="auto">
            <a:xfrm flipV="1">
              <a:off x="2880" y="1068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16 h 16"/>
                <a:gd name="T8" fmla="*/ 16 w 16"/>
                <a:gd name="T9" fmla="*/ 16 h 16"/>
                <a:gd name="T10" fmla="*/ 16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70" name="Freeform 50"/>
            <p:cNvSpPr>
              <a:spLocks/>
            </p:cNvSpPr>
            <p:nvPr/>
          </p:nvSpPr>
          <p:spPr bwMode="auto">
            <a:xfrm flipV="1">
              <a:off x="2866" y="1404"/>
              <a:ext cx="14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16 h 16"/>
                <a:gd name="T14" fmla="*/ 16 w 16"/>
                <a:gd name="T15" fmla="*/ 16 h 16"/>
                <a:gd name="T16" fmla="*/ 16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71" name="Freeform 51"/>
            <p:cNvSpPr>
              <a:spLocks/>
            </p:cNvSpPr>
            <p:nvPr/>
          </p:nvSpPr>
          <p:spPr bwMode="auto">
            <a:xfrm flipV="1">
              <a:off x="2866" y="1388"/>
              <a:ext cx="28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72" name="Freeform 52"/>
            <p:cNvSpPr>
              <a:spLocks/>
            </p:cNvSpPr>
            <p:nvPr/>
          </p:nvSpPr>
          <p:spPr bwMode="auto">
            <a:xfrm flipV="1">
              <a:off x="2880" y="1388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73" name="Freeform 53"/>
            <p:cNvSpPr>
              <a:spLocks/>
            </p:cNvSpPr>
            <p:nvPr/>
          </p:nvSpPr>
          <p:spPr bwMode="auto">
            <a:xfrm flipV="1">
              <a:off x="2866" y="1180"/>
              <a:ext cx="14" cy="16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w 16"/>
                <a:gd name="T11" fmla="*/ 0 h 16"/>
                <a:gd name="T12" fmla="*/ 0 w 16"/>
                <a:gd name="T13" fmla="*/ 16 h 16"/>
                <a:gd name="T14" fmla="*/ 16 w 16"/>
                <a:gd name="T15" fmla="*/ 0 h 16"/>
                <a:gd name="T16" fmla="*/ 16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74" name="Freeform 54"/>
            <p:cNvSpPr>
              <a:spLocks/>
            </p:cNvSpPr>
            <p:nvPr/>
          </p:nvSpPr>
          <p:spPr bwMode="auto">
            <a:xfrm flipV="1">
              <a:off x="2866" y="1164"/>
              <a:ext cx="28" cy="32"/>
            </a:xfrm>
            <a:custGeom>
              <a:avLst/>
              <a:gdLst>
                <a:gd name="T0" fmla="*/ 32 w 32"/>
                <a:gd name="T1" fmla="*/ 0 h 32"/>
                <a:gd name="T2" fmla="*/ 32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16 w 32"/>
                <a:gd name="T45" fmla="*/ 0 h 32"/>
                <a:gd name="T46" fmla="*/ 16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32 w 32"/>
                <a:gd name="T53" fmla="*/ 16 h 32"/>
                <a:gd name="T54" fmla="*/ 32 w 32"/>
                <a:gd name="T55" fmla="*/ 16 h 32"/>
                <a:gd name="T56" fmla="*/ 32 w 32"/>
                <a:gd name="T57" fmla="*/ 16 h 32"/>
                <a:gd name="T58" fmla="*/ 16 w 32"/>
                <a:gd name="T59" fmla="*/ 32 h 32"/>
                <a:gd name="T60" fmla="*/ 16 w 32"/>
                <a:gd name="T61" fmla="*/ 32 h 32"/>
                <a:gd name="T62" fmla="*/ 0 w 32"/>
                <a:gd name="T63" fmla="*/ 16 h 32"/>
                <a:gd name="T64" fmla="*/ 0 w 32"/>
                <a:gd name="T65" fmla="*/ 0 h 32"/>
                <a:gd name="T66" fmla="*/ 0 w 32"/>
                <a:gd name="T67" fmla="*/ 0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16 w 32"/>
                <a:gd name="T95" fmla="*/ 0 h 32"/>
                <a:gd name="T96" fmla="*/ 32 w 32"/>
                <a:gd name="T97" fmla="*/ 0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0"/>
                  </a:move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75" name="Freeform 55"/>
            <p:cNvSpPr>
              <a:spLocks/>
            </p:cNvSpPr>
            <p:nvPr/>
          </p:nvSpPr>
          <p:spPr bwMode="auto">
            <a:xfrm flipV="1">
              <a:off x="2880" y="1180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16 h 16"/>
                <a:gd name="T8" fmla="*/ 16 w 16"/>
                <a:gd name="T9" fmla="*/ 16 h 16"/>
                <a:gd name="T10" fmla="*/ 16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76" name="Freeform 56"/>
            <p:cNvSpPr>
              <a:spLocks/>
            </p:cNvSpPr>
            <p:nvPr/>
          </p:nvSpPr>
          <p:spPr bwMode="auto">
            <a:xfrm flipV="1">
              <a:off x="2866" y="956"/>
              <a:ext cx="14" cy="16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w 16"/>
                <a:gd name="T11" fmla="*/ 0 h 16"/>
                <a:gd name="T12" fmla="*/ 0 w 16"/>
                <a:gd name="T13" fmla="*/ 16 h 16"/>
                <a:gd name="T14" fmla="*/ 16 w 16"/>
                <a:gd name="T15" fmla="*/ 0 h 16"/>
                <a:gd name="T16" fmla="*/ 16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77" name="Freeform 57"/>
            <p:cNvSpPr>
              <a:spLocks/>
            </p:cNvSpPr>
            <p:nvPr/>
          </p:nvSpPr>
          <p:spPr bwMode="auto">
            <a:xfrm flipV="1">
              <a:off x="2866" y="940"/>
              <a:ext cx="28" cy="32"/>
            </a:xfrm>
            <a:custGeom>
              <a:avLst/>
              <a:gdLst>
                <a:gd name="T0" fmla="*/ 32 w 32"/>
                <a:gd name="T1" fmla="*/ 0 h 32"/>
                <a:gd name="T2" fmla="*/ 32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16 w 32"/>
                <a:gd name="T45" fmla="*/ 0 h 32"/>
                <a:gd name="T46" fmla="*/ 16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32 w 32"/>
                <a:gd name="T53" fmla="*/ 16 h 32"/>
                <a:gd name="T54" fmla="*/ 32 w 32"/>
                <a:gd name="T55" fmla="*/ 16 h 32"/>
                <a:gd name="T56" fmla="*/ 32 w 32"/>
                <a:gd name="T57" fmla="*/ 16 h 32"/>
                <a:gd name="T58" fmla="*/ 16 w 32"/>
                <a:gd name="T59" fmla="*/ 32 h 32"/>
                <a:gd name="T60" fmla="*/ 16 w 32"/>
                <a:gd name="T61" fmla="*/ 32 h 32"/>
                <a:gd name="T62" fmla="*/ 0 w 32"/>
                <a:gd name="T63" fmla="*/ 16 h 32"/>
                <a:gd name="T64" fmla="*/ 0 w 32"/>
                <a:gd name="T65" fmla="*/ 0 h 32"/>
                <a:gd name="T66" fmla="*/ 0 w 32"/>
                <a:gd name="T67" fmla="*/ 0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16 w 32"/>
                <a:gd name="T95" fmla="*/ 0 h 32"/>
                <a:gd name="T96" fmla="*/ 32 w 32"/>
                <a:gd name="T97" fmla="*/ 0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0"/>
                  </a:move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78" name="Freeform 58"/>
            <p:cNvSpPr>
              <a:spLocks/>
            </p:cNvSpPr>
            <p:nvPr/>
          </p:nvSpPr>
          <p:spPr bwMode="auto">
            <a:xfrm flipV="1">
              <a:off x="2880" y="956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16 h 16"/>
                <a:gd name="T8" fmla="*/ 16 w 16"/>
                <a:gd name="T9" fmla="*/ 16 h 16"/>
                <a:gd name="T10" fmla="*/ 16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79" name="Freeform 59"/>
            <p:cNvSpPr>
              <a:spLocks/>
            </p:cNvSpPr>
            <p:nvPr/>
          </p:nvSpPr>
          <p:spPr bwMode="auto">
            <a:xfrm flipV="1">
              <a:off x="2795" y="2482"/>
              <a:ext cx="14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16 h 16"/>
                <a:gd name="T14" fmla="*/ 16 w 16"/>
                <a:gd name="T15" fmla="*/ 16 h 16"/>
                <a:gd name="T16" fmla="*/ 16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80" name="Freeform 60"/>
            <p:cNvSpPr>
              <a:spLocks/>
            </p:cNvSpPr>
            <p:nvPr/>
          </p:nvSpPr>
          <p:spPr bwMode="auto">
            <a:xfrm flipV="1">
              <a:off x="2795" y="2466"/>
              <a:ext cx="28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81" name="Freeform 61"/>
            <p:cNvSpPr>
              <a:spLocks/>
            </p:cNvSpPr>
            <p:nvPr/>
          </p:nvSpPr>
          <p:spPr bwMode="auto">
            <a:xfrm flipV="1">
              <a:off x="2809" y="2466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82" name="Freeform 62"/>
            <p:cNvSpPr>
              <a:spLocks/>
            </p:cNvSpPr>
            <p:nvPr/>
          </p:nvSpPr>
          <p:spPr bwMode="auto">
            <a:xfrm flipV="1">
              <a:off x="2923" y="2546"/>
              <a:ext cx="28" cy="16"/>
            </a:xfrm>
            <a:custGeom>
              <a:avLst/>
              <a:gdLst>
                <a:gd name="T0" fmla="*/ 32 w 32"/>
                <a:gd name="T1" fmla="*/ 16 h 16"/>
                <a:gd name="T2" fmla="*/ 16 w 32"/>
                <a:gd name="T3" fmla="*/ 0 h 16"/>
                <a:gd name="T4" fmla="*/ 16 w 32"/>
                <a:gd name="T5" fmla="*/ 0 h 16"/>
                <a:gd name="T6" fmla="*/ 0 w 32"/>
                <a:gd name="T7" fmla="*/ 0 h 16"/>
                <a:gd name="T8" fmla="*/ 0 w 32"/>
                <a:gd name="T9" fmla="*/ 16 h 16"/>
                <a:gd name="T10" fmla="*/ 0 w 32"/>
                <a:gd name="T11" fmla="*/ 16 h 16"/>
                <a:gd name="T12" fmla="*/ 16 w 32"/>
                <a:gd name="T13" fmla="*/ 16 h 16"/>
                <a:gd name="T14" fmla="*/ 16 w 32"/>
                <a:gd name="T15" fmla="*/ 16 h 16"/>
                <a:gd name="T16" fmla="*/ 32 w 32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6"/>
                <a:gd name="T29" fmla="*/ 32 w 3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6">
                  <a:moveTo>
                    <a:pt x="32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83" name="Freeform 63"/>
            <p:cNvSpPr>
              <a:spLocks/>
            </p:cNvSpPr>
            <p:nvPr/>
          </p:nvSpPr>
          <p:spPr bwMode="auto">
            <a:xfrm flipV="1">
              <a:off x="2923" y="2530"/>
              <a:ext cx="42" cy="32"/>
            </a:xfrm>
            <a:custGeom>
              <a:avLst/>
              <a:gdLst>
                <a:gd name="T0" fmla="*/ 32 w 48"/>
                <a:gd name="T1" fmla="*/ 32 h 32"/>
                <a:gd name="T2" fmla="*/ 16 w 48"/>
                <a:gd name="T3" fmla="*/ 16 h 32"/>
                <a:gd name="T4" fmla="*/ 16 w 48"/>
                <a:gd name="T5" fmla="*/ 16 h 32"/>
                <a:gd name="T6" fmla="*/ 16 w 48"/>
                <a:gd name="T7" fmla="*/ 16 h 32"/>
                <a:gd name="T8" fmla="*/ 16 w 48"/>
                <a:gd name="T9" fmla="*/ 16 h 32"/>
                <a:gd name="T10" fmla="*/ 16 w 48"/>
                <a:gd name="T11" fmla="*/ 16 h 32"/>
                <a:gd name="T12" fmla="*/ 16 w 48"/>
                <a:gd name="T13" fmla="*/ 16 h 32"/>
                <a:gd name="T14" fmla="*/ 0 w 48"/>
                <a:gd name="T15" fmla="*/ 16 h 32"/>
                <a:gd name="T16" fmla="*/ 16 w 48"/>
                <a:gd name="T17" fmla="*/ 0 h 32"/>
                <a:gd name="T18" fmla="*/ 16 w 48"/>
                <a:gd name="T19" fmla="*/ 0 h 32"/>
                <a:gd name="T20" fmla="*/ 16 w 48"/>
                <a:gd name="T21" fmla="*/ 16 h 32"/>
                <a:gd name="T22" fmla="*/ 16 w 48"/>
                <a:gd name="T23" fmla="*/ 16 h 32"/>
                <a:gd name="T24" fmla="*/ 16 w 48"/>
                <a:gd name="T25" fmla="*/ 16 h 32"/>
                <a:gd name="T26" fmla="*/ 16 w 48"/>
                <a:gd name="T27" fmla="*/ 16 h 32"/>
                <a:gd name="T28" fmla="*/ 0 w 48"/>
                <a:gd name="T29" fmla="*/ 16 h 32"/>
                <a:gd name="T30" fmla="*/ 0 w 48"/>
                <a:gd name="T31" fmla="*/ 16 h 32"/>
                <a:gd name="T32" fmla="*/ 16 w 48"/>
                <a:gd name="T33" fmla="*/ 16 h 32"/>
                <a:gd name="T34" fmla="*/ 16 w 48"/>
                <a:gd name="T35" fmla="*/ 16 h 32"/>
                <a:gd name="T36" fmla="*/ 16 w 48"/>
                <a:gd name="T37" fmla="*/ 16 h 32"/>
                <a:gd name="T38" fmla="*/ 16 w 48"/>
                <a:gd name="T39" fmla="*/ 16 h 32"/>
                <a:gd name="T40" fmla="*/ 16 w 48"/>
                <a:gd name="T41" fmla="*/ 16 h 32"/>
                <a:gd name="T42" fmla="*/ 16 w 48"/>
                <a:gd name="T43" fmla="*/ 16 h 32"/>
                <a:gd name="T44" fmla="*/ 32 w 48"/>
                <a:gd name="T45" fmla="*/ 16 h 32"/>
                <a:gd name="T46" fmla="*/ 32 w 48"/>
                <a:gd name="T47" fmla="*/ 16 h 32"/>
                <a:gd name="T48" fmla="*/ 32 w 48"/>
                <a:gd name="T49" fmla="*/ 32 h 32"/>
                <a:gd name="T50" fmla="*/ 32 w 48"/>
                <a:gd name="T51" fmla="*/ 32 h 32"/>
                <a:gd name="T52" fmla="*/ 16 w 48"/>
                <a:gd name="T53" fmla="*/ 32 h 32"/>
                <a:gd name="T54" fmla="*/ 16 w 48"/>
                <a:gd name="T55" fmla="*/ 32 h 32"/>
                <a:gd name="T56" fmla="*/ 16 w 48"/>
                <a:gd name="T57" fmla="*/ 32 h 32"/>
                <a:gd name="T58" fmla="*/ 16 w 48"/>
                <a:gd name="T59" fmla="*/ 32 h 32"/>
                <a:gd name="T60" fmla="*/ 16 w 48"/>
                <a:gd name="T61" fmla="*/ 32 h 32"/>
                <a:gd name="T62" fmla="*/ 16 w 48"/>
                <a:gd name="T63" fmla="*/ 32 h 32"/>
                <a:gd name="T64" fmla="*/ 0 w 48"/>
                <a:gd name="T65" fmla="*/ 32 h 32"/>
                <a:gd name="T66" fmla="*/ 0 w 48"/>
                <a:gd name="T67" fmla="*/ 32 h 32"/>
                <a:gd name="T68" fmla="*/ 0 w 48"/>
                <a:gd name="T69" fmla="*/ 16 h 32"/>
                <a:gd name="T70" fmla="*/ 0 w 48"/>
                <a:gd name="T71" fmla="*/ 16 h 32"/>
                <a:gd name="T72" fmla="*/ 0 w 48"/>
                <a:gd name="T73" fmla="*/ 16 h 32"/>
                <a:gd name="T74" fmla="*/ 0 w 48"/>
                <a:gd name="T75" fmla="*/ 16 h 32"/>
                <a:gd name="T76" fmla="*/ 0 w 48"/>
                <a:gd name="T77" fmla="*/ 0 h 32"/>
                <a:gd name="T78" fmla="*/ 0 w 48"/>
                <a:gd name="T79" fmla="*/ 0 h 32"/>
                <a:gd name="T80" fmla="*/ 0 w 48"/>
                <a:gd name="T81" fmla="*/ 0 h 32"/>
                <a:gd name="T82" fmla="*/ 16 w 48"/>
                <a:gd name="T83" fmla="*/ 0 h 32"/>
                <a:gd name="T84" fmla="*/ 16 w 48"/>
                <a:gd name="T85" fmla="*/ 0 h 32"/>
                <a:gd name="T86" fmla="*/ 32 w 48"/>
                <a:gd name="T87" fmla="*/ 0 h 32"/>
                <a:gd name="T88" fmla="*/ 32 w 48"/>
                <a:gd name="T89" fmla="*/ 0 h 32"/>
                <a:gd name="T90" fmla="*/ 32 w 48"/>
                <a:gd name="T91" fmla="*/ 0 h 32"/>
                <a:gd name="T92" fmla="*/ 32 w 48"/>
                <a:gd name="T93" fmla="*/ 0 h 32"/>
                <a:gd name="T94" fmla="*/ 48 w 48"/>
                <a:gd name="T95" fmla="*/ 16 h 32"/>
                <a:gd name="T96" fmla="*/ 32 w 48"/>
                <a:gd name="T97" fmla="*/ 32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32"/>
                <a:gd name="T149" fmla="*/ 48 w 48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32">
                  <a:moveTo>
                    <a:pt x="32" y="32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84" name="Freeform 64"/>
            <p:cNvSpPr>
              <a:spLocks/>
            </p:cNvSpPr>
            <p:nvPr/>
          </p:nvSpPr>
          <p:spPr bwMode="auto">
            <a:xfrm flipV="1">
              <a:off x="2951" y="2530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85" name="Freeform 65"/>
            <p:cNvSpPr>
              <a:spLocks/>
            </p:cNvSpPr>
            <p:nvPr/>
          </p:nvSpPr>
          <p:spPr bwMode="auto">
            <a:xfrm flipV="1">
              <a:off x="3207" y="2506"/>
              <a:ext cx="14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16 h 16"/>
                <a:gd name="T4" fmla="*/ 0 w 16"/>
                <a:gd name="T5" fmla="*/ 0 h 16"/>
                <a:gd name="T6" fmla="*/ 0 w 16"/>
                <a:gd name="T7" fmla="*/ 0 h 16"/>
                <a:gd name="T8" fmla="*/ 16 w 1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86" name="Rectangle 66"/>
            <p:cNvSpPr>
              <a:spLocks noChangeArrowheads="1"/>
            </p:cNvSpPr>
            <p:nvPr/>
          </p:nvSpPr>
          <p:spPr bwMode="auto">
            <a:xfrm flipV="1">
              <a:off x="1741" y="1200"/>
              <a:ext cx="1104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b="1"/>
            </a:p>
          </p:txBody>
        </p:sp>
        <p:sp>
          <p:nvSpPr>
            <p:cNvPr id="30787" name="Rectangle 67"/>
            <p:cNvSpPr>
              <a:spLocks noChangeArrowheads="1"/>
            </p:cNvSpPr>
            <p:nvPr/>
          </p:nvSpPr>
          <p:spPr bwMode="auto">
            <a:xfrm flipV="1">
              <a:off x="1741" y="1392"/>
              <a:ext cx="1104" cy="48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b="1"/>
            </a:p>
          </p:txBody>
        </p:sp>
        <p:sp>
          <p:nvSpPr>
            <p:cNvPr id="30788" name="Line 68"/>
            <p:cNvSpPr>
              <a:spLocks noChangeShapeType="1"/>
            </p:cNvSpPr>
            <p:nvPr/>
          </p:nvSpPr>
          <p:spPr bwMode="auto">
            <a:xfrm flipV="1">
              <a:off x="2400" y="2446"/>
              <a:ext cx="134" cy="530"/>
            </a:xfrm>
            <a:prstGeom prst="line">
              <a:avLst/>
            </a:prstGeom>
            <a:noFill/>
            <a:ln w="12700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89" name="Line 69"/>
            <p:cNvSpPr>
              <a:spLocks noChangeShapeType="1"/>
            </p:cNvSpPr>
            <p:nvPr/>
          </p:nvSpPr>
          <p:spPr bwMode="auto">
            <a:xfrm flipH="1" flipV="1">
              <a:off x="3224" y="2434"/>
              <a:ext cx="136" cy="542"/>
            </a:xfrm>
            <a:prstGeom prst="line">
              <a:avLst/>
            </a:prstGeom>
            <a:noFill/>
            <a:ln w="12700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90" name="Rectangle 70"/>
            <p:cNvSpPr>
              <a:spLocks noChangeArrowheads="1"/>
            </p:cNvSpPr>
            <p:nvPr/>
          </p:nvSpPr>
          <p:spPr bwMode="auto">
            <a:xfrm flipV="1">
              <a:off x="2696" y="3264"/>
              <a:ext cx="14" cy="767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 b="1"/>
            </a:p>
          </p:txBody>
        </p:sp>
        <p:sp>
          <p:nvSpPr>
            <p:cNvPr id="30791" name="Rectangle 71"/>
            <p:cNvSpPr>
              <a:spLocks noChangeArrowheads="1"/>
            </p:cNvSpPr>
            <p:nvPr/>
          </p:nvSpPr>
          <p:spPr bwMode="auto">
            <a:xfrm flipV="1">
              <a:off x="3036" y="3264"/>
              <a:ext cx="14" cy="767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 b="1"/>
            </a:p>
          </p:txBody>
        </p:sp>
        <p:sp>
          <p:nvSpPr>
            <p:cNvPr id="30792" name="Freeform 72"/>
            <p:cNvSpPr>
              <a:spLocks/>
            </p:cNvSpPr>
            <p:nvPr/>
          </p:nvSpPr>
          <p:spPr bwMode="auto">
            <a:xfrm flipV="1">
              <a:off x="2872" y="3200"/>
              <a:ext cx="29" cy="16"/>
            </a:xfrm>
            <a:custGeom>
              <a:avLst/>
              <a:gdLst>
                <a:gd name="T0" fmla="*/ 32 w 32"/>
                <a:gd name="T1" fmla="*/ 0 h 16"/>
                <a:gd name="T2" fmla="*/ 16 w 32"/>
                <a:gd name="T3" fmla="*/ 0 h 16"/>
                <a:gd name="T4" fmla="*/ 16 w 32"/>
                <a:gd name="T5" fmla="*/ 0 h 16"/>
                <a:gd name="T6" fmla="*/ 0 w 32"/>
                <a:gd name="T7" fmla="*/ 0 h 16"/>
                <a:gd name="T8" fmla="*/ 0 w 32"/>
                <a:gd name="T9" fmla="*/ 0 h 16"/>
                <a:gd name="T10" fmla="*/ 0 w 32"/>
                <a:gd name="T11" fmla="*/ 0 h 16"/>
                <a:gd name="T12" fmla="*/ 16 w 32"/>
                <a:gd name="T13" fmla="*/ 16 h 16"/>
                <a:gd name="T14" fmla="*/ 16 w 32"/>
                <a:gd name="T15" fmla="*/ 0 h 16"/>
                <a:gd name="T16" fmla="*/ 32 w 32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6"/>
                <a:gd name="T29" fmla="*/ 32 w 3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6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93" name="Freeform 73"/>
            <p:cNvSpPr>
              <a:spLocks/>
            </p:cNvSpPr>
            <p:nvPr/>
          </p:nvSpPr>
          <p:spPr bwMode="auto">
            <a:xfrm flipV="1">
              <a:off x="2872" y="3184"/>
              <a:ext cx="29" cy="32"/>
            </a:xfrm>
            <a:custGeom>
              <a:avLst/>
              <a:gdLst>
                <a:gd name="T0" fmla="*/ 32 w 32"/>
                <a:gd name="T1" fmla="*/ 16 h 32"/>
                <a:gd name="T2" fmla="*/ 16 w 32"/>
                <a:gd name="T3" fmla="*/ 16 h 32"/>
                <a:gd name="T4" fmla="*/ 16 w 32"/>
                <a:gd name="T5" fmla="*/ 16 h 32"/>
                <a:gd name="T6" fmla="*/ 16 w 32"/>
                <a:gd name="T7" fmla="*/ 16 h 32"/>
                <a:gd name="T8" fmla="*/ 16 w 32"/>
                <a:gd name="T9" fmla="*/ 16 h 32"/>
                <a:gd name="T10" fmla="*/ 16 w 32"/>
                <a:gd name="T11" fmla="*/ 16 h 32"/>
                <a:gd name="T12" fmla="*/ 16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32 w 32"/>
                <a:gd name="T33" fmla="*/ 16 h 32"/>
                <a:gd name="T34" fmla="*/ 16 w 32"/>
                <a:gd name="T35" fmla="*/ 16 h 32"/>
                <a:gd name="T36" fmla="*/ 16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32 w 32"/>
                <a:gd name="T45" fmla="*/ 0 h 32"/>
                <a:gd name="T46" fmla="*/ 32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16 w 32"/>
                <a:gd name="T53" fmla="*/ 16 h 32"/>
                <a:gd name="T54" fmla="*/ 16 w 32"/>
                <a:gd name="T55" fmla="*/ 16 h 32"/>
                <a:gd name="T56" fmla="*/ 32 w 32"/>
                <a:gd name="T57" fmla="*/ 0 h 32"/>
                <a:gd name="T58" fmla="*/ 32 w 32"/>
                <a:gd name="T59" fmla="*/ 16 h 32"/>
                <a:gd name="T60" fmla="*/ 32 w 32"/>
                <a:gd name="T61" fmla="*/ 16 h 32"/>
                <a:gd name="T62" fmla="*/ 16 w 32"/>
                <a:gd name="T63" fmla="*/ 32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16 w 32"/>
                <a:gd name="T83" fmla="*/ 0 h 32"/>
                <a:gd name="T84" fmla="*/ 16 w 32"/>
                <a:gd name="T85" fmla="*/ 0 h 32"/>
                <a:gd name="T86" fmla="*/ 16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32 w 32"/>
                <a:gd name="T95" fmla="*/ 0 h 32"/>
                <a:gd name="T96" fmla="*/ 32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94" name="Freeform 74"/>
            <p:cNvSpPr>
              <a:spLocks/>
            </p:cNvSpPr>
            <p:nvPr/>
          </p:nvSpPr>
          <p:spPr bwMode="auto">
            <a:xfrm flipV="1">
              <a:off x="2958" y="3040"/>
              <a:ext cx="14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16 h 16"/>
                <a:gd name="T14" fmla="*/ 16 w 16"/>
                <a:gd name="T15" fmla="*/ 16 h 16"/>
                <a:gd name="T16" fmla="*/ 16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95" name="Freeform 75"/>
            <p:cNvSpPr>
              <a:spLocks/>
            </p:cNvSpPr>
            <p:nvPr/>
          </p:nvSpPr>
          <p:spPr bwMode="auto">
            <a:xfrm flipV="1">
              <a:off x="2958" y="3024"/>
              <a:ext cx="28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96" name="Freeform 76"/>
            <p:cNvSpPr>
              <a:spLocks/>
            </p:cNvSpPr>
            <p:nvPr/>
          </p:nvSpPr>
          <p:spPr bwMode="auto">
            <a:xfrm flipV="1">
              <a:off x="2844" y="2976"/>
              <a:ext cx="14" cy="16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w 16"/>
                <a:gd name="T11" fmla="*/ 0 h 16"/>
                <a:gd name="T12" fmla="*/ 0 w 16"/>
                <a:gd name="T13" fmla="*/ 16 h 16"/>
                <a:gd name="T14" fmla="*/ 16 w 16"/>
                <a:gd name="T15" fmla="*/ 0 h 16"/>
                <a:gd name="T16" fmla="*/ 16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97" name="Freeform 77"/>
            <p:cNvSpPr>
              <a:spLocks/>
            </p:cNvSpPr>
            <p:nvPr/>
          </p:nvSpPr>
          <p:spPr bwMode="auto">
            <a:xfrm flipV="1">
              <a:off x="2844" y="2960"/>
              <a:ext cx="28" cy="32"/>
            </a:xfrm>
            <a:custGeom>
              <a:avLst/>
              <a:gdLst>
                <a:gd name="T0" fmla="*/ 32 w 32"/>
                <a:gd name="T1" fmla="*/ 0 h 32"/>
                <a:gd name="T2" fmla="*/ 32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16 w 32"/>
                <a:gd name="T45" fmla="*/ 0 h 32"/>
                <a:gd name="T46" fmla="*/ 16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32 w 32"/>
                <a:gd name="T53" fmla="*/ 16 h 32"/>
                <a:gd name="T54" fmla="*/ 32 w 32"/>
                <a:gd name="T55" fmla="*/ 16 h 32"/>
                <a:gd name="T56" fmla="*/ 32 w 32"/>
                <a:gd name="T57" fmla="*/ 16 h 32"/>
                <a:gd name="T58" fmla="*/ 16 w 32"/>
                <a:gd name="T59" fmla="*/ 32 h 32"/>
                <a:gd name="T60" fmla="*/ 16 w 32"/>
                <a:gd name="T61" fmla="*/ 32 h 32"/>
                <a:gd name="T62" fmla="*/ 0 w 32"/>
                <a:gd name="T63" fmla="*/ 16 h 32"/>
                <a:gd name="T64" fmla="*/ 0 w 32"/>
                <a:gd name="T65" fmla="*/ 0 h 32"/>
                <a:gd name="T66" fmla="*/ 0 w 32"/>
                <a:gd name="T67" fmla="*/ 0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16 w 32"/>
                <a:gd name="T95" fmla="*/ 0 h 32"/>
                <a:gd name="T96" fmla="*/ 32 w 32"/>
                <a:gd name="T97" fmla="*/ 0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0"/>
                  </a:move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98" name="Freeform 78"/>
            <p:cNvSpPr>
              <a:spLocks/>
            </p:cNvSpPr>
            <p:nvPr/>
          </p:nvSpPr>
          <p:spPr bwMode="auto">
            <a:xfrm flipV="1">
              <a:off x="2858" y="2976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16 h 16"/>
                <a:gd name="T8" fmla="*/ 16 w 16"/>
                <a:gd name="T9" fmla="*/ 16 h 16"/>
                <a:gd name="T10" fmla="*/ 16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799" name="Freeform 79"/>
            <p:cNvSpPr>
              <a:spLocks/>
            </p:cNvSpPr>
            <p:nvPr/>
          </p:nvSpPr>
          <p:spPr bwMode="auto">
            <a:xfrm flipV="1">
              <a:off x="2929" y="2928"/>
              <a:ext cx="15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16 h 16"/>
                <a:gd name="T14" fmla="*/ 16 w 16"/>
                <a:gd name="T15" fmla="*/ 16 h 16"/>
                <a:gd name="T16" fmla="*/ 16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00" name="Freeform 80"/>
            <p:cNvSpPr>
              <a:spLocks/>
            </p:cNvSpPr>
            <p:nvPr/>
          </p:nvSpPr>
          <p:spPr bwMode="auto">
            <a:xfrm flipV="1">
              <a:off x="2929" y="2912"/>
              <a:ext cx="29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01" name="Freeform 81"/>
            <p:cNvSpPr>
              <a:spLocks/>
            </p:cNvSpPr>
            <p:nvPr/>
          </p:nvSpPr>
          <p:spPr bwMode="auto">
            <a:xfrm flipV="1">
              <a:off x="2944" y="2912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02" name="Freeform 82"/>
            <p:cNvSpPr>
              <a:spLocks/>
            </p:cNvSpPr>
            <p:nvPr/>
          </p:nvSpPr>
          <p:spPr bwMode="auto">
            <a:xfrm flipV="1">
              <a:off x="2944" y="2800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03" name="Freeform 83"/>
            <p:cNvSpPr>
              <a:spLocks/>
            </p:cNvSpPr>
            <p:nvPr/>
          </p:nvSpPr>
          <p:spPr bwMode="auto">
            <a:xfrm flipV="1">
              <a:off x="2868" y="2737"/>
              <a:ext cx="28" cy="15"/>
            </a:xfrm>
            <a:custGeom>
              <a:avLst/>
              <a:gdLst>
                <a:gd name="T0" fmla="*/ 32 w 32"/>
                <a:gd name="T1" fmla="*/ 0 h 15"/>
                <a:gd name="T2" fmla="*/ 16 w 32"/>
                <a:gd name="T3" fmla="*/ 0 h 15"/>
                <a:gd name="T4" fmla="*/ 16 w 32"/>
                <a:gd name="T5" fmla="*/ 0 h 15"/>
                <a:gd name="T6" fmla="*/ 0 w 32"/>
                <a:gd name="T7" fmla="*/ 0 h 15"/>
                <a:gd name="T8" fmla="*/ 0 w 32"/>
                <a:gd name="T9" fmla="*/ 0 h 15"/>
                <a:gd name="T10" fmla="*/ 0 w 32"/>
                <a:gd name="T11" fmla="*/ 0 h 15"/>
                <a:gd name="T12" fmla="*/ 16 w 32"/>
                <a:gd name="T13" fmla="*/ 15 h 15"/>
                <a:gd name="T14" fmla="*/ 16 w 32"/>
                <a:gd name="T15" fmla="*/ 0 h 15"/>
                <a:gd name="T16" fmla="*/ 32 w 32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5"/>
                <a:gd name="T29" fmla="*/ 32 w 32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5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04" name="Freeform 84"/>
            <p:cNvSpPr>
              <a:spLocks/>
            </p:cNvSpPr>
            <p:nvPr/>
          </p:nvSpPr>
          <p:spPr bwMode="auto">
            <a:xfrm flipV="1">
              <a:off x="2868" y="2721"/>
              <a:ext cx="28" cy="31"/>
            </a:xfrm>
            <a:custGeom>
              <a:avLst/>
              <a:gdLst>
                <a:gd name="T0" fmla="*/ 32 w 32"/>
                <a:gd name="T1" fmla="*/ 15 h 31"/>
                <a:gd name="T2" fmla="*/ 16 w 32"/>
                <a:gd name="T3" fmla="*/ 15 h 31"/>
                <a:gd name="T4" fmla="*/ 16 w 32"/>
                <a:gd name="T5" fmla="*/ 15 h 31"/>
                <a:gd name="T6" fmla="*/ 16 w 32"/>
                <a:gd name="T7" fmla="*/ 15 h 31"/>
                <a:gd name="T8" fmla="*/ 16 w 32"/>
                <a:gd name="T9" fmla="*/ 15 h 31"/>
                <a:gd name="T10" fmla="*/ 16 w 32"/>
                <a:gd name="T11" fmla="*/ 15 h 31"/>
                <a:gd name="T12" fmla="*/ 16 w 32"/>
                <a:gd name="T13" fmla="*/ 15 h 31"/>
                <a:gd name="T14" fmla="*/ 0 w 32"/>
                <a:gd name="T15" fmla="*/ 15 h 31"/>
                <a:gd name="T16" fmla="*/ 0 w 32"/>
                <a:gd name="T17" fmla="*/ 15 h 31"/>
                <a:gd name="T18" fmla="*/ 0 w 32"/>
                <a:gd name="T19" fmla="*/ 15 h 31"/>
                <a:gd name="T20" fmla="*/ 0 w 32"/>
                <a:gd name="T21" fmla="*/ 15 h 31"/>
                <a:gd name="T22" fmla="*/ 0 w 32"/>
                <a:gd name="T23" fmla="*/ 15 h 31"/>
                <a:gd name="T24" fmla="*/ 0 w 32"/>
                <a:gd name="T25" fmla="*/ 15 h 31"/>
                <a:gd name="T26" fmla="*/ 0 w 32"/>
                <a:gd name="T27" fmla="*/ 15 h 31"/>
                <a:gd name="T28" fmla="*/ 16 w 32"/>
                <a:gd name="T29" fmla="*/ 0 h 31"/>
                <a:gd name="T30" fmla="*/ 16 w 32"/>
                <a:gd name="T31" fmla="*/ 0 h 31"/>
                <a:gd name="T32" fmla="*/ 32 w 32"/>
                <a:gd name="T33" fmla="*/ 15 h 31"/>
                <a:gd name="T34" fmla="*/ 16 w 32"/>
                <a:gd name="T35" fmla="*/ 15 h 31"/>
                <a:gd name="T36" fmla="*/ 16 w 32"/>
                <a:gd name="T37" fmla="*/ 15 h 31"/>
                <a:gd name="T38" fmla="*/ 16 w 32"/>
                <a:gd name="T39" fmla="*/ 0 h 31"/>
                <a:gd name="T40" fmla="*/ 16 w 32"/>
                <a:gd name="T41" fmla="*/ 0 h 31"/>
                <a:gd name="T42" fmla="*/ 16 w 32"/>
                <a:gd name="T43" fmla="*/ 0 h 31"/>
                <a:gd name="T44" fmla="*/ 32 w 32"/>
                <a:gd name="T45" fmla="*/ 0 h 31"/>
                <a:gd name="T46" fmla="*/ 32 w 32"/>
                <a:gd name="T47" fmla="*/ 0 h 31"/>
                <a:gd name="T48" fmla="*/ 32 w 32"/>
                <a:gd name="T49" fmla="*/ 15 h 31"/>
                <a:gd name="T50" fmla="*/ 32 w 32"/>
                <a:gd name="T51" fmla="*/ 15 h 31"/>
                <a:gd name="T52" fmla="*/ 16 w 32"/>
                <a:gd name="T53" fmla="*/ 15 h 31"/>
                <a:gd name="T54" fmla="*/ 16 w 32"/>
                <a:gd name="T55" fmla="*/ 15 h 31"/>
                <a:gd name="T56" fmla="*/ 32 w 32"/>
                <a:gd name="T57" fmla="*/ 0 h 31"/>
                <a:gd name="T58" fmla="*/ 32 w 32"/>
                <a:gd name="T59" fmla="*/ 15 h 31"/>
                <a:gd name="T60" fmla="*/ 32 w 32"/>
                <a:gd name="T61" fmla="*/ 15 h 31"/>
                <a:gd name="T62" fmla="*/ 16 w 32"/>
                <a:gd name="T63" fmla="*/ 31 h 31"/>
                <a:gd name="T64" fmla="*/ 0 w 32"/>
                <a:gd name="T65" fmla="*/ 15 h 31"/>
                <a:gd name="T66" fmla="*/ 0 w 32"/>
                <a:gd name="T67" fmla="*/ 15 h 31"/>
                <a:gd name="T68" fmla="*/ 0 w 32"/>
                <a:gd name="T69" fmla="*/ 0 h 31"/>
                <a:gd name="T70" fmla="*/ 0 w 32"/>
                <a:gd name="T71" fmla="*/ 0 h 31"/>
                <a:gd name="T72" fmla="*/ 0 w 32"/>
                <a:gd name="T73" fmla="*/ 0 h 31"/>
                <a:gd name="T74" fmla="*/ 0 w 32"/>
                <a:gd name="T75" fmla="*/ 0 h 31"/>
                <a:gd name="T76" fmla="*/ 0 w 32"/>
                <a:gd name="T77" fmla="*/ 0 h 31"/>
                <a:gd name="T78" fmla="*/ 0 w 32"/>
                <a:gd name="T79" fmla="*/ 0 h 31"/>
                <a:gd name="T80" fmla="*/ 0 w 32"/>
                <a:gd name="T81" fmla="*/ 0 h 31"/>
                <a:gd name="T82" fmla="*/ 16 w 32"/>
                <a:gd name="T83" fmla="*/ 0 h 31"/>
                <a:gd name="T84" fmla="*/ 16 w 32"/>
                <a:gd name="T85" fmla="*/ 0 h 31"/>
                <a:gd name="T86" fmla="*/ 16 w 32"/>
                <a:gd name="T87" fmla="*/ 0 h 31"/>
                <a:gd name="T88" fmla="*/ 16 w 32"/>
                <a:gd name="T89" fmla="*/ 0 h 31"/>
                <a:gd name="T90" fmla="*/ 16 w 32"/>
                <a:gd name="T91" fmla="*/ 0 h 31"/>
                <a:gd name="T92" fmla="*/ 16 w 32"/>
                <a:gd name="T93" fmla="*/ 0 h 31"/>
                <a:gd name="T94" fmla="*/ 32 w 32"/>
                <a:gd name="T95" fmla="*/ 0 h 31"/>
                <a:gd name="T96" fmla="*/ 32 w 32"/>
                <a:gd name="T97" fmla="*/ 15 h 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1"/>
                <a:gd name="T149" fmla="*/ 32 w 32"/>
                <a:gd name="T150" fmla="*/ 31 h 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1">
                  <a:moveTo>
                    <a:pt x="32" y="15"/>
                  </a:moveTo>
                  <a:lnTo>
                    <a:pt x="16" y="15"/>
                  </a:lnTo>
                  <a:lnTo>
                    <a:pt x="0" y="15"/>
                  </a:lnTo>
                  <a:lnTo>
                    <a:pt x="16" y="0"/>
                  </a:lnTo>
                  <a:lnTo>
                    <a:pt x="32" y="15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6" y="15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6" y="31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05" name="Freeform 85"/>
            <p:cNvSpPr>
              <a:spLocks/>
            </p:cNvSpPr>
            <p:nvPr/>
          </p:nvSpPr>
          <p:spPr bwMode="auto">
            <a:xfrm flipV="1">
              <a:off x="2953" y="2689"/>
              <a:ext cx="15" cy="16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w 16"/>
                <a:gd name="T11" fmla="*/ 0 h 16"/>
                <a:gd name="T12" fmla="*/ 0 w 16"/>
                <a:gd name="T13" fmla="*/ 16 h 16"/>
                <a:gd name="T14" fmla="*/ 16 w 16"/>
                <a:gd name="T15" fmla="*/ 0 h 16"/>
                <a:gd name="T16" fmla="*/ 16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06" name="Freeform 86"/>
            <p:cNvSpPr>
              <a:spLocks/>
            </p:cNvSpPr>
            <p:nvPr/>
          </p:nvSpPr>
          <p:spPr bwMode="auto">
            <a:xfrm flipV="1">
              <a:off x="2953" y="2673"/>
              <a:ext cx="29" cy="32"/>
            </a:xfrm>
            <a:custGeom>
              <a:avLst/>
              <a:gdLst>
                <a:gd name="T0" fmla="*/ 32 w 32"/>
                <a:gd name="T1" fmla="*/ 0 h 32"/>
                <a:gd name="T2" fmla="*/ 32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16 w 32"/>
                <a:gd name="T45" fmla="*/ 0 h 32"/>
                <a:gd name="T46" fmla="*/ 16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32 w 32"/>
                <a:gd name="T53" fmla="*/ 16 h 32"/>
                <a:gd name="T54" fmla="*/ 32 w 32"/>
                <a:gd name="T55" fmla="*/ 16 h 32"/>
                <a:gd name="T56" fmla="*/ 32 w 32"/>
                <a:gd name="T57" fmla="*/ 16 h 32"/>
                <a:gd name="T58" fmla="*/ 16 w 32"/>
                <a:gd name="T59" fmla="*/ 32 h 32"/>
                <a:gd name="T60" fmla="*/ 16 w 32"/>
                <a:gd name="T61" fmla="*/ 32 h 32"/>
                <a:gd name="T62" fmla="*/ 0 w 32"/>
                <a:gd name="T63" fmla="*/ 16 h 32"/>
                <a:gd name="T64" fmla="*/ 0 w 32"/>
                <a:gd name="T65" fmla="*/ 0 h 32"/>
                <a:gd name="T66" fmla="*/ 0 w 32"/>
                <a:gd name="T67" fmla="*/ 0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16 w 32"/>
                <a:gd name="T95" fmla="*/ 0 h 32"/>
                <a:gd name="T96" fmla="*/ 32 w 32"/>
                <a:gd name="T97" fmla="*/ 0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0"/>
                  </a:move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07" name="Freeform 87"/>
            <p:cNvSpPr>
              <a:spLocks/>
            </p:cNvSpPr>
            <p:nvPr/>
          </p:nvSpPr>
          <p:spPr bwMode="auto">
            <a:xfrm flipV="1">
              <a:off x="2968" y="2689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16 h 16"/>
                <a:gd name="T8" fmla="*/ 16 w 16"/>
                <a:gd name="T9" fmla="*/ 16 h 16"/>
                <a:gd name="T10" fmla="*/ 16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08" name="Freeform 88"/>
            <p:cNvSpPr>
              <a:spLocks/>
            </p:cNvSpPr>
            <p:nvPr/>
          </p:nvSpPr>
          <p:spPr bwMode="auto">
            <a:xfrm flipV="1">
              <a:off x="2830" y="3072"/>
              <a:ext cx="14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16 h 16"/>
                <a:gd name="T14" fmla="*/ 16 w 16"/>
                <a:gd name="T15" fmla="*/ 16 h 16"/>
                <a:gd name="T16" fmla="*/ 16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09" name="Freeform 89"/>
            <p:cNvSpPr>
              <a:spLocks/>
            </p:cNvSpPr>
            <p:nvPr/>
          </p:nvSpPr>
          <p:spPr bwMode="auto">
            <a:xfrm flipV="1">
              <a:off x="2830" y="3056"/>
              <a:ext cx="28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10" name="Freeform 90"/>
            <p:cNvSpPr>
              <a:spLocks/>
            </p:cNvSpPr>
            <p:nvPr/>
          </p:nvSpPr>
          <p:spPr bwMode="auto">
            <a:xfrm flipV="1">
              <a:off x="2844" y="3056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11" name="Freeform 91"/>
            <p:cNvSpPr>
              <a:spLocks/>
            </p:cNvSpPr>
            <p:nvPr/>
          </p:nvSpPr>
          <p:spPr bwMode="auto">
            <a:xfrm flipV="1">
              <a:off x="2958" y="3136"/>
              <a:ext cx="28" cy="16"/>
            </a:xfrm>
            <a:custGeom>
              <a:avLst/>
              <a:gdLst>
                <a:gd name="T0" fmla="*/ 32 w 32"/>
                <a:gd name="T1" fmla="*/ 16 h 16"/>
                <a:gd name="T2" fmla="*/ 16 w 32"/>
                <a:gd name="T3" fmla="*/ 0 h 16"/>
                <a:gd name="T4" fmla="*/ 16 w 32"/>
                <a:gd name="T5" fmla="*/ 0 h 16"/>
                <a:gd name="T6" fmla="*/ 0 w 32"/>
                <a:gd name="T7" fmla="*/ 0 h 16"/>
                <a:gd name="T8" fmla="*/ 0 w 32"/>
                <a:gd name="T9" fmla="*/ 16 h 16"/>
                <a:gd name="T10" fmla="*/ 0 w 32"/>
                <a:gd name="T11" fmla="*/ 16 h 16"/>
                <a:gd name="T12" fmla="*/ 16 w 32"/>
                <a:gd name="T13" fmla="*/ 16 h 16"/>
                <a:gd name="T14" fmla="*/ 16 w 32"/>
                <a:gd name="T15" fmla="*/ 16 h 16"/>
                <a:gd name="T16" fmla="*/ 32 w 32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6"/>
                <a:gd name="T29" fmla="*/ 32 w 3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6">
                  <a:moveTo>
                    <a:pt x="32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12" name="Freeform 92"/>
            <p:cNvSpPr>
              <a:spLocks/>
            </p:cNvSpPr>
            <p:nvPr/>
          </p:nvSpPr>
          <p:spPr bwMode="auto">
            <a:xfrm flipV="1">
              <a:off x="3010" y="3120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13" name="Freeform 93"/>
            <p:cNvSpPr>
              <a:spLocks/>
            </p:cNvSpPr>
            <p:nvPr/>
          </p:nvSpPr>
          <p:spPr bwMode="auto">
            <a:xfrm flipV="1">
              <a:off x="2880" y="3887"/>
              <a:ext cx="29" cy="16"/>
            </a:xfrm>
            <a:custGeom>
              <a:avLst/>
              <a:gdLst>
                <a:gd name="T0" fmla="*/ 32 w 32"/>
                <a:gd name="T1" fmla="*/ 0 h 16"/>
                <a:gd name="T2" fmla="*/ 16 w 32"/>
                <a:gd name="T3" fmla="*/ 0 h 16"/>
                <a:gd name="T4" fmla="*/ 16 w 32"/>
                <a:gd name="T5" fmla="*/ 0 h 16"/>
                <a:gd name="T6" fmla="*/ 0 w 32"/>
                <a:gd name="T7" fmla="*/ 0 h 16"/>
                <a:gd name="T8" fmla="*/ 0 w 32"/>
                <a:gd name="T9" fmla="*/ 0 h 16"/>
                <a:gd name="T10" fmla="*/ 0 w 32"/>
                <a:gd name="T11" fmla="*/ 0 h 16"/>
                <a:gd name="T12" fmla="*/ 16 w 32"/>
                <a:gd name="T13" fmla="*/ 16 h 16"/>
                <a:gd name="T14" fmla="*/ 16 w 32"/>
                <a:gd name="T15" fmla="*/ 0 h 16"/>
                <a:gd name="T16" fmla="*/ 32 w 32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6"/>
                <a:gd name="T29" fmla="*/ 32 w 3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6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14" name="Freeform 94"/>
            <p:cNvSpPr>
              <a:spLocks/>
            </p:cNvSpPr>
            <p:nvPr/>
          </p:nvSpPr>
          <p:spPr bwMode="auto">
            <a:xfrm flipV="1">
              <a:off x="2880" y="3871"/>
              <a:ext cx="29" cy="32"/>
            </a:xfrm>
            <a:custGeom>
              <a:avLst/>
              <a:gdLst>
                <a:gd name="T0" fmla="*/ 32 w 32"/>
                <a:gd name="T1" fmla="*/ 16 h 32"/>
                <a:gd name="T2" fmla="*/ 16 w 32"/>
                <a:gd name="T3" fmla="*/ 16 h 32"/>
                <a:gd name="T4" fmla="*/ 16 w 32"/>
                <a:gd name="T5" fmla="*/ 16 h 32"/>
                <a:gd name="T6" fmla="*/ 16 w 32"/>
                <a:gd name="T7" fmla="*/ 16 h 32"/>
                <a:gd name="T8" fmla="*/ 16 w 32"/>
                <a:gd name="T9" fmla="*/ 16 h 32"/>
                <a:gd name="T10" fmla="*/ 16 w 32"/>
                <a:gd name="T11" fmla="*/ 16 h 32"/>
                <a:gd name="T12" fmla="*/ 16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32 w 32"/>
                <a:gd name="T33" fmla="*/ 16 h 32"/>
                <a:gd name="T34" fmla="*/ 16 w 32"/>
                <a:gd name="T35" fmla="*/ 16 h 32"/>
                <a:gd name="T36" fmla="*/ 16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32 w 32"/>
                <a:gd name="T45" fmla="*/ 0 h 32"/>
                <a:gd name="T46" fmla="*/ 32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16 w 32"/>
                <a:gd name="T53" fmla="*/ 16 h 32"/>
                <a:gd name="T54" fmla="*/ 16 w 32"/>
                <a:gd name="T55" fmla="*/ 16 h 32"/>
                <a:gd name="T56" fmla="*/ 32 w 32"/>
                <a:gd name="T57" fmla="*/ 0 h 32"/>
                <a:gd name="T58" fmla="*/ 32 w 32"/>
                <a:gd name="T59" fmla="*/ 16 h 32"/>
                <a:gd name="T60" fmla="*/ 32 w 32"/>
                <a:gd name="T61" fmla="*/ 16 h 32"/>
                <a:gd name="T62" fmla="*/ 16 w 32"/>
                <a:gd name="T63" fmla="*/ 32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16 w 32"/>
                <a:gd name="T83" fmla="*/ 0 h 32"/>
                <a:gd name="T84" fmla="*/ 16 w 32"/>
                <a:gd name="T85" fmla="*/ 0 h 32"/>
                <a:gd name="T86" fmla="*/ 16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32 w 32"/>
                <a:gd name="T95" fmla="*/ 0 h 32"/>
                <a:gd name="T96" fmla="*/ 32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15" name="Freeform 95"/>
            <p:cNvSpPr>
              <a:spLocks/>
            </p:cNvSpPr>
            <p:nvPr/>
          </p:nvSpPr>
          <p:spPr bwMode="auto">
            <a:xfrm flipV="1">
              <a:off x="2852" y="3663"/>
              <a:ext cx="14" cy="16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w 16"/>
                <a:gd name="T11" fmla="*/ 0 h 16"/>
                <a:gd name="T12" fmla="*/ 0 w 16"/>
                <a:gd name="T13" fmla="*/ 16 h 16"/>
                <a:gd name="T14" fmla="*/ 16 w 16"/>
                <a:gd name="T15" fmla="*/ 0 h 16"/>
                <a:gd name="T16" fmla="*/ 16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16" name="Freeform 96"/>
            <p:cNvSpPr>
              <a:spLocks/>
            </p:cNvSpPr>
            <p:nvPr/>
          </p:nvSpPr>
          <p:spPr bwMode="auto">
            <a:xfrm flipV="1">
              <a:off x="2852" y="3647"/>
              <a:ext cx="28" cy="32"/>
            </a:xfrm>
            <a:custGeom>
              <a:avLst/>
              <a:gdLst>
                <a:gd name="T0" fmla="*/ 32 w 32"/>
                <a:gd name="T1" fmla="*/ 0 h 32"/>
                <a:gd name="T2" fmla="*/ 32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16 w 32"/>
                <a:gd name="T45" fmla="*/ 0 h 32"/>
                <a:gd name="T46" fmla="*/ 16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32 w 32"/>
                <a:gd name="T53" fmla="*/ 16 h 32"/>
                <a:gd name="T54" fmla="*/ 32 w 32"/>
                <a:gd name="T55" fmla="*/ 16 h 32"/>
                <a:gd name="T56" fmla="*/ 32 w 32"/>
                <a:gd name="T57" fmla="*/ 16 h 32"/>
                <a:gd name="T58" fmla="*/ 16 w 32"/>
                <a:gd name="T59" fmla="*/ 32 h 32"/>
                <a:gd name="T60" fmla="*/ 16 w 32"/>
                <a:gd name="T61" fmla="*/ 32 h 32"/>
                <a:gd name="T62" fmla="*/ 0 w 32"/>
                <a:gd name="T63" fmla="*/ 16 h 32"/>
                <a:gd name="T64" fmla="*/ 0 w 32"/>
                <a:gd name="T65" fmla="*/ 0 h 32"/>
                <a:gd name="T66" fmla="*/ 0 w 32"/>
                <a:gd name="T67" fmla="*/ 0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16 w 32"/>
                <a:gd name="T95" fmla="*/ 0 h 32"/>
                <a:gd name="T96" fmla="*/ 32 w 32"/>
                <a:gd name="T97" fmla="*/ 0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0"/>
                  </a:move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17" name="Freeform 97"/>
            <p:cNvSpPr>
              <a:spLocks/>
            </p:cNvSpPr>
            <p:nvPr/>
          </p:nvSpPr>
          <p:spPr bwMode="auto">
            <a:xfrm flipV="1">
              <a:off x="2866" y="3663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16 h 16"/>
                <a:gd name="T8" fmla="*/ 16 w 16"/>
                <a:gd name="T9" fmla="*/ 16 h 16"/>
                <a:gd name="T10" fmla="*/ 16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18" name="Freeform 98"/>
            <p:cNvSpPr>
              <a:spLocks/>
            </p:cNvSpPr>
            <p:nvPr/>
          </p:nvSpPr>
          <p:spPr bwMode="auto">
            <a:xfrm flipV="1">
              <a:off x="2937" y="3615"/>
              <a:ext cx="15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16 h 16"/>
                <a:gd name="T14" fmla="*/ 16 w 16"/>
                <a:gd name="T15" fmla="*/ 16 h 16"/>
                <a:gd name="T16" fmla="*/ 16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19" name="Freeform 99"/>
            <p:cNvSpPr>
              <a:spLocks/>
            </p:cNvSpPr>
            <p:nvPr/>
          </p:nvSpPr>
          <p:spPr bwMode="auto">
            <a:xfrm flipV="1">
              <a:off x="2937" y="3599"/>
              <a:ext cx="29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20" name="Freeform 100"/>
            <p:cNvSpPr>
              <a:spLocks/>
            </p:cNvSpPr>
            <p:nvPr/>
          </p:nvSpPr>
          <p:spPr bwMode="auto">
            <a:xfrm flipV="1">
              <a:off x="2952" y="3599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21" name="Freeform 101"/>
            <p:cNvSpPr>
              <a:spLocks/>
            </p:cNvSpPr>
            <p:nvPr/>
          </p:nvSpPr>
          <p:spPr bwMode="auto">
            <a:xfrm flipV="1">
              <a:off x="2923" y="3503"/>
              <a:ext cx="29" cy="16"/>
            </a:xfrm>
            <a:custGeom>
              <a:avLst/>
              <a:gdLst>
                <a:gd name="T0" fmla="*/ 32 w 32"/>
                <a:gd name="T1" fmla="*/ 16 h 16"/>
                <a:gd name="T2" fmla="*/ 16 w 32"/>
                <a:gd name="T3" fmla="*/ 0 h 16"/>
                <a:gd name="T4" fmla="*/ 16 w 32"/>
                <a:gd name="T5" fmla="*/ 0 h 16"/>
                <a:gd name="T6" fmla="*/ 0 w 32"/>
                <a:gd name="T7" fmla="*/ 0 h 16"/>
                <a:gd name="T8" fmla="*/ 0 w 32"/>
                <a:gd name="T9" fmla="*/ 16 h 16"/>
                <a:gd name="T10" fmla="*/ 0 w 32"/>
                <a:gd name="T11" fmla="*/ 16 h 16"/>
                <a:gd name="T12" fmla="*/ 16 w 32"/>
                <a:gd name="T13" fmla="*/ 16 h 16"/>
                <a:gd name="T14" fmla="*/ 16 w 32"/>
                <a:gd name="T15" fmla="*/ 16 h 16"/>
                <a:gd name="T16" fmla="*/ 32 w 32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6"/>
                <a:gd name="T29" fmla="*/ 32 w 3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6">
                  <a:moveTo>
                    <a:pt x="32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22" name="Freeform 102"/>
            <p:cNvSpPr>
              <a:spLocks/>
            </p:cNvSpPr>
            <p:nvPr/>
          </p:nvSpPr>
          <p:spPr bwMode="auto">
            <a:xfrm flipV="1">
              <a:off x="2923" y="3487"/>
              <a:ext cx="43" cy="32"/>
            </a:xfrm>
            <a:custGeom>
              <a:avLst/>
              <a:gdLst>
                <a:gd name="T0" fmla="*/ 32 w 48"/>
                <a:gd name="T1" fmla="*/ 32 h 32"/>
                <a:gd name="T2" fmla="*/ 16 w 48"/>
                <a:gd name="T3" fmla="*/ 16 h 32"/>
                <a:gd name="T4" fmla="*/ 16 w 48"/>
                <a:gd name="T5" fmla="*/ 16 h 32"/>
                <a:gd name="T6" fmla="*/ 16 w 48"/>
                <a:gd name="T7" fmla="*/ 16 h 32"/>
                <a:gd name="T8" fmla="*/ 16 w 48"/>
                <a:gd name="T9" fmla="*/ 16 h 32"/>
                <a:gd name="T10" fmla="*/ 16 w 48"/>
                <a:gd name="T11" fmla="*/ 16 h 32"/>
                <a:gd name="T12" fmla="*/ 16 w 48"/>
                <a:gd name="T13" fmla="*/ 16 h 32"/>
                <a:gd name="T14" fmla="*/ 0 w 48"/>
                <a:gd name="T15" fmla="*/ 16 h 32"/>
                <a:gd name="T16" fmla="*/ 16 w 48"/>
                <a:gd name="T17" fmla="*/ 0 h 32"/>
                <a:gd name="T18" fmla="*/ 16 w 48"/>
                <a:gd name="T19" fmla="*/ 0 h 32"/>
                <a:gd name="T20" fmla="*/ 16 w 48"/>
                <a:gd name="T21" fmla="*/ 16 h 32"/>
                <a:gd name="T22" fmla="*/ 16 w 48"/>
                <a:gd name="T23" fmla="*/ 16 h 32"/>
                <a:gd name="T24" fmla="*/ 16 w 48"/>
                <a:gd name="T25" fmla="*/ 16 h 32"/>
                <a:gd name="T26" fmla="*/ 16 w 48"/>
                <a:gd name="T27" fmla="*/ 16 h 32"/>
                <a:gd name="T28" fmla="*/ 0 w 48"/>
                <a:gd name="T29" fmla="*/ 16 h 32"/>
                <a:gd name="T30" fmla="*/ 0 w 48"/>
                <a:gd name="T31" fmla="*/ 16 h 32"/>
                <a:gd name="T32" fmla="*/ 16 w 48"/>
                <a:gd name="T33" fmla="*/ 16 h 32"/>
                <a:gd name="T34" fmla="*/ 16 w 48"/>
                <a:gd name="T35" fmla="*/ 16 h 32"/>
                <a:gd name="T36" fmla="*/ 16 w 48"/>
                <a:gd name="T37" fmla="*/ 16 h 32"/>
                <a:gd name="T38" fmla="*/ 16 w 48"/>
                <a:gd name="T39" fmla="*/ 16 h 32"/>
                <a:gd name="T40" fmla="*/ 16 w 48"/>
                <a:gd name="T41" fmla="*/ 16 h 32"/>
                <a:gd name="T42" fmla="*/ 16 w 48"/>
                <a:gd name="T43" fmla="*/ 16 h 32"/>
                <a:gd name="T44" fmla="*/ 32 w 48"/>
                <a:gd name="T45" fmla="*/ 16 h 32"/>
                <a:gd name="T46" fmla="*/ 32 w 48"/>
                <a:gd name="T47" fmla="*/ 16 h 32"/>
                <a:gd name="T48" fmla="*/ 32 w 48"/>
                <a:gd name="T49" fmla="*/ 32 h 32"/>
                <a:gd name="T50" fmla="*/ 32 w 48"/>
                <a:gd name="T51" fmla="*/ 32 h 32"/>
                <a:gd name="T52" fmla="*/ 16 w 48"/>
                <a:gd name="T53" fmla="*/ 32 h 32"/>
                <a:gd name="T54" fmla="*/ 16 w 48"/>
                <a:gd name="T55" fmla="*/ 32 h 32"/>
                <a:gd name="T56" fmla="*/ 16 w 48"/>
                <a:gd name="T57" fmla="*/ 32 h 32"/>
                <a:gd name="T58" fmla="*/ 16 w 48"/>
                <a:gd name="T59" fmla="*/ 32 h 32"/>
                <a:gd name="T60" fmla="*/ 16 w 48"/>
                <a:gd name="T61" fmla="*/ 32 h 32"/>
                <a:gd name="T62" fmla="*/ 16 w 48"/>
                <a:gd name="T63" fmla="*/ 32 h 32"/>
                <a:gd name="T64" fmla="*/ 0 w 48"/>
                <a:gd name="T65" fmla="*/ 32 h 32"/>
                <a:gd name="T66" fmla="*/ 0 w 48"/>
                <a:gd name="T67" fmla="*/ 32 h 32"/>
                <a:gd name="T68" fmla="*/ 0 w 48"/>
                <a:gd name="T69" fmla="*/ 16 h 32"/>
                <a:gd name="T70" fmla="*/ 0 w 48"/>
                <a:gd name="T71" fmla="*/ 16 h 32"/>
                <a:gd name="T72" fmla="*/ 0 w 48"/>
                <a:gd name="T73" fmla="*/ 16 h 32"/>
                <a:gd name="T74" fmla="*/ 0 w 48"/>
                <a:gd name="T75" fmla="*/ 16 h 32"/>
                <a:gd name="T76" fmla="*/ 0 w 48"/>
                <a:gd name="T77" fmla="*/ 0 h 32"/>
                <a:gd name="T78" fmla="*/ 0 w 48"/>
                <a:gd name="T79" fmla="*/ 0 h 32"/>
                <a:gd name="T80" fmla="*/ 0 w 48"/>
                <a:gd name="T81" fmla="*/ 0 h 32"/>
                <a:gd name="T82" fmla="*/ 16 w 48"/>
                <a:gd name="T83" fmla="*/ 0 h 32"/>
                <a:gd name="T84" fmla="*/ 16 w 48"/>
                <a:gd name="T85" fmla="*/ 0 h 32"/>
                <a:gd name="T86" fmla="*/ 32 w 48"/>
                <a:gd name="T87" fmla="*/ 0 h 32"/>
                <a:gd name="T88" fmla="*/ 32 w 48"/>
                <a:gd name="T89" fmla="*/ 0 h 32"/>
                <a:gd name="T90" fmla="*/ 32 w 48"/>
                <a:gd name="T91" fmla="*/ 0 h 32"/>
                <a:gd name="T92" fmla="*/ 32 w 48"/>
                <a:gd name="T93" fmla="*/ 0 h 32"/>
                <a:gd name="T94" fmla="*/ 48 w 48"/>
                <a:gd name="T95" fmla="*/ 16 h 32"/>
                <a:gd name="T96" fmla="*/ 32 w 48"/>
                <a:gd name="T97" fmla="*/ 32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32"/>
                <a:gd name="T149" fmla="*/ 48 w 48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32">
                  <a:moveTo>
                    <a:pt x="32" y="32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23" name="Freeform 103"/>
            <p:cNvSpPr>
              <a:spLocks/>
            </p:cNvSpPr>
            <p:nvPr/>
          </p:nvSpPr>
          <p:spPr bwMode="auto">
            <a:xfrm flipV="1">
              <a:off x="2952" y="3487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24" name="Freeform 104"/>
            <p:cNvSpPr>
              <a:spLocks/>
            </p:cNvSpPr>
            <p:nvPr/>
          </p:nvSpPr>
          <p:spPr bwMode="auto">
            <a:xfrm flipV="1">
              <a:off x="2852" y="3424"/>
              <a:ext cx="28" cy="15"/>
            </a:xfrm>
            <a:custGeom>
              <a:avLst/>
              <a:gdLst>
                <a:gd name="T0" fmla="*/ 32 w 32"/>
                <a:gd name="T1" fmla="*/ 0 h 15"/>
                <a:gd name="T2" fmla="*/ 16 w 32"/>
                <a:gd name="T3" fmla="*/ 0 h 15"/>
                <a:gd name="T4" fmla="*/ 16 w 32"/>
                <a:gd name="T5" fmla="*/ 0 h 15"/>
                <a:gd name="T6" fmla="*/ 0 w 32"/>
                <a:gd name="T7" fmla="*/ 0 h 15"/>
                <a:gd name="T8" fmla="*/ 0 w 32"/>
                <a:gd name="T9" fmla="*/ 0 h 15"/>
                <a:gd name="T10" fmla="*/ 0 w 32"/>
                <a:gd name="T11" fmla="*/ 0 h 15"/>
                <a:gd name="T12" fmla="*/ 16 w 32"/>
                <a:gd name="T13" fmla="*/ 15 h 15"/>
                <a:gd name="T14" fmla="*/ 16 w 32"/>
                <a:gd name="T15" fmla="*/ 0 h 15"/>
                <a:gd name="T16" fmla="*/ 32 w 32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5"/>
                <a:gd name="T29" fmla="*/ 32 w 32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5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25" name="Freeform 105"/>
            <p:cNvSpPr>
              <a:spLocks/>
            </p:cNvSpPr>
            <p:nvPr/>
          </p:nvSpPr>
          <p:spPr bwMode="auto">
            <a:xfrm flipV="1">
              <a:off x="2852" y="3408"/>
              <a:ext cx="28" cy="31"/>
            </a:xfrm>
            <a:custGeom>
              <a:avLst/>
              <a:gdLst>
                <a:gd name="T0" fmla="*/ 32 w 32"/>
                <a:gd name="T1" fmla="*/ 15 h 31"/>
                <a:gd name="T2" fmla="*/ 16 w 32"/>
                <a:gd name="T3" fmla="*/ 15 h 31"/>
                <a:gd name="T4" fmla="*/ 16 w 32"/>
                <a:gd name="T5" fmla="*/ 15 h 31"/>
                <a:gd name="T6" fmla="*/ 16 w 32"/>
                <a:gd name="T7" fmla="*/ 15 h 31"/>
                <a:gd name="T8" fmla="*/ 16 w 32"/>
                <a:gd name="T9" fmla="*/ 15 h 31"/>
                <a:gd name="T10" fmla="*/ 16 w 32"/>
                <a:gd name="T11" fmla="*/ 15 h 31"/>
                <a:gd name="T12" fmla="*/ 16 w 32"/>
                <a:gd name="T13" fmla="*/ 15 h 31"/>
                <a:gd name="T14" fmla="*/ 0 w 32"/>
                <a:gd name="T15" fmla="*/ 15 h 31"/>
                <a:gd name="T16" fmla="*/ 0 w 32"/>
                <a:gd name="T17" fmla="*/ 15 h 31"/>
                <a:gd name="T18" fmla="*/ 0 w 32"/>
                <a:gd name="T19" fmla="*/ 15 h 31"/>
                <a:gd name="T20" fmla="*/ 0 w 32"/>
                <a:gd name="T21" fmla="*/ 15 h 31"/>
                <a:gd name="T22" fmla="*/ 0 w 32"/>
                <a:gd name="T23" fmla="*/ 15 h 31"/>
                <a:gd name="T24" fmla="*/ 0 w 32"/>
                <a:gd name="T25" fmla="*/ 15 h 31"/>
                <a:gd name="T26" fmla="*/ 0 w 32"/>
                <a:gd name="T27" fmla="*/ 15 h 31"/>
                <a:gd name="T28" fmla="*/ 16 w 32"/>
                <a:gd name="T29" fmla="*/ 0 h 31"/>
                <a:gd name="T30" fmla="*/ 16 w 32"/>
                <a:gd name="T31" fmla="*/ 0 h 31"/>
                <a:gd name="T32" fmla="*/ 32 w 32"/>
                <a:gd name="T33" fmla="*/ 15 h 31"/>
                <a:gd name="T34" fmla="*/ 16 w 32"/>
                <a:gd name="T35" fmla="*/ 15 h 31"/>
                <a:gd name="T36" fmla="*/ 16 w 32"/>
                <a:gd name="T37" fmla="*/ 15 h 31"/>
                <a:gd name="T38" fmla="*/ 16 w 32"/>
                <a:gd name="T39" fmla="*/ 0 h 31"/>
                <a:gd name="T40" fmla="*/ 16 w 32"/>
                <a:gd name="T41" fmla="*/ 0 h 31"/>
                <a:gd name="T42" fmla="*/ 16 w 32"/>
                <a:gd name="T43" fmla="*/ 0 h 31"/>
                <a:gd name="T44" fmla="*/ 32 w 32"/>
                <a:gd name="T45" fmla="*/ 0 h 31"/>
                <a:gd name="T46" fmla="*/ 32 w 32"/>
                <a:gd name="T47" fmla="*/ 0 h 31"/>
                <a:gd name="T48" fmla="*/ 32 w 32"/>
                <a:gd name="T49" fmla="*/ 15 h 31"/>
                <a:gd name="T50" fmla="*/ 32 w 32"/>
                <a:gd name="T51" fmla="*/ 15 h 31"/>
                <a:gd name="T52" fmla="*/ 16 w 32"/>
                <a:gd name="T53" fmla="*/ 15 h 31"/>
                <a:gd name="T54" fmla="*/ 16 w 32"/>
                <a:gd name="T55" fmla="*/ 15 h 31"/>
                <a:gd name="T56" fmla="*/ 32 w 32"/>
                <a:gd name="T57" fmla="*/ 0 h 31"/>
                <a:gd name="T58" fmla="*/ 32 w 32"/>
                <a:gd name="T59" fmla="*/ 15 h 31"/>
                <a:gd name="T60" fmla="*/ 32 w 32"/>
                <a:gd name="T61" fmla="*/ 15 h 31"/>
                <a:gd name="T62" fmla="*/ 16 w 32"/>
                <a:gd name="T63" fmla="*/ 31 h 31"/>
                <a:gd name="T64" fmla="*/ 0 w 32"/>
                <a:gd name="T65" fmla="*/ 15 h 31"/>
                <a:gd name="T66" fmla="*/ 0 w 32"/>
                <a:gd name="T67" fmla="*/ 15 h 31"/>
                <a:gd name="T68" fmla="*/ 0 w 32"/>
                <a:gd name="T69" fmla="*/ 0 h 31"/>
                <a:gd name="T70" fmla="*/ 0 w 32"/>
                <a:gd name="T71" fmla="*/ 0 h 31"/>
                <a:gd name="T72" fmla="*/ 0 w 32"/>
                <a:gd name="T73" fmla="*/ 0 h 31"/>
                <a:gd name="T74" fmla="*/ 0 w 32"/>
                <a:gd name="T75" fmla="*/ 0 h 31"/>
                <a:gd name="T76" fmla="*/ 0 w 32"/>
                <a:gd name="T77" fmla="*/ 0 h 31"/>
                <a:gd name="T78" fmla="*/ 0 w 32"/>
                <a:gd name="T79" fmla="*/ 0 h 31"/>
                <a:gd name="T80" fmla="*/ 0 w 32"/>
                <a:gd name="T81" fmla="*/ 0 h 31"/>
                <a:gd name="T82" fmla="*/ 16 w 32"/>
                <a:gd name="T83" fmla="*/ 0 h 31"/>
                <a:gd name="T84" fmla="*/ 16 w 32"/>
                <a:gd name="T85" fmla="*/ 0 h 31"/>
                <a:gd name="T86" fmla="*/ 16 w 32"/>
                <a:gd name="T87" fmla="*/ 0 h 31"/>
                <a:gd name="T88" fmla="*/ 16 w 32"/>
                <a:gd name="T89" fmla="*/ 0 h 31"/>
                <a:gd name="T90" fmla="*/ 16 w 32"/>
                <a:gd name="T91" fmla="*/ 0 h 31"/>
                <a:gd name="T92" fmla="*/ 16 w 32"/>
                <a:gd name="T93" fmla="*/ 0 h 31"/>
                <a:gd name="T94" fmla="*/ 32 w 32"/>
                <a:gd name="T95" fmla="*/ 0 h 31"/>
                <a:gd name="T96" fmla="*/ 32 w 32"/>
                <a:gd name="T97" fmla="*/ 15 h 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1"/>
                <a:gd name="T149" fmla="*/ 32 w 32"/>
                <a:gd name="T150" fmla="*/ 31 h 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1">
                  <a:moveTo>
                    <a:pt x="32" y="15"/>
                  </a:moveTo>
                  <a:lnTo>
                    <a:pt x="16" y="15"/>
                  </a:lnTo>
                  <a:lnTo>
                    <a:pt x="0" y="15"/>
                  </a:lnTo>
                  <a:lnTo>
                    <a:pt x="16" y="0"/>
                  </a:lnTo>
                  <a:lnTo>
                    <a:pt x="32" y="15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6" y="15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6" y="31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26" name="Freeform 106"/>
            <p:cNvSpPr>
              <a:spLocks/>
            </p:cNvSpPr>
            <p:nvPr/>
          </p:nvSpPr>
          <p:spPr bwMode="auto">
            <a:xfrm flipV="1">
              <a:off x="2937" y="3376"/>
              <a:ext cx="15" cy="16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w 16"/>
                <a:gd name="T11" fmla="*/ 0 h 16"/>
                <a:gd name="T12" fmla="*/ 0 w 16"/>
                <a:gd name="T13" fmla="*/ 16 h 16"/>
                <a:gd name="T14" fmla="*/ 16 w 16"/>
                <a:gd name="T15" fmla="*/ 0 h 16"/>
                <a:gd name="T16" fmla="*/ 16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27" name="Freeform 107"/>
            <p:cNvSpPr>
              <a:spLocks/>
            </p:cNvSpPr>
            <p:nvPr/>
          </p:nvSpPr>
          <p:spPr bwMode="auto">
            <a:xfrm flipV="1">
              <a:off x="2937" y="3360"/>
              <a:ext cx="29" cy="32"/>
            </a:xfrm>
            <a:custGeom>
              <a:avLst/>
              <a:gdLst>
                <a:gd name="T0" fmla="*/ 32 w 32"/>
                <a:gd name="T1" fmla="*/ 0 h 32"/>
                <a:gd name="T2" fmla="*/ 32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16 w 32"/>
                <a:gd name="T45" fmla="*/ 0 h 32"/>
                <a:gd name="T46" fmla="*/ 16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32 w 32"/>
                <a:gd name="T53" fmla="*/ 16 h 32"/>
                <a:gd name="T54" fmla="*/ 32 w 32"/>
                <a:gd name="T55" fmla="*/ 16 h 32"/>
                <a:gd name="T56" fmla="*/ 32 w 32"/>
                <a:gd name="T57" fmla="*/ 16 h 32"/>
                <a:gd name="T58" fmla="*/ 16 w 32"/>
                <a:gd name="T59" fmla="*/ 32 h 32"/>
                <a:gd name="T60" fmla="*/ 16 w 32"/>
                <a:gd name="T61" fmla="*/ 32 h 32"/>
                <a:gd name="T62" fmla="*/ 0 w 32"/>
                <a:gd name="T63" fmla="*/ 16 h 32"/>
                <a:gd name="T64" fmla="*/ 0 w 32"/>
                <a:gd name="T65" fmla="*/ 0 h 32"/>
                <a:gd name="T66" fmla="*/ 0 w 32"/>
                <a:gd name="T67" fmla="*/ 0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16 w 32"/>
                <a:gd name="T95" fmla="*/ 0 h 32"/>
                <a:gd name="T96" fmla="*/ 32 w 32"/>
                <a:gd name="T97" fmla="*/ 0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0"/>
                  </a:move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28" name="Freeform 108"/>
            <p:cNvSpPr>
              <a:spLocks/>
            </p:cNvSpPr>
            <p:nvPr/>
          </p:nvSpPr>
          <p:spPr bwMode="auto">
            <a:xfrm flipV="1">
              <a:off x="2952" y="3376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16 h 16"/>
                <a:gd name="T8" fmla="*/ 16 w 16"/>
                <a:gd name="T9" fmla="*/ 16 h 16"/>
                <a:gd name="T10" fmla="*/ 16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29" name="Freeform 109"/>
            <p:cNvSpPr>
              <a:spLocks/>
            </p:cNvSpPr>
            <p:nvPr/>
          </p:nvSpPr>
          <p:spPr bwMode="auto">
            <a:xfrm flipV="1">
              <a:off x="2838" y="3759"/>
              <a:ext cx="14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16 h 16"/>
                <a:gd name="T14" fmla="*/ 16 w 16"/>
                <a:gd name="T15" fmla="*/ 16 h 16"/>
                <a:gd name="T16" fmla="*/ 16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30" name="Freeform 110"/>
            <p:cNvSpPr>
              <a:spLocks/>
            </p:cNvSpPr>
            <p:nvPr/>
          </p:nvSpPr>
          <p:spPr bwMode="auto">
            <a:xfrm flipV="1">
              <a:off x="2838" y="3743"/>
              <a:ext cx="28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31" name="Freeform 111"/>
            <p:cNvSpPr>
              <a:spLocks/>
            </p:cNvSpPr>
            <p:nvPr/>
          </p:nvSpPr>
          <p:spPr bwMode="auto">
            <a:xfrm flipV="1">
              <a:off x="2852" y="3743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32" name="Freeform 112"/>
            <p:cNvSpPr>
              <a:spLocks/>
            </p:cNvSpPr>
            <p:nvPr/>
          </p:nvSpPr>
          <p:spPr bwMode="auto">
            <a:xfrm flipV="1">
              <a:off x="2994" y="3807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33" name="Freeform 113"/>
            <p:cNvSpPr>
              <a:spLocks/>
            </p:cNvSpPr>
            <p:nvPr/>
          </p:nvSpPr>
          <p:spPr bwMode="auto">
            <a:xfrm flipV="1">
              <a:off x="2865" y="4032"/>
              <a:ext cx="29" cy="32"/>
            </a:xfrm>
            <a:custGeom>
              <a:avLst/>
              <a:gdLst>
                <a:gd name="T0" fmla="*/ 32 w 32"/>
                <a:gd name="T1" fmla="*/ 16 h 32"/>
                <a:gd name="T2" fmla="*/ 16 w 32"/>
                <a:gd name="T3" fmla="*/ 16 h 32"/>
                <a:gd name="T4" fmla="*/ 16 w 32"/>
                <a:gd name="T5" fmla="*/ 16 h 32"/>
                <a:gd name="T6" fmla="*/ 16 w 32"/>
                <a:gd name="T7" fmla="*/ 16 h 32"/>
                <a:gd name="T8" fmla="*/ 16 w 32"/>
                <a:gd name="T9" fmla="*/ 16 h 32"/>
                <a:gd name="T10" fmla="*/ 16 w 32"/>
                <a:gd name="T11" fmla="*/ 16 h 32"/>
                <a:gd name="T12" fmla="*/ 16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32 w 32"/>
                <a:gd name="T33" fmla="*/ 16 h 32"/>
                <a:gd name="T34" fmla="*/ 16 w 32"/>
                <a:gd name="T35" fmla="*/ 16 h 32"/>
                <a:gd name="T36" fmla="*/ 16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32 w 32"/>
                <a:gd name="T45" fmla="*/ 0 h 32"/>
                <a:gd name="T46" fmla="*/ 32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16 w 32"/>
                <a:gd name="T53" fmla="*/ 16 h 32"/>
                <a:gd name="T54" fmla="*/ 16 w 32"/>
                <a:gd name="T55" fmla="*/ 16 h 32"/>
                <a:gd name="T56" fmla="*/ 32 w 32"/>
                <a:gd name="T57" fmla="*/ 0 h 32"/>
                <a:gd name="T58" fmla="*/ 32 w 32"/>
                <a:gd name="T59" fmla="*/ 16 h 32"/>
                <a:gd name="T60" fmla="*/ 32 w 32"/>
                <a:gd name="T61" fmla="*/ 16 h 32"/>
                <a:gd name="T62" fmla="*/ 16 w 32"/>
                <a:gd name="T63" fmla="*/ 32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16 w 32"/>
                <a:gd name="T83" fmla="*/ 0 h 32"/>
                <a:gd name="T84" fmla="*/ 16 w 32"/>
                <a:gd name="T85" fmla="*/ 0 h 32"/>
                <a:gd name="T86" fmla="*/ 16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32 w 32"/>
                <a:gd name="T95" fmla="*/ 0 h 32"/>
                <a:gd name="T96" fmla="*/ 32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34" name="Freeform 114"/>
            <p:cNvSpPr>
              <a:spLocks/>
            </p:cNvSpPr>
            <p:nvPr/>
          </p:nvSpPr>
          <p:spPr bwMode="auto">
            <a:xfrm flipV="1">
              <a:off x="2774" y="3008"/>
              <a:ext cx="15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16 h 16"/>
                <a:gd name="T14" fmla="*/ 16 w 16"/>
                <a:gd name="T15" fmla="*/ 16 h 16"/>
                <a:gd name="T16" fmla="*/ 16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35" name="Freeform 115"/>
            <p:cNvSpPr>
              <a:spLocks/>
            </p:cNvSpPr>
            <p:nvPr/>
          </p:nvSpPr>
          <p:spPr bwMode="auto">
            <a:xfrm flipV="1">
              <a:off x="2774" y="3120"/>
              <a:ext cx="29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36" name="Freeform 116"/>
            <p:cNvSpPr>
              <a:spLocks/>
            </p:cNvSpPr>
            <p:nvPr/>
          </p:nvSpPr>
          <p:spPr bwMode="auto">
            <a:xfrm flipV="1">
              <a:off x="2789" y="2992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37" name="Freeform 117"/>
            <p:cNvSpPr>
              <a:spLocks/>
            </p:cNvSpPr>
            <p:nvPr/>
          </p:nvSpPr>
          <p:spPr bwMode="auto">
            <a:xfrm flipV="1">
              <a:off x="2760" y="2896"/>
              <a:ext cx="29" cy="16"/>
            </a:xfrm>
            <a:custGeom>
              <a:avLst/>
              <a:gdLst>
                <a:gd name="T0" fmla="*/ 32 w 32"/>
                <a:gd name="T1" fmla="*/ 16 h 16"/>
                <a:gd name="T2" fmla="*/ 16 w 32"/>
                <a:gd name="T3" fmla="*/ 0 h 16"/>
                <a:gd name="T4" fmla="*/ 16 w 32"/>
                <a:gd name="T5" fmla="*/ 0 h 16"/>
                <a:gd name="T6" fmla="*/ 0 w 32"/>
                <a:gd name="T7" fmla="*/ 0 h 16"/>
                <a:gd name="T8" fmla="*/ 0 w 32"/>
                <a:gd name="T9" fmla="*/ 16 h 16"/>
                <a:gd name="T10" fmla="*/ 0 w 32"/>
                <a:gd name="T11" fmla="*/ 16 h 16"/>
                <a:gd name="T12" fmla="*/ 16 w 32"/>
                <a:gd name="T13" fmla="*/ 16 h 16"/>
                <a:gd name="T14" fmla="*/ 16 w 32"/>
                <a:gd name="T15" fmla="*/ 16 h 16"/>
                <a:gd name="T16" fmla="*/ 32 w 32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6"/>
                <a:gd name="T29" fmla="*/ 32 w 3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6">
                  <a:moveTo>
                    <a:pt x="32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38" name="Freeform 118"/>
            <p:cNvSpPr>
              <a:spLocks/>
            </p:cNvSpPr>
            <p:nvPr/>
          </p:nvSpPr>
          <p:spPr bwMode="auto">
            <a:xfrm flipV="1">
              <a:off x="2760" y="2880"/>
              <a:ext cx="43" cy="32"/>
            </a:xfrm>
            <a:custGeom>
              <a:avLst/>
              <a:gdLst>
                <a:gd name="T0" fmla="*/ 32 w 48"/>
                <a:gd name="T1" fmla="*/ 32 h 32"/>
                <a:gd name="T2" fmla="*/ 16 w 48"/>
                <a:gd name="T3" fmla="*/ 16 h 32"/>
                <a:gd name="T4" fmla="*/ 16 w 48"/>
                <a:gd name="T5" fmla="*/ 16 h 32"/>
                <a:gd name="T6" fmla="*/ 16 w 48"/>
                <a:gd name="T7" fmla="*/ 16 h 32"/>
                <a:gd name="T8" fmla="*/ 16 w 48"/>
                <a:gd name="T9" fmla="*/ 16 h 32"/>
                <a:gd name="T10" fmla="*/ 16 w 48"/>
                <a:gd name="T11" fmla="*/ 16 h 32"/>
                <a:gd name="T12" fmla="*/ 16 w 48"/>
                <a:gd name="T13" fmla="*/ 16 h 32"/>
                <a:gd name="T14" fmla="*/ 0 w 48"/>
                <a:gd name="T15" fmla="*/ 16 h 32"/>
                <a:gd name="T16" fmla="*/ 16 w 48"/>
                <a:gd name="T17" fmla="*/ 0 h 32"/>
                <a:gd name="T18" fmla="*/ 16 w 48"/>
                <a:gd name="T19" fmla="*/ 0 h 32"/>
                <a:gd name="T20" fmla="*/ 16 w 48"/>
                <a:gd name="T21" fmla="*/ 16 h 32"/>
                <a:gd name="T22" fmla="*/ 16 w 48"/>
                <a:gd name="T23" fmla="*/ 16 h 32"/>
                <a:gd name="T24" fmla="*/ 16 w 48"/>
                <a:gd name="T25" fmla="*/ 16 h 32"/>
                <a:gd name="T26" fmla="*/ 16 w 48"/>
                <a:gd name="T27" fmla="*/ 16 h 32"/>
                <a:gd name="T28" fmla="*/ 0 w 48"/>
                <a:gd name="T29" fmla="*/ 16 h 32"/>
                <a:gd name="T30" fmla="*/ 0 w 48"/>
                <a:gd name="T31" fmla="*/ 16 h 32"/>
                <a:gd name="T32" fmla="*/ 16 w 48"/>
                <a:gd name="T33" fmla="*/ 16 h 32"/>
                <a:gd name="T34" fmla="*/ 16 w 48"/>
                <a:gd name="T35" fmla="*/ 16 h 32"/>
                <a:gd name="T36" fmla="*/ 16 w 48"/>
                <a:gd name="T37" fmla="*/ 16 h 32"/>
                <a:gd name="T38" fmla="*/ 16 w 48"/>
                <a:gd name="T39" fmla="*/ 16 h 32"/>
                <a:gd name="T40" fmla="*/ 16 w 48"/>
                <a:gd name="T41" fmla="*/ 16 h 32"/>
                <a:gd name="T42" fmla="*/ 16 w 48"/>
                <a:gd name="T43" fmla="*/ 16 h 32"/>
                <a:gd name="T44" fmla="*/ 32 w 48"/>
                <a:gd name="T45" fmla="*/ 16 h 32"/>
                <a:gd name="T46" fmla="*/ 32 w 48"/>
                <a:gd name="T47" fmla="*/ 16 h 32"/>
                <a:gd name="T48" fmla="*/ 32 w 48"/>
                <a:gd name="T49" fmla="*/ 32 h 32"/>
                <a:gd name="T50" fmla="*/ 32 w 48"/>
                <a:gd name="T51" fmla="*/ 32 h 32"/>
                <a:gd name="T52" fmla="*/ 16 w 48"/>
                <a:gd name="T53" fmla="*/ 32 h 32"/>
                <a:gd name="T54" fmla="*/ 16 w 48"/>
                <a:gd name="T55" fmla="*/ 32 h 32"/>
                <a:gd name="T56" fmla="*/ 16 w 48"/>
                <a:gd name="T57" fmla="*/ 32 h 32"/>
                <a:gd name="T58" fmla="*/ 16 w 48"/>
                <a:gd name="T59" fmla="*/ 32 h 32"/>
                <a:gd name="T60" fmla="*/ 16 w 48"/>
                <a:gd name="T61" fmla="*/ 32 h 32"/>
                <a:gd name="T62" fmla="*/ 16 w 48"/>
                <a:gd name="T63" fmla="*/ 32 h 32"/>
                <a:gd name="T64" fmla="*/ 0 w 48"/>
                <a:gd name="T65" fmla="*/ 32 h 32"/>
                <a:gd name="T66" fmla="*/ 0 w 48"/>
                <a:gd name="T67" fmla="*/ 32 h 32"/>
                <a:gd name="T68" fmla="*/ 0 w 48"/>
                <a:gd name="T69" fmla="*/ 16 h 32"/>
                <a:gd name="T70" fmla="*/ 0 w 48"/>
                <a:gd name="T71" fmla="*/ 16 h 32"/>
                <a:gd name="T72" fmla="*/ 0 w 48"/>
                <a:gd name="T73" fmla="*/ 16 h 32"/>
                <a:gd name="T74" fmla="*/ 0 w 48"/>
                <a:gd name="T75" fmla="*/ 16 h 32"/>
                <a:gd name="T76" fmla="*/ 0 w 48"/>
                <a:gd name="T77" fmla="*/ 0 h 32"/>
                <a:gd name="T78" fmla="*/ 0 w 48"/>
                <a:gd name="T79" fmla="*/ 0 h 32"/>
                <a:gd name="T80" fmla="*/ 0 w 48"/>
                <a:gd name="T81" fmla="*/ 0 h 32"/>
                <a:gd name="T82" fmla="*/ 16 w 48"/>
                <a:gd name="T83" fmla="*/ 0 h 32"/>
                <a:gd name="T84" fmla="*/ 16 w 48"/>
                <a:gd name="T85" fmla="*/ 0 h 32"/>
                <a:gd name="T86" fmla="*/ 32 w 48"/>
                <a:gd name="T87" fmla="*/ 0 h 32"/>
                <a:gd name="T88" fmla="*/ 32 w 48"/>
                <a:gd name="T89" fmla="*/ 0 h 32"/>
                <a:gd name="T90" fmla="*/ 32 w 48"/>
                <a:gd name="T91" fmla="*/ 0 h 32"/>
                <a:gd name="T92" fmla="*/ 32 w 48"/>
                <a:gd name="T93" fmla="*/ 0 h 32"/>
                <a:gd name="T94" fmla="*/ 48 w 48"/>
                <a:gd name="T95" fmla="*/ 16 h 32"/>
                <a:gd name="T96" fmla="*/ 32 w 48"/>
                <a:gd name="T97" fmla="*/ 32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32"/>
                <a:gd name="T149" fmla="*/ 48 w 48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32">
                  <a:moveTo>
                    <a:pt x="32" y="32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39" name="Freeform 119"/>
            <p:cNvSpPr>
              <a:spLocks/>
            </p:cNvSpPr>
            <p:nvPr/>
          </p:nvSpPr>
          <p:spPr bwMode="auto">
            <a:xfrm flipV="1">
              <a:off x="2789" y="2880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40" name="Freeform 120"/>
            <p:cNvSpPr>
              <a:spLocks/>
            </p:cNvSpPr>
            <p:nvPr/>
          </p:nvSpPr>
          <p:spPr bwMode="auto">
            <a:xfrm flipV="1">
              <a:off x="2774" y="2769"/>
              <a:ext cx="15" cy="16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w 16"/>
                <a:gd name="T11" fmla="*/ 0 h 16"/>
                <a:gd name="T12" fmla="*/ 0 w 16"/>
                <a:gd name="T13" fmla="*/ 16 h 16"/>
                <a:gd name="T14" fmla="*/ 16 w 16"/>
                <a:gd name="T15" fmla="*/ 0 h 16"/>
                <a:gd name="T16" fmla="*/ 16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41" name="Freeform 121"/>
            <p:cNvSpPr>
              <a:spLocks/>
            </p:cNvSpPr>
            <p:nvPr/>
          </p:nvSpPr>
          <p:spPr bwMode="auto">
            <a:xfrm flipV="1">
              <a:off x="2774" y="2753"/>
              <a:ext cx="29" cy="32"/>
            </a:xfrm>
            <a:custGeom>
              <a:avLst/>
              <a:gdLst>
                <a:gd name="T0" fmla="*/ 32 w 32"/>
                <a:gd name="T1" fmla="*/ 0 h 32"/>
                <a:gd name="T2" fmla="*/ 32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16 w 32"/>
                <a:gd name="T45" fmla="*/ 0 h 32"/>
                <a:gd name="T46" fmla="*/ 16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32 w 32"/>
                <a:gd name="T53" fmla="*/ 16 h 32"/>
                <a:gd name="T54" fmla="*/ 32 w 32"/>
                <a:gd name="T55" fmla="*/ 16 h 32"/>
                <a:gd name="T56" fmla="*/ 32 w 32"/>
                <a:gd name="T57" fmla="*/ 16 h 32"/>
                <a:gd name="T58" fmla="*/ 16 w 32"/>
                <a:gd name="T59" fmla="*/ 32 h 32"/>
                <a:gd name="T60" fmla="*/ 16 w 32"/>
                <a:gd name="T61" fmla="*/ 32 h 32"/>
                <a:gd name="T62" fmla="*/ 0 w 32"/>
                <a:gd name="T63" fmla="*/ 16 h 32"/>
                <a:gd name="T64" fmla="*/ 0 w 32"/>
                <a:gd name="T65" fmla="*/ 0 h 32"/>
                <a:gd name="T66" fmla="*/ 0 w 32"/>
                <a:gd name="T67" fmla="*/ 0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16 w 32"/>
                <a:gd name="T95" fmla="*/ 0 h 32"/>
                <a:gd name="T96" fmla="*/ 32 w 32"/>
                <a:gd name="T97" fmla="*/ 0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0"/>
                  </a:move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42" name="Freeform 122"/>
            <p:cNvSpPr>
              <a:spLocks/>
            </p:cNvSpPr>
            <p:nvPr/>
          </p:nvSpPr>
          <p:spPr bwMode="auto">
            <a:xfrm flipV="1">
              <a:off x="2789" y="2769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16 h 16"/>
                <a:gd name="T8" fmla="*/ 16 w 16"/>
                <a:gd name="T9" fmla="*/ 16 h 16"/>
                <a:gd name="T10" fmla="*/ 16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43" name="Freeform 123"/>
            <p:cNvSpPr>
              <a:spLocks/>
            </p:cNvSpPr>
            <p:nvPr/>
          </p:nvSpPr>
          <p:spPr bwMode="auto">
            <a:xfrm flipV="1">
              <a:off x="2827" y="3280"/>
              <a:ext cx="15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16 h 16"/>
                <a:gd name="T14" fmla="*/ 16 w 16"/>
                <a:gd name="T15" fmla="*/ 16 h 16"/>
                <a:gd name="T16" fmla="*/ 16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44" name="Freeform 124"/>
            <p:cNvSpPr>
              <a:spLocks/>
            </p:cNvSpPr>
            <p:nvPr/>
          </p:nvSpPr>
          <p:spPr bwMode="auto">
            <a:xfrm flipV="1">
              <a:off x="2827" y="3264"/>
              <a:ext cx="29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45" name="Freeform 125"/>
            <p:cNvSpPr>
              <a:spLocks/>
            </p:cNvSpPr>
            <p:nvPr/>
          </p:nvSpPr>
          <p:spPr bwMode="auto">
            <a:xfrm flipV="1">
              <a:off x="2842" y="3264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46" name="Freeform 126"/>
            <p:cNvSpPr>
              <a:spLocks/>
            </p:cNvSpPr>
            <p:nvPr/>
          </p:nvSpPr>
          <p:spPr bwMode="auto">
            <a:xfrm flipV="1">
              <a:off x="2711" y="3232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47" name="Freeform 127"/>
            <p:cNvSpPr>
              <a:spLocks/>
            </p:cNvSpPr>
            <p:nvPr/>
          </p:nvSpPr>
          <p:spPr bwMode="auto">
            <a:xfrm flipV="1">
              <a:off x="2904" y="2784"/>
              <a:ext cx="29" cy="32"/>
            </a:xfrm>
            <a:custGeom>
              <a:avLst/>
              <a:gdLst>
                <a:gd name="T0" fmla="*/ 32 w 32"/>
                <a:gd name="T1" fmla="*/ 0 h 32"/>
                <a:gd name="T2" fmla="*/ 32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0 w 32"/>
                <a:gd name="T17" fmla="*/ 16 h 32"/>
                <a:gd name="T18" fmla="*/ 0 w 32"/>
                <a:gd name="T19" fmla="*/ 16 h 32"/>
                <a:gd name="T20" fmla="*/ 0 w 32"/>
                <a:gd name="T21" fmla="*/ 16 h 32"/>
                <a:gd name="T22" fmla="*/ 0 w 32"/>
                <a:gd name="T23" fmla="*/ 16 h 32"/>
                <a:gd name="T24" fmla="*/ 0 w 32"/>
                <a:gd name="T25" fmla="*/ 16 h 32"/>
                <a:gd name="T26" fmla="*/ 0 w 32"/>
                <a:gd name="T27" fmla="*/ 16 h 32"/>
                <a:gd name="T28" fmla="*/ 16 w 32"/>
                <a:gd name="T29" fmla="*/ 0 h 32"/>
                <a:gd name="T30" fmla="*/ 16 w 32"/>
                <a:gd name="T31" fmla="*/ 0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0 h 32"/>
                <a:gd name="T40" fmla="*/ 16 w 32"/>
                <a:gd name="T41" fmla="*/ 0 h 32"/>
                <a:gd name="T42" fmla="*/ 16 w 32"/>
                <a:gd name="T43" fmla="*/ 0 h 32"/>
                <a:gd name="T44" fmla="*/ 16 w 32"/>
                <a:gd name="T45" fmla="*/ 0 h 32"/>
                <a:gd name="T46" fmla="*/ 16 w 32"/>
                <a:gd name="T47" fmla="*/ 0 h 32"/>
                <a:gd name="T48" fmla="*/ 32 w 32"/>
                <a:gd name="T49" fmla="*/ 16 h 32"/>
                <a:gd name="T50" fmla="*/ 32 w 32"/>
                <a:gd name="T51" fmla="*/ 16 h 32"/>
                <a:gd name="T52" fmla="*/ 32 w 32"/>
                <a:gd name="T53" fmla="*/ 16 h 32"/>
                <a:gd name="T54" fmla="*/ 32 w 32"/>
                <a:gd name="T55" fmla="*/ 16 h 32"/>
                <a:gd name="T56" fmla="*/ 32 w 32"/>
                <a:gd name="T57" fmla="*/ 16 h 32"/>
                <a:gd name="T58" fmla="*/ 16 w 32"/>
                <a:gd name="T59" fmla="*/ 32 h 32"/>
                <a:gd name="T60" fmla="*/ 16 w 32"/>
                <a:gd name="T61" fmla="*/ 32 h 32"/>
                <a:gd name="T62" fmla="*/ 0 w 32"/>
                <a:gd name="T63" fmla="*/ 16 h 32"/>
                <a:gd name="T64" fmla="*/ 0 w 32"/>
                <a:gd name="T65" fmla="*/ 0 h 32"/>
                <a:gd name="T66" fmla="*/ 0 w 32"/>
                <a:gd name="T67" fmla="*/ 0 h 32"/>
                <a:gd name="T68" fmla="*/ 0 w 32"/>
                <a:gd name="T69" fmla="*/ 0 h 32"/>
                <a:gd name="T70" fmla="*/ 0 w 32"/>
                <a:gd name="T71" fmla="*/ 0 h 32"/>
                <a:gd name="T72" fmla="*/ 0 w 32"/>
                <a:gd name="T73" fmla="*/ 0 h 32"/>
                <a:gd name="T74" fmla="*/ 0 w 32"/>
                <a:gd name="T75" fmla="*/ 0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16 w 32"/>
                <a:gd name="T93" fmla="*/ 0 h 32"/>
                <a:gd name="T94" fmla="*/ 16 w 32"/>
                <a:gd name="T95" fmla="*/ 0 h 32"/>
                <a:gd name="T96" fmla="*/ 32 w 32"/>
                <a:gd name="T97" fmla="*/ 0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32" y="0"/>
                  </a:move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48" name="Freeform 128"/>
            <p:cNvSpPr>
              <a:spLocks/>
            </p:cNvSpPr>
            <p:nvPr/>
          </p:nvSpPr>
          <p:spPr bwMode="auto">
            <a:xfrm flipV="1">
              <a:off x="2736" y="2640"/>
              <a:ext cx="28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49" name="Freeform 129"/>
            <p:cNvSpPr>
              <a:spLocks/>
            </p:cNvSpPr>
            <p:nvPr/>
          </p:nvSpPr>
          <p:spPr bwMode="auto">
            <a:xfrm flipV="1">
              <a:off x="2769" y="3616"/>
              <a:ext cx="15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16 h 16"/>
                <a:gd name="T14" fmla="*/ 16 w 16"/>
                <a:gd name="T15" fmla="*/ 16 h 16"/>
                <a:gd name="T16" fmla="*/ 16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50" name="Freeform 130"/>
            <p:cNvSpPr>
              <a:spLocks/>
            </p:cNvSpPr>
            <p:nvPr/>
          </p:nvSpPr>
          <p:spPr bwMode="auto">
            <a:xfrm flipV="1">
              <a:off x="2769" y="3728"/>
              <a:ext cx="29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51" name="Freeform 131"/>
            <p:cNvSpPr>
              <a:spLocks/>
            </p:cNvSpPr>
            <p:nvPr/>
          </p:nvSpPr>
          <p:spPr bwMode="auto">
            <a:xfrm flipV="1">
              <a:off x="2784" y="3600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52" name="Freeform 132"/>
            <p:cNvSpPr>
              <a:spLocks/>
            </p:cNvSpPr>
            <p:nvPr/>
          </p:nvSpPr>
          <p:spPr bwMode="auto">
            <a:xfrm flipV="1">
              <a:off x="2755" y="3504"/>
              <a:ext cx="29" cy="16"/>
            </a:xfrm>
            <a:custGeom>
              <a:avLst/>
              <a:gdLst>
                <a:gd name="T0" fmla="*/ 32 w 32"/>
                <a:gd name="T1" fmla="*/ 16 h 16"/>
                <a:gd name="T2" fmla="*/ 16 w 32"/>
                <a:gd name="T3" fmla="*/ 0 h 16"/>
                <a:gd name="T4" fmla="*/ 16 w 32"/>
                <a:gd name="T5" fmla="*/ 0 h 16"/>
                <a:gd name="T6" fmla="*/ 0 w 32"/>
                <a:gd name="T7" fmla="*/ 0 h 16"/>
                <a:gd name="T8" fmla="*/ 0 w 32"/>
                <a:gd name="T9" fmla="*/ 16 h 16"/>
                <a:gd name="T10" fmla="*/ 0 w 32"/>
                <a:gd name="T11" fmla="*/ 16 h 16"/>
                <a:gd name="T12" fmla="*/ 16 w 32"/>
                <a:gd name="T13" fmla="*/ 16 h 16"/>
                <a:gd name="T14" fmla="*/ 16 w 32"/>
                <a:gd name="T15" fmla="*/ 16 h 16"/>
                <a:gd name="T16" fmla="*/ 32 w 32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6"/>
                <a:gd name="T29" fmla="*/ 32 w 3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6">
                  <a:moveTo>
                    <a:pt x="32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53" name="Freeform 133"/>
            <p:cNvSpPr>
              <a:spLocks/>
            </p:cNvSpPr>
            <p:nvPr/>
          </p:nvSpPr>
          <p:spPr bwMode="auto">
            <a:xfrm flipV="1">
              <a:off x="2755" y="3488"/>
              <a:ext cx="43" cy="32"/>
            </a:xfrm>
            <a:custGeom>
              <a:avLst/>
              <a:gdLst>
                <a:gd name="T0" fmla="*/ 32 w 48"/>
                <a:gd name="T1" fmla="*/ 32 h 32"/>
                <a:gd name="T2" fmla="*/ 16 w 48"/>
                <a:gd name="T3" fmla="*/ 16 h 32"/>
                <a:gd name="T4" fmla="*/ 16 w 48"/>
                <a:gd name="T5" fmla="*/ 16 h 32"/>
                <a:gd name="T6" fmla="*/ 16 w 48"/>
                <a:gd name="T7" fmla="*/ 16 h 32"/>
                <a:gd name="T8" fmla="*/ 16 w 48"/>
                <a:gd name="T9" fmla="*/ 16 h 32"/>
                <a:gd name="T10" fmla="*/ 16 w 48"/>
                <a:gd name="T11" fmla="*/ 16 h 32"/>
                <a:gd name="T12" fmla="*/ 16 w 48"/>
                <a:gd name="T13" fmla="*/ 16 h 32"/>
                <a:gd name="T14" fmla="*/ 0 w 48"/>
                <a:gd name="T15" fmla="*/ 16 h 32"/>
                <a:gd name="T16" fmla="*/ 16 w 48"/>
                <a:gd name="T17" fmla="*/ 0 h 32"/>
                <a:gd name="T18" fmla="*/ 16 w 48"/>
                <a:gd name="T19" fmla="*/ 0 h 32"/>
                <a:gd name="T20" fmla="*/ 16 w 48"/>
                <a:gd name="T21" fmla="*/ 16 h 32"/>
                <a:gd name="T22" fmla="*/ 16 w 48"/>
                <a:gd name="T23" fmla="*/ 16 h 32"/>
                <a:gd name="T24" fmla="*/ 16 w 48"/>
                <a:gd name="T25" fmla="*/ 16 h 32"/>
                <a:gd name="T26" fmla="*/ 16 w 48"/>
                <a:gd name="T27" fmla="*/ 16 h 32"/>
                <a:gd name="T28" fmla="*/ 0 w 48"/>
                <a:gd name="T29" fmla="*/ 16 h 32"/>
                <a:gd name="T30" fmla="*/ 0 w 48"/>
                <a:gd name="T31" fmla="*/ 16 h 32"/>
                <a:gd name="T32" fmla="*/ 16 w 48"/>
                <a:gd name="T33" fmla="*/ 16 h 32"/>
                <a:gd name="T34" fmla="*/ 16 w 48"/>
                <a:gd name="T35" fmla="*/ 16 h 32"/>
                <a:gd name="T36" fmla="*/ 16 w 48"/>
                <a:gd name="T37" fmla="*/ 16 h 32"/>
                <a:gd name="T38" fmla="*/ 16 w 48"/>
                <a:gd name="T39" fmla="*/ 16 h 32"/>
                <a:gd name="T40" fmla="*/ 16 w 48"/>
                <a:gd name="T41" fmla="*/ 16 h 32"/>
                <a:gd name="T42" fmla="*/ 16 w 48"/>
                <a:gd name="T43" fmla="*/ 16 h 32"/>
                <a:gd name="T44" fmla="*/ 32 w 48"/>
                <a:gd name="T45" fmla="*/ 16 h 32"/>
                <a:gd name="T46" fmla="*/ 32 w 48"/>
                <a:gd name="T47" fmla="*/ 16 h 32"/>
                <a:gd name="T48" fmla="*/ 32 w 48"/>
                <a:gd name="T49" fmla="*/ 32 h 32"/>
                <a:gd name="T50" fmla="*/ 32 w 48"/>
                <a:gd name="T51" fmla="*/ 32 h 32"/>
                <a:gd name="T52" fmla="*/ 16 w 48"/>
                <a:gd name="T53" fmla="*/ 32 h 32"/>
                <a:gd name="T54" fmla="*/ 16 w 48"/>
                <a:gd name="T55" fmla="*/ 32 h 32"/>
                <a:gd name="T56" fmla="*/ 16 w 48"/>
                <a:gd name="T57" fmla="*/ 32 h 32"/>
                <a:gd name="T58" fmla="*/ 16 w 48"/>
                <a:gd name="T59" fmla="*/ 32 h 32"/>
                <a:gd name="T60" fmla="*/ 16 w 48"/>
                <a:gd name="T61" fmla="*/ 32 h 32"/>
                <a:gd name="T62" fmla="*/ 16 w 48"/>
                <a:gd name="T63" fmla="*/ 32 h 32"/>
                <a:gd name="T64" fmla="*/ 0 w 48"/>
                <a:gd name="T65" fmla="*/ 32 h 32"/>
                <a:gd name="T66" fmla="*/ 0 w 48"/>
                <a:gd name="T67" fmla="*/ 32 h 32"/>
                <a:gd name="T68" fmla="*/ 0 w 48"/>
                <a:gd name="T69" fmla="*/ 16 h 32"/>
                <a:gd name="T70" fmla="*/ 0 w 48"/>
                <a:gd name="T71" fmla="*/ 16 h 32"/>
                <a:gd name="T72" fmla="*/ 0 w 48"/>
                <a:gd name="T73" fmla="*/ 16 h 32"/>
                <a:gd name="T74" fmla="*/ 0 w 48"/>
                <a:gd name="T75" fmla="*/ 16 h 32"/>
                <a:gd name="T76" fmla="*/ 0 w 48"/>
                <a:gd name="T77" fmla="*/ 0 h 32"/>
                <a:gd name="T78" fmla="*/ 0 w 48"/>
                <a:gd name="T79" fmla="*/ 0 h 32"/>
                <a:gd name="T80" fmla="*/ 0 w 48"/>
                <a:gd name="T81" fmla="*/ 0 h 32"/>
                <a:gd name="T82" fmla="*/ 16 w 48"/>
                <a:gd name="T83" fmla="*/ 0 h 32"/>
                <a:gd name="T84" fmla="*/ 16 w 48"/>
                <a:gd name="T85" fmla="*/ 0 h 32"/>
                <a:gd name="T86" fmla="*/ 32 w 48"/>
                <a:gd name="T87" fmla="*/ 0 h 32"/>
                <a:gd name="T88" fmla="*/ 32 w 48"/>
                <a:gd name="T89" fmla="*/ 0 h 32"/>
                <a:gd name="T90" fmla="*/ 32 w 48"/>
                <a:gd name="T91" fmla="*/ 0 h 32"/>
                <a:gd name="T92" fmla="*/ 32 w 48"/>
                <a:gd name="T93" fmla="*/ 0 h 32"/>
                <a:gd name="T94" fmla="*/ 48 w 48"/>
                <a:gd name="T95" fmla="*/ 16 h 32"/>
                <a:gd name="T96" fmla="*/ 32 w 48"/>
                <a:gd name="T97" fmla="*/ 32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32"/>
                <a:gd name="T149" fmla="*/ 48 w 48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32">
                  <a:moveTo>
                    <a:pt x="32" y="32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54" name="Freeform 134"/>
            <p:cNvSpPr>
              <a:spLocks/>
            </p:cNvSpPr>
            <p:nvPr/>
          </p:nvSpPr>
          <p:spPr bwMode="auto">
            <a:xfrm flipV="1">
              <a:off x="2784" y="3488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55" name="Freeform 135"/>
            <p:cNvSpPr>
              <a:spLocks/>
            </p:cNvSpPr>
            <p:nvPr/>
          </p:nvSpPr>
          <p:spPr bwMode="auto">
            <a:xfrm flipV="1">
              <a:off x="2976" y="3856"/>
              <a:ext cx="14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16 h 16"/>
                <a:gd name="T14" fmla="*/ 16 w 16"/>
                <a:gd name="T15" fmla="*/ 16 h 16"/>
                <a:gd name="T16" fmla="*/ 16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56" name="Freeform 136"/>
            <p:cNvSpPr>
              <a:spLocks/>
            </p:cNvSpPr>
            <p:nvPr/>
          </p:nvSpPr>
          <p:spPr bwMode="auto">
            <a:xfrm flipV="1">
              <a:off x="2976" y="3840"/>
              <a:ext cx="28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57" name="Freeform 137"/>
            <p:cNvSpPr>
              <a:spLocks/>
            </p:cNvSpPr>
            <p:nvPr/>
          </p:nvSpPr>
          <p:spPr bwMode="auto">
            <a:xfrm flipV="1">
              <a:off x="2990" y="3840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58" name="Freeform 138"/>
            <p:cNvSpPr>
              <a:spLocks/>
            </p:cNvSpPr>
            <p:nvPr/>
          </p:nvSpPr>
          <p:spPr bwMode="auto">
            <a:xfrm flipV="1">
              <a:off x="2947" y="3744"/>
              <a:ext cx="15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16 h 16"/>
                <a:gd name="T14" fmla="*/ 16 w 16"/>
                <a:gd name="T15" fmla="*/ 16 h 16"/>
                <a:gd name="T16" fmla="*/ 16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59" name="Freeform 139"/>
            <p:cNvSpPr>
              <a:spLocks/>
            </p:cNvSpPr>
            <p:nvPr/>
          </p:nvSpPr>
          <p:spPr bwMode="auto">
            <a:xfrm flipV="1">
              <a:off x="2947" y="3728"/>
              <a:ext cx="29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60" name="Freeform 140"/>
            <p:cNvSpPr>
              <a:spLocks/>
            </p:cNvSpPr>
            <p:nvPr/>
          </p:nvSpPr>
          <p:spPr bwMode="auto">
            <a:xfrm flipV="1">
              <a:off x="2962" y="3728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61" name="Freeform 141"/>
            <p:cNvSpPr>
              <a:spLocks/>
            </p:cNvSpPr>
            <p:nvPr/>
          </p:nvSpPr>
          <p:spPr bwMode="auto">
            <a:xfrm flipV="1">
              <a:off x="2976" y="3952"/>
              <a:ext cx="28" cy="16"/>
            </a:xfrm>
            <a:custGeom>
              <a:avLst/>
              <a:gdLst>
                <a:gd name="T0" fmla="*/ 32 w 32"/>
                <a:gd name="T1" fmla="*/ 16 h 16"/>
                <a:gd name="T2" fmla="*/ 16 w 32"/>
                <a:gd name="T3" fmla="*/ 0 h 16"/>
                <a:gd name="T4" fmla="*/ 16 w 32"/>
                <a:gd name="T5" fmla="*/ 0 h 16"/>
                <a:gd name="T6" fmla="*/ 0 w 32"/>
                <a:gd name="T7" fmla="*/ 0 h 16"/>
                <a:gd name="T8" fmla="*/ 0 w 32"/>
                <a:gd name="T9" fmla="*/ 16 h 16"/>
                <a:gd name="T10" fmla="*/ 0 w 32"/>
                <a:gd name="T11" fmla="*/ 16 h 16"/>
                <a:gd name="T12" fmla="*/ 16 w 32"/>
                <a:gd name="T13" fmla="*/ 16 h 16"/>
                <a:gd name="T14" fmla="*/ 16 w 32"/>
                <a:gd name="T15" fmla="*/ 16 h 16"/>
                <a:gd name="T16" fmla="*/ 32 w 32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6"/>
                <a:gd name="T29" fmla="*/ 32 w 3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6">
                  <a:moveTo>
                    <a:pt x="32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62" name="Freeform 142"/>
            <p:cNvSpPr>
              <a:spLocks/>
            </p:cNvSpPr>
            <p:nvPr/>
          </p:nvSpPr>
          <p:spPr bwMode="auto">
            <a:xfrm flipV="1">
              <a:off x="2798" y="3904"/>
              <a:ext cx="14" cy="16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w 16"/>
                <a:gd name="T11" fmla="*/ 0 h 16"/>
                <a:gd name="T12" fmla="*/ 0 w 16"/>
                <a:gd name="T13" fmla="*/ 16 h 16"/>
                <a:gd name="T14" fmla="*/ 16 w 16"/>
                <a:gd name="T15" fmla="*/ 0 h 16"/>
                <a:gd name="T16" fmla="*/ 16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63" name="Freeform 143"/>
            <p:cNvSpPr>
              <a:spLocks/>
            </p:cNvSpPr>
            <p:nvPr/>
          </p:nvSpPr>
          <p:spPr bwMode="auto">
            <a:xfrm flipV="1">
              <a:off x="2812" y="3904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16 h 16"/>
                <a:gd name="T8" fmla="*/ 16 w 16"/>
                <a:gd name="T9" fmla="*/ 16 h 16"/>
                <a:gd name="T10" fmla="*/ 16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64" name="Freeform 144"/>
            <p:cNvSpPr>
              <a:spLocks/>
            </p:cNvSpPr>
            <p:nvPr/>
          </p:nvSpPr>
          <p:spPr bwMode="auto">
            <a:xfrm flipV="1">
              <a:off x="2784" y="4000"/>
              <a:ext cx="14" cy="16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16 h 16"/>
                <a:gd name="T14" fmla="*/ 16 w 16"/>
                <a:gd name="T15" fmla="*/ 16 h 16"/>
                <a:gd name="T16" fmla="*/ 16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65" name="Freeform 145"/>
            <p:cNvSpPr>
              <a:spLocks/>
            </p:cNvSpPr>
            <p:nvPr/>
          </p:nvSpPr>
          <p:spPr bwMode="auto">
            <a:xfrm flipV="1">
              <a:off x="2784" y="3984"/>
              <a:ext cx="28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66" name="Freeform 146"/>
            <p:cNvSpPr>
              <a:spLocks/>
            </p:cNvSpPr>
            <p:nvPr/>
          </p:nvSpPr>
          <p:spPr bwMode="auto">
            <a:xfrm flipV="1">
              <a:off x="2798" y="3984"/>
              <a:ext cx="14" cy="1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  <a:gd name="T10" fmla="*/ 0 w 16"/>
                <a:gd name="T11" fmla="*/ 16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67" name="Freeform 147"/>
            <p:cNvSpPr>
              <a:spLocks/>
            </p:cNvSpPr>
            <p:nvPr/>
          </p:nvSpPr>
          <p:spPr bwMode="auto">
            <a:xfrm flipV="1">
              <a:off x="2760" y="3264"/>
              <a:ext cx="42" cy="32"/>
            </a:xfrm>
            <a:custGeom>
              <a:avLst/>
              <a:gdLst>
                <a:gd name="T0" fmla="*/ 32 w 48"/>
                <a:gd name="T1" fmla="*/ 32 h 32"/>
                <a:gd name="T2" fmla="*/ 16 w 48"/>
                <a:gd name="T3" fmla="*/ 16 h 32"/>
                <a:gd name="T4" fmla="*/ 16 w 48"/>
                <a:gd name="T5" fmla="*/ 16 h 32"/>
                <a:gd name="T6" fmla="*/ 16 w 48"/>
                <a:gd name="T7" fmla="*/ 16 h 32"/>
                <a:gd name="T8" fmla="*/ 16 w 48"/>
                <a:gd name="T9" fmla="*/ 16 h 32"/>
                <a:gd name="T10" fmla="*/ 16 w 48"/>
                <a:gd name="T11" fmla="*/ 16 h 32"/>
                <a:gd name="T12" fmla="*/ 16 w 48"/>
                <a:gd name="T13" fmla="*/ 16 h 32"/>
                <a:gd name="T14" fmla="*/ 0 w 48"/>
                <a:gd name="T15" fmla="*/ 16 h 32"/>
                <a:gd name="T16" fmla="*/ 16 w 48"/>
                <a:gd name="T17" fmla="*/ 0 h 32"/>
                <a:gd name="T18" fmla="*/ 16 w 48"/>
                <a:gd name="T19" fmla="*/ 0 h 32"/>
                <a:gd name="T20" fmla="*/ 16 w 48"/>
                <a:gd name="T21" fmla="*/ 16 h 32"/>
                <a:gd name="T22" fmla="*/ 16 w 48"/>
                <a:gd name="T23" fmla="*/ 16 h 32"/>
                <a:gd name="T24" fmla="*/ 16 w 48"/>
                <a:gd name="T25" fmla="*/ 16 h 32"/>
                <a:gd name="T26" fmla="*/ 16 w 48"/>
                <a:gd name="T27" fmla="*/ 16 h 32"/>
                <a:gd name="T28" fmla="*/ 0 w 48"/>
                <a:gd name="T29" fmla="*/ 16 h 32"/>
                <a:gd name="T30" fmla="*/ 0 w 48"/>
                <a:gd name="T31" fmla="*/ 16 h 32"/>
                <a:gd name="T32" fmla="*/ 16 w 48"/>
                <a:gd name="T33" fmla="*/ 16 h 32"/>
                <a:gd name="T34" fmla="*/ 16 w 48"/>
                <a:gd name="T35" fmla="*/ 16 h 32"/>
                <a:gd name="T36" fmla="*/ 16 w 48"/>
                <a:gd name="T37" fmla="*/ 16 h 32"/>
                <a:gd name="T38" fmla="*/ 16 w 48"/>
                <a:gd name="T39" fmla="*/ 16 h 32"/>
                <a:gd name="T40" fmla="*/ 16 w 48"/>
                <a:gd name="T41" fmla="*/ 16 h 32"/>
                <a:gd name="T42" fmla="*/ 16 w 48"/>
                <a:gd name="T43" fmla="*/ 16 h 32"/>
                <a:gd name="T44" fmla="*/ 32 w 48"/>
                <a:gd name="T45" fmla="*/ 16 h 32"/>
                <a:gd name="T46" fmla="*/ 32 w 48"/>
                <a:gd name="T47" fmla="*/ 16 h 32"/>
                <a:gd name="T48" fmla="*/ 32 w 48"/>
                <a:gd name="T49" fmla="*/ 32 h 32"/>
                <a:gd name="T50" fmla="*/ 32 w 48"/>
                <a:gd name="T51" fmla="*/ 32 h 32"/>
                <a:gd name="T52" fmla="*/ 16 w 48"/>
                <a:gd name="T53" fmla="*/ 32 h 32"/>
                <a:gd name="T54" fmla="*/ 16 w 48"/>
                <a:gd name="T55" fmla="*/ 32 h 32"/>
                <a:gd name="T56" fmla="*/ 16 w 48"/>
                <a:gd name="T57" fmla="*/ 32 h 32"/>
                <a:gd name="T58" fmla="*/ 16 w 48"/>
                <a:gd name="T59" fmla="*/ 32 h 32"/>
                <a:gd name="T60" fmla="*/ 16 w 48"/>
                <a:gd name="T61" fmla="*/ 32 h 32"/>
                <a:gd name="T62" fmla="*/ 16 w 48"/>
                <a:gd name="T63" fmla="*/ 32 h 32"/>
                <a:gd name="T64" fmla="*/ 0 w 48"/>
                <a:gd name="T65" fmla="*/ 32 h 32"/>
                <a:gd name="T66" fmla="*/ 0 w 48"/>
                <a:gd name="T67" fmla="*/ 32 h 32"/>
                <a:gd name="T68" fmla="*/ 0 w 48"/>
                <a:gd name="T69" fmla="*/ 16 h 32"/>
                <a:gd name="T70" fmla="*/ 0 w 48"/>
                <a:gd name="T71" fmla="*/ 16 h 32"/>
                <a:gd name="T72" fmla="*/ 0 w 48"/>
                <a:gd name="T73" fmla="*/ 16 h 32"/>
                <a:gd name="T74" fmla="*/ 0 w 48"/>
                <a:gd name="T75" fmla="*/ 16 h 32"/>
                <a:gd name="T76" fmla="*/ 0 w 48"/>
                <a:gd name="T77" fmla="*/ 0 h 32"/>
                <a:gd name="T78" fmla="*/ 0 w 48"/>
                <a:gd name="T79" fmla="*/ 0 h 32"/>
                <a:gd name="T80" fmla="*/ 0 w 48"/>
                <a:gd name="T81" fmla="*/ 0 h 32"/>
                <a:gd name="T82" fmla="*/ 16 w 48"/>
                <a:gd name="T83" fmla="*/ 0 h 32"/>
                <a:gd name="T84" fmla="*/ 16 w 48"/>
                <a:gd name="T85" fmla="*/ 0 h 32"/>
                <a:gd name="T86" fmla="*/ 32 w 48"/>
                <a:gd name="T87" fmla="*/ 0 h 32"/>
                <a:gd name="T88" fmla="*/ 32 w 48"/>
                <a:gd name="T89" fmla="*/ 0 h 32"/>
                <a:gd name="T90" fmla="*/ 32 w 48"/>
                <a:gd name="T91" fmla="*/ 0 h 32"/>
                <a:gd name="T92" fmla="*/ 32 w 48"/>
                <a:gd name="T93" fmla="*/ 0 h 32"/>
                <a:gd name="T94" fmla="*/ 48 w 48"/>
                <a:gd name="T95" fmla="*/ 16 h 32"/>
                <a:gd name="T96" fmla="*/ 32 w 48"/>
                <a:gd name="T97" fmla="*/ 32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32"/>
                <a:gd name="T149" fmla="*/ 48 w 48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32">
                  <a:moveTo>
                    <a:pt x="32" y="32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68" name="Freeform 148"/>
            <p:cNvSpPr>
              <a:spLocks/>
            </p:cNvSpPr>
            <p:nvPr/>
          </p:nvSpPr>
          <p:spPr bwMode="auto">
            <a:xfrm flipV="1">
              <a:off x="2952" y="3264"/>
              <a:ext cx="28" cy="32"/>
            </a:xfrm>
            <a:custGeom>
              <a:avLst/>
              <a:gdLst>
                <a:gd name="T0" fmla="*/ 16 w 32"/>
                <a:gd name="T1" fmla="*/ 16 h 32"/>
                <a:gd name="T2" fmla="*/ 16 w 32"/>
                <a:gd name="T3" fmla="*/ 0 h 32"/>
                <a:gd name="T4" fmla="*/ 16 w 32"/>
                <a:gd name="T5" fmla="*/ 16 h 32"/>
                <a:gd name="T6" fmla="*/ 16 w 32"/>
                <a:gd name="T7" fmla="*/ 16 h 32"/>
                <a:gd name="T8" fmla="*/ 0 w 32"/>
                <a:gd name="T9" fmla="*/ 16 h 32"/>
                <a:gd name="T10" fmla="*/ 0 w 32"/>
                <a:gd name="T11" fmla="*/ 16 h 32"/>
                <a:gd name="T12" fmla="*/ 0 w 32"/>
                <a:gd name="T13" fmla="*/ 16 h 32"/>
                <a:gd name="T14" fmla="*/ 0 w 32"/>
                <a:gd name="T15" fmla="*/ 16 h 32"/>
                <a:gd name="T16" fmla="*/ 16 w 32"/>
                <a:gd name="T17" fmla="*/ 0 h 32"/>
                <a:gd name="T18" fmla="*/ 16 w 32"/>
                <a:gd name="T19" fmla="*/ 0 h 32"/>
                <a:gd name="T20" fmla="*/ 16 w 32"/>
                <a:gd name="T21" fmla="*/ 16 h 32"/>
                <a:gd name="T22" fmla="*/ 16 w 32"/>
                <a:gd name="T23" fmla="*/ 16 h 32"/>
                <a:gd name="T24" fmla="*/ 16 w 32"/>
                <a:gd name="T25" fmla="*/ 16 h 32"/>
                <a:gd name="T26" fmla="*/ 16 w 32"/>
                <a:gd name="T27" fmla="*/ 16 h 32"/>
                <a:gd name="T28" fmla="*/ 16 w 32"/>
                <a:gd name="T29" fmla="*/ 16 h 32"/>
                <a:gd name="T30" fmla="*/ 16 w 32"/>
                <a:gd name="T31" fmla="*/ 16 h 32"/>
                <a:gd name="T32" fmla="*/ 16 w 32"/>
                <a:gd name="T33" fmla="*/ 16 h 32"/>
                <a:gd name="T34" fmla="*/ 0 w 32"/>
                <a:gd name="T35" fmla="*/ 16 h 32"/>
                <a:gd name="T36" fmla="*/ 0 w 32"/>
                <a:gd name="T37" fmla="*/ 16 h 32"/>
                <a:gd name="T38" fmla="*/ 16 w 32"/>
                <a:gd name="T39" fmla="*/ 16 h 32"/>
                <a:gd name="T40" fmla="*/ 16 w 32"/>
                <a:gd name="T41" fmla="*/ 16 h 32"/>
                <a:gd name="T42" fmla="*/ 16 w 32"/>
                <a:gd name="T43" fmla="*/ 16 h 32"/>
                <a:gd name="T44" fmla="*/ 16 w 32"/>
                <a:gd name="T45" fmla="*/ 16 h 32"/>
                <a:gd name="T46" fmla="*/ 16 w 32"/>
                <a:gd name="T47" fmla="*/ 16 h 32"/>
                <a:gd name="T48" fmla="*/ 16 w 32"/>
                <a:gd name="T49" fmla="*/ 32 h 32"/>
                <a:gd name="T50" fmla="*/ 16 w 32"/>
                <a:gd name="T51" fmla="*/ 32 h 32"/>
                <a:gd name="T52" fmla="*/ 16 w 32"/>
                <a:gd name="T53" fmla="*/ 32 h 32"/>
                <a:gd name="T54" fmla="*/ 16 w 32"/>
                <a:gd name="T55" fmla="*/ 32 h 32"/>
                <a:gd name="T56" fmla="*/ 16 w 32"/>
                <a:gd name="T57" fmla="*/ 32 h 32"/>
                <a:gd name="T58" fmla="*/ 0 w 32"/>
                <a:gd name="T59" fmla="*/ 32 h 32"/>
                <a:gd name="T60" fmla="*/ 0 w 32"/>
                <a:gd name="T61" fmla="*/ 32 h 32"/>
                <a:gd name="T62" fmla="*/ 0 w 32"/>
                <a:gd name="T63" fmla="*/ 16 h 32"/>
                <a:gd name="T64" fmla="*/ 0 w 32"/>
                <a:gd name="T65" fmla="*/ 16 h 32"/>
                <a:gd name="T66" fmla="*/ 0 w 32"/>
                <a:gd name="T67" fmla="*/ 16 h 32"/>
                <a:gd name="T68" fmla="*/ 0 w 32"/>
                <a:gd name="T69" fmla="*/ 16 h 32"/>
                <a:gd name="T70" fmla="*/ 0 w 32"/>
                <a:gd name="T71" fmla="*/ 16 h 32"/>
                <a:gd name="T72" fmla="*/ 0 w 32"/>
                <a:gd name="T73" fmla="*/ 16 h 32"/>
                <a:gd name="T74" fmla="*/ 0 w 32"/>
                <a:gd name="T75" fmla="*/ 16 h 32"/>
                <a:gd name="T76" fmla="*/ 0 w 32"/>
                <a:gd name="T77" fmla="*/ 0 h 32"/>
                <a:gd name="T78" fmla="*/ 0 w 32"/>
                <a:gd name="T79" fmla="*/ 0 h 32"/>
                <a:gd name="T80" fmla="*/ 0 w 32"/>
                <a:gd name="T81" fmla="*/ 0 h 32"/>
                <a:gd name="T82" fmla="*/ 0 w 32"/>
                <a:gd name="T83" fmla="*/ 0 h 32"/>
                <a:gd name="T84" fmla="*/ 0 w 32"/>
                <a:gd name="T85" fmla="*/ 0 h 32"/>
                <a:gd name="T86" fmla="*/ 0 w 32"/>
                <a:gd name="T87" fmla="*/ 0 h 32"/>
                <a:gd name="T88" fmla="*/ 16 w 32"/>
                <a:gd name="T89" fmla="*/ 0 h 32"/>
                <a:gd name="T90" fmla="*/ 16 w 32"/>
                <a:gd name="T91" fmla="*/ 0 h 32"/>
                <a:gd name="T92" fmla="*/ 32 w 32"/>
                <a:gd name="T93" fmla="*/ 0 h 32"/>
                <a:gd name="T94" fmla="*/ 32 w 32"/>
                <a:gd name="T95" fmla="*/ 16 h 32"/>
                <a:gd name="T96" fmla="*/ 16 w 32"/>
                <a:gd name="T97" fmla="*/ 16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32"/>
                <a:gd name="T149" fmla="*/ 32 w 32"/>
                <a:gd name="T150" fmla="*/ 32 h 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32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69" name="Rectangle 149"/>
            <p:cNvSpPr>
              <a:spLocks noChangeArrowheads="1"/>
            </p:cNvSpPr>
            <p:nvPr/>
          </p:nvSpPr>
          <p:spPr bwMode="auto">
            <a:xfrm flipV="1">
              <a:off x="3524" y="2600"/>
              <a:ext cx="71" cy="719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b="1"/>
            </a:p>
          </p:txBody>
        </p:sp>
        <p:sp>
          <p:nvSpPr>
            <p:cNvPr id="30870" name="Rectangle 150"/>
            <p:cNvSpPr>
              <a:spLocks noChangeArrowheads="1"/>
            </p:cNvSpPr>
            <p:nvPr/>
          </p:nvSpPr>
          <p:spPr bwMode="auto">
            <a:xfrm>
              <a:off x="3638" y="1904"/>
              <a:ext cx="26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en-US" b="1">
                  <a:solidFill>
                    <a:schemeClr val="tx1"/>
                  </a:solidFill>
                  <a:latin typeface="Arial" pitchFamily="34" charset="0"/>
                </a:rPr>
                <a:t>Hidrodina</a:t>
              </a:r>
              <a:r>
                <a:rPr lang="en-US" altLang="en-US" b="1">
                  <a:solidFill>
                    <a:schemeClr val="tx1"/>
                  </a:solidFill>
                  <a:latin typeface="Arial" pitchFamily="34" charset="0"/>
                </a:rPr>
                <a:t>m</a:t>
              </a:r>
              <a:r>
                <a:rPr lang="hu-HU" altLang="en-US" b="1">
                  <a:solidFill>
                    <a:schemeClr val="tx1"/>
                  </a:solidFill>
                  <a:latin typeface="Arial" pitchFamily="34" charset="0"/>
                </a:rPr>
                <a:t>ikus fókuszálás</a:t>
              </a:r>
              <a:endParaRPr lang="en-US" altLang="en-US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0871" name="Rectangle 151"/>
            <p:cNvSpPr>
              <a:spLocks noChangeArrowheads="1"/>
            </p:cNvSpPr>
            <p:nvPr/>
          </p:nvSpPr>
          <p:spPr bwMode="auto">
            <a:xfrm flipV="1">
              <a:off x="2165" y="2607"/>
              <a:ext cx="71" cy="719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b="1"/>
            </a:p>
          </p:txBody>
        </p:sp>
        <p:sp>
          <p:nvSpPr>
            <p:cNvPr id="30872" name="Freeform 152"/>
            <p:cNvSpPr>
              <a:spLocks/>
            </p:cNvSpPr>
            <p:nvPr/>
          </p:nvSpPr>
          <p:spPr bwMode="auto">
            <a:xfrm>
              <a:off x="3097" y="1662"/>
              <a:ext cx="497" cy="943"/>
            </a:xfrm>
            <a:custGeom>
              <a:avLst/>
              <a:gdLst>
                <a:gd name="T0" fmla="*/ 0 w 559"/>
                <a:gd name="T1" fmla="*/ 0 h 943"/>
                <a:gd name="T2" fmla="*/ 80 w 559"/>
                <a:gd name="T3" fmla="*/ 0 h 943"/>
                <a:gd name="T4" fmla="*/ 559 w 559"/>
                <a:gd name="T5" fmla="*/ 943 h 943"/>
                <a:gd name="T6" fmla="*/ 480 w 559"/>
                <a:gd name="T7" fmla="*/ 943 h 943"/>
                <a:gd name="T8" fmla="*/ 0 w 559"/>
                <a:gd name="T9" fmla="*/ 0 h 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9"/>
                <a:gd name="T16" fmla="*/ 0 h 943"/>
                <a:gd name="T17" fmla="*/ 559 w 559"/>
                <a:gd name="T18" fmla="*/ 943 h 9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9" h="943">
                  <a:moveTo>
                    <a:pt x="0" y="0"/>
                  </a:moveTo>
                  <a:lnTo>
                    <a:pt x="80" y="0"/>
                  </a:lnTo>
                  <a:lnTo>
                    <a:pt x="559" y="943"/>
                  </a:lnTo>
                  <a:lnTo>
                    <a:pt x="480" y="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73" name="Line 153"/>
            <p:cNvSpPr>
              <a:spLocks noChangeShapeType="1"/>
            </p:cNvSpPr>
            <p:nvPr/>
          </p:nvSpPr>
          <p:spPr bwMode="auto">
            <a:xfrm flipH="1" flipV="1">
              <a:off x="3216" y="2160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874" name="Line 154"/>
            <p:cNvSpPr>
              <a:spLocks noChangeShapeType="1"/>
            </p:cNvSpPr>
            <p:nvPr/>
          </p:nvSpPr>
          <p:spPr bwMode="auto">
            <a:xfrm flipV="1">
              <a:off x="2448" y="2160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875" name="Rectangle 155"/>
            <p:cNvSpPr>
              <a:spLocks noChangeArrowheads="1"/>
            </p:cNvSpPr>
            <p:nvPr/>
          </p:nvSpPr>
          <p:spPr bwMode="auto">
            <a:xfrm>
              <a:off x="3734" y="2783"/>
              <a:ext cx="13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en-US" b="1">
                  <a:solidFill>
                    <a:schemeClr val="tx1"/>
                  </a:solidFill>
                  <a:latin typeface="Arial" pitchFamily="34" charset="0"/>
                </a:rPr>
                <a:t>Minta áramlás</a:t>
              </a:r>
              <a:endParaRPr lang="en-US" altLang="en-US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0876" name="Line 156"/>
            <p:cNvSpPr>
              <a:spLocks noChangeShapeType="1"/>
            </p:cNvSpPr>
            <p:nvPr/>
          </p:nvSpPr>
          <p:spPr bwMode="auto">
            <a:xfrm flipH="1">
              <a:off x="3120" y="292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877" name="Rectangle 157"/>
            <p:cNvSpPr>
              <a:spLocks noChangeArrowheads="1"/>
            </p:cNvSpPr>
            <p:nvPr/>
          </p:nvSpPr>
          <p:spPr bwMode="auto">
            <a:xfrm>
              <a:off x="3470" y="1026"/>
              <a:ext cx="23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en-US" b="1">
                  <a:solidFill>
                    <a:schemeClr val="tx1"/>
                  </a:solidFill>
                  <a:latin typeface="Arial" pitchFamily="34" charset="0"/>
                </a:rPr>
                <a:t>Flow cell (áramlási cella)</a:t>
              </a:r>
              <a:endParaRPr lang="en-US" altLang="en-US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0878" name="Line 158"/>
            <p:cNvSpPr>
              <a:spLocks noChangeShapeType="1"/>
            </p:cNvSpPr>
            <p:nvPr/>
          </p:nvSpPr>
          <p:spPr bwMode="auto">
            <a:xfrm flipH="1">
              <a:off x="3288" y="1434"/>
              <a:ext cx="272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ph idx="1"/>
          </p:nvPr>
        </p:nvGraphicFramePr>
        <p:xfrm>
          <a:off x="1692275" y="836613"/>
          <a:ext cx="6769100" cy="5710237"/>
        </p:xfrm>
        <a:graphic>
          <a:graphicData uri="http://schemas.openxmlformats.org/presentationml/2006/ole">
            <p:oleObj spid="_x0000_s6146" name="Bitkép" r:id="rId3" imgW="4382112" imgH="3696216" progId="Paint.Picture">
              <p:embed/>
            </p:oleObj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pPr defTabSz="914400"/>
            <a:r>
              <a:rPr lang="hu-HU" sz="3600" b="1" smtClean="0">
                <a:solidFill>
                  <a:srgbClr val="0066CC"/>
                </a:solidFill>
              </a:rPr>
              <a:t>Optikai rendszer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7800" y="1125538"/>
            <a:ext cx="32416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pitchFamily="34" charset="0"/>
              </a:rPr>
              <a:t>A di</a:t>
            </a:r>
            <a:r>
              <a:rPr lang="hu-HU" sz="1800" b="1">
                <a:solidFill>
                  <a:schemeClr val="tx1"/>
                </a:solidFill>
                <a:latin typeface="Arial" pitchFamily="34" charset="0"/>
              </a:rPr>
              <a:t>k</a:t>
            </a:r>
            <a:r>
              <a:rPr lang="en-US" sz="1800" b="1">
                <a:solidFill>
                  <a:schemeClr val="tx1"/>
                </a:solidFill>
                <a:latin typeface="Arial" pitchFamily="34" charset="0"/>
              </a:rPr>
              <a:t>roi</a:t>
            </a:r>
            <a:r>
              <a:rPr lang="hu-HU" sz="1800" b="1">
                <a:solidFill>
                  <a:schemeClr val="tx1"/>
                </a:solidFill>
                <a:latin typeface="Arial" pitchFamily="34" charset="0"/>
              </a:rPr>
              <a:t>kus</a:t>
            </a:r>
            <a:r>
              <a:rPr lang="en-US" sz="1800" b="1">
                <a:solidFill>
                  <a:schemeClr val="tx1"/>
                </a:solidFill>
                <a:latin typeface="Arial" pitchFamily="34" charset="0"/>
              </a:rPr>
              <a:t> filter</a:t>
            </a:r>
            <a:r>
              <a:rPr lang="hu-HU" sz="1800" b="1">
                <a:solidFill>
                  <a:schemeClr val="tx1"/>
                </a:solidFill>
                <a:latin typeface="Arial" pitchFamily="34" charset="0"/>
              </a:rPr>
              <a:t>ek szelektíven engedik át a fényt. A fénysugár irányításában és a PMT-be jutó fény „kiválasztásában” van szerepük.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hu-HU" sz="4000" b="1" smtClean="0">
                <a:solidFill>
                  <a:srgbClr val="0066CC"/>
                </a:solidFill>
              </a:rPr>
              <a:t>Milyen kérdéseket tehetünk fel egy áramlási citométernek?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20938"/>
            <a:ext cx="8640763" cy="2447925"/>
          </a:xfrm>
        </p:spPr>
        <p:txBody>
          <a:bodyPr/>
          <a:lstStyle/>
          <a:p>
            <a:pPr marL="533400" indent="-533400" defTabSz="914400">
              <a:lnSpc>
                <a:spcPct val="80000"/>
              </a:lnSpc>
              <a:buFontTx/>
              <a:buAutoNum type="arabicPeriod"/>
            </a:pPr>
            <a:r>
              <a:rPr lang="hu-HU" sz="2000" b="1" smtClean="0"/>
              <a:t>Azonosíthatók a sejtpopulációk a vizsgálati mintában?    </a:t>
            </a:r>
            <a:r>
              <a:rPr lang="hu-HU" sz="1800" b="1" smtClean="0"/>
              <a:t>(heterogenitás)</a:t>
            </a:r>
          </a:p>
          <a:p>
            <a:pPr marL="533400" indent="-533400" defTabSz="914400">
              <a:lnSpc>
                <a:spcPct val="80000"/>
              </a:lnSpc>
              <a:buFontTx/>
              <a:buAutoNum type="arabicPeriod"/>
            </a:pPr>
            <a:r>
              <a:rPr lang="hu-HU" sz="2000" b="1" smtClean="0"/>
              <a:t>Meghatározható a sejtek aktiváltsági, differenciáltsági és érési stádiuma?</a:t>
            </a:r>
          </a:p>
          <a:p>
            <a:pPr marL="533400" indent="-533400" defTabSz="914400">
              <a:lnSpc>
                <a:spcPct val="80000"/>
              </a:lnSpc>
              <a:buFontTx/>
              <a:buAutoNum type="arabicPeriod"/>
            </a:pPr>
            <a:r>
              <a:rPr lang="hu-HU" sz="2000" b="1" smtClean="0"/>
              <a:t>Jellemezhetjük a sejtek funkcionális állapotát?</a:t>
            </a:r>
          </a:p>
          <a:p>
            <a:pPr marL="533400" indent="-533400" defTabSz="914400">
              <a:lnSpc>
                <a:spcPct val="80000"/>
              </a:lnSpc>
              <a:buFontTx/>
              <a:buAutoNum type="arabicPeriod"/>
            </a:pPr>
            <a:r>
              <a:rPr lang="hu-HU" sz="2000" b="1" smtClean="0"/>
              <a:t>Meghatározhatjuk a sejtek abszolút számát a mintában?</a:t>
            </a:r>
          </a:p>
          <a:p>
            <a:pPr marL="533400" indent="-533400" defTabSz="914400">
              <a:lnSpc>
                <a:spcPct val="80000"/>
              </a:lnSpc>
              <a:buFontTx/>
              <a:buAutoNum type="arabicPeriod"/>
            </a:pPr>
            <a:r>
              <a:rPr lang="hu-HU" sz="2000" b="1" smtClean="0"/>
              <a:t>Detektálhatjuk quantitatív módon különféle szolubilis fehérjék jelenlétét a mintában?</a:t>
            </a:r>
          </a:p>
          <a:p>
            <a:pPr marL="533400" indent="-533400" defTabSz="914400">
              <a:lnSpc>
                <a:spcPct val="80000"/>
              </a:lnSpc>
              <a:buFontTx/>
              <a:buAutoNum type="arabicPeriod"/>
            </a:pPr>
            <a:r>
              <a:rPr lang="hu-HU" sz="2000" b="1" smtClean="0"/>
              <a:t>Fizikailag elválaszthatjuk (szeparálhatjuk) a sejteket egymástól?</a:t>
            </a:r>
          </a:p>
          <a:p>
            <a:pPr marL="533400" indent="-533400" defTabSz="914400">
              <a:lnSpc>
                <a:spcPct val="80000"/>
              </a:lnSpc>
            </a:pPr>
            <a:endParaRPr lang="hu-HU" sz="2000" b="1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773363" y="5084763"/>
            <a:ext cx="3527425" cy="823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FF0000"/>
                </a:solidFill>
              </a:rPr>
              <a:t>Válasz: </a:t>
            </a:r>
            <a:r>
              <a:rPr lang="hu-HU" sz="4800" b="1">
                <a:solidFill>
                  <a:srgbClr val="FF0000"/>
                </a:solidFill>
              </a:rPr>
              <a:t>IGEN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smtClean="0">
                <a:solidFill>
                  <a:srgbClr val="0066CC"/>
                </a:solidFill>
              </a:rPr>
              <a:t>Milyen paramétereket használhatunk a kérdéseink megválaszolására?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17825"/>
            <a:ext cx="7772400" cy="2455863"/>
          </a:xfrm>
        </p:spPr>
        <p:txBody>
          <a:bodyPr/>
          <a:lstStyle/>
          <a:p>
            <a:r>
              <a:rPr lang="hu-HU" b="1" smtClean="0"/>
              <a:t>Relatív méret és granularitás (FSC/SSC)</a:t>
            </a:r>
          </a:p>
          <a:p>
            <a:r>
              <a:rPr lang="hu-HU" b="1" smtClean="0"/>
              <a:t>Fluoreszcens jelek a sejtfelszínről és/vagy a citoplazmából</a:t>
            </a:r>
          </a:p>
          <a:p>
            <a:r>
              <a:rPr lang="hu-HU" b="1" smtClean="0"/>
              <a:t>Fluoreszcens jelek időbeni detektálása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noFill/>
        </p:spPr>
        <p:txBody>
          <a:bodyPr/>
          <a:lstStyle/>
          <a:p>
            <a:r>
              <a:rPr lang="hu-HU" sz="3600" b="1" smtClean="0">
                <a:solidFill>
                  <a:srgbClr val="0066CC"/>
                </a:solidFill>
              </a:rPr>
              <a:t>TECHNIKAI MEGKÖZELÍTÉS</a:t>
            </a:r>
            <a:br>
              <a:rPr lang="hu-HU" sz="3600" b="1" smtClean="0">
                <a:solidFill>
                  <a:srgbClr val="0066CC"/>
                </a:solidFill>
              </a:rPr>
            </a:br>
            <a:r>
              <a:rPr lang="hu-HU" sz="2800" b="1" smtClean="0">
                <a:solidFill>
                  <a:srgbClr val="0066CC"/>
                </a:solidFill>
              </a:rPr>
              <a:t>(Hogyan készítsük elő a sejteket FACS mérésre?)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114800"/>
          </a:xfrm>
          <a:noFill/>
        </p:spPr>
        <p:txBody>
          <a:bodyPr/>
          <a:lstStyle/>
          <a:p>
            <a:pPr marL="609600" indent="-609600"/>
            <a:endParaRPr lang="hu-HU" sz="2400" smtClean="0"/>
          </a:p>
          <a:p>
            <a:pPr marL="609600" indent="-609600">
              <a:buFontTx/>
              <a:buAutoNum type="arabicPeriod"/>
            </a:pPr>
            <a:r>
              <a:rPr lang="hu-HU" sz="2400" smtClean="0"/>
              <a:t>FESTETLEN VIZSGÁLATI MINTÁK ANALÍZISE (sejtpopulációk azonosítása méret és granuláltság szerint)</a:t>
            </a:r>
          </a:p>
          <a:p>
            <a:pPr marL="609600" indent="-609600">
              <a:buFontTx/>
              <a:buAutoNum type="arabicPeriod"/>
            </a:pPr>
            <a:r>
              <a:rPr lang="hu-HU" sz="2400" smtClean="0"/>
              <a:t>FESTÉS FLUROKRÓMMAL JELZETT MONOKLONÁLIS ANTITESTEKKEL = </a:t>
            </a:r>
            <a:r>
              <a:rPr lang="hu-HU" sz="2400" smtClean="0">
                <a:solidFill>
                  <a:srgbClr val="FF0000"/>
                </a:solidFill>
              </a:rPr>
              <a:t>IMMUNFENOTIPIZÁLÁS</a:t>
            </a:r>
            <a:r>
              <a:rPr lang="hu-HU" sz="2400" smtClean="0"/>
              <a:t>	</a:t>
            </a:r>
            <a:r>
              <a:rPr lang="hu-HU" sz="2000" smtClean="0"/>
              <a:t>(</a:t>
            </a:r>
            <a:r>
              <a:rPr lang="hu-HU" sz="2400" smtClean="0"/>
              <a:t>sejtpopulációk azonosítása a sejtfelszíni és/vagy a citoplazmatikus fehérjemintázat alapján</a:t>
            </a:r>
            <a:r>
              <a:rPr lang="hu-HU" sz="2000" smtClean="0"/>
              <a:t>)</a:t>
            </a:r>
          </a:p>
          <a:p>
            <a:pPr marL="609600" indent="-609600">
              <a:buFontTx/>
              <a:buAutoNum type="arabicPeriod"/>
            </a:pPr>
            <a:r>
              <a:rPr lang="hu-HU" sz="2400" smtClean="0"/>
              <a:t>SEJTALKOTÓRÉSZEKHEZ SPECIFIKUSAN KÖTŐDŐ FESTÉKEK ALKALMAZÁSA </a:t>
            </a:r>
          </a:p>
          <a:p>
            <a:pPr marL="609600" indent="-609600"/>
            <a:endParaRPr lang="hu-HU" sz="2400" smtClean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298825" y="1484313"/>
            <a:ext cx="2641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33CC"/>
                </a:solidFill>
              </a:rPr>
              <a:t>Sejtszuszpenzió!!!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71438" y="188913"/>
            <a:ext cx="8893175" cy="706437"/>
          </a:xfrm>
          <a:noFill/>
        </p:spPr>
        <p:txBody>
          <a:bodyPr lIns="91440" tIns="45720" rIns="91440" bIns="45720"/>
          <a:lstStyle/>
          <a:p>
            <a:pPr defTabSz="914400"/>
            <a:r>
              <a:rPr lang="hu-HU" altLang="en-US" sz="3200" b="1" smtClean="0">
                <a:solidFill>
                  <a:srgbClr val="0066CC"/>
                </a:solidFill>
              </a:rPr>
              <a:t>Sejtmegoszlás méret és struktúráltság szerint</a:t>
            </a:r>
            <a:endParaRPr lang="en-US" altLang="en-US" sz="3200" b="1" smtClean="0">
              <a:solidFill>
                <a:srgbClr val="0066CC"/>
              </a:solidFill>
            </a:endParaRPr>
          </a:p>
        </p:txBody>
      </p:sp>
      <p:grpSp>
        <p:nvGrpSpPr>
          <p:cNvPr id="165891" name="Csoportba foglalás 22"/>
          <p:cNvGrpSpPr>
            <a:grpSpLocks/>
          </p:cNvGrpSpPr>
          <p:nvPr/>
        </p:nvGrpSpPr>
        <p:grpSpPr bwMode="auto">
          <a:xfrm>
            <a:off x="179388" y="1235075"/>
            <a:ext cx="8539162" cy="5622925"/>
            <a:chOff x="176213" y="1143090"/>
            <a:chExt cx="8539191" cy="5622835"/>
          </a:xfrm>
        </p:grpSpPr>
        <p:grpSp>
          <p:nvGrpSpPr>
            <p:cNvPr id="165892" name="Group 4"/>
            <p:cNvGrpSpPr>
              <a:grpSpLocks/>
            </p:cNvGrpSpPr>
            <p:nvPr/>
          </p:nvGrpSpPr>
          <p:grpSpPr bwMode="auto">
            <a:xfrm>
              <a:off x="827088" y="1143090"/>
              <a:ext cx="7847012" cy="5343435"/>
              <a:chOff x="125" y="1215"/>
              <a:chExt cx="3169" cy="2236"/>
            </a:xfrm>
          </p:grpSpPr>
          <p:graphicFrame>
            <p:nvGraphicFramePr>
              <p:cNvPr id="165893" name="Object 2"/>
              <p:cNvGraphicFramePr>
                <a:graphicFrameLocks noChangeAspect="1"/>
              </p:cNvGraphicFramePr>
              <p:nvPr/>
            </p:nvGraphicFramePr>
            <p:xfrm>
              <a:off x="125" y="1298"/>
              <a:ext cx="2065" cy="2153"/>
            </p:xfrm>
            <a:graphic>
              <a:graphicData uri="http://schemas.openxmlformats.org/presentationml/2006/ole">
                <p:oleObj spid="_x0000_s165893" name="Bitkép" r:id="rId3" imgW="2000000" imgH="2085714" progId="Paint.Picture">
                  <p:embed/>
                </p:oleObj>
              </a:graphicData>
            </a:graphic>
          </p:graphicFrame>
          <p:sp>
            <p:nvSpPr>
              <p:cNvPr id="165894" name="Text Box 6"/>
              <p:cNvSpPr txBox="1">
                <a:spLocks noChangeArrowheads="1"/>
              </p:cNvSpPr>
              <p:nvPr/>
            </p:nvSpPr>
            <p:spPr bwMode="auto">
              <a:xfrm>
                <a:off x="2260" y="2750"/>
                <a:ext cx="101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hu-HU" sz="1800" b="1">
                    <a:solidFill>
                      <a:srgbClr val="339933"/>
                    </a:solidFill>
                    <a:latin typeface="Arial" pitchFamily="34" charset="0"/>
                  </a:rPr>
                  <a:t>Lymphocyta</a:t>
                </a:r>
              </a:p>
              <a:p>
                <a:pPr algn="ctr" eaLnBrk="1" hangingPunct="1"/>
                <a:r>
                  <a:rPr lang="hu-HU" sz="1800" b="1">
                    <a:solidFill>
                      <a:srgbClr val="339933"/>
                    </a:solidFill>
                    <a:latin typeface="Arial" pitchFamily="34" charset="0"/>
                  </a:rPr>
                  <a:t>Basophil granulocyta</a:t>
                </a:r>
              </a:p>
            </p:txBody>
          </p:sp>
          <p:sp>
            <p:nvSpPr>
              <p:cNvPr id="165895" name="Line 7"/>
              <p:cNvSpPr>
                <a:spLocks noChangeShapeType="1"/>
              </p:cNvSpPr>
              <p:nvPr/>
            </p:nvSpPr>
            <p:spPr bwMode="auto">
              <a:xfrm flipH="1">
                <a:off x="1111" y="3022"/>
                <a:ext cx="1179" cy="0"/>
              </a:xfrm>
              <a:prstGeom prst="line">
                <a:avLst/>
              </a:prstGeom>
              <a:noFill/>
              <a:ln w="57150">
                <a:solidFill>
                  <a:srgbClr val="3399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5896" name="Text Box 8"/>
              <p:cNvSpPr txBox="1">
                <a:spLocks noChangeArrowheads="1"/>
              </p:cNvSpPr>
              <p:nvPr/>
            </p:nvSpPr>
            <p:spPr bwMode="auto">
              <a:xfrm>
                <a:off x="2516" y="2247"/>
                <a:ext cx="50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hu-HU" sz="1800" b="1">
                    <a:solidFill>
                      <a:srgbClr val="FF66CC"/>
                    </a:solidFill>
                    <a:latin typeface="Arial" pitchFamily="34" charset="0"/>
                  </a:rPr>
                  <a:t>Monocyta</a:t>
                </a:r>
              </a:p>
            </p:txBody>
          </p:sp>
          <p:sp>
            <p:nvSpPr>
              <p:cNvPr id="165897" name="Line 9"/>
              <p:cNvSpPr>
                <a:spLocks noChangeShapeType="1"/>
              </p:cNvSpPr>
              <p:nvPr/>
            </p:nvSpPr>
            <p:spPr bwMode="auto">
              <a:xfrm flipH="1">
                <a:off x="1429" y="2387"/>
                <a:ext cx="907" cy="363"/>
              </a:xfrm>
              <a:prstGeom prst="line">
                <a:avLst/>
              </a:prstGeom>
              <a:noFill/>
              <a:ln w="57150">
                <a:solidFill>
                  <a:srgbClr val="FF66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5898" name="Text Box 10"/>
              <p:cNvSpPr txBox="1">
                <a:spLocks noChangeArrowheads="1"/>
              </p:cNvSpPr>
              <p:nvPr/>
            </p:nvSpPr>
            <p:spPr bwMode="auto">
              <a:xfrm>
                <a:off x="2205" y="1752"/>
                <a:ext cx="1085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hu-HU" sz="1800" b="1">
                    <a:solidFill>
                      <a:schemeClr val="accent2"/>
                    </a:solidFill>
                    <a:latin typeface="Arial" pitchFamily="34" charset="0"/>
                  </a:rPr>
                  <a:t>Neutrophil granulocyta</a:t>
                </a:r>
              </a:p>
            </p:txBody>
          </p:sp>
          <p:sp>
            <p:nvSpPr>
              <p:cNvPr id="165899" name="Line 11"/>
              <p:cNvSpPr>
                <a:spLocks noChangeShapeType="1"/>
              </p:cNvSpPr>
              <p:nvPr/>
            </p:nvSpPr>
            <p:spPr bwMode="auto">
              <a:xfrm flipH="1">
                <a:off x="1519" y="1888"/>
                <a:ext cx="771" cy="136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5900" name="Text Box 12"/>
              <p:cNvSpPr txBox="1">
                <a:spLocks noChangeArrowheads="1"/>
              </p:cNvSpPr>
              <p:nvPr/>
            </p:nvSpPr>
            <p:spPr bwMode="auto">
              <a:xfrm>
                <a:off x="2199" y="1215"/>
                <a:ext cx="1095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hu-HU" sz="1800" b="1">
                    <a:solidFill>
                      <a:srgbClr val="FF9900"/>
                    </a:solidFill>
                    <a:latin typeface="Arial" pitchFamily="34" charset="0"/>
                  </a:rPr>
                  <a:t>Eosinophil granulocyta</a:t>
                </a:r>
              </a:p>
            </p:txBody>
          </p:sp>
          <p:sp>
            <p:nvSpPr>
              <p:cNvPr id="165901" name="Line 13"/>
              <p:cNvSpPr>
                <a:spLocks noChangeShapeType="1"/>
              </p:cNvSpPr>
              <p:nvPr/>
            </p:nvSpPr>
            <p:spPr bwMode="auto">
              <a:xfrm flipH="1">
                <a:off x="1338" y="1335"/>
                <a:ext cx="876" cy="19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65902" name="Text Box 14"/>
            <p:cNvSpPr txBox="1">
              <a:spLocks noChangeArrowheads="1"/>
            </p:cNvSpPr>
            <p:nvPr/>
          </p:nvSpPr>
          <p:spPr bwMode="auto">
            <a:xfrm>
              <a:off x="3117850" y="6308725"/>
              <a:ext cx="1016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hu-HU" b="1">
                  <a:solidFill>
                    <a:schemeClr val="tx1"/>
                  </a:solidFill>
                  <a:latin typeface="Arial" pitchFamily="34" charset="0"/>
                </a:rPr>
                <a:t>méret</a:t>
              </a:r>
            </a:p>
          </p:txBody>
        </p:sp>
        <p:sp>
          <p:nvSpPr>
            <p:cNvPr id="165903" name="Text Box 15"/>
            <p:cNvSpPr txBox="1">
              <a:spLocks noChangeArrowheads="1"/>
            </p:cNvSpPr>
            <p:nvPr/>
          </p:nvSpPr>
          <p:spPr bwMode="auto">
            <a:xfrm rot="10800000">
              <a:off x="176213" y="2359025"/>
              <a:ext cx="549275" cy="190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eaLnBrk="1" hangingPunct="1"/>
              <a:r>
                <a:rPr lang="hu-HU" b="1">
                  <a:solidFill>
                    <a:schemeClr val="tx1"/>
                  </a:solidFill>
                  <a:latin typeface="Arial" pitchFamily="34" charset="0"/>
                </a:rPr>
                <a:t>granuláltság</a:t>
              </a:r>
            </a:p>
          </p:txBody>
        </p:sp>
        <p:pic>
          <p:nvPicPr>
            <p:cNvPr id="16590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86512" y="5572140"/>
              <a:ext cx="1209675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90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43834" y="5572140"/>
              <a:ext cx="1071570" cy="864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906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29454" y="3929066"/>
              <a:ext cx="887391" cy="88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907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8016" y="2827459"/>
              <a:ext cx="1071570" cy="815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908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19938" y="1561932"/>
              <a:ext cx="1009648" cy="872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27" descr="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41438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hu-HU" sz="3600" b="1" smtClean="0">
                <a:solidFill>
                  <a:srgbClr val="0066CC"/>
                </a:solidFill>
              </a:rPr>
              <a:t>Sejtpopulációk azonosítása </a:t>
            </a:r>
            <a:r>
              <a:rPr lang="hu-HU" sz="3600" b="1" smtClean="0">
                <a:solidFill>
                  <a:srgbClr val="FF0000"/>
                </a:solidFill>
              </a:rPr>
              <a:t>méret</a:t>
            </a:r>
            <a:r>
              <a:rPr lang="hu-HU" sz="3600" b="1" smtClean="0">
                <a:solidFill>
                  <a:srgbClr val="0066CC"/>
                </a:solidFill>
              </a:rPr>
              <a:t> és </a:t>
            </a:r>
            <a:r>
              <a:rPr lang="hu-HU" sz="3600" b="1" smtClean="0">
                <a:solidFill>
                  <a:srgbClr val="FF0000"/>
                </a:solidFill>
              </a:rPr>
              <a:t>granuláltság</a:t>
            </a:r>
            <a:r>
              <a:rPr lang="hu-HU" sz="3600" b="1" smtClean="0">
                <a:solidFill>
                  <a:srgbClr val="0066CC"/>
                </a:solidFill>
              </a:rPr>
              <a:t> szerint</a:t>
            </a:r>
          </a:p>
        </p:txBody>
      </p:sp>
      <p:sp>
        <p:nvSpPr>
          <p:cNvPr id="34820" name="Text Box 1028"/>
          <p:cNvSpPr txBox="1">
            <a:spLocks noChangeArrowheads="1"/>
          </p:cNvSpPr>
          <p:nvPr/>
        </p:nvSpPr>
        <p:spPr bwMode="auto">
          <a:xfrm>
            <a:off x="1042988" y="5589588"/>
            <a:ext cx="31861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egészséges csontvelő</a:t>
            </a:r>
          </a:p>
        </p:txBody>
      </p:sp>
      <p:sp>
        <p:nvSpPr>
          <p:cNvPr id="34821" name="Text Box 1029"/>
          <p:cNvSpPr txBox="1">
            <a:spLocks noChangeArrowheads="1"/>
          </p:cNvSpPr>
          <p:nvPr/>
        </p:nvSpPr>
        <p:spPr bwMode="auto">
          <a:xfrm>
            <a:off x="5003800" y="5589588"/>
            <a:ext cx="29321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leukémiás csontvelő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54063"/>
            <a:ext cx="7772400" cy="561975"/>
          </a:xfrm>
        </p:spPr>
        <p:txBody>
          <a:bodyPr lIns="91440" tIns="45720" rIns="91440" bIns="45720"/>
          <a:lstStyle/>
          <a:p>
            <a:pPr eaLnBrk="1" hangingPunct="1"/>
            <a:r>
              <a:rPr lang="hu-HU" sz="2800" b="1" smtClean="0">
                <a:solidFill>
                  <a:srgbClr val="0033CC"/>
                </a:solidFill>
              </a:rPr>
              <a:t>SEJTTÍPUSOK</a:t>
            </a:r>
          </a:p>
        </p:txBody>
      </p:sp>
      <p:sp>
        <p:nvSpPr>
          <p:cNvPr id="150531" name="Rectangle 11"/>
          <p:cNvSpPr>
            <a:spLocks noChangeArrowheads="1"/>
          </p:cNvSpPr>
          <p:nvPr/>
        </p:nvSpPr>
        <p:spPr bwMode="auto">
          <a:xfrm>
            <a:off x="684213" y="20304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u-HU" sz="2800">
                <a:solidFill>
                  <a:schemeClr val="tx1"/>
                </a:solidFill>
                <a:latin typeface="Arial" pitchFamily="34" charset="0"/>
              </a:rPr>
              <a:t>Cluster of Differentiation = CD</a:t>
            </a:r>
            <a:br>
              <a:rPr lang="hu-HU" sz="2800">
                <a:solidFill>
                  <a:schemeClr val="tx1"/>
                </a:solidFill>
                <a:latin typeface="Arial" pitchFamily="34" charset="0"/>
              </a:rPr>
            </a:br>
            <a:r>
              <a:rPr lang="hu-HU" sz="1400">
                <a:solidFill>
                  <a:schemeClr val="tx1"/>
                </a:solidFill>
                <a:latin typeface="Arial" pitchFamily="34" charset="0"/>
              </a:rPr>
              <a:t>(Differenciálódási markerek)</a:t>
            </a:r>
            <a:endParaRPr lang="en-GB" sz="1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0532" name="Text Box 12"/>
          <p:cNvSpPr txBox="1">
            <a:spLocks noChangeArrowheads="1"/>
          </p:cNvSpPr>
          <p:nvPr/>
        </p:nvSpPr>
        <p:spPr bwMode="auto">
          <a:xfrm>
            <a:off x="323850" y="3614738"/>
            <a:ext cx="8577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>
                <a:solidFill>
                  <a:schemeClr val="tx1"/>
                </a:solidFill>
                <a:latin typeface="Arial" pitchFamily="34" charset="0"/>
              </a:rPr>
              <a:t>1. Leukocyta szubpopulációk azonosítása</a:t>
            </a:r>
          </a:p>
          <a:p>
            <a:pPr eaLnBrk="1" hangingPunct="1"/>
            <a:r>
              <a:rPr lang="hu-HU">
                <a:solidFill>
                  <a:schemeClr val="tx1"/>
                </a:solidFill>
                <a:latin typeface="Arial" pitchFamily="34" charset="0"/>
              </a:rPr>
              <a:t>2. Leukocyták érési / funkcionális állapotának meghatározása </a:t>
            </a:r>
            <a:endParaRPr lang="en-GB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0533" name="Text Box 13"/>
          <p:cNvSpPr txBox="1">
            <a:spLocks noChangeArrowheads="1"/>
          </p:cNvSpPr>
          <p:nvPr/>
        </p:nvSpPr>
        <p:spPr bwMode="auto">
          <a:xfrm>
            <a:off x="323850" y="6308725"/>
            <a:ext cx="5040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400" b="1">
                <a:solidFill>
                  <a:srgbClr val="990099"/>
                </a:solidFill>
                <a:latin typeface="Arial" pitchFamily="34" charset="0"/>
              </a:rPr>
              <a:t>„Az immunológia alapjai” TK Függelék 1. táblázat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ChangeArrowheads="1"/>
          </p:cNvSpPr>
          <p:nvPr>
            <p:ph type="title" idx="4294967295"/>
          </p:nvPr>
        </p:nvSpPr>
        <p:spPr>
          <a:xfrm>
            <a:off x="685800" y="44450"/>
            <a:ext cx="7772400" cy="1143000"/>
          </a:xfrm>
          <a:noFill/>
        </p:spPr>
        <p:txBody>
          <a:bodyPr lIns="91440" tIns="45720" rIns="91440" bIns="45720"/>
          <a:lstStyle/>
          <a:p>
            <a:pPr eaLnBrk="1" hangingPunct="1"/>
            <a:r>
              <a:rPr lang="hu-HU" sz="1200" smtClean="0">
                <a:solidFill>
                  <a:schemeClr val="tx1"/>
                </a:solidFill>
              </a:rPr>
              <a:t>Differenciálódási markerek FELHASZNÁLÁSA AZ IMMUNRENDSZER SEJTJEINEK VIZSGÁLATÁBAN:</a:t>
            </a:r>
            <a:r>
              <a:rPr lang="hu-HU" sz="4000" smtClean="0">
                <a:solidFill>
                  <a:srgbClr val="FF0000"/>
                </a:solidFill>
              </a:rPr>
              <a:t> IMMUNFENOTIPIZÁLÁS</a:t>
            </a:r>
          </a:p>
        </p:txBody>
      </p:sp>
      <p:pic>
        <p:nvPicPr>
          <p:cNvPr id="14950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12875"/>
            <a:ext cx="61912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Rectangle 8"/>
          <p:cNvSpPr>
            <a:spLocks noChangeArrowheads="1"/>
          </p:cNvSpPr>
          <p:nvPr/>
        </p:nvSpPr>
        <p:spPr bwMode="auto">
          <a:xfrm>
            <a:off x="539750" y="48688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u-HU">
                <a:solidFill>
                  <a:schemeClr val="tx1"/>
                </a:solidFill>
                <a:latin typeface="Arial" pitchFamily="34" charset="0"/>
              </a:rPr>
              <a:t>MÓDSZEREK:</a:t>
            </a:r>
            <a:br>
              <a:rPr lang="hu-HU">
                <a:solidFill>
                  <a:schemeClr val="tx1"/>
                </a:solidFill>
                <a:latin typeface="Arial" pitchFamily="34" charset="0"/>
              </a:rPr>
            </a:br>
            <a:r>
              <a:rPr lang="hu-HU">
                <a:solidFill>
                  <a:srgbClr val="FF0000"/>
                </a:solidFill>
                <a:latin typeface="Arial" pitchFamily="34" charset="0"/>
              </a:rPr>
              <a:t>ÁRAMLÁSI CITOMETRIA </a:t>
            </a:r>
            <a:br>
              <a:rPr lang="hu-HU">
                <a:solidFill>
                  <a:srgbClr val="FF0000"/>
                </a:solidFill>
                <a:latin typeface="Arial" pitchFamily="34" charset="0"/>
              </a:rPr>
            </a:br>
            <a:r>
              <a:rPr lang="hu-HU">
                <a:solidFill>
                  <a:schemeClr val="tx1"/>
                </a:solidFill>
                <a:latin typeface="Arial" pitchFamily="34" charset="0"/>
              </a:rPr>
              <a:t>IMMUNHISZTOKÉMIA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684213" y="2228850"/>
            <a:ext cx="7704137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hu-HU" sz="4000">
                <a:solidFill>
                  <a:srgbClr val="FF5050"/>
                </a:solidFill>
                <a:latin typeface="Arial" pitchFamily="34" charset="0"/>
              </a:rPr>
              <a:t>Különálló sejtek </a:t>
            </a:r>
            <a:r>
              <a:rPr lang="hu-HU" sz="4000">
                <a:solidFill>
                  <a:schemeClr val="accent2"/>
                </a:solidFill>
                <a:latin typeface="Arial" pitchFamily="34" charset="0"/>
              </a:rPr>
              <a:t>multiparametriás</a:t>
            </a:r>
            <a:r>
              <a:rPr lang="hu-HU" sz="4000">
                <a:solidFill>
                  <a:srgbClr val="FF5050"/>
                </a:solidFill>
                <a:latin typeface="Arial" pitchFamily="34" charset="0"/>
              </a:rPr>
              <a:t> vizsgálatára alkalmas laboratóriumi eljárás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smtClean="0">
                <a:solidFill>
                  <a:srgbClr val="0066CC"/>
                </a:solidFill>
              </a:rPr>
              <a:t>Sejtpopulációk azonosítása a sejtfelszíni és/vagy a citoplazmatikus fehérjemintázat alapján</a:t>
            </a:r>
            <a:br>
              <a:rPr lang="hu-HU" sz="2800" b="1" smtClean="0">
                <a:solidFill>
                  <a:srgbClr val="0066CC"/>
                </a:solidFill>
              </a:rPr>
            </a:br>
            <a:r>
              <a:rPr lang="hu-HU" sz="2800" b="1" smtClean="0">
                <a:solidFill>
                  <a:srgbClr val="FF0000"/>
                </a:solidFill>
              </a:rPr>
              <a:t>IMMUNFENOTIPIZÁLÁS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2698750"/>
            <a:ext cx="7772400" cy="2890838"/>
          </a:xfrm>
        </p:spPr>
        <p:txBody>
          <a:bodyPr/>
          <a:lstStyle/>
          <a:p>
            <a:r>
              <a:rPr lang="hu-HU" smtClean="0"/>
              <a:t>Expresszió: IGEN vagy NEM</a:t>
            </a:r>
          </a:p>
          <a:p>
            <a:r>
              <a:rPr lang="hu-HU" smtClean="0"/>
              <a:t>A „pozitív” és a „negatív” populációk %-os megoszlása </a:t>
            </a:r>
          </a:p>
          <a:p>
            <a:r>
              <a:rPr lang="hu-HU" smtClean="0"/>
              <a:t>A sejtek relatív fehérje expressziója </a:t>
            </a:r>
          </a:p>
          <a:p>
            <a:r>
              <a:rPr lang="hu-HU" smtClean="0"/>
              <a:t>Koexpresszió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76238" y="2151063"/>
            <a:ext cx="52911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Megválaszolható (biológiai) kérdések: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581025"/>
          </a:xfrm>
        </p:spPr>
        <p:txBody>
          <a:bodyPr lIns="91440" tIns="45720" rIns="91440" bIns="45720"/>
          <a:lstStyle/>
          <a:p>
            <a:pPr eaLnBrk="1" hangingPunct="1"/>
            <a:r>
              <a:rPr lang="hu-HU" sz="3200" b="1" smtClean="0">
                <a:solidFill>
                  <a:srgbClr val="0033CC"/>
                </a:solidFill>
              </a:rPr>
              <a:t>Lymphocyta alcsoportok</a:t>
            </a: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1822450" y="685800"/>
            <a:ext cx="526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hu-HU" sz="1600">
                <a:solidFill>
                  <a:schemeClr val="tx1"/>
                </a:solidFill>
                <a:latin typeface="Arial" pitchFamily="34" charset="0"/>
              </a:rPr>
              <a:t>Funkcionális és morfológiai (immunfenotípus) kategóriák</a:t>
            </a:r>
          </a:p>
        </p:txBody>
      </p:sp>
      <p:pic>
        <p:nvPicPr>
          <p:cNvPr id="201732" name="Picture 44" descr="1_2_lymphocy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868863"/>
            <a:ext cx="15462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1733" name="Group 5"/>
          <p:cNvGrpSpPr>
            <a:grpSpLocks/>
          </p:cNvGrpSpPr>
          <p:nvPr/>
        </p:nvGrpSpPr>
        <p:grpSpPr bwMode="auto">
          <a:xfrm>
            <a:off x="466725" y="1219200"/>
            <a:ext cx="8066088" cy="5522913"/>
            <a:chOff x="294" y="768"/>
            <a:chExt cx="5081" cy="3479"/>
          </a:xfrm>
        </p:grpSpPr>
        <p:sp>
          <p:nvSpPr>
            <p:cNvPr id="201734" name="Text Box 5"/>
            <p:cNvSpPr txBox="1">
              <a:spLocks noChangeArrowheads="1"/>
            </p:cNvSpPr>
            <p:nvPr/>
          </p:nvSpPr>
          <p:spPr bwMode="auto">
            <a:xfrm>
              <a:off x="4678" y="768"/>
              <a:ext cx="5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CD3-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CD56+</a:t>
              </a:r>
            </a:p>
          </p:txBody>
        </p:sp>
        <p:sp>
          <p:nvSpPr>
            <p:cNvPr id="201735" name="Text Box 6"/>
            <p:cNvSpPr txBox="1">
              <a:spLocks noChangeArrowheads="1"/>
            </p:cNvSpPr>
            <p:nvPr/>
          </p:nvSpPr>
          <p:spPr bwMode="auto">
            <a:xfrm>
              <a:off x="369" y="1176"/>
              <a:ext cx="5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CD3+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CD56+</a:t>
              </a:r>
            </a:p>
          </p:txBody>
        </p:sp>
        <p:sp>
          <p:nvSpPr>
            <p:cNvPr id="201736" name="Text Box 7"/>
            <p:cNvSpPr txBox="1">
              <a:spLocks noChangeArrowheads="1"/>
            </p:cNvSpPr>
            <p:nvPr/>
          </p:nvSpPr>
          <p:spPr bwMode="auto">
            <a:xfrm>
              <a:off x="3862" y="1535"/>
              <a:ext cx="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CD19+</a:t>
              </a:r>
            </a:p>
          </p:txBody>
        </p:sp>
        <p:sp>
          <p:nvSpPr>
            <p:cNvPr id="201737" name="Text Box 8"/>
            <p:cNvSpPr txBox="1">
              <a:spLocks noChangeArrowheads="1"/>
            </p:cNvSpPr>
            <p:nvPr/>
          </p:nvSpPr>
          <p:spPr bwMode="auto">
            <a:xfrm>
              <a:off x="295" y="2627"/>
              <a:ext cx="62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CD3+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Symbol" pitchFamily="18" charset="2"/>
                </a:rPr>
                <a:t>gd</a:t>
              </a:r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TCR+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CD4-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CD8-</a:t>
              </a:r>
            </a:p>
          </p:txBody>
        </p:sp>
        <p:sp>
          <p:nvSpPr>
            <p:cNvPr id="201738" name="Text Box 9"/>
            <p:cNvSpPr txBox="1">
              <a:spLocks noChangeArrowheads="1"/>
            </p:cNvSpPr>
            <p:nvPr/>
          </p:nvSpPr>
          <p:spPr bwMode="auto">
            <a:xfrm>
              <a:off x="1231" y="2627"/>
              <a:ext cx="4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CD3+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CD8+</a:t>
              </a:r>
            </a:p>
          </p:txBody>
        </p:sp>
        <p:sp>
          <p:nvSpPr>
            <p:cNvPr id="201739" name="Text Box 10"/>
            <p:cNvSpPr txBox="1">
              <a:spLocks noChangeArrowheads="1"/>
            </p:cNvSpPr>
            <p:nvPr/>
          </p:nvSpPr>
          <p:spPr bwMode="auto">
            <a:xfrm>
              <a:off x="2637" y="1811"/>
              <a:ext cx="4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CD3+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CD4+</a:t>
              </a:r>
            </a:p>
          </p:txBody>
        </p:sp>
        <p:sp>
          <p:nvSpPr>
            <p:cNvPr id="201740" name="Text Box 11"/>
            <p:cNvSpPr txBox="1">
              <a:spLocks noChangeArrowheads="1"/>
            </p:cNvSpPr>
            <p:nvPr/>
          </p:nvSpPr>
          <p:spPr bwMode="auto">
            <a:xfrm>
              <a:off x="1775" y="1357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CD3+</a:t>
              </a:r>
            </a:p>
          </p:txBody>
        </p:sp>
        <p:sp>
          <p:nvSpPr>
            <p:cNvPr id="201741" name="Text Box 12"/>
            <p:cNvSpPr txBox="1">
              <a:spLocks noChangeArrowheads="1"/>
            </p:cNvSpPr>
            <p:nvPr/>
          </p:nvSpPr>
          <p:spPr bwMode="auto">
            <a:xfrm>
              <a:off x="1881" y="3670"/>
              <a:ext cx="68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IFNg+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IL-12+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TNF</a:t>
              </a:r>
              <a:r>
                <a:rPr lang="hu-HU" sz="1800" b="1">
                  <a:solidFill>
                    <a:srgbClr val="FF0066"/>
                  </a:solidFill>
                  <a:latin typeface="Symbol" pitchFamily="18" charset="2"/>
                </a:rPr>
                <a:t>a,b+</a:t>
              </a:r>
            </a:p>
          </p:txBody>
        </p:sp>
        <p:sp>
          <p:nvSpPr>
            <p:cNvPr id="201742" name="Text Box 13"/>
            <p:cNvSpPr txBox="1">
              <a:spLocks noChangeArrowheads="1"/>
            </p:cNvSpPr>
            <p:nvPr/>
          </p:nvSpPr>
          <p:spPr bwMode="auto">
            <a:xfrm>
              <a:off x="2675" y="3653"/>
              <a:ext cx="44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400" b="1">
                  <a:solidFill>
                    <a:srgbClr val="FF0066"/>
                  </a:solidFill>
                  <a:latin typeface="Arial" pitchFamily="34" charset="0"/>
                </a:rPr>
                <a:t>IL4+</a:t>
              </a:r>
            </a:p>
            <a:p>
              <a:pPr algn="ctr" eaLnBrk="1" hangingPunct="1"/>
              <a:r>
                <a:rPr lang="hu-HU" sz="1400" b="1">
                  <a:solidFill>
                    <a:srgbClr val="FF0066"/>
                  </a:solidFill>
                  <a:latin typeface="Arial" pitchFamily="34" charset="0"/>
                </a:rPr>
                <a:t>IL-5+</a:t>
              </a:r>
            </a:p>
            <a:p>
              <a:pPr algn="ctr" eaLnBrk="1" hangingPunct="1"/>
              <a:r>
                <a:rPr lang="hu-HU" sz="1400" b="1">
                  <a:solidFill>
                    <a:srgbClr val="FF0066"/>
                  </a:solidFill>
                  <a:latin typeface="Arial" pitchFamily="34" charset="0"/>
                </a:rPr>
                <a:t>IL-10+</a:t>
              </a:r>
            </a:p>
            <a:p>
              <a:pPr algn="ctr" eaLnBrk="1" hangingPunct="1"/>
              <a:r>
                <a:rPr lang="hu-HU" sz="1400" b="1">
                  <a:solidFill>
                    <a:srgbClr val="FF0066"/>
                  </a:solidFill>
                  <a:latin typeface="Arial" pitchFamily="34" charset="0"/>
                </a:rPr>
                <a:t>IL-13+</a:t>
              </a:r>
            </a:p>
          </p:txBody>
        </p:sp>
        <p:sp>
          <p:nvSpPr>
            <p:cNvPr id="201743" name="Text Box 14"/>
            <p:cNvSpPr txBox="1">
              <a:spLocks noChangeArrowheads="1"/>
            </p:cNvSpPr>
            <p:nvPr/>
          </p:nvSpPr>
          <p:spPr bwMode="auto">
            <a:xfrm>
              <a:off x="3356" y="3616"/>
              <a:ext cx="56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IL-17+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TGF</a:t>
              </a:r>
              <a:r>
                <a:rPr lang="hu-HU" sz="1800" b="1">
                  <a:solidFill>
                    <a:srgbClr val="FF0066"/>
                  </a:solidFill>
                  <a:latin typeface="Symbol" pitchFamily="18" charset="2"/>
                </a:rPr>
                <a:t>b</a:t>
              </a:r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201744" name="Oval 15"/>
            <p:cNvSpPr>
              <a:spLocks noChangeArrowheads="1"/>
            </p:cNvSpPr>
            <p:nvPr/>
          </p:nvSpPr>
          <p:spPr bwMode="auto">
            <a:xfrm>
              <a:off x="2834" y="1037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Ly</a:t>
              </a:r>
            </a:p>
          </p:txBody>
        </p:sp>
        <p:sp>
          <p:nvSpPr>
            <p:cNvPr id="201745" name="Oval 16"/>
            <p:cNvSpPr>
              <a:spLocks noChangeArrowheads="1"/>
            </p:cNvSpPr>
            <p:nvPr/>
          </p:nvSpPr>
          <p:spPr bwMode="auto">
            <a:xfrm>
              <a:off x="1700" y="1581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T</a:t>
              </a:r>
            </a:p>
          </p:txBody>
        </p:sp>
        <p:sp>
          <p:nvSpPr>
            <p:cNvPr id="201746" name="Oval 17"/>
            <p:cNvSpPr>
              <a:spLocks noChangeArrowheads="1"/>
            </p:cNvSpPr>
            <p:nvPr/>
          </p:nvSpPr>
          <p:spPr bwMode="auto">
            <a:xfrm>
              <a:off x="3787" y="1716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B</a:t>
              </a:r>
            </a:p>
          </p:txBody>
        </p:sp>
        <p:sp>
          <p:nvSpPr>
            <p:cNvPr id="201747" name="Oval 18"/>
            <p:cNvSpPr>
              <a:spLocks noChangeArrowheads="1"/>
            </p:cNvSpPr>
            <p:nvPr/>
          </p:nvSpPr>
          <p:spPr bwMode="auto">
            <a:xfrm>
              <a:off x="4649" y="1173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NK</a:t>
              </a:r>
            </a:p>
          </p:txBody>
        </p:sp>
        <p:sp>
          <p:nvSpPr>
            <p:cNvPr id="201748" name="Oval 19"/>
            <p:cNvSpPr>
              <a:spLocks noChangeArrowheads="1"/>
            </p:cNvSpPr>
            <p:nvPr/>
          </p:nvSpPr>
          <p:spPr bwMode="auto">
            <a:xfrm>
              <a:off x="1156" y="2216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Tc</a:t>
              </a:r>
            </a:p>
          </p:txBody>
        </p:sp>
        <p:sp>
          <p:nvSpPr>
            <p:cNvPr id="201749" name="Oval 20"/>
            <p:cNvSpPr>
              <a:spLocks noChangeArrowheads="1"/>
            </p:cNvSpPr>
            <p:nvPr/>
          </p:nvSpPr>
          <p:spPr bwMode="auto">
            <a:xfrm>
              <a:off x="2517" y="2216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Th</a:t>
              </a:r>
            </a:p>
          </p:txBody>
        </p:sp>
        <p:sp>
          <p:nvSpPr>
            <p:cNvPr id="201750" name="Oval 21"/>
            <p:cNvSpPr>
              <a:spLocks noChangeArrowheads="1"/>
            </p:cNvSpPr>
            <p:nvPr/>
          </p:nvSpPr>
          <p:spPr bwMode="auto">
            <a:xfrm>
              <a:off x="3317" y="3204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Th17</a:t>
              </a:r>
            </a:p>
          </p:txBody>
        </p:sp>
        <p:sp>
          <p:nvSpPr>
            <p:cNvPr id="201751" name="Oval 22"/>
            <p:cNvSpPr>
              <a:spLocks noChangeArrowheads="1"/>
            </p:cNvSpPr>
            <p:nvPr/>
          </p:nvSpPr>
          <p:spPr bwMode="auto">
            <a:xfrm>
              <a:off x="2608" y="3209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Th2</a:t>
              </a:r>
            </a:p>
          </p:txBody>
        </p:sp>
        <p:sp>
          <p:nvSpPr>
            <p:cNvPr id="201752" name="Oval 23"/>
            <p:cNvSpPr>
              <a:spLocks noChangeArrowheads="1"/>
            </p:cNvSpPr>
            <p:nvPr/>
          </p:nvSpPr>
          <p:spPr bwMode="auto">
            <a:xfrm>
              <a:off x="1903" y="3213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Th1</a:t>
              </a:r>
            </a:p>
          </p:txBody>
        </p:sp>
        <p:sp>
          <p:nvSpPr>
            <p:cNvPr id="201753" name="Oval 24"/>
            <p:cNvSpPr>
              <a:spLocks noChangeArrowheads="1"/>
            </p:cNvSpPr>
            <p:nvPr/>
          </p:nvSpPr>
          <p:spPr bwMode="auto">
            <a:xfrm>
              <a:off x="295" y="2216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Symbol" pitchFamily="18" charset="2"/>
                </a:rPr>
                <a:t>gd</a:t>
              </a:r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T</a:t>
              </a:r>
            </a:p>
          </p:txBody>
        </p:sp>
        <p:sp>
          <p:nvSpPr>
            <p:cNvPr id="201754" name="Oval 25"/>
            <p:cNvSpPr>
              <a:spLocks noChangeArrowheads="1"/>
            </p:cNvSpPr>
            <p:nvPr/>
          </p:nvSpPr>
          <p:spPr bwMode="auto">
            <a:xfrm>
              <a:off x="294" y="1581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NKT</a:t>
              </a:r>
            </a:p>
          </p:txBody>
        </p:sp>
        <p:sp>
          <p:nvSpPr>
            <p:cNvPr id="201755" name="Line 26"/>
            <p:cNvSpPr>
              <a:spLocks noChangeShapeType="1"/>
            </p:cNvSpPr>
            <p:nvPr/>
          </p:nvSpPr>
          <p:spPr bwMode="auto">
            <a:xfrm flipH="1">
              <a:off x="2245" y="1354"/>
              <a:ext cx="54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756" name="Line 27"/>
            <p:cNvSpPr>
              <a:spLocks noChangeShapeType="1"/>
            </p:cNvSpPr>
            <p:nvPr/>
          </p:nvSpPr>
          <p:spPr bwMode="auto">
            <a:xfrm>
              <a:off x="3515" y="1218"/>
              <a:ext cx="108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757" name="Line 28"/>
            <p:cNvSpPr>
              <a:spLocks noChangeShapeType="1"/>
            </p:cNvSpPr>
            <p:nvPr/>
          </p:nvSpPr>
          <p:spPr bwMode="auto">
            <a:xfrm>
              <a:off x="3424" y="1400"/>
              <a:ext cx="454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758" name="Line 29"/>
            <p:cNvSpPr>
              <a:spLocks noChangeShapeType="1"/>
            </p:cNvSpPr>
            <p:nvPr/>
          </p:nvSpPr>
          <p:spPr bwMode="auto">
            <a:xfrm flipH="1">
              <a:off x="1610" y="2579"/>
              <a:ext cx="952" cy="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759" name="Line 30"/>
            <p:cNvSpPr>
              <a:spLocks noChangeShapeType="1"/>
            </p:cNvSpPr>
            <p:nvPr/>
          </p:nvSpPr>
          <p:spPr bwMode="auto">
            <a:xfrm>
              <a:off x="2835" y="2670"/>
              <a:ext cx="0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760" name="Line 31"/>
            <p:cNvSpPr>
              <a:spLocks noChangeShapeType="1"/>
            </p:cNvSpPr>
            <p:nvPr/>
          </p:nvSpPr>
          <p:spPr bwMode="auto">
            <a:xfrm>
              <a:off x="3061" y="2625"/>
              <a:ext cx="409" cy="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761" name="Line 32"/>
            <p:cNvSpPr>
              <a:spLocks noChangeShapeType="1"/>
            </p:cNvSpPr>
            <p:nvPr/>
          </p:nvSpPr>
          <p:spPr bwMode="auto">
            <a:xfrm flipH="1">
              <a:off x="1610" y="2035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762" name="Line 33"/>
            <p:cNvSpPr>
              <a:spLocks noChangeShapeType="1"/>
            </p:cNvSpPr>
            <p:nvPr/>
          </p:nvSpPr>
          <p:spPr bwMode="auto">
            <a:xfrm>
              <a:off x="2200" y="1989"/>
              <a:ext cx="36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763" name="Line 34"/>
            <p:cNvSpPr>
              <a:spLocks noChangeShapeType="1"/>
            </p:cNvSpPr>
            <p:nvPr/>
          </p:nvSpPr>
          <p:spPr bwMode="auto">
            <a:xfrm flipH="1">
              <a:off x="839" y="1899"/>
              <a:ext cx="816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764" name="Line 35"/>
            <p:cNvSpPr>
              <a:spLocks noChangeShapeType="1"/>
            </p:cNvSpPr>
            <p:nvPr/>
          </p:nvSpPr>
          <p:spPr bwMode="auto">
            <a:xfrm flipH="1">
              <a:off x="930" y="1762"/>
              <a:ext cx="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765" name="Oval 36"/>
            <p:cNvSpPr>
              <a:spLocks noChangeArrowheads="1"/>
            </p:cNvSpPr>
            <p:nvPr/>
          </p:nvSpPr>
          <p:spPr bwMode="auto">
            <a:xfrm>
              <a:off x="3742" y="2351"/>
              <a:ext cx="771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Plazmasejt</a:t>
              </a:r>
            </a:p>
          </p:txBody>
        </p:sp>
        <p:sp>
          <p:nvSpPr>
            <p:cNvPr id="201766" name="Line 37"/>
            <p:cNvSpPr>
              <a:spLocks noChangeShapeType="1"/>
            </p:cNvSpPr>
            <p:nvPr/>
          </p:nvSpPr>
          <p:spPr bwMode="auto">
            <a:xfrm>
              <a:off x="4105" y="2125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767" name="Text Box 38"/>
            <p:cNvSpPr txBox="1">
              <a:spLocks noChangeArrowheads="1"/>
            </p:cNvSpPr>
            <p:nvPr/>
          </p:nvSpPr>
          <p:spPr bwMode="auto">
            <a:xfrm>
              <a:off x="3651" y="2714"/>
              <a:ext cx="11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ic könnyűlánc+</a:t>
              </a:r>
            </a:p>
          </p:txBody>
        </p:sp>
        <p:sp>
          <p:nvSpPr>
            <p:cNvPr id="201768" name="Oval 39"/>
            <p:cNvSpPr>
              <a:spLocks noChangeArrowheads="1"/>
            </p:cNvSpPr>
            <p:nvPr/>
          </p:nvSpPr>
          <p:spPr bwMode="auto">
            <a:xfrm>
              <a:off x="4513" y="1671"/>
              <a:ext cx="408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B1</a:t>
              </a:r>
            </a:p>
          </p:txBody>
        </p:sp>
        <p:sp>
          <p:nvSpPr>
            <p:cNvPr id="201769" name="Oval 40"/>
            <p:cNvSpPr>
              <a:spLocks noChangeArrowheads="1"/>
            </p:cNvSpPr>
            <p:nvPr/>
          </p:nvSpPr>
          <p:spPr bwMode="auto">
            <a:xfrm>
              <a:off x="4513" y="1988"/>
              <a:ext cx="408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B2</a:t>
              </a:r>
            </a:p>
          </p:txBody>
        </p:sp>
        <p:sp>
          <p:nvSpPr>
            <p:cNvPr id="201770" name="Line 41"/>
            <p:cNvSpPr>
              <a:spLocks noChangeShapeType="1"/>
            </p:cNvSpPr>
            <p:nvPr/>
          </p:nvSpPr>
          <p:spPr bwMode="auto">
            <a:xfrm flipV="1">
              <a:off x="4377" y="1852"/>
              <a:ext cx="136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771" name="Line 42"/>
            <p:cNvSpPr>
              <a:spLocks noChangeShapeType="1"/>
            </p:cNvSpPr>
            <p:nvPr/>
          </p:nvSpPr>
          <p:spPr bwMode="auto">
            <a:xfrm>
              <a:off x="4377" y="1898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1772" name="Text Box 43"/>
            <p:cNvSpPr txBox="1">
              <a:spLocks noChangeArrowheads="1"/>
            </p:cNvSpPr>
            <p:nvPr/>
          </p:nvSpPr>
          <p:spPr bwMode="auto">
            <a:xfrm>
              <a:off x="4887" y="1671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CD5+</a:t>
              </a:r>
            </a:p>
          </p:txBody>
        </p:sp>
        <p:sp>
          <p:nvSpPr>
            <p:cNvPr id="201773" name="Text Box 12"/>
            <p:cNvSpPr txBox="1">
              <a:spLocks noChangeArrowheads="1"/>
            </p:cNvSpPr>
            <p:nvPr/>
          </p:nvSpPr>
          <p:spPr bwMode="auto">
            <a:xfrm>
              <a:off x="1066" y="3670"/>
              <a:ext cx="77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CD4+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CD25</a:t>
              </a:r>
              <a:r>
                <a:rPr lang="hu-HU" sz="1800" b="1" baseline="30000">
                  <a:solidFill>
                    <a:srgbClr val="FF0066"/>
                  </a:solidFill>
                  <a:latin typeface="Arial" pitchFamily="34" charset="0"/>
                </a:rPr>
                <a:t>high</a:t>
              </a:r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+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Foxp3+</a:t>
              </a:r>
              <a:endParaRPr lang="hu-HU" sz="1800" b="1">
                <a:solidFill>
                  <a:srgbClr val="FF0066"/>
                </a:solidFill>
                <a:latin typeface="Symbol" pitchFamily="18" charset="2"/>
              </a:endParaRPr>
            </a:p>
          </p:txBody>
        </p:sp>
        <p:sp>
          <p:nvSpPr>
            <p:cNvPr id="201774" name="Oval 23"/>
            <p:cNvSpPr>
              <a:spLocks noChangeArrowheads="1"/>
            </p:cNvSpPr>
            <p:nvPr/>
          </p:nvSpPr>
          <p:spPr bwMode="auto">
            <a:xfrm>
              <a:off x="1133" y="3213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Treg</a:t>
              </a:r>
            </a:p>
          </p:txBody>
        </p:sp>
        <p:sp>
          <p:nvSpPr>
            <p:cNvPr id="201775" name="Line 29"/>
            <p:cNvSpPr>
              <a:spLocks noChangeShapeType="1"/>
            </p:cNvSpPr>
            <p:nvPr/>
          </p:nvSpPr>
          <p:spPr bwMode="auto">
            <a:xfrm flipH="1">
              <a:off x="2290" y="2614"/>
              <a:ext cx="363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6049963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20725"/>
          </a:xfrm>
        </p:spPr>
        <p:txBody>
          <a:bodyPr/>
          <a:lstStyle/>
          <a:p>
            <a:r>
              <a:rPr lang="hu-HU" sz="2800" b="1" smtClean="0">
                <a:solidFill>
                  <a:srgbClr val="0066CC"/>
                </a:solidFill>
              </a:rPr>
              <a:t>„Igen-nem” válasz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64163" y="1844675"/>
            <a:ext cx="3384550" cy="2530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hu-HU" sz="2000">
                <a:solidFill>
                  <a:schemeClr val="tx1"/>
                </a:solidFill>
              </a:rPr>
              <a:t>Jelen van-e a vizsgálati mintában a keresett sejttípus?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hu-HU" sz="2000">
                <a:solidFill>
                  <a:schemeClr val="tx1"/>
                </a:solidFill>
              </a:rPr>
              <a:t>Mekkora arányban van jelen?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hu-HU" sz="2000">
                <a:solidFill>
                  <a:schemeClr val="tx1"/>
                </a:solidFill>
              </a:rPr>
              <a:t>Mekkora az abszolút mennyisége?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8207375" cy="576263"/>
          </a:xfrm>
          <a:noFill/>
        </p:spPr>
        <p:txBody>
          <a:bodyPr lIns="91440" tIns="45720" rIns="91440" bIns="45720"/>
          <a:lstStyle/>
          <a:p>
            <a:r>
              <a:rPr lang="hu-HU" sz="3600" b="1" smtClean="0">
                <a:solidFill>
                  <a:srgbClr val="0066CC"/>
                </a:solidFill>
              </a:rPr>
              <a:t>Sejtfelszíni antigén expresszió mértéke</a:t>
            </a:r>
          </a:p>
        </p:txBody>
      </p:sp>
      <p:grpSp>
        <p:nvGrpSpPr>
          <p:cNvPr id="39939" name="Group 10"/>
          <p:cNvGrpSpPr>
            <a:grpSpLocks/>
          </p:cNvGrpSpPr>
          <p:nvPr/>
        </p:nvGrpSpPr>
        <p:grpSpPr bwMode="auto">
          <a:xfrm>
            <a:off x="755650" y="949325"/>
            <a:ext cx="7245350" cy="4856163"/>
            <a:chOff x="672" y="1117"/>
            <a:chExt cx="4368" cy="2923"/>
          </a:xfrm>
        </p:grpSpPr>
        <p:grpSp>
          <p:nvGrpSpPr>
            <p:cNvPr id="39940" name="Group 7"/>
            <p:cNvGrpSpPr>
              <a:grpSpLocks/>
            </p:cNvGrpSpPr>
            <p:nvPr/>
          </p:nvGrpSpPr>
          <p:grpSpPr bwMode="auto">
            <a:xfrm>
              <a:off x="672" y="1117"/>
              <a:ext cx="4368" cy="2923"/>
              <a:chOff x="672" y="1117"/>
              <a:chExt cx="4368" cy="2923"/>
            </a:xfrm>
          </p:grpSpPr>
          <p:grpSp>
            <p:nvGrpSpPr>
              <p:cNvPr id="39943" name="Group 3"/>
              <p:cNvGrpSpPr>
                <a:grpSpLocks/>
              </p:cNvGrpSpPr>
              <p:nvPr/>
            </p:nvGrpSpPr>
            <p:grpSpPr bwMode="auto">
              <a:xfrm>
                <a:off x="672" y="1117"/>
                <a:ext cx="4368" cy="2923"/>
                <a:chOff x="672" y="1104"/>
                <a:chExt cx="4368" cy="2923"/>
              </a:xfrm>
            </p:grpSpPr>
            <p:pic>
              <p:nvPicPr>
                <p:cNvPr id="39945" name="Picture 4" descr="Cd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72" y="1104"/>
                  <a:ext cx="4368" cy="29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946" name="Rectangle 5"/>
                <p:cNvSpPr>
                  <a:spLocks noChangeArrowheads="1"/>
                </p:cNvSpPr>
                <p:nvPr/>
              </p:nvSpPr>
              <p:spPr bwMode="auto">
                <a:xfrm>
                  <a:off x="2264" y="1280"/>
                  <a:ext cx="432" cy="19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39944" name="Rectangle 6"/>
              <p:cNvSpPr>
                <a:spLocks noChangeArrowheads="1"/>
              </p:cNvSpPr>
              <p:nvPr/>
            </p:nvSpPr>
            <p:spPr bwMode="auto">
              <a:xfrm>
                <a:off x="1656" y="1208"/>
                <a:ext cx="1950" cy="27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39941" name="Text Box 8"/>
            <p:cNvSpPr txBox="1">
              <a:spLocks noChangeArrowheads="1"/>
            </p:cNvSpPr>
            <p:nvPr/>
          </p:nvSpPr>
          <p:spPr bwMode="auto">
            <a:xfrm>
              <a:off x="1610" y="1502"/>
              <a:ext cx="665" cy="23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0033CC"/>
                  </a:solidFill>
                </a:rPr>
                <a:t>CD4</a:t>
              </a:r>
              <a:r>
                <a:rPr lang="hu-HU" sz="2000" baseline="30000">
                  <a:solidFill>
                    <a:srgbClr val="0033CC"/>
                  </a:solidFill>
                </a:rPr>
                <a:t>high+</a:t>
              </a:r>
            </a:p>
          </p:txBody>
        </p:sp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2290" y="2115"/>
              <a:ext cx="638" cy="2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0033CC"/>
                  </a:solidFill>
                </a:rPr>
                <a:t>CD4</a:t>
              </a:r>
              <a:r>
                <a:rPr lang="hu-HU" sz="2000" baseline="30000">
                  <a:solidFill>
                    <a:srgbClr val="0033CC"/>
                  </a:solidFill>
                </a:rPr>
                <a:t>dim+</a:t>
              </a:r>
            </a:p>
          </p:txBody>
        </p:sp>
      </p:grp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395288" y="5670550"/>
            <a:ext cx="8424862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</a:rPr>
              <a:t>Azonos mértékben expresszálják-e a vizsgálati minta sejtjei a keresett fehérjét? Mire lehet következtetni az expressziós eltérésekből?</a:t>
            </a:r>
          </a:p>
        </p:txBody>
      </p:sp>
      <p:grpSp>
        <p:nvGrpSpPr>
          <p:cNvPr id="39952" name="Group 16"/>
          <p:cNvGrpSpPr>
            <a:grpSpLocks/>
          </p:cNvGrpSpPr>
          <p:nvPr/>
        </p:nvGrpSpPr>
        <p:grpSpPr bwMode="auto">
          <a:xfrm>
            <a:off x="179388" y="1484313"/>
            <a:ext cx="3384550" cy="1008062"/>
            <a:chOff x="113" y="935"/>
            <a:chExt cx="2132" cy="635"/>
          </a:xfrm>
        </p:grpSpPr>
        <p:sp>
          <p:nvSpPr>
            <p:cNvPr id="39949" name="Oval 13"/>
            <p:cNvSpPr>
              <a:spLocks noChangeArrowheads="1"/>
            </p:cNvSpPr>
            <p:nvPr/>
          </p:nvSpPr>
          <p:spPr bwMode="auto">
            <a:xfrm>
              <a:off x="975" y="935"/>
              <a:ext cx="1270" cy="6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113" y="935"/>
              <a:ext cx="9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 b="1">
                  <a:solidFill>
                    <a:srgbClr val="FF0000"/>
                  </a:solidFill>
                </a:rPr>
                <a:t>lymphocyta</a:t>
              </a:r>
            </a:p>
          </p:txBody>
        </p:sp>
      </p:grpSp>
      <p:grpSp>
        <p:nvGrpSpPr>
          <p:cNvPr id="39954" name="Group 18"/>
          <p:cNvGrpSpPr>
            <a:grpSpLocks/>
          </p:cNvGrpSpPr>
          <p:nvPr/>
        </p:nvGrpSpPr>
        <p:grpSpPr bwMode="auto">
          <a:xfrm>
            <a:off x="2339975" y="2420938"/>
            <a:ext cx="3567113" cy="1368425"/>
            <a:chOff x="1474" y="1525"/>
            <a:chExt cx="2247" cy="862"/>
          </a:xfrm>
        </p:grpSpPr>
        <p:sp>
          <p:nvSpPr>
            <p:cNvPr id="39950" name="Oval 14"/>
            <p:cNvSpPr>
              <a:spLocks noChangeArrowheads="1"/>
            </p:cNvSpPr>
            <p:nvPr/>
          </p:nvSpPr>
          <p:spPr bwMode="auto">
            <a:xfrm>
              <a:off x="1474" y="1525"/>
              <a:ext cx="1497" cy="86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2925" y="1525"/>
              <a:ext cx="79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 b="1">
                  <a:solidFill>
                    <a:schemeClr val="accent2"/>
                  </a:solidFill>
                </a:rPr>
                <a:t>monocyta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8" name="Group 9"/>
          <p:cNvGrpSpPr>
            <a:grpSpLocks/>
          </p:cNvGrpSpPr>
          <p:nvPr/>
        </p:nvGrpSpPr>
        <p:grpSpPr bwMode="auto">
          <a:xfrm>
            <a:off x="3924300" y="1628775"/>
            <a:ext cx="5256213" cy="5184775"/>
            <a:chOff x="1488" y="783"/>
            <a:chExt cx="3388" cy="3200"/>
          </a:xfrm>
        </p:grpSpPr>
        <p:pic>
          <p:nvPicPr>
            <p:cNvPr id="152579" name="Picture 10" descr="Koe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783"/>
              <a:ext cx="3388" cy="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2580" name="Group 11"/>
            <p:cNvGrpSpPr>
              <a:grpSpLocks/>
            </p:cNvGrpSpPr>
            <p:nvPr/>
          </p:nvGrpSpPr>
          <p:grpSpPr bwMode="auto">
            <a:xfrm>
              <a:off x="1973" y="1253"/>
              <a:ext cx="2554" cy="1582"/>
              <a:chOff x="1973" y="1253"/>
              <a:chExt cx="2554" cy="1582"/>
            </a:xfrm>
          </p:grpSpPr>
          <p:sp>
            <p:nvSpPr>
              <p:cNvPr id="152581" name="Text Box 12"/>
              <p:cNvSpPr txBox="1">
                <a:spLocks noChangeArrowheads="1"/>
              </p:cNvSpPr>
              <p:nvPr/>
            </p:nvSpPr>
            <p:spPr bwMode="auto">
              <a:xfrm>
                <a:off x="3606" y="1253"/>
                <a:ext cx="921" cy="22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hu-HU" sz="1800">
                    <a:solidFill>
                      <a:srgbClr val="0033CC"/>
                    </a:solidFill>
                  </a:rPr>
                  <a:t>CD3+/CD8+</a:t>
                </a:r>
              </a:p>
            </p:txBody>
          </p:sp>
          <p:sp>
            <p:nvSpPr>
              <p:cNvPr id="152582" name="Text Box 13"/>
              <p:cNvSpPr txBox="1">
                <a:spLocks noChangeArrowheads="1"/>
              </p:cNvSpPr>
              <p:nvPr/>
            </p:nvSpPr>
            <p:spPr bwMode="auto">
              <a:xfrm>
                <a:off x="3606" y="2609"/>
                <a:ext cx="884" cy="22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hu-HU" sz="1800">
                    <a:solidFill>
                      <a:srgbClr val="0033CC"/>
                    </a:solidFill>
                  </a:rPr>
                  <a:t>CD3+/CD8-</a:t>
                </a:r>
              </a:p>
            </p:txBody>
          </p:sp>
          <p:sp>
            <p:nvSpPr>
              <p:cNvPr id="152583" name="Text Box 14"/>
              <p:cNvSpPr txBox="1">
                <a:spLocks noChangeArrowheads="1"/>
              </p:cNvSpPr>
              <p:nvPr/>
            </p:nvSpPr>
            <p:spPr bwMode="auto">
              <a:xfrm>
                <a:off x="1973" y="1253"/>
                <a:ext cx="884" cy="22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hu-HU" sz="1800">
                    <a:solidFill>
                      <a:srgbClr val="0033CC"/>
                    </a:solidFill>
                  </a:rPr>
                  <a:t>CD3-/CD8+</a:t>
                </a:r>
              </a:p>
            </p:txBody>
          </p:sp>
          <p:sp>
            <p:nvSpPr>
              <p:cNvPr id="152584" name="Text Box 15"/>
              <p:cNvSpPr txBox="1">
                <a:spLocks noChangeArrowheads="1"/>
              </p:cNvSpPr>
              <p:nvPr/>
            </p:nvSpPr>
            <p:spPr bwMode="auto">
              <a:xfrm>
                <a:off x="1980" y="2608"/>
                <a:ext cx="848" cy="22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hu-HU" sz="1800">
                    <a:solidFill>
                      <a:srgbClr val="0033CC"/>
                    </a:solidFill>
                  </a:rPr>
                  <a:t>CD3-/CD8-</a:t>
                </a:r>
              </a:p>
            </p:txBody>
          </p:sp>
        </p:grpSp>
      </p:grpSp>
      <p:sp>
        <p:nvSpPr>
          <p:cNvPr id="15258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692150"/>
          </a:xfrm>
          <a:noFill/>
        </p:spPr>
        <p:txBody>
          <a:bodyPr lIns="91440" tIns="45720" rIns="91440" bIns="45720"/>
          <a:lstStyle/>
          <a:p>
            <a:pPr eaLnBrk="1" hangingPunct="1"/>
            <a:r>
              <a:rPr lang="hu-HU" sz="2400" smtClean="0">
                <a:solidFill>
                  <a:srgbClr val="0033CC"/>
                </a:solidFill>
              </a:rPr>
              <a:t>Flow cytometria</a:t>
            </a:r>
            <a:br>
              <a:rPr lang="hu-HU" sz="2400" smtClean="0">
                <a:solidFill>
                  <a:srgbClr val="0033CC"/>
                </a:solidFill>
              </a:rPr>
            </a:br>
            <a:r>
              <a:rPr lang="hu-HU" sz="2400" smtClean="0">
                <a:solidFill>
                  <a:srgbClr val="0033CC"/>
                </a:solidFill>
              </a:rPr>
              <a:t>IMMUNFENOTIPIZÁLÁS</a:t>
            </a:r>
          </a:p>
        </p:txBody>
      </p:sp>
      <p:pic>
        <p:nvPicPr>
          <p:cNvPr id="152586" name="Picture 7" descr="1_2_lymphocy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5462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7" name="Line 31"/>
          <p:cNvSpPr>
            <a:spLocks noChangeShapeType="1"/>
          </p:cNvSpPr>
          <p:nvPr/>
        </p:nvSpPr>
        <p:spPr bwMode="auto">
          <a:xfrm flipH="1">
            <a:off x="2195513" y="2924175"/>
            <a:ext cx="1512887" cy="714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pic>
        <p:nvPicPr>
          <p:cNvPr id="152588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492375"/>
            <a:ext cx="3363912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9" name="Line 33"/>
          <p:cNvSpPr>
            <a:spLocks noChangeShapeType="1"/>
          </p:cNvSpPr>
          <p:nvPr/>
        </p:nvSpPr>
        <p:spPr bwMode="auto">
          <a:xfrm flipV="1">
            <a:off x="1692275" y="4221163"/>
            <a:ext cx="2447925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9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hu-HU" sz="2800" b="1" smtClean="0">
                <a:solidFill>
                  <a:schemeClr val="accent2"/>
                </a:solidFill>
              </a:rPr>
              <a:t>KLINIKAI PÉLDA AZ IMMUNFENOTIPIZÁLÁSRA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587375"/>
          </a:xfrm>
        </p:spPr>
        <p:txBody>
          <a:bodyPr/>
          <a:lstStyle/>
          <a:p>
            <a:r>
              <a:rPr lang="hu-HU" sz="4000" b="1" smtClean="0">
                <a:solidFill>
                  <a:srgbClr val="FF0066"/>
                </a:solidFill>
              </a:rPr>
              <a:t>Myeloma Multiplex</a:t>
            </a:r>
          </a:p>
        </p:txBody>
      </p:sp>
      <p:pic>
        <p:nvPicPr>
          <p:cNvPr id="168965" name="Picture 5" descr="MM cs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3333750" cy="2514600"/>
          </a:xfrm>
          <a:prstGeom prst="rect">
            <a:avLst/>
          </a:prstGeom>
          <a:noFill/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005263"/>
            <a:ext cx="2838450" cy="2381250"/>
          </a:xfrm>
          <a:prstGeom prst="rect">
            <a:avLst/>
          </a:prstGeom>
          <a:noFill/>
        </p:spPr>
      </p:pic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292600"/>
            <a:ext cx="2947988" cy="2068513"/>
          </a:xfrm>
          <a:prstGeom prst="rect">
            <a:avLst/>
          </a:prstGeom>
          <a:noFill/>
        </p:spPr>
      </p:pic>
      <p:pic>
        <p:nvPicPr>
          <p:cNvPr id="1689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1052513"/>
            <a:ext cx="329565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3"/>
          <p:cNvSpPr>
            <a:spLocks noChangeArrowheads="1"/>
          </p:cNvSpPr>
          <p:nvPr/>
        </p:nvSpPr>
        <p:spPr bwMode="auto">
          <a:xfrm>
            <a:off x="539750" y="188913"/>
            <a:ext cx="7632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 Myeloma multiplex diagnosztikája FACS módszerrel</a:t>
            </a:r>
          </a:p>
        </p:txBody>
      </p:sp>
      <p:grpSp>
        <p:nvGrpSpPr>
          <p:cNvPr id="193539" name="Group 3"/>
          <p:cNvGrpSpPr>
            <a:grpSpLocks/>
          </p:cNvGrpSpPr>
          <p:nvPr/>
        </p:nvGrpSpPr>
        <p:grpSpPr bwMode="auto">
          <a:xfrm>
            <a:off x="2195513" y="1916113"/>
            <a:ext cx="4392612" cy="4495800"/>
            <a:chOff x="2608" y="799"/>
            <a:chExt cx="2767" cy="2832"/>
          </a:xfrm>
        </p:grpSpPr>
        <p:sp>
          <p:nvSpPr>
            <p:cNvPr id="193540" name="Rectangle 4"/>
            <p:cNvSpPr>
              <a:spLocks noChangeArrowheads="1"/>
            </p:cNvSpPr>
            <p:nvPr/>
          </p:nvSpPr>
          <p:spPr bwMode="auto">
            <a:xfrm>
              <a:off x="2608" y="1116"/>
              <a:ext cx="2767" cy="2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762000">
                <a:spcBef>
                  <a:spcPct val="20000"/>
                </a:spcBef>
              </a:pPr>
              <a:r>
                <a:rPr lang="hu-HU" b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CD45/CD14</a:t>
              </a:r>
            </a:p>
            <a:p>
              <a:pPr marL="342900" indent="-342900" algn="ctr" defTabSz="762000">
                <a:spcBef>
                  <a:spcPct val="20000"/>
                </a:spcBef>
              </a:pPr>
              <a:r>
                <a:rPr lang="hu-HU" b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CD45/CD38/HLA-DR</a:t>
              </a:r>
            </a:p>
            <a:p>
              <a:pPr marL="342900" indent="-342900" algn="ctr" defTabSz="762000">
                <a:spcBef>
                  <a:spcPct val="20000"/>
                </a:spcBef>
              </a:pPr>
              <a:r>
                <a:rPr lang="hu-HU" b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CD45/CD138</a:t>
              </a:r>
            </a:p>
            <a:p>
              <a:pPr marL="342900" indent="-342900" algn="ctr" defTabSz="762000">
                <a:spcBef>
                  <a:spcPct val="20000"/>
                </a:spcBef>
              </a:pPr>
              <a:r>
                <a:rPr lang="hu-HU" b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CD10/CD5/CD19</a:t>
              </a:r>
            </a:p>
            <a:p>
              <a:pPr marL="342900" indent="-342900" algn="ctr" defTabSz="762000">
                <a:spcBef>
                  <a:spcPct val="20000"/>
                </a:spcBef>
              </a:pPr>
              <a:r>
                <a:rPr lang="hu-HU" b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CD34/CD33/CD19</a:t>
              </a:r>
            </a:p>
            <a:p>
              <a:pPr marL="342900" indent="-342900" algn="ctr" defTabSz="762000">
                <a:spcBef>
                  <a:spcPct val="20000"/>
                </a:spcBef>
              </a:pPr>
              <a:r>
                <a:rPr lang="hu-HU" b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CD22/CD20</a:t>
              </a:r>
            </a:p>
            <a:p>
              <a:pPr marL="342900" indent="-342900" algn="ctr" defTabSz="762000">
                <a:spcBef>
                  <a:spcPct val="20000"/>
                </a:spcBef>
              </a:pPr>
              <a:r>
                <a:rPr lang="hu-HU" b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Kappa/Lambda/CD19</a:t>
              </a:r>
            </a:p>
            <a:p>
              <a:pPr marL="342900" indent="-342900" algn="ctr" defTabSz="762000">
                <a:spcBef>
                  <a:spcPct val="20000"/>
                </a:spcBef>
              </a:pPr>
              <a:r>
                <a:rPr lang="hu-HU" b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intracelluláris kappa/lambda</a:t>
              </a:r>
            </a:p>
            <a:p>
              <a:pPr marL="342900" indent="-342900" algn="ctr" defTabSz="762000">
                <a:spcBef>
                  <a:spcPct val="20000"/>
                </a:spcBef>
              </a:pPr>
              <a:r>
                <a:rPr lang="hu-HU" b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CD4/CD8/CD3</a:t>
              </a:r>
            </a:p>
          </p:txBody>
        </p:sp>
        <p:sp>
          <p:nvSpPr>
            <p:cNvPr id="193541" name="Text Box 5"/>
            <p:cNvSpPr txBox="1">
              <a:spLocks noChangeArrowheads="1"/>
            </p:cNvSpPr>
            <p:nvPr/>
          </p:nvSpPr>
          <p:spPr bwMode="auto">
            <a:xfrm>
              <a:off x="2699" y="799"/>
              <a:ext cx="2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hu-HU" sz="1800" b="1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KONSZENZUS PROTOKOLL </a:t>
              </a:r>
            </a:p>
          </p:txBody>
        </p:sp>
      </p:grp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2843213" y="2924175"/>
            <a:ext cx="3313112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3275013" y="3355975"/>
            <a:ext cx="2449512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2339975" y="5516563"/>
            <a:ext cx="4103688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1187450" y="188913"/>
          <a:ext cx="6875463" cy="3071812"/>
        </p:xfrm>
        <a:graphic>
          <a:graphicData uri="http://schemas.openxmlformats.org/presentationml/2006/ole">
            <p:oleObj spid="_x0000_s195586" name="Bitkép alakzat" r:id="rId3" imgW="4772691" imgH="2133898" progId="Paint.Picture">
              <p:embed/>
            </p:oleObj>
          </a:graphicData>
        </a:graphic>
      </p:graphicFrame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500438"/>
            <a:ext cx="6913563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772400" cy="1143000"/>
          </a:xfrm>
        </p:spPr>
        <p:txBody>
          <a:bodyPr/>
          <a:lstStyle/>
          <a:p>
            <a:r>
              <a:rPr lang="hu-HU" sz="2800" smtClean="0"/>
              <a:t>Csontvelő (FACS)</a:t>
            </a:r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 flipV="1">
            <a:off x="2771775" y="2420938"/>
            <a:ext cx="0" cy="9366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 flipV="1">
            <a:off x="4284663" y="2276475"/>
            <a:ext cx="0" cy="9366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 flipH="1" flipV="1">
            <a:off x="6804025" y="1125538"/>
            <a:ext cx="1512888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2103438" y="3427413"/>
            <a:ext cx="17113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tx1"/>
                </a:solidFill>
              </a:rPr>
              <a:t>Nagy méretű sejtek</a:t>
            </a:r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4140200" y="3213100"/>
            <a:ext cx="12684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tx1"/>
                </a:solidFill>
              </a:rPr>
              <a:t>CD45 negatív</a:t>
            </a:r>
          </a:p>
        </p:txBody>
      </p:sp>
      <p:sp>
        <p:nvSpPr>
          <p:cNvPr id="195594" name="Text Box 10"/>
          <p:cNvSpPr txBox="1">
            <a:spLocks noChangeArrowheads="1"/>
          </p:cNvSpPr>
          <p:nvPr/>
        </p:nvSpPr>
        <p:spPr bwMode="auto">
          <a:xfrm>
            <a:off x="8101013" y="1484313"/>
            <a:ext cx="696912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tx1"/>
                </a:solidFill>
              </a:rPr>
              <a:t>CD38 </a:t>
            </a:r>
          </a:p>
          <a:p>
            <a:r>
              <a:rPr lang="hu-HU" sz="1400">
                <a:solidFill>
                  <a:schemeClr val="tx1"/>
                </a:solidFill>
              </a:rPr>
              <a:t>pozitív</a:t>
            </a:r>
          </a:p>
        </p:txBody>
      </p:sp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107950" y="-7938"/>
            <a:ext cx="2781300" cy="4572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chemeClr val="tx1"/>
                </a:solidFill>
              </a:rPr>
              <a:t>CD45/CD38 jelölés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304800" y="277813"/>
          <a:ext cx="8382000" cy="6418262"/>
        </p:xfrm>
        <a:graphic>
          <a:graphicData uri="http://schemas.openxmlformats.org/presentationml/2006/ole">
            <p:oleObj spid="_x0000_s196610" name="Bitkép alakzat" r:id="rId3" imgW="4715533" imgH="3610479" progId="Paint.Picture">
              <p:embed/>
            </p:oleObj>
          </a:graphicData>
        </a:graphic>
      </p:graphicFrame>
      <p:sp>
        <p:nvSpPr>
          <p:cNvPr id="196611" name="Line 3"/>
          <p:cNvSpPr>
            <a:spLocks noChangeShapeType="1"/>
          </p:cNvSpPr>
          <p:nvPr/>
        </p:nvSpPr>
        <p:spPr bwMode="auto">
          <a:xfrm flipV="1">
            <a:off x="2360613" y="2566988"/>
            <a:ext cx="0" cy="9366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1692275" y="3573463"/>
            <a:ext cx="17113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tx1"/>
                </a:solidFill>
              </a:rPr>
              <a:t>Nagy méretű sejtek</a:t>
            </a:r>
          </a:p>
        </p:txBody>
      </p:sp>
      <p:sp>
        <p:nvSpPr>
          <p:cNvPr id="196613" name="Line 5"/>
          <p:cNvSpPr>
            <a:spLocks noChangeShapeType="1"/>
          </p:cNvSpPr>
          <p:nvPr/>
        </p:nvSpPr>
        <p:spPr bwMode="auto">
          <a:xfrm flipH="1" flipV="1">
            <a:off x="4284663" y="2276475"/>
            <a:ext cx="1223962" cy="10080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5219700" y="3357563"/>
            <a:ext cx="12684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tx1"/>
                </a:solidFill>
              </a:rPr>
              <a:t>CD45 negatív</a:t>
            </a:r>
          </a:p>
        </p:txBody>
      </p:sp>
      <p:sp>
        <p:nvSpPr>
          <p:cNvPr id="196615" name="Line 7"/>
          <p:cNvSpPr>
            <a:spLocks noChangeShapeType="1"/>
          </p:cNvSpPr>
          <p:nvPr/>
        </p:nvSpPr>
        <p:spPr bwMode="auto">
          <a:xfrm flipH="1" flipV="1">
            <a:off x="7092950" y="1196975"/>
            <a:ext cx="1366838" cy="21605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8172450" y="3357563"/>
            <a:ext cx="785813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tx1"/>
                </a:solidFill>
              </a:rPr>
              <a:t>CD138 </a:t>
            </a:r>
          </a:p>
          <a:p>
            <a:r>
              <a:rPr lang="hu-HU" sz="1400">
                <a:solidFill>
                  <a:schemeClr val="tx1"/>
                </a:solidFill>
              </a:rPr>
              <a:t>pozitív</a:t>
            </a:r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107950" y="-7938"/>
            <a:ext cx="2951163" cy="4572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chemeClr val="tx1"/>
                </a:solidFill>
              </a:rPr>
              <a:t>CD45/CD138 jelölés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b="1" smtClean="0">
                <a:solidFill>
                  <a:srgbClr val="FF0000"/>
                </a:solidFill>
              </a:rPr>
              <a:t>A FLOW CYTOMETRIA ELŐNYEI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hu-HU" sz="2400" b="1" smtClean="0">
                <a:solidFill>
                  <a:srgbClr val="FF0000"/>
                </a:solidFill>
              </a:rPr>
              <a:t>FLOW CYTOMETRIA</a:t>
            </a:r>
          </a:p>
          <a:p>
            <a:pPr>
              <a:buFontTx/>
              <a:buNone/>
            </a:pPr>
            <a:endParaRPr lang="hu-HU" sz="2400" b="1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hu-HU" sz="2400" b="1" smtClean="0">
                <a:solidFill>
                  <a:schemeClr val="accent2"/>
                </a:solidFill>
              </a:rPr>
              <a:t>10</a:t>
            </a:r>
            <a:r>
              <a:rPr lang="hu-HU" sz="2400" b="1" baseline="30000" smtClean="0">
                <a:solidFill>
                  <a:schemeClr val="accent2"/>
                </a:solidFill>
              </a:rPr>
              <a:t>5</a:t>
            </a:r>
            <a:r>
              <a:rPr lang="hu-HU" sz="2400" b="1" smtClean="0">
                <a:solidFill>
                  <a:schemeClr val="accent2"/>
                </a:solidFill>
              </a:rPr>
              <a:t>-10</a:t>
            </a:r>
            <a:r>
              <a:rPr lang="hu-HU" sz="2400" b="1" baseline="30000" smtClean="0">
                <a:solidFill>
                  <a:schemeClr val="accent2"/>
                </a:solidFill>
              </a:rPr>
              <a:t>6</a:t>
            </a:r>
            <a:r>
              <a:rPr lang="hu-HU" sz="2400" b="1" smtClean="0">
                <a:solidFill>
                  <a:schemeClr val="accent2"/>
                </a:solidFill>
              </a:rPr>
              <a:t>/</a:t>
            </a:r>
            <a:r>
              <a:rPr lang="hu-HU" sz="2000" b="1" smtClean="0">
                <a:solidFill>
                  <a:schemeClr val="accent2"/>
                </a:solidFill>
              </a:rPr>
              <a:t>VIZSGÁLAT</a:t>
            </a:r>
          </a:p>
          <a:p>
            <a:pPr>
              <a:buFontTx/>
              <a:buNone/>
            </a:pPr>
            <a:r>
              <a:rPr lang="hu-HU" sz="2400" b="1" smtClean="0">
                <a:solidFill>
                  <a:schemeClr val="accent2"/>
                </a:solidFill>
              </a:rPr>
              <a:t>1-2 MIN/ </a:t>
            </a:r>
            <a:r>
              <a:rPr lang="hu-HU" sz="2000" b="1" smtClean="0">
                <a:solidFill>
                  <a:schemeClr val="accent2"/>
                </a:solidFill>
              </a:rPr>
              <a:t>VIZSGÁLAT</a:t>
            </a:r>
          </a:p>
          <a:p>
            <a:pPr>
              <a:buFontTx/>
              <a:buNone/>
            </a:pPr>
            <a:r>
              <a:rPr lang="hu-HU" sz="2400" b="1" smtClean="0">
                <a:solidFill>
                  <a:schemeClr val="accent2"/>
                </a:solidFill>
              </a:rPr>
              <a:t>OBJEKTÍV</a:t>
            </a:r>
          </a:p>
          <a:p>
            <a:pPr>
              <a:buFontTx/>
              <a:buNone/>
            </a:pPr>
            <a:r>
              <a:rPr lang="hu-HU" sz="2400" b="1" smtClean="0">
                <a:solidFill>
                  <a:schemeClr val="accent2"/>
                </a:solidFill>
              </a:rPr>
              <a:t>JÓ</a:t>
            </a:r>
            <a:r>
              <a:rPr lang="hu-HU" sz="2000" b="1" smtClean="0">
                <a:solidFill>
                  <a:schemeClr val="accent2"/>
                </a:solidFill>
              </a:rPr>
              <a:t> REPRODUKÁLHATÓSÁG</a:t>
            </a:r>
          </a:p>
          <a:p>
            <a:pPr>
              <a:buFontTx/>
              <a:buNone/>
            </a:pPr>
            <a:r>
              <a:rPr lang="hu-HU" sz="2400" b="1" smtClean="0">
                <a:solidFill>
                  <a:schemeClr val="accent2"/>
                </a:solidFill>
              </a:rPr>
              <a:t>AUTOMATIZÁLT </a:t>
            </a:r>
            <a:r>
              <a:rPr lang="hu-HU" sz="2000" b="1" smtClean="0">
                <a:solidFill>
                  <a:schemeClr val="accent2"/>
                </a:solidFill>
              </a:rPr>
              <a:t>MINTA ELŐKÉSZÍTÉS</a:t>
            </a:r>
            <a:endParaRPr lang="hu-HU" sz="2000" b="1" smtClean="0">
              <a:solidFill>
                <a:srgbClr val="FF0000"/>
              </a:solidFill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hu-HU" sz="2400" b="1" smtClean="0">
                <a:solidFill>
                  <a:srgbClr val="FF0000"/>
                </a:solidFill>
              </a:rPr>
              <a:t>MIKROSZKÓPIA</a:t>
            </a:r>
          </a:p>
          <a:p>
            <a:pPr algn="ctr">
              <a:buFontTx/>
              <a:buNone/>
            </a:pPr>
            <a:endParaRPr lang="hu-HU" sz="2400" b="1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hu-HU" sz="2400" b="1" smtClean="0">
                <a:solidFill>
                  <a:schemeClr val="accent2"/>
                </a:solidFill>
              </a:rPr>
              <a:t>10</a:t>
            </a:r>
            <a:r>
              <a:rPr lang="hu-HU" sz="2400" b="1" baseline="30000" smtClean="0">
                <a:solidFill>
                  <a:schemeClr val="accent2"/>
                </a:solidFill>
              </a:rPr>
              <a:t>2</a:t>
            </a:r>
            <a:r>
              <a:rPr lang="hu-HU" sz="2400" b="1" smtClean="0">
                <a:solidFill>
                  <a:schemeClr val="accent2"/>
                </a:solidFill>
              </a:rPr>
              <a:t>-10</a:t>
            </a:r>
            <a:r>
              <a:rPr lang="hu-HU" sz="2400" b="1" baseline="30000" smtClean="0">
                <a:solidFill>
                  <a:schemeClr val="accent2"/>
                </a:solidFill>
              </a:rPr>
              <a:t>3</a:t>
            </a:r>
            <a:r>
              <a:rPr lang="hu-HU" sz="2400" b="1" smtClean="0">
                <a:solidFill>
                  <a:schemeClr val="accent2"/>
                </a:solidFill>
              </a:rPr>
              <a:t>/ </a:t>
            </a:r>
            <a:r>
              <a:rPr lang="hu-HU" sz="2000" b="1" smtClean="0">
                <a:solidFill>
                  <a:schemeClr val="accent2"/>
                </a:solidFill>
              </a:rPr>
              <a:t>VIZSGÁLAT</a:t>
            </a:r>
          </a:p>
          <a:p>
            <a:pPr algn="ctr">
              <a:buFontTx/>
              <a:buNone/>
            </a:pPr>
            <a:r>
              <a:rPr lang="hu-HU" sz="2400" b="1" smtClean="0">
                <a:solidFill>
                  <a:schemeClr val="accent2"/>
                </a:solidFill>
              </a:rPr>
              <a:t>4-5 MIN/ </a:t>
            </a:r>
            <a:r>
              <a:rPr lang="hu-HU" sz="2000" b="1" smtClean="0">
                <a:solidFill>
                  <a:schemeClr val="accent2"/>
                </a:solidFill>
              </a:rPr>
              <a:t>VIZSGÁLAT</a:t>
            </a:r>
          </a:p>
          <a:p>
            <a:pPr>
              <a:buFontTx/>
              <a:buNone/>
            </a:pPr>
            <a:r>
              <a:rPr lang="hu-HU" sz="2400" b="1" smtClean="0">
                <a:solidFill>
                  <a:schemeClr val="accent2"/>
                </a:solidFill>
              </a:rPr>
              <a:t>	SZUBJEKTÍV</a:t>
            </a:r>
          </a:p>
          <a:p>
            <a:pPr>
              <a:buFontTx/>
              <a:buNone/>
            </a:pPr>
            <a:r>
              <a:rPr lang="hu-HU" sz="2400" b="1" smtClean="0">
                <a:solidFill>
                  <a:schemeClr val="accent2"/>
                </a:solidFill>
              </a:rPr>
              <a:t>	GYENGÉBB</a:t>
            </a:r>
          </a:p>
          <a:p>
            <a:pPr>
              <a:buFontTx/>
              <a:buNone/>
            </a:pPr>
            <a:r>
              <a:rPr lang="hu-HU" sz="2400" b="1" smtClean="0">
                <a:solidFill>
                  <a:schemeClr val="accent2"/>
                </a:solidFill>
              </a:rPr>
              <a:t>	  </a:t>
            </a:r>
            <a:r>
              <a:rPr lang="hu-HU" sz="2000" b="1" smtClean="0">
                <a:solidFill>
                  <a:schemeClr val="accent2"/>
                </a:solidFill>
              </a:rPr>
              <a:t>REPRODUKÁLHATÓSÁG</a:t>
            </a:r>
          </a:p>
          <a:p>
            <a:pPr>
              <a:buFontTx/>
              <a:buNone/>
            </a:pPr>
            <a:r>
              <a:rPr lang="hu-HU" sz="2400" b="1" smtClean="0">
                <a:solidFill>
                  <a:schemeClr val="accent2"/>
                </a:solidFill>
              </a:rPr>
              <a:t>	IDŐIGÉNYESEBB </a:t>
            </a:r>
            <a:r>
              <a:rPr lang="hu-HU" sz="2000" b="1" smtClean="0">
                <a:solidFill>
                  <a:schemeClr val="accent2"/>
                </a:solidFill>
              </a:rPr>
              <a:t>MINTAELŐKÉSZÍTÉS</a:t>
            </a:r>
            <a:endParaRPr lang="hu-HU" sz="2000" b="1" smtClean="0">
              <a:solidFill>
                <a:srgbClr val="FF0000"/>
              </a:solidFill>
            </a:endParaRP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395288" y="2708275"/>
            <a:ext cx="3529012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611188" y="260350"/>
          <a:ext cx="7993062" cy="6305550"/>
        </p:xfrm>
        <a:graphic>
          <a:graphicData uri="http://schemas.openxmlformats.org/presentationml/2006/ole">
            <p:oleObj spid="_x0000_s198658" name="Bitkép alakzat" r:id="rId3" imgW="4742857" imgH="3742857" progId="Paint.Picture">
              <p:embed/>
            </p:oleObj>
          </a:graphicData>
        </a:graphic>
      </p:graphicFrame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107950" y="-12700"/>
            <a:ext cx="3976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chemeClr val="tx1"/>
                </a:solidFill>
              </a:rPr>
              <a:t>Sejtfelszíni </a:t>
            </a:r>
            <a:r>
              <a:rPr lang="hu-HU">
                <a:solidFill>
                  <a:schemeClr val="tx1"/>
                </a:solidFill>
                <a:latin typeface="Symbol" pitchFamily="18" charset="2"/>
              </a:rPr>
              <a:t>k</a:t>
            </a:r>
            <a:r>
              <a:rPr lang="hu-HU">
                <a:solidFill>
                  <a:schemeClr val="tx1"/>
                </a:solidFill>
              </a:rPr>
              <a:t>/</a:t>
            </a:r>
            <a:r>
              <a:rPr lang="hu-HU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hu-HU">
                <a:solidFill>
                  <a:schemeClr val="tx1"/>
                </a:solidFill>
              </a:rPr>
              <a:t>/CD19 jelölés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682" name="Object 2"/>
          <p:cNvGraphicFramePr>
            <a:graphicFrameLocks noChangeAspect="1"/>
          </p:cNvGraphicFramePr>
          <p:nvPr/>
        </p:nvGraphicFramePr>
        <p:xfrm>
          <a:off x="395288" y="333375"/>
          <a:ext cx="8316912" cy="6253163"/>
        </p:xfrm>
        <a:graphic>
          <a:graphicData uri="http://schemas.openxmlformats.org/presentationml/2006/ole">
            <p:oleObj spid="_x0000_s199682" name="Bitkép alakzat" r:id="rId3" imgW="4800000" imgH="3866667" progId="Paint.Picture">
              <p:embed/>
            </p:oleObj>
          </a:graphicData>
        </a:graphic>
      </p:graphicFrame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107950" y="-12700"/>
            <a:ext cx="379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chemeClr val="tx1"/>
                </a:solidFill>
              </a:rPr>
              <a:t>Citoplazmatikus </a:t>
            </a:r>
            <a:r>
              <a:rPr lang="hu-HU">
                <a:solidFill>
                  <a:schemeClr val="tx1"/>
                </a:solidFill>
                <a:latin typeface="Symbol" pitchFamily="18" charset="2"/>
              </a:rPr>
              <a:t>k</a:t>
            </a:r>
            <a:r>
              <a:rPr lang="hu-HU">
                <a:solidFill>
                  <a:schemeClr val="tx1"/>
                </a:solidFill>
              </a:rPr>
              <a:t>/</a:t>
            </a:r>
            <a:r>
              <a:rPr lang="hu-HU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hu-HU">
                <a:solidFill>
                  <a:schemeClr val="tx1"/>
                </a:solidFill>
              </a:rPr>
              <a:t> jelölés</a:t>
            </a:r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 flipV="1">
            <a:off x="3348038" y="1052513"/>
            <a:ext cx="719137" cy="20891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9685" name="Line 5"/>
          <p:cNvSpPr>
            <a:spLocks noChangeShapeType="1"/>
          </p:cNvSpPr>
          <p:nvPr/>
        </p:nvSpPr>
        <p:spPr bwMode="auto">
          <a:xfrm flipV="1">
            <a:off x="2339975" y="2566988"/>
            <a:ext cx="20638" cy="7905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900113" y="3357563"/>
            <a:ext cx="17113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tx1"/>
                </a:solidFill>
              </a:rPr>
              <a:t>Nagy méretű sejtek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276600" y="3209925"/>
            <a:ext cx="18383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tx1"/>
                </a:solidFill>
              </a:rPr>
              <a:t>Citoplazmában sok </a:t>
            </a:r>
            <a:r>
              <a:rPr lang="hu-HU" sz="1400">
                <a:solidFill>
                  <a:schemeClr val="tx1"/>
                </a:solidFill>
                <a:latin typeface="Symbol" pitchFamily="18" charset="2"/>
              </a:rPr>
              <a:t>l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107950" y="6308725"/>
            <a:ext cx="9144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</a:rPr>
              <a:t>Immunfenotípus: CD45-/CD19-/CD38+/CD138+/iclambda+ plazmasejt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684213" y="1773238"/>
            <a:ext cx="7775575" cy="3613150"/>
            <a:chOff x="431" y="1480"/>
            <a:chExt cx="4898" cy="2276"/>
          </a:xfrm>
        </p:grpSpPr>
        <p:pic>
          <p:nvPicPr>
            <p:cNvPr id="45062" name="Picture 3" descr="Kontr sejt abr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1480"/>
              <a:ext cx="4898" cy="2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3" name="Text Box 4"/>
            <p:cNvSpPr txBox="1">
              <a:spLocks noChangeArrowheads="1"/>
            </p:cNvSpPr>
            <p:nvPr/>
          </p:nvSpPr>
          <p:spPr bwMode="auto">
            <a:xfrm>
              <a:off x="1701" y="1857"/>
              <a:ext cx="8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hu-HU" sz="1600" b="1">
                  <a:solidFill>
                    <a:srgbClr val="FF3399"/>
                  </a:solidFill>
                  <a:latin typeface="Arial" pitchFamily="34" charset="0"/>
                  <a:cs typeface="Arial" pitchFamily="34" charset="0"/>
                </a:rPr>
                <a:t>CD4+/CD25+</a:t>
              </a:r>
            </a:p>
          </p:txBody>
        </p:sp>
        <p:sp>
          <p:nvSpPr>
            <p:cNvPr id="45064" name="Text Box 5"/>
            <p:cNvSpPr txBox="1">
              <a:spLocks noChangeArrowheads="1"/>
            </p:cNvSpPr>
            <p:nvPr/>
          </p:nvSpPr>
          <p:spPr bwMode="auto">
            <a:xfrm>
              <a:off x="4105" y="1842"/>
              <a:ext cx="11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hu-HU" sz="1600" b="1">
                  <a:solidFill>
                    <a:srgbClr val="FF3399"/>
                  </a:solidFill>
                  <a:latin typeface="Arial" pitchFamily="34" charset="0"/>
                  <a:cs typeface="Arial" pitchFamily="34" charset="0"/>
                </a:rPr>
                <a:t>CD4+/CD25high+</a:t>
              </a:r>
            </a:p>
          </p:txBody>
        </p:sp>
      </p:grp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75565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762000"/>
            <a:r>
              <a:rPr lang="hu-HU" sz="2800" b="1">
                <a:solidFill>
                  <a:srgbClr val="0066CC"/>
                </a:solidFill>
                <a:latin typeface="Times New Roman" pitchFamily="18" charset="0"/>
              </a:rPr>
              <a:t>Sejtpopulációk azonosítása a sejtfelszíni fehérjék semiquantitatív meghatározásával</a:t>
            </a:r>
            <a:br>
              <a:rPr lang="hu-HU" sz="2800" b="1">
                <a:solidFill>
                  <a:srgbClr val="0066CC"/>
                </a:solidFill>
                <a:latin typeface="Times New Roman" pitchFamily="18" charset="0"/>
              </a:rPr>
            </a:br>
            <a:r>
              <a:rPr lang="hu-HU" sz="2800" b="1">
                <a:solidFill>
                  <a:srgbClr val="0066CC"/>
                </a:solidFill>
                <a:latin typeface="Times New Roman" pitchFamily="18" charset="0"/>
              </a:rPr>
              <a:t>KLINIKAI PÉLDA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1331913" y="5805488"/>
            <a:ext cx="288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1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AKTIVÁLT Th SEJTEK 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5291138" y="5805488"/>
            <a:ext cx="2881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1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REGULATÓRIKUS T SEJTEK </a:t>
            </a:r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2555875" y="3357563"/>
            <a:ext cx="1079500" cy="576262"/>
          </a:xfrm>
          <a:prstGeom prst="ellipse">
            <a:avLst/>
          </a:prstGeom>
          <a:noFill/>
          <a:ln w="38100">
            <a:solidFill>
              <a:srgbClr val="8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6588125" y="2852738"/>
            <a:ext cx="1079500" cy="576262"/>
          </a:xfrm>
          <a:prstGeom prst="ellipse">
            <a:avLst/>
          </a:prstGeom>
          <a:noFill/>
          <a:ln w="38100">
            <a:solidFill>
              <a:srgbClr val="8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221163"/>
            <a:ext cx="2324100" cy="1971675"/>
          </a:xfrm>
          <a:noFill/>
        </p:spPr>
      </p:pic>
      <p:pic>
        <p:nvPicPr>
          <p:cNvPr id="47107" name="Picture 3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1863" y="2286000"/>
            <a:ext cx="2054225" cy="1981200"/>
          </a:xfrm>
          <a:noFill/>
        </p:spPr>
      </p:pic>
      <p:pic>
        <p:nvPicPr>
          <p:cNvPr id="47108" name="Picture 4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2286000"/>
            <a:ext cx="1990725" cy="1981200"/>
          </a:xfrm>
          <a:noFill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810250" y="1773238"/>
            <a:ext cx="233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„Quantibrite</a:t>
            </a:r>
          </a:p>
          <a:p>
            <a:pPr algn="ctr" eaLnBrk="1" hangingPunct="1"/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Calibration control”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900113" y="6092825"/>
            <a:ext cx="11620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/>
            <a:r>
              <a:rPr lang="hu-HU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Isotype control</a:t>
            </a:r>
          </a:p>
          <a:p>
            <a:pPr marL="342900" indent="-342900" eaLnBrk="1" hangingPunct="1"/>
            <a:r>
              <a:rPr lang="hu-HU" sz="1200" b="1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hu-HU" sz="1200" b="1" baseline="3000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hu-HU" sz="1200" b="1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 vérvétel</a:t>
            </a:r>
            <a:endParaRPr lang="hu-HU" sz="1200" b="1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/>
            <a:r>
              <a:rPr lang="hu-HU" sz="1200" b="1"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z="1200" b="1" baseline="30000"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hu-HU" sz="1200" b="1"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 vérvétel</a:t>
            </a:r>
          </a:p>
        </p:txBody>
      </p:sp>
      <p:pic>
        <p:nvPicPr>
          <p:cNvPr id="47111" name="Picture 7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771775" y="2286000"/>
            <a:ext cx="2238375" cy="1981200"/>
          </a:xfrm>
          <a:noFill/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895350" y="1854200"/>
            <a:ext cx="1373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1800" b="1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hu-HU" sz="1800" b="1" baseline="3000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hu-HU" sz="1800" b="1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 vérvétel</a:t>
            </a:r>
          </a:p>
        </p:txBody>
      </p:sp>
      <p:sp>
        <p:nvSpPr>
          <p:cNvPr id="47113" name="Rectangle 10"/>
          <p:cNvSpPr>
            <a:spLocks noChangeArrowheads="1"/>
          </p:cNvSpPr>
          <p:nvPr/>
        </p:nvSpPr>
        <p:spPr bwMode="auto">
          <a:xfrm>
            <a:off x="755650" y="268288"/>
            <a:ext cx="7772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762000"/>
            <a:r>
              <a:rPr lang="hu-HU" sz="2800" b="1">
                <a:solidFill>
                  <a:srgbClr val="0066CC"/>
                </a:solidFill>
                <a:latin typeface="Times New Roman" pitchFamily="18" charset="0"/>
              </a:rPr>
              <a:t>Sejtpopulációk azonosítása a sejtfelszíni fehérjék semiquantitatív meghatározásának klinikai jelentősége</a:t>
            </a:r>
          </a:p>
        </p:txBody>
      </p:sp>
      <p:sp>
        <p:nvSpPr>
          <p:cNvPr id="47114" name="Rectangle 11"/>
          <p:cNvSpPr>
            <a:spLocks noChangeArrowheads="1"/>
          </p:cNvSpPr>
          <p:nvPr/>
        </p:nvSpPr>
        <p:spPr bwMode="auto">
          <a:xfrm>
            <a:off x="3203575" y="1844675"/>
            <a:ext cx="140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1800" b="1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u-HU" sz="1800" b="1" baseline="3000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nd </a:t>
            </a:r>
            <a:r>
              <a:rPr lang="hu-HU" sz="1800" b="1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vérvétel</a:t>
            </a:r>
          </a:p>
        </p:txBody>
      </p:sp>
      <p:sp>
        <p:nvSpPr>
          <p:cNvPr id="47115" name="Rectangle 12"/>
          <p:cNvSpPr>
            <a:spLocks noChangeArrowheads="1"/>
          </p:cNvSpPr>
          <p:nvPr/>
        </p:nvSpPr>
        <p:spPr bwMode="auto">
          <a:xfrm>
            <a:off x="2916238" y="4581525"/>
            <a:ext cx="59769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monociták HLA-DR expressziójának mértéke előrejelzi a szepszis kimenetelét.</a:t>
            </a:r>
            <a:endParaRPr lang="hu-HU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611188" y="188913"/>
            <a:ext cx="8137525" cy="6270625"/>
            <a:chOff x="385" y="119"/>
            <a:chExt cx="5126" cy="3950"/>
          </a:xfrm>
        </p:grpSpPr>
        <p:grpSp>
          <p:nvGrpSpPr>
            <p:cNvPr id="160771" name="Group 3"/>
            <p:cNvGrpSpPr>
              <a:grpSpLocks/>
            </p:cNvGrpSpPr>
            <p:nvPr/>
          </p:nvGrpSpPr>
          <p:grpSpPr bwMode="auto">
            <a:xfrm>
              <a:off x="385" y="119"/>
              <a:ext cx="5126" cy="3950"/>
              <a:chOff x="385" y="114"/>
              <a:chExt cx="5126" cy="3950"/>
            </a:xfrm>
          </p:grpSpPr>
          <p:pic>
            <p:nvPicPr>
              <p:cNvPr id="160772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1" y="357"/>
                <a:ext cx="1815" cy="1712"/>
              </a:xfrm>
              <a:prstGeom prst="rect">
                <a:avLst/>
              </a:prstGeom>
              <a:noFill/>
            </p:spPr>
          </p:pic>
          <p:grpSp>
            <p:nvGrpSpPr>
              <p:cNvPr id="160773" name="Group 5"/>
              <p:cNvGrpSpPr>
                <a:grpSpLocks/>
              </p:cNvGrpSpPr>
              <p:nvPr/>
            </p:nvGrpSpPr>
            <p:grpSpPr bwMode="auto">
              <a:xfrm>
                <a:off x="385" y="2024"/>
                <a:ext cx="1724" cy="1750"/>
                <a:chOff x="385" y="2296"/>
                <a:chExt cx="1724" cy="1750"/>
              </a:xfrm>
            </p:grpSpPr>
            <p:pic>
              <p:nvPicPr>
                <p:cNvPr id="160774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85" y="2432"/>
                  <a:ext cx="1633" cy="1614"/>
                </a:xfrm>
                <a:prstGeom prst="rect">
                  <a:avLst/>
                </a:prstGeom>
                <a:noFill/>
              </p:spPr>
            </p:pic>
            <p:sp>
              <p:nvSpPr>
                <p:cNvPr id="160775" name="Rectangle 7"/>
                <p:cNvSpPr>
                  <a:spLocks noChangeArrowheads="1"/>
                </p:cNvSpPr>
                <p:nvPr/>
              </p:nvSpPr>
              <p:spPr bwMode="auto">
                <a:xfrm>
                  <a:off x="567" y="2296"/>
                  <a:ext cx="1270" cy="18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60776" name="Rectangle 8"/>
                <p:cNvSpPr>
                  <a:spLocks noChangeArrowheads="1"/>
                </p:cNvSpPr>
                <p:nvPr/>
              </p:nvSpPr>
              <p:spPr bwMode="auto">
                <a:xfrm rot="5400000">
                  <a:off x="1383" y="3248"/>
                  <a:ext cx="1270" cy="18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pic>
            <p:nvPicPr>
              <p:cNvPr id="160777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7" y="114"/>
                <a:ext cx="2086" cy="1728"/>
              </a:xfrm>
              <a:prstGeom prst="rect">
                <a:avLst/>
              </a:prstGeom>
              <a:noFill/>
            </p:spPr>
          </p:pic>
          <p:pic>
            <p:nvPicPr>
              <p:cNvPr id="160778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81" y="1933"/>
                <a:ext cx="3130" cy="2131"/>
              </a:xfrm>
              <a:prstGeom prst="rect">
                <a:avLst/>
              </a:prstGeom>
              <a:noFill/>
            </p:spPr>
          </p:pic>
          <p:sp>
            <p:nvSpPr>
              <p:cNvPr id="160779" name="Text Box 11"/>
              <p:cNvSpPr txBox="1">
                <a:spLocks noChangeArrowheads="1"/>
              </p:cNvSpPr>
              <p:nvPr/>
            </p:nvSpPr>
            <p:spPr bwMode="auto">
              <a:xfrm>
                <a:off x="3152" y="1979"/>
                <a:ext cx="1905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hu-HU" sz="1800" b="1">
                    <a:solidFill>
                      <a:srgbClr val="6600FF"/>
                    </a:solidFill>
                    <a:latin typeface="Arial" pitchFamily="34" charset="0"/>
                  </a:rPr>
                  <a:t>Kalibrációs görbe</a:t>
                </a:r>
              </a:p>
            </p:txBody>
          </p:sp>
          <p:sp>
            <p:nvSpPr>
              <p:cNvPr id="160780" name="Text Box 12"/>
              <p:cNvSpPr txBox="1">
                <a:spLocks noChangeArrowheads="1"/>
              </p:cNvSpPr>
              <p:nvPr/>
            </p:nvSpPr>
            <p:spPr bwMode="auto">
              <a:xfrm>
                <a:off x="476" y="164"/>
                <a:ext cx="1905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hu-HU" sz="1800" b="1">
                    <a:solidFill>
                      <a:srgbClr val="6600FF"/>
                    </a:solidFill>
                    <a:latin typeface="Arial" pitchFamily="34" charset="0"/>
                  </a:rPr>
                  <a:t>Technikai vonatkozások</a:t>
                </a:r>
              </a:p>
            </p:txBody>
          </p:sp>
          <p:sp>
            <p:nvSpPr>
              <p:cNvPr id="160781" name="Line 13"/>
              <p:cNvSpPr>
                <a:spLocks noChangeShapeType="1"/>
              </p:cNvSpPr>
              <p:nvPr/>
            </p:nvSpPr>
            <p:spPr bwMode="auto">
              <a:xfrm>
                <a:off x="2245" y="1071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782" name="Line 14"/>
              <p:cNvSpPr>
                <a:spLocks noChangeShapeType="1"/>
              </p:cNvSpPr>
              <p:nvPr/>
            </p:nvSpPr>
            <p:spPr bwMode="auto">
              <a:xfrm>
                <a:off x="4014" y="1706"/>
                <a:ext cx="0" cy="31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783" name="Line 15"/>
              <p:cNvSpPr>
                <a:spLocks noChangeShapeType="1"/>
              </p:cNvSpPr>
              <p:nvPr/>
            </p:nvSpPr>
            <p:spPr bwMode="auto">
              <a:xfrm>
                <a:off x="2018" y="3067"/>
                <a:ext cx="543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784" name="Text Box 16"/>
              <p:cNvSpPr txBox="1">
                <a:spLocks noChangeArrowheads="1"/>
              </p:cNvSpPr>
              <p:nvPr/>
            </p:nvSpPr>
            <p:spPr bwMode="auto">
              <a:xfrm>
                <a:off x="3923" y="2795"/>
                <a:ext cx="228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hu-HU" sz="4400" b="1">
                    <a:solidFill>
                      <a:srgbClr val="FF0000"/>
                    </a:solidFill>
                    <a:latin typeface="Arial" pitchFamily="34" charset="0"/>
                  </a:rPr>
                  <a:t>*</a:t>
                </a:r>
              </a:p>
            </p:txBody>
          </p:sp>
          <p:sp>
            <p:nvSpPr>
              <p:cNvPr id="160785" name="Line 17"/>
              <p:cNvSpPr>
                <a:spLocks noChangeShapeType="1"/>
              </p:cNvSpPr>
              <p:nvPr/>
            </p:nvSpPr>
            <p:spPr bwMode="auto">
              <a:xfrm flipH="1">
                <a:off x="3152" y="2931"/>
                <a:ext cx="81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786" name="Line 18"/>
              <p:cNvSpPr>
                <a:spLocks noChangeShapeType="1"/>
              </p:cNvSpPr>
              <p:nvPr/>
            </p:nvSpPr>
            <p:spPr bwMode="auto">
              <a:xfrm>
                <a:off x="4059" y="3022"/>
                <a:ext cx="0" cy="68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787" name="Rectangle 19"/>
              <p:cNvSpPr>
                <a:spLocks noChangeArrowheads="1"/>
              </p:cNvSpPr>
              <p:nvPr/>
            </p:nvSpPr>
            <p:spPr bwMode="auto">
              <a:xfrm>
                <a:off x="1020" y="2840"/>
                <a:ext cx="182" cy="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60788" name="Line 20"/>
              <p:cNvSpPr>
                <a:spLocks noChangeShapeType="1"/>
              </p:cNvSpPr>
              <p:nvPr/>
            </p:nvSpPr>
            <p:spPr bwMode="auto">
              <a:xfrm>
                <a:off x="930" y="2976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789" name="Rectangle 21"/>
              <p:cNvSpPr>
                <a:spLocks noChangeArrowheads="1"/>
              </p:cNvSpPr>
              <p:nvPr/>
            </p:nvSpPr>
            <p:spPr bwMode="auto">
              <a:xfrm>
                <a:off x="1202" y="3022"/>
                <a:ext cx="544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60790" name="Line 22"/>
              <p:cNvSpPr>
                <a:spLocks noChangeShapeType="1"/>
              </p:cNvSpPr>
              <p:nvPr/>
            </p:nvSpPr>
            <p:spPr bwMode="auto">
              <a:xfrm flipH="1">
                <a:off x="930" y="3067"/>
                <a:ext cx="86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791" name="Text Box 23"/>
              <p:cNvSpPr txBox="1">
                <a:spLocks noChangeArrowheads="1"/>
              </p:cNvSpPr>
              <p:nvPr/>
            </p:nvSpPr>
            <p:spPr bwMode="auto">
              <a:xfrm>
                <a:off x="1234" y="2784"/>
                <a:ext cx="2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hu-HU" sz="1400">
                    <a:solidFill>
                      <a:schemeClr val="tx1"/>
                    </a:solidFill>
                    <a:latin typeface="Arial" pitchFamily="34" charset="0"/>
                  </a:rPr>
                  <a:t>M1</a:t>
                </a:r>
              </a:p>
            </p:txBody>
          </p:sp>
        </p:grpSp>
        <p:sp>
          <p:nvSpPr>
            <p:cNvPr id="160792" name="Line 24"/>
            <p:cNvSpPr>
              <a:spLocks noChangeShapeType="1"/>
            </p:cNvSpPr>
            <p:nvPr/>
          </p:nvSpPr>
          <p:spPr bwMode="auto">
            <a:xfrm>
              <a:off x="2245" y="1076"/>
              <a:ext cx="81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0793" name="Text Box 25"/>
            <p:cNvSpPr txBox="1">
              <a:spLocks noChangeArrowheads="1"/>
            </p:cNvSpPr>
            <p:nvPr/>
          </p:nvSpPr>
          <p:spPr bwMode="auto">
            <a:xfrm>
              <a:off x="4241" y="3254"/>
              <a:ext cx="1134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200">
                  <a:solidFill>
                    <a:srgbClr val="0033CC"/>
                  </a:solidFill>
                  <a:latin typeface="Arial" pitchFamily="34" charset="0"/>
                </a:rPr>
                <a:t>y = 1,0076x – 1,6642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sz="1200">
                  <a:solidFill>
                    <a:srgbClr val="0033CC"/>
                  </a:solidFill>
                  <a:latin typeface="Arial" pitchFamily="34" charset="0"/>
                </a:rPr>
                <a:t>r</a:t>
              </a:r>
              <a:r>
                <a:rPr lang="hu-HU" sz="1200" baseline="30000">
                  <a:solidFill>
                    <a:srgbClr val="0033CC"/>
                  </a:solidFill>
                  <a:latin typeface="Arial" pitchFamily="34" charset="0"/>
                </a:rPr>
                <a:t>2</a:t>
              </a:r>
              <a:r>
                <a:rPr lang="hu-HU" sz="1200">
                  <a:solidFill>
                    <a:srgbClr val="0033CC"/>
                  </a:solidFill>
                  <a:latin typeface="Arial" pitchFamily="34" charset="0"/>
                </a:rPr>
                <a:t> = 0,999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smtClean="0">
                <a:solidFill>
                  <a:schemeClr val="accent2"/>
                </a:solidFill>
              </a:rPr>
              <a:t>Immunfenotipizált sejtek további vizsgálati lehetőségei:</a:t>
            </a:r>
            <a:br>
              <a:rPr lang="hu-HU" sz="4000" smtClean="0">
                <a:solidFill>
                  <a:schemeClr val="accent2"/>
                </a:solidFill>
              </a:rPr>
            </a:br>
            <a:r>
              <a:rPr lang="hu-HU" sz="4000" smtClean="0">
                <a:solidFill>
                  <a:schemeClr val="accent2"/>
                </a:solidFill>
              </a:rPr>
              <a:t>sejtszeparálás („sorting”)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2"/>
          <p:cNvGrpSpPr>
            <a:grpSpLocks/>
          </p:cNvGrpSpPr>
          <p:nvPr/>
        </p:nvGrpSpPr>
        <p:grpSpPr bwMode="auto">
          <a:xfrm>
            <a:off x="249238" y="1035050"/>
            <a:ext cx="8931275" cy="5562600"/>
            <a:chOff x="157" y="652"/>
            <a:chExt cx="5626" cy="3504"/>
          </a:xfrm>
        </p:grpSpPr>
        <p:grpSp>
          <p:nvGrpSpPr>
            <p:cNvPr id="163843" name="Group 3"/>
            <p:cNvGrpSpPr>
              <a:grpSpLocks/>
            </p:cNvGrpSpPr>
            <p:nvPr/>
          </p:nvGrpSpPr>
          <p:grpSpPr bwMode="auto">
            <a:xfrm>
              <a:off x="3107" y="652"/>
              <a:ext cx="2676" cy="3504"/>
              <a:chOff x="3107" y="470"/>
              <a:chExt cx="2676" cy="3504"/>
            </a:xfrm>
          </p:grpSpPr>
          <p:grpSp>
            <p:nvGrpSpPr>
              <p:cNvPr id="163844" name="Group 4"/>
              <p:cNvGrpSpPr>
                <a:grpSpLocks/>
              </p:cNvGrpSpPr>
              <p:nvPr/>
            </p:nvGrpSpPr>
            <p:grpSpPr bwMode="auto">
              <a:xfrm>
                <a:off x="3107" y="470"/>
                <a:ext cx="2313" cy="3504"/>
                <a:chOff x="3107" y="470"/>
                <a:chExt cx="2313" cy="3504"/>
              </a:xfrm>
            </p:grpSpPr>
            <p:pic>
              <p:nvPicPr>
                <p:cNvPr id="163845" name="Picture 5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122" y="470"/>
                  <a:ext cx="2298" cy="3504"/>
                </a:xfrm>
                <a:prstGeom prst="rect">
                  <a:avLst/>
                </a:prstGeom>
                <a:noFill/>
              </p:spPr>
            </p:pic>
            <p:sp>
              <p:nvSpPr>
                <p:cNvPr id="163846" name="AutoShape 6"/>
                <p:cNvSpPr>
                  <a:spLocks noChangeArrowheads="1"/>
                </p:cNvSpPr>
                <p:nvPr/>
              </p:nvSpPr>
              <p:spPr bwMode="auto">
                <a:xfrm rot="5400000">
                  <a:off x="4966" y="890"/>
                  <a:ext cx="499" cy="318"/>
                </a:xfrm>
                <a:prstGeom prst="homePlate">
                  <a:avLst>
                    <a:gd name="adj" fmla="val 3923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63847" name="AutoShape 7"/>
                <p:cNvSpPr>
                  <a:spLocks noChangeArrowheads="1"/>
                </p:cNvSpPr>
                <p:nvPr/>
              </p:nvSpPr>
              <p:spPr bwMode="auto">
                <a:xfrm>
                  <a:off x="3107" y="981"/>
                  <a:ext cx="771" cy="407"/>
                </a:xfrm>
                <a:prstGeom prst="cube">
                  <a:avLst>
                    <a:gd name="adj" fmla="val 25000"/>
                  </a:avLst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/>
                  <a:r>
                    <a:rPr lang="hu-HU" sz="1800">
                      <a:solidFill>
                        <a:schemeClr val="tx1"/>
                      </a:solidFill>
                      <a:latin typeface="Arial" pitchFamily="34" charset="0"/>
                    </a:rPr>
                    <a:t>„WASTE”</a:t>
                  </a:r>
                </a:p>
              </p:txBody>
            </p:sp>
          </p:grpSp>
          <p:sp>
            <p:nvSpPr>
              <p:cNvPr id="163848" name="Text Box 8"/>
              <p:cNvSpPr txBox="1">
                <a:spLocks noChangeArrowheads="1"/>
              </p:cNvSpPr>
              <p:nvPr/>
            </p:nvSpPr>
            <p:spPr bwMode="auto">
              <a:xfrm>
                <a:off x="4639" y="3598"/>
                <a:ext cx="4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hu-HU" sz="1400">
                    <a:solidFill>
                      <a:schemeClr val="tx1"/>
                    </a:solidFill>
                    <a:latin typeface="Arial" pitchFamily="34" charset="0"/>
                  </a:rPr>
                  <a:t>MINTA</a:t>
                </a:r>
              </a:p>
            </p:txBody>
          </p:sp>
          <p:sp>
            <p:nvSpPr>
              <p:cNvPr id="163849" name="Text Box 9"/>
              <p:cNvSpPr txBox="1">
                <a:spLocks noChangeArrowheads="1"/>
              </p:cNvSpPr>
              <p:nvPr/>
            </p:nvSpPr>
            <p:spPr bwMode="auto">
              <a:xfrm>
                <a:off x="4714" y="2251"/>
                <a:ext cx="106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hu-HU" sz="1400">
                    <a:solidFill>
                      <a:schemeClr val="tx1"/>
                    </a:solidFill>
                    <a:latin typeface="Arial" pitchFamily="34" charset="0"/>
                  </a:rPr>
                  <a:t>ÁRAMLÁSI CELLA</a:t>
                </a:r>
              </a:p>
            </p:txBody>
          </p:sp>
        </p:grpSp>
        <p:grpSp>
          <p:nvGrpSpPr>
            <p:cNvPr id="163850" name="Group 10"/>
            <p:cNvGrpSpPr>
              <a:grpSpLocks/>
            </p:cNvGrpSpPr>
            <p:nvPr/>
          </p:nvGrpSpPr>
          <p:grpSpPr bwMode="auto">
            <a:xfrm>
              <a:off x="157" y="664"/>
              <a:ext cx="2703" cy="3492"/>
              <a:chOff x="157" y="482"/>
              <a:chExt cx="2703" cy="3492"/>
            </a:xfrm>
          </p:grpSpPr>
          <p:grpSp>
            <p:nvGrpSpPr>
              <p:cNvPr id="163851" name="Group 11"/>
              <p:cNvGrpSpPr>
                <a:grpSpLocks/>
              </p:cNvGrpSpPr>
              <p:nvPr/>
            </p:nvGrpSpPr>
            <p:grpSpPr bwMode="auto">
              <a:xfrm>
                <a:off x="157" y="482"/>
                <a:ext cx="2224" cy="3492"/>
                <a:chOff x="157" y="482"/>
                <a:chExt cx="2224" cy="3492"/>
              </a:xfrm>
            </p:grpSpPr>
            <p:sp>
              <p:nvSpPr>
                <p:cNvPr id="163852" name="AutoShape 12"/>
                <p:cNvSpPr>
                  <a:spLocks noChangeArrowheads="1"/>
                </p:cNvSpPr>
                <p:nvPr/>
              </p:nvSpPr>
              <p:spPr bwMode="auto">
                <a:xfrm>
                  <a:off x="1110" y="1389"/>
                  <a:ext cx="590" cy="1905"/>
                </a:xfrm>
                <a:prstGeom prst="can">
                  <a:avLst>
                    <a:gd name="adj" fmla="val 25083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63853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1246" y="3566"/>
                  <a:ext cx="499" cy="317"/>
                </a:xfrm>
                <a:prstGeom prst="homePlate">
                  <a:avLst>
                    <a:gd name="adj" fmla="val 39353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63854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1995" y="912"/>
                  <a:ext cx="499" cy="273"/>
                </a:xfrm>
                <a:prstGeom prst="homePlate">
                  <a:avLst>
                    <a:gd name="adj" fmla="val 45696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63855" name="Line 15"/>
                <p:cNvSpPr>
                  <a:spLocks noChangeShapeType="1"/>
                </p:cNvSpPr>
                <p:nvPr/>
              </p:nvSpPr>
              <p:spPr bwMode="auto">
                <a:xfrm>
                  <a:off x="2199" y="618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3856" name="Line 16"/>
                <p:cNvSpPr>
                  <a:spLocks noChangeShapeType="1"/>
                </p:cNvSpPr>
                <p:nvPr/>
              </p:nvSpPr>
              <p:spPr bwMode="auto">
                <a:xfrm>
                  <a:off x="1518" y="527"/>
                  <a:ext cx="0" cy="3130"/>
                </a:xfrm>
                <a:prstGeom prst="line">
                  <a:avLst/>
                </a:prstGeom>
                <a:noFill/>
                <a:ln w="63500">
                  <a:solidFill>
                    <a:srgbClr val="00CCFF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3857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564" y="527"/>
                  <a:ext cx="725" cy="0"/>
                </a:xfrm>
                <a:prstGeom prst="line">
                  <a:avLst/>
                </a:prstGeom>
                <a:noFill/>
                <a:ln w="63500">
                  <a:solidFill>
                    <a:srgbClr val="66CCFF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grpSp>
              <p:nvGrpSpPr>
                <p:cNvPr id="163858" name="Group 18"/>
                <p:cNvGrpSpPr>
                  <a:grpSpLocks/>
                </p:cNvGrpSpPr>
                <p:nvPr/>
              </p:nvGrpSpPr>
              <p:grpSpPr bwMode="auto">
                <a:xfrm>
                  <a:off x="1427" y="482"/>
                  <a:ext cx="907" cy="3175"/>
                  <a:chOff x="1383" y="482"/>
                  <a:chExt cx="907" cy="3175"/>
                </a:xfrm>
              </p:grpSpPr>
              <p:sp>
                <p:nvSpPr>
                  <p:cNvPr id="16385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383" y="482"/>
                    <a:ext cx="0" cy="317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6386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383" y="482"/>
                    <a:ext cx="90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6386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290" y="482"/>
                    <a:ext cx="0" cy="45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163862" name="Line 22"/>
                <p:cNvSpPr>
                  <a:spLocks noChangeShapeType="1"/>
                </p:cNvSpPr>
                <p:nvPr/>
              </p:nvSpPr>
              <p:spPr bwMode="auto">
                <a:xfrm>
                  <a:off x="1564" y="618"/>
                  <a:ext cx="0" cy="30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386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564" y="61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3864" name="Line 24"/>
                <p:cNvSpPr>
                  <a:spLocks noChangeShapeType="1"/>
                </p:cNvSpPr>
                <p:nvPr/>
              </p:nvSpPr>
              <p:spPr bwMode="auto">
                <a:xfrm>
                  <a:off x="2244" y="527"/>
                  <a:ext cx="0" cy="590"/>
                </a:xfrm>
                <a:prstGeom prst="line">
                  <a:avLst/>
                </a:prstGeom>
                <a:noFill/>
                <a:ln w="63500">
                  <a:solidFill>
                    <a:srgbClr val="66CCFF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grpSp>
              <p:nvGrpSpPr>
                <p:cNvPr id="163865" name="Group 25"/>
                <p:cNvGrpSpPr>
                  <a:grpSpLocks/>
                </p:cNvGrpSpPr>
                <p:nvPr/>
              </p:nvGrpSpPr>
              <p:grpSpPr bwMode="auto">
                <a:xfrm>
                  <a:off x="384" y="482"/>
                  <a:ext cx="952" cy="1723"/>
                  <a:chOff x="249" y="482"/>
                  <a:chExt cx="952" cy="1723"/>
                </a:xfrm>
              </p:grpSpPr>
              <p:sp>
                <p:nvSpPr>
                  <p:cNvPr id="163866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1" y="482"/>
                    <a:ext cx="0" cy="172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63867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9" y="482"/>
                    <a:ext cx="9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63868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9" y="482"/>
                    <a:ext cx="0" cy="45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63869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57" y="663"/>
                    <a:ext cx="1" cy="15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63870" name="Line 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0" y="663"/>
                    <a:ext cx="61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63871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0" y="663"/>
                    <a:ext cx="0" cy="22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163872" name="AutoShape 32"/>
                <p:cNvSpPr>
                  <a:spLocks noChangeArrowheads="1"/>
                </p:cNvSpPr>
                <p:nvPr/>
              </p:nvSpPr>
              <p:spPr bwMode="auto">
                <a:xfrm>
                  <a:off x="157" y="981"/>
                  <a:ext cx="771" cy="407"/>
                </a:xfrm>
                <a:prstGeom prst="cube">
                  <a:avLst>
                    <a:gd name="adj" fmla="val 25000"/>
                  </a:avLst>
                </a:prstGeom>
                <a:solidFill>
                  <a:srgbClr val="C0DDD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/>
                  <a:r>
                    <a:rPr lang="hu-HU" sz="1800">
                      <a:solidFill>
                        <a:schemeClr val="tx1"/>
                      </a:solidFill>
                      <a:latin typeface="Arial" pitchFamily="34" charset="0"/>
                    </a:rPr>
                    <a:t>„WASTE”</a:t>
                  </a:r>
                </a:p>
              </p:txBody>
            </p:sp>
          </p:grpSp>
          <p:sp>
            <p:nvSpPr>
              <p:cNvPr id="163873" name="Text Box 33"/>
              <p:cNvSpPr txBox="1">
                <a:spLocks noChangeArrowheads="1"/>
              </p:cNvSpPr>
              <p:nvPr/>
            </p:nvSpPr>
            <p:spPr bwMode="auto">
              <a:xfrm>
                <a:off x="1791" y="2251"/>
                <a:ext cx="106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hu-HU" sz="1400">
                    <a:solidFill>
                      <a:schemeClr val="tx1"/>
                    </a:solidFill>
                    <a:latin typeface="Arial" pitchFamily="34" charset="0"/>
                  </a:rPr>
                  <a:t>ÁRAMLÁSI CELLA</a:t>
                </a:r>
              </a:p>
            </p:txBody>
          </p:sp>
          <p:sp>
            <p:nvSpPr>
              <p:cNvPr id="163874" name="Text Box 34"/>
              <p:cNvSpPr txBox="1">
                <a:spLocks noChangeArrowheads="1"/>
              </p:cNvSpPr>
              <p:nvPr/>
            </p:nvSpPr>
            <p:spPr bwMode="auto">
              <a:xfrm>
                <a:off x="1833" y="1298"/>
                <a:ext cx="95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hu-HU" sz="1800">
                    <a:solidFill>
                      <a:schemeClr val="tx1"/>
                    </a:solidFill>
                    <a:latin typeface="Arial" pitchFamily="34" charset="0"/>
                  </a:rPr>
                  <a:t>SZEPARÁLT</a:t>
                </a:r>
              </a:p>
              <a:p>
                <a:pPr algn="ctr" eaLnBrk="1" hangingPunct="1"/>
                <a:r>
                  <a:rPr lang="hu-HU" sz="1800">
                    <a:solidFill>
                      <a:schemeClr val="tx1"/>
                    </a:solidFill>
                    <a:latin typeface="Arial" pitchFamily="34" charset="0"/>
                  </a:rPr>
                  <a:t>SEJTEK</a:t>
                </a:r>
              </a:p>
            </p:txBody>
          </p:sp>
          <p:sp>
            <p:nvSpPr>
              <p:cNvPr id="163875" name="Text Box 35"/>
              <p:cNvSpPr txBox="1">
                <a:spLocks noChangeArrowheads="1"/>
              </p:cNvSpPr>
              <p:nvPr/>
            </p:nvSpPr>
            <p:spPr bwMode="auto">
              <a:xfrm>
                <a:off x="1701" y="3601"/>
                <a:ext cx="4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hu-HU" sz="1400">
                    <a:solidFill>
                      <a:schemeClr val="tx1"/>
                    </a:solidFill>
                    <a:latin typeface="Arial" pitchFamily="34" charset="0"/>
                  </a:rPr>
                  <a:t>MINTA</a:t>
                </a:r>
              </a:p>
            </p:txBody>
          </p:sp>
        </p:grpSp>
      </p:grpSp>
      <p:sp>
        <p:nvSpPr>
          <p:cNvPr id="163876" name="Text Box 36"/>
          <p:cNvSpPr txBox="1">
            <a:spLocks noChangeArrowheads="1"/>
          </p:cNvSpPr>
          <p:nvPr/>
        </p:nvSpPr>
        <p:spPr bwMode="auto">
          <a:xfrm>
            <a:off x="2843213" y="260350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sz="1800" b="1">
                <a:solidFill>
                  <a:schemeClr val="accent2"/>
                </a:solidFill>
                <a:latin typeface="Arial" pitchFamily="34" charset="0"/>
              </a:rPr>
              <a:t>Mechanikus szortolás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2"/>
          <p:cNvGrpSpPr>
            <a:grpSpLocks/>
          </p:cNvGrpSpPr>
          <p:nvPr/>
        </p:nvGrpSpPr>
        <p:grpSpPr bwMode="auto">
          <a:xfrm>
            <a:off x="1042988" y="547688"/>
            <a:ext cx="6983412" cy="5976937"/>
            <a:chOff x="1338" y="73"/>
            <a:chExt cx="4399" cy="3765"/>
          </a:xfrm>
        </p:grpSpPr>
        <p:sp>
          <p:nvSpPr>
            <p:cNvPr id="164867" name="AutoShape 3"/>
            <p:cNvSpPr>
              <a:spLocks noChangeArrowheads="1"/>
            </p:cNvSpPr>
            <p:nvPr/>
          </p:nvSpPr>
          <p:spPr bwMode="auto">
            <a:xfrm>
              <a:off x="2608" y="1253"/>
              <a:ext cx="590" cy="1905"/>
            </a:xfrm>
            <a:prstGeom prst="can">
              <a:avLst>
                <a:gd name="adj" fmla="val 2508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4868" name="AutoShape 4" descr="5%-os"/>
            <p:cNvSpPr>
              <a:spLocks noChangeArrowheads="1"/>
            </p:cNvSpPr>
            <p:nvPr/>
          </p:nvSpPr>
          <p:spPr bwMode="auto">
            <a:xfrm rot="5400000">
              <a:off x="2672" y="3430"/>
              <a:ext cx="499" cy="317"/>
            </a:xfrm>
            <a:prstGeom prst="homePlate">
              <a:avLst>
                <a:gd name="adj" fmla="val 39353"/>
              </a:avLst>
            </a:prstGeom>
            <a:pattFill prst="pct5">
              <a:fgClr>
                <a:schemeClr val="accent2"/>
              </a:fgClr>
              <a:bgClr>
                <a:srgbClr val="66CC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4869" name="AutoShape 5"/>
            <p:cNvSpPr>
              <a:spLocks noChangeArrowheads="1"/>
            </p:cNvSpPr>
            <p:nvPr/>
          </p:nvSpPr>
          <p:spPr bwMode="auto">
            <a:xfrm rot="5400000">
              <a:off x="3720" y="1764"/>
              <a:ext cx="499" cy="273"/>
            </a:xfrm>
            <a:prstGeom prst="homePlate">
              <a:avLst>
                <a:gd name="adj" fmla="val 45696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4870" name="Line 6"/>
            <p:cNvSpPr>
              <a:spLocks noChangeShapeType="1"/>
            </p:cNvSpPr>
            <p:nvPr/>
          </p:nvSpPr>
          <p:spPr bwMode="auto">
            <a:xfrm>
              <a:off x="4150" y="48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871" name="Line 7"/>
            <p:cNvSpPr>
              <a:spLocks noChangeShapeType="1"/>
            </p:cNvSpPr>
            <p:nvPr/>
          </p:nvSpPr>
          <p:spPr bwMode="auto">
            <a:xfrm>
              <a:off x="2944" y="391"/>
              <a:ext cx="0" cy="3130"/>
            </a:xfrm>
            <a:prstGeom prst="line">
              <a:avLst/>
            </a:prstGeom>
            <a:noFill/>
            <a:ln w="6350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872" name="Line 8"/>
            <p:cNvSpPr>
              <a:spLocks noChangeShapeType="1"/>
            </p:cNvSpPr>
            <p:nvPr/>
          </p:nvSpPr>
          <p:spPr bwMode="auto">
            <a:xfrm flipH="1">
              <a:off x="2990" y="391"/>
              <a:ext cx="1251" cy="0"/>
            </a:xfrm>
            <a:prstGeom prst="line">
              <a:avLst/>
            </a:prstGeom>
            <a:noFill/>
            <a:ln w="63500">
              <a:solidFill>
                <a:srgbClr val="66CC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grpSp>
          <p:nvGrpSpPr>
            <p:cNvPr id="164873" name="Group 9"/>
            <p:cNvGrpSpPr>
              <a:grpSpLocks/>
            </p:cNvGrpSpPr>
            <p:nvPr/>
          </p:nvGrpSpPr>
          <p:grpSpPr bwMode="auto">
            <a:xfrm>
              <a:off x="2835" y="300"/>
              <a:ext cx="1497" cy="3175"/>
              <a:chOff x="1383" y="482"/>
              <a:chExt cx="907" cy="3175"/>
            </a:xfrm>
          </p:grpSpPr>
          <p:sp>
            <p:nvSpPr>
              <p:cNvPr id="164874" name="Line 10"/>
              <p:cNvSpPr>
                <a:spLocks noChangeShapeType="1"/>
              </p:cNvSpPr>
              <p:nvPr/>
            </p:nvSpPr>
            <p:spPr bwMode="auto">
              <a:xfrm>
                <a:off x="1383" y="482"/>
                <a:ext cx="0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4875" name="Line 11"/>
              <p:cNvSpPr>
                <a:spLocks noChangeShapeType="1"/>
              </p:cNvSpPr>
              <p:nvPr/>
            </p:nvSpPr>
            <p:spPr bwMode="auto">
              <a:xfrm>
                <a:off x="1383" y="482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4876" name="Line 12"/>
              <p:cNvSpPr>
                <a:spLocks noChangeShapeType="1"/>
              </p:cNvSpPr>
              <p:nvPr/>
            </p:nvSpPr>
            <p:spPr bwMode="auto">
              <a:xfrm>
                <a:off x="2290" y="482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64877" name="Line 13"/>
            <p:cNvSpPr>
              <a:spLocks noChangeShapeType="1"/>
            </p:cNvSpPr>
            <p:nvPr/>
          </p:nvSpPr>
          <p:spPr bwMode="auto">
            <a:xfrm>
              <a:off x="2990" y="482"/>
              <a:ext cx="0" cy="30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878" name="Line 14"/>
            <p:cNvSpPr>
              <a:spLocks noChangeShapeType="1"/>
            </p:cNvSpPr>
            <p:nvPr/>
          </p:nvSpPr>
          <p:spPr bwMode="auto">
            <a:xfrm flipV="1">
              <a:off x="2990" y="482"/>
              <a:ext cx="1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879" name="Line 15"/>
            <p:cNvSpPr>
              <a:spLocks noChangeShapeType="1"/>
            </p:cNvSpPr>
            <p:nvPr/>
          </p:nvSpPr>
          <p:spPr bwMode="auto">
            <a:xfrm>
              <a:off x="4241" y="436"/>
              <a:ext cx="0" cy="771"/>
            </a:xfrm>
            <a:prstGeom prst="line">
              <a:avLst/>
            </a:prstGeom>
            <a:noFill/>
            <a:ln w="63500">
              <a:solidFill>
                <a:srgbClr val="66CC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880" name="Text Box 16"/>
            <p:cNvSpPr txBox="1">
              <a:spLocks noChangeArrowheads="1"/>
            </p:cNvSpPr>
            <p:nvPr/>
          </p:nvSpPr>
          <p:spPr bwMode="auto">
            <a:xfrm>
              <a:off x="1338" y="1888"/>
              <a:ext cx="10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hu-HU" sz="1400">
                  <a:solidFill>
                    <a:schemeClr val="tx1"/>
                  </a:solidFill>
                  <a:latin typeface="Arial" pitchFamily="34" charset="0"/>
                </a:rPr>
                <a:t>ÁRAMLÁSI CELLA</a:t>
              </a:r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3565" y="2149"/>
              <a:ext cx="6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200">
                  <a:solidFill>
                    <a:schemeClr val="tx1"/>
                  </a:solidFill>
                  <a:latin typeface="Arial" pitchFamily="34" charset="0"/>
                </a:rPr>
                <a:t>SZEPARÁLT</a:t>
              </a:r>
            </a:p>
            <a:p>
              <a:pPr algn="ctr" eaLnBrk="1" hangingPunct="1"/>
              <a:r>
                <a:rPr lang="hu-HU" sz="1200">
                  <a:solidFill>
                    <a:schemeClr val="tx1"/>
                  </a:solidFill>
                  <a:latin typeface="Arial" pitchFamily="34" charset="0"/>
                </a:rPr>
                <a:t>SEJTEK 1</a:t>
              </a: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3127" y="3465"/>
              <a:ext cx="4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hu-HU" sz="1400">
                  <a:solidFill>
                    <a:schemeClr val="tx1"/>
                  </a:solidFill>
                  <a:latin typeface="Arial" pitchFamily="34" charset="0"/>
                </a:rPr>
                <a:t>MINTA</a:t>
              </a:r>
            </a:p>
          </p:txBody>
        </p:sp>
        <p:sp>
          <p:nvSpPr>
            <p:cNvPr id="164883" name="Line 19"/>
            <p:cNvSpPr>
              <a:spLocks noChangeShapeType="1"/>
            </p:cNvSpPr>
            <p:nvPr/>
          </p:nvSpPr>
          <p:spPr bwMode="auto">
            <a:xfrm flipH="1">
              <a:off x="4014" y="1197"/>
              <a:ext cx="227" cy="454"/>
            </a:xfrm>
            <a:prstGeom prst="line">
              <a:avLst/>
            </a:prstGeom>
            <a:noFill/>
            <a:ln w="63500">
              <a:solidFill>
                <a:srgbClr val="66CC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884" name="Line 20"/>
            <p:cNvSpPr>
              <a:spLocks noChangeShapeType="1"/>
            </p:cNvSpPr>
            <p:nvPr/>
          </p:nvSpPr>
          <p:spPr bwMode="auto">
            <a:xfrm>
              <a:off x="4241" y="1197"/>
              <a:ext cx="0" cy="1270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885" name="Line 21"/>
            <p:cNvSpPr>
              <a:spLocks noChangeShapeType="1"/>
            </p:cNvSpPr>
            <p:nvPr/>
          </p:nvSpPr>
          <p:spPr bwMode="auto">
            <a:xfrm>
              <a:off x="4241" y="1197"/>
              <a:ext cx="227" cy="454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886" name="AutoShape 22"/>
            <p:cNvSpPr>
              <a:spLocks noChangeArrowheads="1"/>
            </p:cNvSpPr>
            <p:nvPr/>
          </p:nvSpPr>
          <p:spPr bwMode="auto">
            <a:xfrm rot="5400000">
              <a:off x="3991" y="2580"/>
              <a:ext cx="499" cy="273"/>
            </a:xfrm>
            <a:prstGeom prst="homePlate">
              <a:avLst>
                <a:gd name="adj" fmla="val 4569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4887" name="AutoShape 23"/>
            <p:cNvSpPr>
              <a:spLocks noChangeArrowheads="1"/>
            </p:cNvSpPr>
            <p:nvPr/>
          </p:nvSpPr>
          <p:spPr bwMode="auto">
            <a:xfrm rot="5400000">
              <a:off x="4218" y="1764"/>
              <a:ext cx="499" cy="273"/>
            </a:xfrm>
            <a:prstGeom prst="homePlate">
              <a:avLst>
                <a:gd name="adj" fmla="val 45696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4888" name="Text Box 24"/>
            <p:cNvSpPr txBox="1">
              <a:spLocks noChangeArrowheads="1"/>
            </p:cNvSpPr>
            <p:nvPr/>
          </p:nvSpPr>
          <p:spPr bwMode="auto">
            <a:xfrm>
              <a:off x="3969" y="3022"/>
              <a:ext cx="5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hu-HU" sz="1400">
                  <a:solidFill>
                    <a:schemeClr val="tx1"/>
                  </a:solidFill>
                  <a:latin typeface="Arial" pitchFamily="34" charset="0"/>
                </a:rPr>
                <a:t>„WASTE”</a:t>
              </a:r>
            </a:p>
          </p:txBody>
        </p:sp>
        <p:sp>
          <p:nvSpPr>
            <p:cNvPr id="164889" name="Text Box 25"/>
            <p:cNvSpPr txBox="1">
              <a:spLocks noChangeArrowheads="1"/>
            </p:cNvSpPr>
            <p:nvPr/>
          </p:nvSpPr>
          <p:spPr bwMode="auto">
            <a:xfrm>
              <a:off x="4291" y="2149"/>
              <a:ext cx="6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200">
                  <a:solidFill>
                    <a:schemeClr val="tx1"/>
                  </a:solidFill>
                  <a:latin typeface="Arial" pitchFamily="34" charset="0"/>
                </a:rPr>
                <a:t>SZEPARÁLT</a:t>
              </a:r>
            </a:p>
            <a:p>
              <a:pPr algn="ctr" eaLnBrk="1" hangingPunct="1"/>
              <a:r>
                <a:rPr lang="hu-HU" sz="1200">
                  <a:solidFill>
                    <a:schemeClr val="tx1"/>
                  </a:solidFill>
                  <a:latin typeface="Arial" pitchFamily="34" charset="0"/>
                </a:rPr>
                <a:t>SEJTEK 2</a:t>
              </a:r>
            </a:p>
          </p:txBody>
        </p:sp>
        <p:sp>
          <p:nvSpPr>
            <p:cNvPr id="164890" name="Line 26"/>
            <p:cNvSpPr>
              <a:spLocks noChangeShapeType="1"/>
            </p:cNvSpPr>
            <p:nvPr/>
          </p:nvSpPr>
          <p:spPr bwMode="auto">
            <a:xfrm>
              <a:off x="2925" y="391"/>
              <a:ext cx="0" cy="308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891" name="Line 27"/>
            <p:cNvSpPr>
              <a:spLocks noChangeShapeType="1"/>
            </p:cNvSpPr>
            <p:nvPr/>
          </p:nvSpPr>
          <p:spPr bwMode="auto">
            <a:xfrm>
              <a:off x="4241" y="391"/>
              <a:ext cx="0" cy="77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892" name="Line 28"/>
            <p:cNvSpPr>
              <a:spLocks noChangeShapeType="1"/>
            </p:cNvSpPr>
            <p:nvPr/>
          </p:nvSpPr>
          <p:spPr bwMode="auto">
            <a:xfrm flipV="1">
              <a:off x="2925" y="391"/>
              <a:ext cx="127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893" name="AutoShape 29"/>
            <p:cNvSpPr>
              <a:spLocks noChangeArrowheads="1"/>
            </p:cNvSpPr>
            <p:nvPr/>
          </p:nvSpPr>
          <p:spPr bwMode="auto">
            <a:xfrm rot="1583773">
              <a:off x="3892" y="791"/>
              <a:ext cx="91" cy="363"/>
            </a:xfrm>
            <a:prstGeom prst="parallelogram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4894" name="AutoShape 30"/>
            <p:cNvSpPr>
              <a:spLocks noChangeArrowheads="1"/>
            </p:cNvSpPr>
            <p:nvPr/>
          </p:nvSpPr>
          <p:spPr bwMode="auto">
            <a:xfrm rot="-1958898">
              <a:off x="4468" y="799"/>
              <a:ext cx="91" cy="363"/>
            </a:xfrm>
            <a:prstGeom prst="parallelogram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4895" name="Text Box 31"/>
            <p:cNvSpPr txBox="1">
              <a:spLocks noChangeArrowheads="1"/>
            </p:cNvSpPr>
            <p:nvPr/>
          </p:nvSpPr>
          <p:spPr bwMode="auto">
            <a:xfrm>
              <a:off x="4649" y="834"/>
              <a:ext cx="9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hu-HU" sz="1400">
                  <a:solidFill>
                    <a:schemeClr val="tx1"/>
                  </a:solidFill>
                  <a:latin typeface="Arial" pitchFamily="34" charset="0"/>
                </a:rPr>
                <a:t>KONDENZÁTOR</a:t>
              </a:r>
            </a:p>
          </p:txBody>
        </p:sp>
        <p:sp>
          <p:nvSpPr>
            <p:cNvPr id="164896" name="AutoShape 32"/>
            <p:cNvSpPr>
              <a:spLocks noChangeArrowheads="1"/>
            </p:cNvSpPr>
            <p:nvPr/>
          </p:nvSpPr>
          <p:spPr bwMode="auto">
            <a:xfrm flipH="1">
              <a:off x="4377" y="346"/>
              <a:ext cx="680" cy="317"/>
            </a:xfrm>
            <a:prstGeom prst="lightningBol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4897" name="Text Box 33"/>
            <p:cNvSpPr txBox="1">
              <a:spLocks noChangeArrowheads="1"/>
            </p:cNvSpPr>
            <p:nvPr/>
          </p:nvSpPr>
          <p:spPr bwMode="auto">
            <a:xfrm>
              <a:off x="4377" y="73"/>
              <a:ext cx="13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hu-HU" sz="1400">
                  <a:solidFill>
                    <a:schemeClr val="tx1"/>
                  </a:solidFill>
                  <a:latin typeface="Arial" pitchFamily="34" charset="0"/>
                </a:rPr>
                <a:t>ELEKTROMOS TÖLTÉS</a:t>
              </a:r>
            </a:p>
          </p:txBody>
        </p:sp>
      </p:grpSp>
      <p:sp>
        <p:nvSpPr>
          <p:cNvPr id="164898" name="Text Box 34"/>
          <p:cNvSpPr txBox="1">
            <a:spLocks noChangeArrowheads="1"/>
          </p:cNvSpPr>
          <p:nvPr/>
        </p:nvSpPr>
        <p:spPr bwMode="auto">
          <a:xfrm>
            <a:off x="179388" y="260350"/>
            <a:ext cx="300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sz="1800" b="1">
                <a:solidFill>
                  <a:schemeClr val="accent2"/>
                </a:solidFill>
                <a:latin typeface="Arial" pitchFamily="34" charset="0"/>
              </a:rPr>
              <a:t>Elektrosztatikus szortolás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565400"/>
            <a:ext cx="7772400" cy="1470025"/>
          </a:xfrm>
        </p:spPr>
        <p:txBody>
          <a:bodyPr/>
          <a:lstStyle/>
          <a:p>
            <a:r>
              <a:rPr lang="hu-HU" smtClean="0">
                <a:solidFill>
                  <a:schemeClr val="accent2"/>
                </a:solidFill>
              </a:rPr>
              <a:t>A flow cytometria klinikai alkalmazása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sz="3600" b="1" smtClean="0">
                <a:solidFill>
                  <a:srgbClr val="0033CC"/>
                </a:solidFill>
              </a:rPr>
              <a:t>KLINIKAI MEGKÖZELÍTÉS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163" y="2209800"/>
            <a:ext cx="8172450" cy="4114800"/>
          </a:xfrm>
          <a:noFill/>
        </p:spPr>
        <p:txBody>
          <a:bodyPr/>
          <a:lstStyle/>
          <a:p>
            <a:r>
              <a:rPr lang="hu-HU" b="1" smtClean="0">
                <a:solidFill>
                  <a:srgbClr val="FF9966"/>
                </a:solidFill>
              </a:rPr>
              <a:t>DIAGNÓZIS</a:t>
            </a:r>
          </a:p>
          <a:p>
            <a:r>
              <a:rPr lang="hu-HU" b="1" smtClean="0">
                <a:solidFill>
                  <a:srgbClr val="FF3300"/>
                </a:solidFill>
              </a:rPr>
              <a:t>TERÁPIA MONITOROZÁS</a:t>
            </a:r>
            <a:r>
              <a:rPr lang="hu-HU" b="1" smtClean="0"/>
              <a:t> </a:t>
            </a:r>
          </a:p>
          <a:p>
            <a:r>
              <a:rPr lang="hu-HU" b="1" smtClean="0">
                <a:solidFill>
                  <a:srgbClr val="CC6600"/>
                </a:solidFill>
              </a:rPr>
              <a:t>PROGNÓZIS</a:t>
            </a:r>
          </a:p>
          <a:p>
            <a:r>
              <a:rPr lang="hu-HU" b="1" smtClean="0">
                <a:solidFill>
                  <a:srgbClr val="A50021"/>
                </a:solidFill>
              </a:rPr>
              <a:t>PATHOLÓGIÁS ÁLLAPOTOK AKTIVITÁSÁNAK NYOMONKÖVETÉSE </a:t>
            </a:r>
          </a:p>
          <a:p>
            <a:endParaRPr lang="hu-HU" b="1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 lIns="91440" tIns="45720" rIns="91440" bIns="45720"/>
          <a:lstStyle/>
          <a:p>
            <a:pPr defTabSz="914400"/>
            <a:r>
              <a:rPr lang="hu-HU" altLang="en-US" sz="3600" b="1" smtClean="0">
                <a:solidFill>
                  <a:srgbClr val="0066CC"/>
                </a:solidFill>
              </a:rPr>
              <a:t>Mit mond el az áramlási citometria a sejtekről</a:t>
            </a:r>
            <a:r>
              <a:rPr lang="en-US" altLang="en-US" sz="3600" b="1" smtClean="0">
                <a:solidFill>
                  <a:srgbClr val="0066CC"/>
                </a:solidFill>
              </a:rPr>
              <a:t>?</a:t>
            </a:r>
          </a:p>
        </p:txBody>
      </p:sp>
      <p:sp>
        <p:nvSpPr>
          <p:cNvPr id="25603" name="Rectangle 3"/>
          <p:cNvSpPr>
            <a:spLocks noChangeArrowheads="1"/>
          </p:cNvSpPr>
          <p:nvPr>
            <p:ph type="body" idx="1"/>
          </p:nvPr>
        </p:nvSpPr>
        <p:spPr>
          <a:xfrm>
            <a:off x="468313" y="2420938"/>
            <a:ext cx="8229600" cy="3240087"/>
          </a:xfrm>
          <a:noFill/>
        </p:spPr>
        <p:txBody>
          <a:bodyPr lIns="91440" tIns="45720" rIns="91440" bIns="45720"/>
          <a:lstStyle/>
          <a:p>
            <a:pPr defTabSz="914400"/>
            <a:r>
              <a:rPr lang="en-US" altLang="en-US" sz="2800" b="1" smtClean="0">
                <a:solidFill>
                  <a:srgbClr val="66CCFF"/>
                </a:solidFill>
              </a:rPr>
              <a:t>A</a:t>
            </a:r>
            <a:r>
              <a:rPr lang="hu-HU" altLang="en-US" sz="2800" b="1" smtClean="0">
                <a:solidFill>
                  <a:srgbClr val="66CCFF"/>
                </a:solidFill>
              </a:rPr>
              <a:t> relatív sejtméretet</a:t>
            </a:r>
            <a:r>
              <a:rPr lang="en-US" altLang="en-US" sz="2800" b="1" smtClean="0">
                <a:solidFill>
                  <a:srgbClr val="66CCFF"/>
                </a:solidFill>
              </a:rPr>
              <a:t> (Forward Scatter—FSC)</a:t>
            </a:r>
          </a:p>
          <a:p>
            <a:pPr defTabSz="914400"/>
            <a:endParaRPr lang="en-US" altLang="en-US" sz="2800" b="1" smtClean="0">
              <a:solidFill>
                <a:srgbClr val="66CCFF"/>
              </a:solidFill>
            </a:endParaRPr>
          </a:p>
          <a:p>
            <a:pPr defTabSz="914400"/>
            <a:r>
              <a:rPr lang="hu-HU" altLang="en-US" sz="2800" b="1" smtClean="0">
                <a:solidFill>
                  <a:srgbClr val="0066FF"/>
                </a:solidFill>
              </a:rPr>
              <a:t>A sejtek rela</a:t>
            </a:r>
            <a:r>
              <a:rPr lang="en-US" altLang="en-US" sz="2800" b="1" smtClean="0">
                <a:solidFill>
                  <a:srgbClr val="0066FF"/>
                </a:solidFill>
              </a:rPr>
              <a:t>t</a:t>
            </a:r>
            <a:r>
              <a:rPr lang="hu-HU" altLang="en-US" sz="2800" b="1" smtClean="0">
                <a:solidFill>
                  <a:srgbClr val="0066FF"/>
                </a:solidFill>
              </a:rPr>
              <a:t>ív granuláltságát ill. belső komplexitását</a:t>
            </a:r>
            <a:r>
              <a:rPr lang="en-US" altLang="en-US" sz="2800" b="1" smtClean="0">
                <a:solidFill>
                  <a:srgbClr val="0066FF"/>
                </a:solidFill>
              </a:rPr>
              <a:t> (Side Scatter—SSC)</a:t>
            </a:r>
          </a:p>
          <a:p>
            <a:pPr defTabSz="914400"/>
            <a:endParaRPr lang="en-US" altLang="en-US" sz="2800" b="1" smtClean="0">
              <a:solidFill>
                <a:srgbClr val="0066FF"/>
              </a:solidFill>
            </a:endParaRPr>
          </a:p>
          <a:p>
            <a:pPr defTabSz="914400"/>
            <a:r>
              <a:rPr lang="hu-HU" altLang="en-US" sz="2800" b="1" smtClean="0">
                <a:solidFill>
                  <a:srgbClr val="0066CC"/>
                </a:solidFill>
              </a:rPr>
              <a:t>A fluoreszcencia intenzitásukat</a:t>
            </a:r>
            <a:endParaRPr lang="en-US" altLang="en-US" sz="2800" b="1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sz="3600" b="1" smtClean="0">
                <a:solidFill>
                  <a:srgbClr val="0033CC"/>
                </a:solidFill>
              </a:rPr>
              <a:t>RUTIN VIZSGÁLATOK CÉLJA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38400"/>
            <a:ext cx="8351837" cy="3657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800" b="1" smtClean="0">
                <a:solidFill>
                  <a:srgbClr val="FF3300"/>
                </a:solidFill>
              </a:rPr>
              <a:t>SEJTARÁNYOK ÉS ABSZOLÚT SEJTSZÁMOK VÁLTOZÁSÁNAK DETEKTÁLÁSA</a:t>
            </a:r>
          </a:p>
          <a:p>
            <a:pPr>
              <a:lnSpc>
                <a:spcPct val="90000"/>
              </a:lnSpc>
            </a:pPr>
            <a:r>
              <a:rPr lang="hu-HU" sz="2800" b="1" smtClean="0">
                <a:solidFill>
                  <a:schemeClr val="accent2"/>
                </a:solidFill>
              </a:rPr>
              <a:t>PATOLÓGIÁS SEJTEK QUALITATÍV ÉS QUANTITATÍV ANALÍZISE</a:t>
            </a:r>
          </a:p>
          <a:p>
            <a:pPr>
              <a:lnSpc>
                <a:spcPct val="90000"/>
              </a:lnSpc>
            </a:pPr>
            <a:r>
              <a:rPr lang="hu-HU" sz="2800" b="1" smtClean="0">
                <a:solidFill>
                  <a:srgbClr val="FF3300"/>
                </a:solidFill>
              </a:rPr>
              <a:t>AKTIVÁCIÓS MARKEREK KIMUTATÁSA</a:t>
            </a:r>
          </a:p>
          <a:p>
            <a:pPr>
              <a:lnSpc>
                <a:spcPct val="90000"/>
              </a:lnSpc>
            </a:pPr>
            <a:r>
              <a:rPr lang="hu-HU" sz="2800" b="1" smtClean="0">
                <a:solidFill>
                  <a:schemeClr val="accent2"/>
                </a:solidFill>
              </a:rPr>
              <a:t>SEJTCIKLUS VIZSGÁLATOK</a:t>
            </a:r>
          </a:p>
          <a:p>
            <a:pPr>
              <a:lnSpc>
                <a:spcPct val="90000"/>
              </a:lnSpc>
            </a:pPr>
            <a:r>
              <a:rPr lang="hu-HU" sz="2800" b="1" smtClean="0">
                <a:solidFill>
                  <a:srgbClr val="FF3300"/>
                </a:solidFill>
              </a:rPr>
              <a:t>SEJTEK FUNKCIONÁLIS JELLEMZÉSE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34350" cy="1143000"/>
          </a:xfrm>
          <a:noFill/>
        </p:spPr>
        <p:txBody>
          <a:bodyPr/>
          <a:lstStyle/>
          <a:p>
            <a:r>
              <a:rPr lang="hu-HU" sz="3600" b="1" smtClean="0">
                <a:solidFill>
                  <a:srgbClr val="0033CC"/>
                </a:solidFill>
              </a:rPr>
              <a:t>A FLOW CYTOMETRIA HELYE A RUTIN KLINIKAI GYAKORLATBAN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0613"/>
            <a:ext cx="7772400" cy="4114800"/>
          </a:xfrm>
          <a:noFill/>
        </p:spPr>
        <p:txBody>
          <a:bodyPr/>
          <a:lstStyle/>
          <a:p>
            <a:r>
              <a:rPr lang="hu-HU" sz="3600" smtClean="0">
                <a:solidFill>
                  <a:srgbClr val="FF0000"/>
                </a:solidFill>
              </a:rPr>
              <a:t>HEMATOLÓGIAI KÓRKÉPEK</a:t>
            </a:r>
          </a:p>
          <a:p>
            <a:r>
              <a:rPr lang="hu-HU" sz="3600" smtClean="0">
                <a:solidFill>
                  <a:schemeClr val="accent2"/>
                </a:solidFill>
              </a:rPr>
              <a:t>IMMUNHIÁNYOS ÁLLAPOTOK</a:t>
            </a:r>
          </a:p>
          <a:p>
            <a:r>
              <a:rPr lang="hu-HU" sz="3600" smtClean="0">
                <a:solidFill>
                  <a:srgbClr val="FF0000"/>
                </a:solidFill>
              </a:rPr>
              <a:t>AUTOIMMUN BETEGSÉGEK</a:t>
            </a:r>
          </a:p>
          <a:p>
            <a:r>
              <a:rPr lang="hu-HU" sz="3600" smtClean="0">
                <a:solidFill>
                  <a:schemeClr val="accent2"/>
                </a:solidFill>
              </a:rPr>
              <a:t>HLA-ASSZOCIÁLT BETEGSÉGEK</a:t>
            </a:r>
          </a:p>
          <a:p>
            <a:r>
              <a:rPr lang="hu-HU" sz="3600" smtClean="0">
                <a:solidFill>
                  <a:srgbClr val="FF0000"/>
                </a:solidFill>
              </a:rPr>
              <a:t>FERTŐZÉSEK</a:t>
            </a: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179388" y="2205038"/>
            <a:ext cx="8496300" cy="1655762"/>
          </a:xfrm>
          <a:prstGeom prst="ellipse">
            <a:avLst/>
          </a:prstGeom>
          <a:noFill/>
          <a:ln w="57150">
            <a:solidFill>
              <a:srgbClr val="FF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116013" y="404813"/>
            <a:ext cx="7250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hu-HU" sz="4000">
                <a:solidFill>
                  <a:srgbClr val="0066CC"/>
                </a:solidFill>
                <a:latin typeface="Times New Roman" pitchFamily="18" charset="0"/>
              </a:rPr>
              <a:t>SEJTFUNKCIÓK VIZSGÁLATA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808038" y="1287463"/>
            <a:ext cx="8085137" cy="2647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hu-HU">
                <a:solidFill>
                  <a:schemeClr val="tx1"/>
                </a:solidFill>
              </a:rPr>
              <a:t>Citokin termelés vizsgálata</a:t>
            </a:r>
          </a:p>
          <a:p>
            <a:pPr marL="457200" indent="-457200">
              <a:buFontTx/>
              <a:buAutoNum type="arabicPeriod"/>
            </a:pPr>
            <a:r>
              <a:rPr lang="hu-HU">
                <a:solidFill>
                  <a:schemeClr val="tx1"/>
                </a:solidFill>
              </a:rPr>
              <a:t>Sejtciklus analízis</a:t>
            </a:r>
          </a:p>
          <a:p>
            <a:pPr marL="457200" indent="-457200">
              <a:buFontTx/>
              <a:buAutoNum type="arabicPeriod"/>
            </a:pPr>
            <a:r>
              <a:rPr lang="hu-HU">
                <a:solidFill>
                  <a:schemeClr val="tx1"/>
                </a:solidFill>
              </a:rPr>
              <a:t>Aktivációs állapot jellemzése a sejtfelszíni és sejten belüli fehérjemintázat detktálásával</a:t>
            </a:r>
          </a:p>
          <a:p>
            <a:pPr marL="457200" indent="-457200">
              <a:buFontTx/>
              <a:buAutoNum type="arabicPeriod"/>
            </a:pPr>
            <a:r>
              <a:rPr lang="hu-HU">
                <a:solidFill>
                  <a:schemeClr val="tx1"/>
                </a:solidFill>
              </a:rPr>
              <a:t>Fagocita képesség vizsgálat</a:t>
            </a:r>
          </a:p>
          <a:p>
            <a:pPr marL="457200" indent="-457200">
              <a:buFontTx/>
              <a:buAutoNum type="arabicPeriod"/>
            </a:pPr>
            <a:r>
              <a:rPr lang="hu-HU">
                <a:solidFill>
                  <a:schemeClr val="tx1"/>
                </a:solidFill>
              </a:rPr>
              <a:t>ROI termelés vizsgálata</a:t>
            </a:r>
          </a:p>
          <a:p>
            <a:pPr marL="457200" indent="-457200">
              <a:buFontTx/>
              <a:buAutoNum type="arabicPeriod"/>
            </a:pPr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1440" tIns="45720" rIns="91440" bIns="45720"/>
          <a:lstStyle/>
          <a:p>
            <a:r>
              <a:rPr lang="hu-HU" sz="4000" smtClean="0">
                <a:solidFill>
                  <a:srgbClr val="0066CC"/>
                </a:solidFill>
              </a:rPr>
              <a:t>Intracelluláris citokin kimutatás</a:t>
            </a:r>
          </a:p>
        </p:txBody>
      </p:sp>
      <p:pic>
        <p:nvPicPr>
          <p:cNvPr id="84995" name="Picture 4" descr="Citok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14600"/>
            <a:ext cx="76200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  <a:noFill/>
        </p:spPr>
        <p:txBody>
          <a:bodyPr lIns="91440" tIns="45720" rIns="91440" bIns="45720"/>
          <a:lstStyle/>
          <a:p>
            <a:r>
              <a:rPr lang="hu-HU" sz="4000" b="1" smtClean="0">
                <a:solidFill>
                  <a:srgbClr val="FF0000"/>
                </a:solidFill>
              </a:rPr>
              <a:t>Fagocita képesség vizsgálata</a:t>
            </a:r>
          </a:p>
        </p:txBody>
      </p:sp>
      <p:pic>
        <p:nvPicPr>
          <p:cNvPr id="87044" name="Picture 4" descr="Fag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81534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219200" y="3457575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hu-HU" sz="3200" b="1">
                <a:solidFill>
                  <a:srgbClr val="FF9933"/>
                </a:solidFill>
                <a:latin typeface="Arial" pitchFamily="34" charset="0"/>
              </a:rPr>
              <a:t> </a:t>
            </a:r>
          </a:p>
          <a:p>
            <a:pPr algn="ctr" defTabSz="762000"/>
            <a:endParaRPr lang="hu-HU" sz="3200" b="1">
              <a:solidFill>
                <a:srgbClr val="FF9933"/>
              </a:solidFill>
              <a:latin typeface="Arial" pitchFamily="34" charset="0"/>
            </a:endParaRPr>
          </a:p>
        </p:txBody>
      </p:sp>
      <p:grpSp>
        <p:nvGrpSpPr>
          <p:cNvPr id="159748" name="Group 4"/>
          <p:cNvGrpSpPr>
            <a:grpSpLocks/>
          </p:cNvGrpSpPr>
          <p:nvPr/>
        </p:nvGrpSpPr>
        <p:grpSpPr bwMode="auto">
          <a:xfrm>
            <a:off x="2814638" y="908050"/>
            <a:ext cx="3341687" cy="3675063"/>
            <a:chOff x="1773" y="572"/>
            <a:chExt cx="2105" cy="2315"/>
          </a:xfrm>
        </p:grpSpPr>
        <p:sp>
          <p:nvSpPr>
            <p:cNvPr id="159749" name="Oval 5"/>
            <p:cNvSpPr>
              <a:spLocks noChangeArrowheads="1"/>
            </p:cNvSpPr>
            <p:nvPr/>
          </p:nvSpPr>
          <p:spPr bwMode="auto">
            <a:xfrm>
              <a:off x="2158" y="1150"/>
              <a:ext cx="1008" cy="100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9750" name="Text Box 6"/>
            <p:cNvSpPr txBox="1">
              <a:spLocks noChangeArrowheads="1"/>
            </p:cNvSpPr>
            <p:nvPr/>
          </p:nvSpPr>
          <p:spPr bwMode="auto">
            <a:xfrm rot="14249469">
              <a:off x="2340" y="579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3200">
                  <a:solidFill>
                    <a:schemeClr val="tx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159751" name="Text Box 7"/>
            <p:cNvSpPr txBox="1">
              <a:spLocks noChangeArrowheads="1"/>
            </p:cNvSpPr>
            <p:nvPr/>
          </p:nvSpPr>
          <p:spPr bwMode="auto">
            <a:xfrm rot="25238260">
              <a:off x="1956" y="821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hu-HU" sz="3200">
                  <a:solidFill>
                    <a:schemeClr val="tx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159752" name="Text Box 8"/>
            <p:cNvSpPr txBox="1">
              <a:spLocks noChangeArrowheads="1"/>
            </p:cNvSpPr>
            <p:nvPr/>
          </p:nvSpPr>
          <p:spPr bwMode="auto">
            <a:xfrm rot="16401244">
              <a:off x="2523" y="447"/>
              <a:ext cx="1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hu-HU" sz="4000">
                  <a:solidFill>
                    <a:srgbClr val="CC0000"/>
                  </a:solidFill>
                  <a:latin typeface="Arial" pitchFamily="34" charset="0"/>
                </a:rPr>
                <a:t>*</a:t>
              </a:r>
            </a:p>
          </p:txBody>
        </p:sp>
        <p:sp>
          <p:nvSpPr>
            <p:cNvPr id="159753" name="Text Box 9"/>
            <p:cNvSpPr txBox="1">
              <a:spLocks noChangeArrowheads="1"/>
            </p:cNvSpPr>
            <p:nvPr/>
          </p:nvSpPr>
          <p:spPr bwMode="auto">
            <a:xfrm rot="16401244">
              <a:off x="1873" y="792"/>
              <a:ext cx="24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4000">
                  <a:solidFill>
                    <a:srgbClr val="CC0000"/>
                  </a:solidFill>
                  <a:latin typeface="Arial" pitchFamily="34" charset="0"/>
                </a:rPr>
                <a:t>*</a:t>
              </a:r>
            </a:p>
          </p:txBody>
        </p:sp>
        <p:sp>
          <p:nvSpPr>
            <p:cNvPr id="159754" name="Text Box 10"/>
            <p:cNvSpPr txBox="1">
              <a:spLocks noChangeArrowheads="1"/>
            </p:cNvSpPr>
            <p:nvPr/>
          </p:nvSpPr>
          <p:spPr bwMode="auto">
            <a:xfrm rot="-1554315">
              <a:off x="2254" y="910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762000"/>
              <a:r>
                <a:rPr lang="hu-HU" sz="5400">
                  <a:solidFill>
                    <a:srgbClr val="0033CC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159755" name="Oval 11"/>
            <p:cNvSpPr>
              <a:spLocks noChangeArrowheads="1"/>
            </p:cNvSpPr>
            <p:nvPr/>
          </p:nvSpPr>
          <p:spPr bwMode="auto">
            <a:xfrm rot="-1847815">
              <a:off x="2158" y="622"/>
              <a:ext cx="144" cy="48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9756" name="Text Box 12"/>
            <p:cNvSpPr txBox="1">
              <a:spLocks noChangeArrowheads="1"/>
            </p:cNvSpPr>
            <p:nvPr/>
          </p:nvSpPr>
          <p:spPr bwMode="auto">
            <a:xfrm rot="18346564">
              <a:off x="3490" y="986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3200">
                  <a:solidFill>
                    <a:schemeClr val="tx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159757" name="Text Box 13"/>
            <p:cNvSpPr txBox="1">
              <a:spLocks noChangeArrowheads="1"/>
            </p:cNvSpPr>
            <p:nvPr/>
          </p:nvSpPr>
          <p:spPr bwMode="auto">
            <a:xfrm rot="29335353">
              <a:off x="3090" y="734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hu-HU" sz="3200">
                  <a:solidFill>
                    <a:schemeClr val="tx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159758" name="Text Box 14"/>
            <p:cNvSpPr txBox="1">
              <a:spLocks noChangeArrowheads="1"/>
            </p:cNvSpPr>
            <p:nvPr/>
          </p:nvSpPr>
          <p:spPr bwMode="auto">
            <a:xfrm rot="20498339">
              <a:off x="3686" y="1037"/>
              <a:ext cx="1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hu-HU" sz="4000">
                  <a:solidFill>
                    <a:srgbClr val="66FF66"/>
                  </a:solidFill>
                  <a:latin typeface="Arial" pitchFamily="34" charset="0"/>
                </a:rPr>
                <a:t>*</a:t>
              </a:r>
            </a:p>
          </p:txBody>
        </p:sp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 rot="20498339">
              <a:off x="3043" y="614"/>
              <a:ext cx="24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4000">
                  <a:solidFill>
                    <a:srgbClr val="66FF66"/>
                  </a:solidFill>
                  <a:latin typeface="Arial" pitchFamily="34" charset="0"/>
                </a:rPr>
                <a:t>*</a:t>
              </a:r>
            </a:p>
          </p:txBody>
        </p:sp>
        <p:sp>
          <p:nvSpPr>
            <p:cNvPr id="159760" name="Text Box 16"/>
            <p:cNvSpPr txBox="1">
              <a:spLocks noChangeArrowheads="1"/>
            </p:cNvSpPr>
            <p:nvPr/>
          </p:nvSpPr>
          <p:spPr bwMode="auto">
            <a:xfrm rot="2542779">
              <a:off x="3006" y="1000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762000"/>
              <a:r>
                <a:rPr lang="hu-HU" sz="5400">
                  <a:solidFill>
                    <a:srgbClr val="0033CC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159761" name="Oval 17"/>
            <p:cNvSpPr>
              <a:spLocks noChangeArrowheads="1"/>
            </p:cNvSpPr>
            <p:nvPr/>
          </p:nvSpPr>
          <p:spPr bwMode="auto">
            <a:xfrm rot="2743381">
              <a:off x="3361" y="790"/>
              <a:ext cx="144" cy="48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9762" name="Text Box 18"/>
            <p:cNvSpPr txBox="1">
              <a:spLocks noChangeArrowheads="1"/>
            </p:cNvSpPr>
            <p:nvPr/>
          </p:nvSpPr>
          <p:spPr bwMode="auto">
            <a:xfrm rot="24317325">
              <a:off x="3009" y="2486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3200">
                  <a:solidFill>
                    <a:schemeClr val="tx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159763" name="Text Box 19"/>
            <p:cNvSpPr txBox="1">
              <a:spLocks noChangeArrowheads="1"/>
            </p:cNvSpPr>
            <p:nvPr/>
          </p:nvSpPr>
          <p:spPr bwMode="auto">
            <a:xfrm rot="35306118">
              <a:off x="3323" y="2119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hu-HU" sz="3200">
                  <a:solidFill>
                    <a:schemeClr val="tx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159764" name="Text Box 20"/>
            <p:cNvSpPr txBox="1">
              <a:spLocks noChangeArrowheads="1"/>
            </p:cNvSpPr>
            <p:nvPr/>
          </p:nvSpPr>
          <p:spPr bwMode="auto">
            <a:xfrm rot="26469102">
              <a:off x="2947" y="2570"/>
              <a:ext cx="1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hu-HU" sz="4000">
                  <a:solidFill>
                    <a:srgbClr val="FF9933"/>
                  </a:solidFill>
                  <a:latin typeface="Arial" pitchFamily="34" charset="0"/>
                </a:rPr>
                <a:t>*</a:t>
              </a:r>
            </a:p>
          </p:txBody>
        </p:sp>
        <p:sp>
          <p:nvSpPr>
            <p:cNvPr id="159765" name="Text Box 21"/>
            <p:cNvSpPr txBox="1">
              <a:spLocks noChangeArrowheads="1"/>
            </p:cNvSpPr>
            <p:nvPr/>
          </p:nvSpPr>
          <p:spPr bwMode="auto">
            <a:xfrm rot="26469102">
              <a:off x="3460" y="2056"/>
              <a:ext cx="24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4000">
                  <a:solidFill>
                    <a:srgbClr val="FF9933"/>
                  </a:solidFill>
                  <a:latin typeface="Arial" pitchFamily="34" charset="0"/>
                </a:rPr>
                <a:t>*</a:t>
              </a:r>
            </a:p>
          </p:txBody>
        </p:sp>
        <p:sp>
          <p:nvSpPr>
            <p:cNvPr id="159766" name="Text Box 22"/>
            <p:cNvSpPr txBox="1">
              <a:spLocks noChangeArrowheads="1"/>
            </p:cNvSpPr>
            <p:nvPr/>
          </p:nvSpPr>
          <p:spPr bwMode="auto">
            <a:xfrm rot="8513543">
              <a:off x="2946" y="1899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762000"/>
              <a:r>
                <a:rPr lang="hu-HU" sz="5400">
                  <a:solidFill>
                    <a:srgbClr val="0033CC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159767" name="Oval 23"/>
            <p:cNvSpPr>
              <a:spLocks noChangeArrowheads="1"/>
            </p:cNvSpPr>
            <p:nvPr/>
          </p:nvSpPr>
          <p:spPr bwMode="auto">
            <a:xfrm rot="8714145">
              <a:off x="3253" y="2245"/>
              <a:ext cx="144" cy="48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9768" name="Text Box 24"/>
            <p:cNvSpPr txBox="1">
              <a:spLocks noChangeArrowheads="1"/>
            </p:cNvSpPr>
            <p:nvPr/>
          </p:nvSpPr>
          <p:spPr bwMode="auto">
            <a:xfrm>
              <a:off x="2290" y="1526"/>
              <a:ext cx="7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hu-HU" sz="1200">
                  <a:solidFill>
                    <a:schemeClr val="tx1"/>
                  </a:solidFill>
                  <a:latin typeface="Arial" pitchFamily="34" charset="0"/>
                </a:rPr>
                <a:t>mikrogyöngy</a:t>
              </a:r>
            </a:p>
          </p:txBody>
        </p:sp>
      </p:grpSp>
      <p:grpSp>
        <p:nvGrpSpPr>
          <p:cNvPr id="159769" name="Group 25"/>
          <p:cNvGrpSpPr>
            <a:grpSpLocks/>
          </p:cNvGrpSpPr>
          <p:nvPr/>
        </p:nvGrpSpPr>
        <p:grpSpPr bwMode="auto">
          <a:xfrm>
            <a:off x="1660525" y="4581525"/>
            <a:ext cx="6275388" cy="1857375"/>
            <a:chOff x="431" y="2886"/>
            <a:chExt cx="3953" cy="1170"/>
          </a:xfrm>
        </p:grpSpPr>
        <p:sp>
          <p:nvSpPr>
            <p:cNvPr id="159770" name="Text Box 26"/>
            <p:cNvSpPr txBox="1">
              <a:spLocks noChangeArrowheads="1"/>
            </p:cNvSpPr>
            <p:nvPr/>
          </p:nvSpPr>
          <p:spPr bwMode="auto">
            <a:xfrm>
              <a:off x="431" y="2886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762000"/>
              <a:r>
                <a:rPr lang="hu-HU" sz="4400">
                  <a:solidFill>
                    <a:srgbClr val="0033CC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159771" name="Text Box 27"/>
            <p:cNvSpPr txBox="1">
              <a:spLocks noChangeArrowheads="1"/>
            </p:cNvSpPr>
            <p:nvPr/>
          </p:nvSpPr>
          <p:spPr bwMode="auto">
            <a:xfrm>
              <a:off x="872" y="3019"/>
              <a:ext cx="2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hu-HU" sz="1800">
                  <a:solidFill>
                    <a:schemeClr val="tx1"/>
                  </a:solidFill>
                  <a:latin typeface="Arial" pitchFamily="34" charset="0"/>
                </a:rPr>
                <a:t>Citokint felismerő ellenanyag 1.</a:t>
              </a:r>
            </a:p>
          </p:txBody>
        </p:sp>
        <p:sp>
          <p:nvSpPr>
            <p:cNvPr id="159772" name="Oval 28"/>
            <p:cNvSpPr>
              <a:spLocks noChangeArrowheads="1"/>
            </p:cNvSpPr>
            <p:nvPr/>
          </p:nvSpPr>
          <p:spPr bwMode="auto">
            <a:xfrm rot="10800000">
              <a:off x="533" y="3748"/>
              <a:ext cx="124" cy="30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159773" name="Group 29"/>
            <p:cNvGrpSpPr>
              <a:grpSpLocks/>
            </p:cNvGrpSpPr>
            <p:nvPr/>
          </p:nvGrpSpPr>
          <p:grpSpPr bwMode="auto">
            <a:xfrm>
              <a:off x="442" y="3294"/>
              <a:ext cx="442" cy="365"/>
              <a:chOff x="748" y="3745"/>
              <a:chExt cx="442" cy="365"/>
            </a:xfrm>
          </p:grpSpPr>
          <p:sp>
            <p:nvSpPr>
              <p:cNvPr id="159774" name="Text Box 30"/>
              <p:cNvSpPr txBox="1">
                <a:spLocks noChangeArrowheads="1"/>
              </p:cNvSpPr>
              <p:nvPr/>
            </p:nvSpPr>
            <p:spPr bwMode="auto">
              <a:xfrm rot="26469102">
                <a:off x="848" y="3648"/>
                <a:ext cx="241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hu-HU" sz="4000">
                    <a:solidFill>
                      <a:srgbClr val="FF9933"/>
                    </a:solidFill>
                    <a:latin typeface="Arial" pitchFamily="34" charset="0"/>
                  </a:rPr>
                  <a:t>*</a:t>
                </a:r>
              </a:p>
            </p:txBody>
          </p:sp>
          <p:sp>
            <p:nvSpPr>
              <p:cNvPr id="159775" name="Text Box 31"/>
              <p:cNvSpPr txBox="1">
                <a:spLocks noChangeArrowheads="1"/>
              </p:cNvSpPr>
              <p:nvPr/>
            </p:nvSpPr>
            <p:spPr bwMode="auto">
              <a:xfrm rot="10800000">
                <a:off x="779" y="3745"/>
                <a:ext cx="28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3200">
                    <a:solidFill>
                      <a:schemeClr val="tx1"/>
                    </a:solidFill>
                    <a:latin typeface="Arial" pitchFamily="34" charset="0"/>
                  </a:rPr>
                  <a:t>Y</a:t>
                </a:r>
              </a:p>
            </p:txBody>
          </p:sp>
        </p:grpSp>
        <p:sp>
          <p:nvSpPr>
            <p:cNvPr id="159776" name="Text Box 32"/>
            <p:cNvSpPr txBox="1">
              <a:spLocks noChangeArrowheads="1"/>
            </p:cNvSpPr>
            <p:nvPr/>
          </p:nvSpPr>
          <p:spPr bwMode="auto">
            <a:xfrm>
              <a:off x="884" y="3381"/>
              <a:ext cx="3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hu-HU" sz="1800">
                  <a:solidFill>
                    <a:schemeClr val="tx1"/>
                  </a:solidFill>
                  <a:latin typeface="Arial" pitchFamily="34" charset="0"/>
                </a:rPr>
                <a:t>Fluorokrómmal jelzett citokint felismerő ellenanyag 2.</a:t>
              </a:r>
            </a:p>
          </p:txBody>
        </p:sp>
        <p:sp>
          <p:nvSpPr>
            <p:cNvPr id="159777" name="Text Box 33"/>
            <p:cNvSpPr txBox="1">
              <a:spLocks noChangeArrowheads="1"/>
            </p:cNvSpPr>
            <p:nvPr/>
          </p:nvSpPr>
          <p:spPr bwMode="auto">
            <a:xfrm>
              <a:off x="884" y="3789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hu-HU" sz="1800">
                  <a:solidFill>
                    <a:schemeClr val="tx1"/>
                  </a:solidFill>
                  <a:latin typeface="Arial" pitchFamily="34" charset="0"/>
                </a:rPr>
                <a:t>Citokin</a:t>
              </a:r>
            </a:p>
          </p:txBody>
        </p:sp>
      </p:grpSp>
      <p:sp>
        <p:nvSpPr>
          <p:cNvPr id="159778" name="Rectangle 2"/>
          <p:cNvSpPr>
            <a:spLocks noChangeArrowheads="1"/>
          </p:cNvSpPr>
          <p:nvPr/>
        </p:nvSpPr>
        <p:spPr bwMode="auto">
          <a:xfrm>
            <a:off x="685800" y="260350"/>
            <a:ext cx="7772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762000"/>
            <a:r>
              <a:rPr lang="hu-HU" sz="4000">
                <a:solidFill>
                  <a:srgbClr val="0066CC"/>
                </a:solidFill>
                <a:latin typeface="Times New Roman" pitchFamily="18" charset="0"/>
              </a:rPr>
              <a:t>Szolubilis citokin kimutatás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  <a:noFill/>
        </p:spPr>
        <p:txBody>
          <a:bodyPr/>
          <a:lstStyle/>
          <a:p>
            <a:r>
              <a:rPr lang="hu-HU" sz="5400" smtClean="0">
                <a:solidFill>
                  <a:srgbClr val="CC00CC"/>
                </a:solidFill>
              </a:rPr>
              <a:t>ÖSSZEFOGLALÁS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sz="3200" smtClean="0">
                <a:solidFill>
                  <a:srgbClr val="CC00CC"/>
                </a:solidFill>
              </a:rPr>
              <a:t>A FLOW CYTOMETRIA </a:t>
            </a:r>
            <a:r>
              <a:rPr lang="hu-HU" sz="3200" b="1" smtClean="0">
                <a:solidFill>
                  <a:srgbClr val="CC00CC"/>
                </a:solidFill>
              </a:rPr>
              <a:t>ABSZOLÚT INDIKÁCIÓS</a:t>
            </a:r>
            <a:r>
              <a:rPr lang="hu-HU" sz="3200" smtClean="0">
                <a:solidFill>
                  <a:srgbClr val="CC00CC"/>
                </a:solidFill>
              </a:rPr>
              <a:t> TERÜLETEI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  <a:noFill/>
        </p:spPr>
        <p:txBody>
          <a:bodyPr/>
          <a:lstStyle/>
          <a:p>
            <a:r>
              <a:rPr lang="hu-HU" sz="2800" smtClean="0">
                <a:solidFill>
                  <a:srgbClr val="CC00CC"/>
                </a:solidFill>
              </a:rPr>
              <a:t>MALIGNUS HEMATOLÓGIAI BETEGSÉGEK DIAGNOSZTIKÁJA és DIFFERENCIÁLDIAGNOSZTIKÁJA</a:t>
            </a:r>
          </a:p>
          <a:p>
            <a:r>
              <a:rPr lang="hu-HU" sz="2800" smtClean="0">
                <a:solidFill>
                  <a:srgbClr val="990099"/>
                </a:solidFill>
              </a:rPr>
              <a:t>MINIMALIS REZIDUÁLIS BETEGSÉG</a:t>
            </a:r>
          </a:p>
          <a:p>
            <a:r>
              <a:rPr lang="hu-HU" sz="2800" smtClean="0">
                <a:solidFill>
                  <a:srgbClr val="CC00CC"/>
                </a:solidFill>
              </a:rPr>
              <a:t>MULTIDRUG REZISZTENCIA</a:t>
            </a:r>
          </a:p>
          <a:p>
            <a:r>
              <a:rPr lang="hu-HU" sz="2800" smtClean="0">
                <a:solidFill>
                  <a:srgbClr val="990099"/>
                </a:solidFill>
              </a:rPr>
              <a:t>CSONTVELŐ TRANSZPLANTÁCIÓ</a:t>
            </a:r>
          </a:p>
          <a:p>
            <a:r>
              <a:rPr lang="hu-HU" sz="2800" smtClean="0">
                <a:solidFill>
                  <a:srgbClr val="990099"/>
                </a:solidFill>
              </a:rPr>
              <a:t>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sz="3200" smtClean="0">
                <a:solidFill>
                  <a:srgbClr val="CC00CC"/>
                </a:solidFill>
              </a:rPr>
              <a:t>A FLOW CYTOMETRIA </a:t>
            </a:r>
            <a:r>
              <a:rPr lang="hu-HU" sz="3200" b="1" smtClean="0">
                <a:solidFill>
                  <a:srgbClr val="CC00CC"/>
                </a:solidFill>
              </a:rPr>
              <a:t>RELATÍV INDIKÁCIÓS</a:t>
            </a:r>
            <a:r>
              <a:rPr lang="hu-HU" sz="3200" smtClean="0">
                <a:solidFill>
                  <a:srgbClr val="CC00CC"/>
                </a:solidFill>
              </a:rPr>
              <a:t> TERÜLETEI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7772400" cy="3124200"/>
          </a:xfrm>
          <a:noFill/>
        </p:spPr>
        <p:txBody>
          <a:bodyPr/>
          <a:lstStyle/>
          <a:p>
            <a:r>
              <a:rPr lang="hu-HU" sz="2800" smtClean="0">
                <a:solidFill>
                  <a:srgbClr val="CC00CC"/>
                </a:solidFill>
              </a:rPr>
              <a:t>AUTOIMMUN BETEGSÉGEK AKTIVITÁSÁNAK NYOMONKÖVETÉSE</a:t>
            </a:r>
          </a:p>
          <a:p>
            <a:r>
              <a:rPr lang="hu-HU" sz="2800" smtClean="0">
                <a:solidFill>
                  <a:srgbClr val="990099"/>
                </a:solidFill>
              </a:rPr>
              <a:t>HLA-ASSZOCIÁCIÓ KIMUTATÁSA</a:t>
            </a:r>
          </a:p>
          <a:p>
            <a:r>
              <a:rPr lang="hu-HU" sz="2800" smtClean="0">
                <a:solidFill>
                  <a:srgbClr val="CC00CC"/>
                </a:solidFill>
              </a:rPr>
              <a:t>FERTŐZÉSEK NYOMONKÖVETÉSE</a:t>
            </a:r>
          </a:p>
          <a:p>
            <a:r>
              <a:rPr lang="hu-HU" sz="2800" smtClean="0">
                <a:solidFill>
                  <a:srgbClr val="990099"/>
                </a:solidFill>
              </a:rPr>
              <a:t>SEJTCIKLUS ANALÍZISEK</a:t>
            </a:r>
          </a:p>
          <a:p>
            <a:r>
              <a:rPr lang="hu-HU" sz="2800" smtClean="0">
                <a:solidFill>
                  <a:srgbClr val="CC00CC"/>
                </a:solidFill>
              </a:rPr>
              <a:t>SEJTFUNKCIÓK DETEKTÁLÁSA</a:t>
            </a:r>
          </a:p>
          <a:p>
            <a:r>
              <a:rPr lang="hu-HU" sz="2800" smtClean="0">
                <a:solidFill>
                  <a:srgbClr val="990099"/>
                </a:solidFill>
              </a:rPr>
              <a:t>RECEPTOR EXPRESSZIÓ KIMUTATÁSA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r>
              <a:rPr lang="hu-HU" sz="4000" smtClean="0">
                <a:solidFill>
                  <a:srgbClr val="009900"/>
                </a:solidFill>
              </a:rPr>
              <a:t>Mintaelőkészítés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3600" smtClean="0">
                <a:solidFill>
                  <a:srgbClr val="009900"/>
                </a:solidFill>
              </a:rPr>
              <a:t>Sejtszuszpenzió készítés</a:t>
            </a:r>
          </a:p>
          <a:p>
            <a:pPr lvl="2"/>
            <a:r>
              <a:rPr lang="hu-HU" sz="2800" smtClean="0">
                <a:solidFill>
                  <a:srgbClr val="009900"/>
                </a:solidFill>
              </a:rPr>
              <a:t>Alvadt vérből (alvadékos vérből) nem lehet mérést végezni!</a:t>
            </a:r>
          </a:p>
          <a:p>
            <a:r>
              <a:rPr lang="hu-HU" sz="3600" smtClean="0">
                <a:solidFill>
                  <a:srgbClr val="009900"/>
                </a:solidFill>
              </a:rPr>
              <a:t>Erythrolysis</a:t>
            </a:r>
          </a:p>
          <a:p>
            <a:r>
              <a:rPr lang="hu-HU" sz="3600" smtClean="0">
                <a:solidFill>
                  <a:srgbClr val="009900"/>
                </a:solidFill>
              </a:rPr>
              <a:t>Festés </a:t>
            </a:r>
          </a:p>
          <a:p>
            <a:pPr lvl="2"/>
            <a:r>
              <a:rPr lang="hu-HU" sz="2800" smtClean="0">
                <a:solidFill>
                  <a:srgbClr val="009900"/>
                </a:solidFill>
              </a:rPr>
              <a:t>Sejtalkotórészek közvetlen jelölése</a:t>
            </a:r>
          </a:p>
          <a:p>
            <a:pPr lvl="2"/>
            <a:r>
              <a:rPr lang="hu-HU" sz="2800" smtClean="0">
                <a:solidFill>
                  <a:srgbClr val="009900"/>
                </a:solidFill>
              </a:rPr>
              <a:t>Immunfenotipizálás</a:t>
            </a:r>
          </a:p>
          <a:p>
            <a:endParaRPr lang="hu-HU" sz="3600" smtClean="0">
              <a:solidFill>
                <a:srgbClr val="009900"/>
              </a:solidFill>
            </a:endParaRPr>
          </a:p>
          <a:p>
            <a:pPr>
              <a:buFontTx/>
              <a:buNone/>
            </a:pPr>
            <a:endParaRPr lang="hu-HU" sz="360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  <a:noFill/>
        </p:spPr>
        <p:txBody>
          <a:bodyPr lIns="91440" tIns="45720" rIns="91440" bIns="45720"/>
          <a:lstStyle/>
          <a:p>
            <a:pPr defTabSz="914400"/>
            <a:r>
              <a:rPr lang="hu-HU" altLang="en-US" sz="3200" b="1" smtClean="0">
                <a:solidFill>
                  <a:srgbClr val="0066CC"/>
                </a:solidFill>
              </a:rPr>
              <a:t>Fényszórási jellegzetességek</a:t>
            </a:r>
            <a:endParaRPr lang="en-US" altLang="en-US" sz="3200" b="1" smtClean="0">
              <a:solidFill>
                <a:srgbClr val="0066CC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55875" y="981075"/>
            <a:ext cx="3960813" cy="942975"/>
          </a:xfrm>
          <a:prstGeom prst="rect">
            <a:avLst/>
          </a:prstGeom>
          <a:noFill/>
          <a:ln w="12700">
            <a:solidFill>
              <a:srgbClr val="9966FF"/>
            </a:solidFill>
            <a:miter lim="800000"/>
            <a:headEnd/>
            <a:tailEnd/>
          </a:ln>
        </p:spPr>
        <p:txBody>
          <a:bodyPr lIns="63500" tIns="31750" rIns="63500" bIns="31750">
            <a:spAutoFit/>
          </a:bodyPr>
          <a:lstStyle/>
          <a:p>
            <a:pPr algn="ctr" defTabSz="417513">
              <a:lnSpc>
                <a:spcPct val="95000"/>
              </a:lnSpc>
            </a:pPr>
            <a:r>
              <a:rPr lang="en-US" altLang="en-US" sz="2000">
                <a:solidFill>
                  <a:srgbClr val="9966FF"/>
                </a:solidFill>
                <a:latin typeface="Times" charset="0"/>
              </a:rPr>
              <a:t>Right Angle Light Detector</a:t>
            </a:r>
            <a:endParaRPr lang="hu-HU" altLang="en-US" sz="2000">
              <a:solidFill>
                <a:srgbClr val="9966FF"/>
              </a:solidFill>
              <a:latin typeface="Times" charset="0"/>
            </a:endParaRPr>
          </a:p>
          <a:p>
            <a:pPr algn="ctr" defTabSz="417513">
              <a:lnSpc>
                <a:spcPct val="95000"/>
              </a:lnSpc>
            </a:pPr>
            <a:r>
              <a:rPr lang="hu-HU" altLang="en-US" sz="2000">
                <a:solidFill>
                  <a:srgbClr val="9966FF"/>
                </a:solidFill>
                <a:latin typeface="Times" charset="0"/>
              </a:rPr>
              <a:t>(Side scatter parameter = SS)</a:t>
            </a:r>
            <a:r>
              <a:rPr lang="en-US" altLang="en-US" sz="2000">
                <a:solidFill>
                  <a:srgbClr val="9966FF"/>
                </a:solidFill>
                <a:latin typeface="Times" charset="0"/>
              </a:rPr>
              <a:t> </a:t>
            </a:r>
            <a:br>
              <a:rPr lang="en-US" altLang="en-US" sz="2000">
                <a:solidFill>
                  <a:srgbClr val="9966FF"/>
                </a:solidFill>
                <a:latin typeface="Times" charset="0"/>
              </a:rPr>
            </a:br>
            <a:r>
              <a:rPr lang="en-US" altLang="en-US" sz="2000">
                <a:solidFill>
                  <a:srgbClr val="9966FF"/>
                </a:solidFill>
                <a:latin typeface="Times" charset="0"/>
              </a:rPr>
              <a:t> </a:t>
            </a:r>
            <a:r>
              <a:rPr lang="hu-HU" altLang="en-US" sz="2000">
                <a:solidFill>
                  <a:srgbClr val="9966FF"/>
                </a:solidFill>
                <a:latin typeface="Times" charset="0"/>
              </a:rPr>
              <a:t>Granuláltság</a:t>
            </a:r>
            <a:endParaRPr lang="en-US" altLang="en-US" sz="2000">
              <a:solidFill>
                <a:srgbClr val="9966FF"/>
              </a:solidFill>
              <a:latin typeface="Times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372225" y="3573463"/>
            <a:ext cx="2498725" cy="1117600"/>
          </a:xfrm>
          <a:prstGeom prst="rect">
            <a:avLst/>
          </a:prstGeom>
          <a:noFill/>
          <a:ln w="12700">
            <a:solidFill>
              <a:srgbClr val="0066CC"/>
            </a:solidFill>
            <a:miter lim="800000"/>
            <a:headEnd/>
            <a:tailEnd/>
          </a:ln>
        </p:spPr>
        <p:txBody>
          <a:bodyPr lIns="63500" tIns="31750" rIns="63500" bIns="31750">
            <a:spAutoFit/>
          </a:bodyPr>
          <a:lstStyle/>
          <a:p>
            <a:pPr algn="ctr" defTabSz="417513">
              <a:lnSpc>
                <a:spcPct val="95000"/>
              </a:lnSpc>
            </a:pPr>
            <a:r>
              <a:rPr lang="en-US" altLang="en-US" sz="1800">
                <a:solidFill>
                  <a:srgbClr val="0066CC"/>
                </a:solidFill>
                <a:latin typeface="Times" charset="0"/>
              </a:rPr>
              <a:t>Forward Light Detector</a:t>
            </a:r>
            <a:endParaRPr lang="hu-HU" altLang="en-US" sz="1800">
              <a:solidFill>
                <a:srgbClr val="0066CC"/>
              </a:solidFill>
              <a:latin typeface="Times" charset="0"/>
            </a:endParaRPr>
          </a:p>
          <a:p>
            <a:pPr algn="ctr" defTabSz="417513">
              <a:lnSpc>
                <a:spcPct val="95000"/>
              </a:lnSpc>
            </a:pPr>
            <a:r>
              <a:rPr lang="hu-HU" altLang="en-US" sz="1800">
                <a:solidFill>
                  <a:srgbClr val="0066CC"/>
                </a:solidFill>
                <a:latin typeface="Times" charset="0"/>
              </a:rPr>
              <a:t>(Forward scatter parameter == FS)</a:t>
            </a:r>
            <a:r>
              <a:rPr lang="en-US" altLang="en-US" sz="1800">
                <a:solidFill>
                  <a:srgbClr val="0066CC"/>
                </a:solidFill>
                <a:latin typeface="Times" charset="0"/>
              </a:rPr>
              <a:t/>
            </a:r>
            <a:br>
              <a:rPr lang="en-US" altLang="en-US" sz="1800">
                <a:solidFill>
                  <a:srgbClr val="0066CC"/>
                </a:solidFill>
                <a:latin typeface="Times" charset="0"/>
              </a:rPr>
            </a:br>
            <a:r>
              <a:rPr lang="hu-HU" altLang="en-US" sz="1800">
                <a:solidFill>
                  <a:srgbClr val="0066CC"/>
                </a:solidFill>
                <a:latin typeface="Times" charset="0"/>
              </a:rPr>
              <a:t>Sejtméret</a:t>
            </a:r>
            <a:endParaRPr lang="en-US" altLang="en-US" sz="1800">
              <a:solidFill>
                <a:srgbClr val="0066CC"/>
              </a:solidFill>
              <a:latin typeface="Times" charset="0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50825" y="3644900"/>
            <a:ext cx="1909763" cy="654050"/>
          </a:xfrm>
          <a:prstGeom prst="rect">
            <a:avLst/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</p:spPr>
        <p:txBody>
          <a:bodyPr lIns="63500" tIns="31750" rIns="63500" bIns="31750">
            <a:spAutoFit/>
          </a:bodyPr>
          <a:lstStyle/>
          <a:p>
            <a:pPr algn="ctr" defTabSz="417513">
              <a:lnSpc>
                <a:spcPct val="95000"/>
              </a:lnSpc>
            </a:pPr>
            <a:r>
              <a:rPr lang="en-US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Light Source</a:t>
            </a:r>
            <a:endParaRPr lang="hu-HU" altLang="en-US" sz="2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 defTabSz="417513">
              <a:lnSpc>
                <a:spcPct val="95000"/>
              </a:lnSpc>
            </a:pPr>
            <a:r>
              <a:rPr lang="hu-HU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(LASER)</a:t>
            </a:r>
            <a:endParaRPr lang="en-US" altLang="en-US" sz="2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832725" y="5013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2124075" y="2060575"/>
            <a:ext cx="4054475" cy="3744913"/>
            <a:chOff x="1823" y="2102"/>
            <a:chExt cx="1409" cy="1338"/>
          </a:xfrm>
        </p:grpSpPr>
        <p:sp>
          <p:nvSpPr>
            <p:cNvPr id="26632" name="Oval 8"/>
            <p:cNvSpPr>
              <a:spLocks noChangeArrowheads="1"/>
            </p:cNvSpPr>
            <p:nvPr/>
          </p:nvSpPr>
          <p:spPr bwMode="auto">
            <a:xfrm rot="1200000">
              <a:off x="2244" y="2529"/>
              <a:ext cx="444" cy="613"/>
            </a:xfrm>
            <a:prstGeom prst="ellipse">
              <a:avLst/>
            </a:prstGeom>
            <a:gradFill rotWithShape="0">
              <a:gsLst>
                <a:gs pos="0">
                  <a:srgbClr val="A3A3A3"/>
                </a:gs>
                <a:gs pos="100000">
                  <a:srgbClr val="ACACAC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7769" name="Oval 9"/>
            <p:cNvSpPr>
              <a:spLocks noChangeArrowheads="1"/>
            </p:cNvSpPr>
            <p:nvPr/>
          </p:nvSpPr>
          <p:spPr bwMode="auto">
            <a:xfrm>
              <a:off x="2472" y="2745"/>
              <a:ext cx="5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70" name="Oval 10"/>
            <p:cNvSpPr>
              <a:spLocks noChangeArrowheads="1"/>
            </p:cNvSpPr>
            <p:nvPr/>
          </p:nvSpPr>
          <p:spPr bwMode="auto">
            <a:xfrm>
              <a:off x="2489" y="2582"/>
              <a:ext cx="5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 rot="1920000">
              <a:off x="2334" y="2806"/>
              <a:ext cx="168" cy="2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7F00FF"/>
                </a:gs>
                <a:gs pos="100000">
                  <a:srgbClr val="FFFF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 flipH="1">
              <a:off x="2367" y="2841"/>
              <a:ext cx="114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 flipH="1">
              <a:off x="2383" y="2851"/>
              <a:ext cx="111" cy="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 flipH="1">
              <a:off x="2401" y="2864"/>
              <a:ext cx="103" cy="1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7775" name="Oval 15"/>
            <p:cNvSpPr>
              <a:spLocks noChangeArrowheads="1"/>
            </p:cNvSpPr>
            <p:nvPr/>
          </p:nvSpPr>
          <p:spPr bwMode="auto">
            <a:xfrm>
              <a:off x="2607" y="2598"/>
              <a:ext cx="6" cy="1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76" name="Oval 16"/>
            <p:cNvSpPr>
              <a:spLocks noChangeArrowheads="1"/>
            </p:cNvSpPr>
            <p:nvPr/>
          </p:nvSpPr>
          <p:spPr bwMode="auto">
            <a:xfrm>
              <a:off x="2619" y="2633"/>
              <a:ext cx="5" cy="1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77" name="Oval 17"/>
            <p:cNvSpPr>
              <a:spLocks noChangeArrowheads="1"/>
            </p:cNvSpPr>
            <p:nvPr/>
          </p:nvSpPr>
          <p:spPr bwMode="auto">
            <a:xfrm>
              <a:off x="2561" y="2663"/>
              <a:ext cx="5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78" name="Oval 18"/>
            <p:cNvSpPr>
              <a:spLocks noChangeArrowheads="1"/>
            </p:cNvSpPr>
            <p:nvPr/>
          </p:nvSpPr>
          <p:spPr bwMode="auto">
            <a:xfrm>
              <a:off x="2609" y="2691"/>
              <a:ext cx="5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79" name="Oval 19"/>
            <p:cNvSpPr>
              <a:spLocks noChangeArrowheads="1"/>
            </p:cNvSpPr>
            <p:nvPr/>
          </p:nvSpPr>
          <p:spPr bwMode="auto">
            <a:xfrm>
              <a:off x="2611" y="2733"/>
              <a:ext cx="5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80" name="Oval 20"/>
            <p:cNvSpPr>
              <a:spLocks noChangeArrowheads="1"/>
            </p:cNvSpPr>
            <p:nvPr/>
          </p:nvSpPr>
          <p:spPr bwMode="auto">
            <a:xfrm>
              <a:off x="2639" y="2728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81" name="Oval 21"/>
            <p:cNvSpPr>
              <a:spLocks noChangeArrowheads="1"/>
            </p:cNvSpPr>
            <p:nvPr/>
          </p:nvSpPr>
          <p:spPr bwMode="auto">
            <a:xfrm>
              <a:off x="2650" y="2759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82" name="Oval 22"/>
            <p:cNvSpPr>
              <a:spLocks noChangeArrowheads="1"/>
            </p:cNvSpPr>
            <p:nvPr/>
          </p:nvSpPr>
          <p:spPr bwMode="auto">
            <a:xfrm>
              <a:off x="2593" y="2808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83" name="Oval 23"/>
            <p:cNvSpPr>
              <a:spLocks noChangeArrowheads="1"/>
            </p:cNvSpPr>
            <p:nvPr/>
          </p:nvSpPr>
          <p:spPr bwMode="auto">
            <a:xfrm>
              <a:off x="2535" y="2762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84" name="Oval 24"/>
            <p:cNvSpPr>
              <a:spLocks noChangeArrowheads="1"/>
            </p:cNvSpPr>
            <p:nvPr/>
          </p:nvSpPr>
          <p:spPr bwMode="auto">
            <a:xfrm>
              <a:off x="2519" y="2727"/>
              <a:ext cx="7" cy="1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85" name="Oval 25"/>
            <p:cNvSpPr>
              <a:spLocks noChangeArrowheads="1"/>
            </p:cNvSpPr>
            <p:nvPr/>
          </p:nvSpPr>
          <p:spPr bwMode="auto">
            <a:xfrm>
              <a:off x="2506" y="2787"/>
              <a:ext cx="5" cy="1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86" name="Oval 26"/>
            <p:cNvSpPr>
              <a:spLocks noChangeArrowheads="1"/>
            </p:cNvSpPr>
            <p:nvPr/>
          </p:nvSpPr>
          <p:spPr bwMode="auto">
            <a:xfrm>
              <a:off x="2553" y="2836"/>
              <a:ext cx="5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87" name="Oval 27"/>
            <p:cNvSpPr>
              <a:spLocks noChangeArrowheads="1"/>
            </p:cNvSpPr>
            <p:nvPr/>
          </p:nvSpPr>
          <p:spPr bwMode="auto">
            <a:xfrm>
              <a:off x="2630" y="2838"/>
              <a:ext cx="5" cy="1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88" name="Oval 28"/>
            <p:cNvSpPr>
              <a:spLocks noChangeArrowheads="1"/>
            </p:cNvSpPr>
            <p:nvPr/>
          </p:nvSpPr>
          <p:spPr bwMode="auto">
            <a:xfrm>
              <a:off x="2579" y="2882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89" name="Oval 29"/>
            <p:cNvSpPr>
              <a:spLocks noChangeArrowheads="1"/>
            </p:cNvSpPr>
            <p:nvPr/>
          </p:nvSpPr>
          <p:spPr bwMode="auto">
            <a:xfrm>
              <a:off x="2607" y="2923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90" name="Oval 30"/>
            <p:cNvSpPr>
              <a:spLocks noChangeArrowheads="1"/>
            </p:cNvSpPr>
            <p:nvPr/>
          </p:nvSpPr>
          <p:spPr bwMode="auto">
            <a:xfrm>
              <a:off x="2525" y="2932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91" name="Oval 31"/>
            <p:cNvSpPr>
              <a:spLocks noChangeArrowheads="1"/>
            </p:cNvSpPr>
            <p:nvPr/>
          </p:nvSpPr>
          <p:spPr bwMode="auto">
            <a:xfrm>
              <a:off x="2494" y="2985"/>
              <a:ext cx="6" cy="1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92" name="Oval 32"/>
            <p:cNvSpPr>
              <a:spLocks noChangeArrowheads="1"/>
            </p:cNvSpPr>
            <p:nvPr/>
          </p:nvSpPr>
          <p:spPr bwMode="auto">
            <a:xfrm>
              <a:off x="2536" y="2992"/>
              <a:ext cx="7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93" name="Oval 33"/>
            <p:cNvSpPr>
              <a:spLocks noChangeArrowheads="1"/>
            </p:cNvSpPr>
            <p:nvPr/>
          </p:nvSpPr>
          <p:spPr bwMode="auto">
            <a:xfrm>
              <a:off x="2571" y="3007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94" name="Oval 34"/>
            <p:cNvSpPr>
              <a:spLocks noChangeArrowheads="1"/>
            </p:cNvSpPr>
            <p:nvPr/>
          </p:nvSpPr>
          <p:spPr bwMode="auto">
            <a:xfrm>
              <a:off x="2547" y="3028"/>
              <a:ext cx="6" cy="1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95" name="Oval 35"/>
            <p:cNvSpPr>
              <a:spLocks noChangeArrowheads="1"/>
            </p:cNvSpPr>
            <p:nvPr/>
          </p:nvSpPr>
          <p:spPr bwMode="auto">
            <a:xfrm>
              <a:off x="2506" y="3045"/>
              <a:ext cx="5" cy="1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96" name="Oval 36"/>
            <p:cNvSpPr>
              <a:spLocks noChangeArrowheads="1"/>
            </p:cNvSpPr>
            <p:nvPr/>
          </p:nvSpPr>
          <p:spPr bwMode="auto">
            <a:xfrm>
              <a:off x="2441" y="3077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97" name="Oval 37"/>
            <p:cNvSpPr>
              <a:spLocks noChangeArrowheads="1"/>
            </p:cNvSpPr>
            <p:nvPr/>
          </p:nvSpPr>
          <p:spPr bwMode="auto">
            <a:xfrm>
              <a:off x="2470" y="3088"/>
              <a:ext cx="6" cy="1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98" name="Oval 38"/>
            <p:cNvSpPr>
              <a:spLocks noChangeArrowheads="1"/>
            </p:cNvSpPr>
            <p:nvPr/>
          </p:nvSpPr>
          <p:spPr bwMode="auto">
            <a:xfrm>
              <a:off x="2382" y="3072"/>
              <a:ext cx="5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799" name="Oval 39"/>
            <p:cNvSpPr>
              <a:spLocks noChangeArrowheads="1"/>
            </p:cNvSpPr>
            <p:nvPr/>
          </p:nvSpPr>
          <p:spPr bwMode="auto">
            <a:xfrm>
              <a:off x="2405" y="3096"/>
              <a:ext cx="6" cy="1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00" name="Oval 40"/>
            <p:cNvSpPr>
              <a:spLocks noChangeArrowheads="1"/>
            </p:cNvSpPr>
            <p:nvPr/>
          </p:nvSpPr>
          <p:spPr bwMode="auto">
            <a:xfrm>
              <a:off x="2303" y="3054"/>
              <a:ext cx="5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01" name="Oval 41"/>
            <p:cNvSpPr>
              <a:spLocks noChangeArrowheads="1"/>
            </p:cNvSpPr>
            <p:nvPr/>
          </p:nvSpPr>
          <p:spPr bwMode="auto">
            <a:xfrm>
              <a:off x="2333" y="3086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02" name="Oval 42"/>
            <p:cNvSpPr>
              <a:spLocks noChangeArrowheads="1"/>
            </p:cNvSpPr>
            <p:nvPr/>
          </p:nvSpPr>
          <p:spPr bwMode="auto">
            <a:xfrm>
              <a:off x="2376" y="2612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03" name="Oval 43"/>
            <p:cNvSpPr>
              <a:spLocks noChangeArrowheads="1"/>
            </p:cNvSpPr>
            <p:nvPr/>
          </p:nvSpPr>
          <p:spPr bwMode="auto">
            <a:xfrm>
              <a:off x="2400" y="2635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04" name="Oval 44"/>
            <p:cNvSpPr>
              <a:spLocks noChangeArrowheads="1"/>
            </p:cNvSpPr>
            <p:nvPr/>
          </p:nvSpPr>
          <p:spPr bwMode="auto">
            <a:xfrm>
              <a:off x="2491" y="2608"/>
              <a:ext cx="5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05" name="Oval 45"/>
            <p:cNvSpPr>
              <a:spLocks noChangeArrowheads="1"/>
            </p:cNvSpPr>
            <p:nvPr/>
          </p:nvSpPr>
          <p:spPr bwMode="auto">
            <a:xfrm>
              <a:off x="2468" y="2620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06" name="Oval 46"/>
            <p:cNvSpPr>
              <a:spLocks noChangeArrowheads="1"/>
            </p:cNvSpPr>
            <p:nvPr/>
          </p:nvSpPr>
          <p:spPr bwMode="auto">
            <a:xfrm>
              <a:off x="2451" y="2656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07" name="Oval 47"/>
            <p:cNvSpPr>
              <a:spLocks noChangeArrowheads="1"/>
            </p:cNvSpPr>
            <p:nvPr/>
          </p:nvSpPr>
          <p:spPr bwMode="auto">
            <a:xfrm>
              <a:off x="2436" y="2675"/>
              <a:ext cx="6" cy="1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08" name="Oval 48"/>
            <p:cNvSpPr>
              <a:spLocks noChangeArrowheads="1"/>
            </p:cNvSpPr>
            <p:nvPr/>
          </p:nvSpPr>
          <p:spPr bwMode="auto">
            <a:xfrm>
              <a:off x="2424" y="2721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09" name="Oval 49"/>
            <p:cNvSpPr>
              <a:spLocks noChangeArrowheads="1"/>
            </p:cNvSpPr>
            <p:nvPr/>
          </p:nvSpPr>
          <p:spPr bwMode="auto">
            <a:xfrm>
              <a:off x="2376" y="2699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10" name="Oval 50"/>
            <p:cNvSpPr>
              <a:spLocks noChangeArrowheads="1"/>
            </p:cNvSpPr>
            <p:nvPr/>
          </p:nvSpPr>
          <p:spPr bwMode="auto">
            <a:xfrm>
              <a:off x="2342" y="2697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11" name="Oval 51"/>
            <p:cNvSpPr>
              <a:spLocks noChangeArrowheads="1"/>
            </p:cNvSpPr>
            <p:nvPr/>
          </p:nvSpPr>
          <p:spPr bwMode="auto">
            <a:xfrm>
              <a:off x="2320" y="2733"/>
              <a:ext cx="5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12" name="Oval 52"/>
            <p:cNvSpPr>
              <a:spLocks noChangeArrowheads="1"/>
            </p:cNvSpPr>
            <p:nvPr/>
          </p:nvSpPr>
          <p:spPr bwMode="auto">
            <a:xfrm>
              <a:off x="2397" y="2768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13" name="Oval 53"/>
            <p:cNvSpPr>
              <a:spLocks noChangeArrowheads="1"/>
            </p:cNvSpPr>
            <p:nvPr/>
          </p:nvSpPr>
          <p:spPr bwMode="auto">
            <a:xfrm>
              <a:off x="2307" y="2864"/>
              <a:ext cx="7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14" name="Oval 54"/>
            <p:cNvSpPr>
              <a:spLocks noChangeArrowheads="1"/>
            </p:cNvSpPr>
            <p:nvPr/>
          </p:nvSpPr>
          <p:spPr bwMode="auto">
            <a:xfrm>
              <a:off x="2277" y="2887"/>
              <a:ext cx="5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15" name="Oval 55"/>
            <p:cNvSpPr>
              <a:spLocks noChangeArrowheads="1"/>
            </p:cNvSpPr>
            <p:nvPr/>
          </p:nvSpPr>
          <p:spPr bwMode="auto">
            <a:xfrm>
              <a:off x="2263" y="2954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16" name="Oval 56"/>
            <p:cNvSpPr>
              <a:spLocks noChangeArrowheads="1"/>
            </p:cNvSpPr>
            <p:nvPr/>
          </p:nvSpPr>
          <p:spPr bwMode="auto">
            <a:xfrm>
              <a:off x="2342" y="3054"/>
              <a:ext cx="6" cy="1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817" name="Oval 57"/>
            <p:cNvSpPr>
              <a:spLocks noChangeArrowheads="1"/>
            </p:cNvSpPr>
            <p:nvPr/>
          </p:nvSpPr>
          <p:spPr bwMode="auto">
            <a:xfrm>
              <a:off x="2311" y="3077"/>
              <a:ext cx="6" cy="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6682" name="Freeform 58"/>
            <p:cNvSpPr>
              <a:spLocks/>
            </p:cNvSpPr>
            <p:nvPr/>
          </p:nvSpPr>
          <p:spPr bwMode="auto">
            <a:xfrm>
              <a:off x="2586" y="2175"/>
              <a:ext cx="100" cy="141"/>
            </a:xfrm>
            <a:custGeom>
              <a:avLst/>
              <a:gdLst>
                <a:gd name="T0" fmla="*/ 0 w 100"/>
                <a:gd name="T1" fmla="*/ 108 h 141"/>
                <a:gd name="T2" fmla="*/ 99 w 100"/>
                <a:gd name="T3" fmla="*/ 0 h 141"/>
                <a:gd name="T4" fmla="*/ 60 w 100"/>
                <a:gd name="T5" fmla="*/ 140 h 141"/>
                <a:gd name="T6" fmla="*/ 0 w 100"/>
                <a:gd name="T7" fmla="*/ 108 h 1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141"/>
                <a:gd name="T14" fmla="*/ 100 w 100"/>
                <a:gd name="T15" fmla="*/ 141 h 1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141">
                  <a:moveTo>
                    <a:pt x="0" y="108"/>
                  </a:moveTo>
                  <a:lnTo>
                    <a:pt x="99" y="0"/>
                  </a:lnTo>
                  <a:lnTo>
                    <a:pt x="60" y="140"/>
                  </a:lnTo>
                  <a:lnTo>
                    <a:pt x="0" y="108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83" name="Freeform 59"/>
            <p:cNvSpPr>
              <a:spLocks/>
            </p:cNvSpPr>
            <p:nvPr/>
          </p:nvSpPr>
          <p:spPr bwMode="auto">
            <a:xfrm>
              <a:off x="2062" y="2782"/>
              <a:ext cx="49" cy="15"/>
            </a:xfrm>
            <a:custGeom>
              <a:avLst/>
              <a:gdLst>
                <a:gd name="T0" fmla="*/ 0 w 49"/>
                <a:gd name="T1" fmla="*/ 14 h 15"/>
                <a:gd name="T2" fmla="*/ 6 w 49"/>
                <a:gd name="T3" fmla="*/ 6 h 15"/>
                <a:gd name="T4" fmla="*/ 12 w 49"/>
                <a:gd name="T5" fmla="*/ 2 h 15"/>
                <a:gd name="T6" fmla="*/ 18 w 49"/>
                <a:gd name="T7" fmla="*/ 0 h 15"/>
                <a:gd name="T8" fmla="*/ 24 w 49"/>
                <a:gd name="T9" fmla="*/ 0 h 15"/>
                <a:gd name="T10" fmla="*/ 30 w 49"/>
                <a:gd name="T11" fmla="*/ 0 h 15"/>
                <a:gd name="T12" fmla="*/ 36 w 49"/>
                <a:gd name="T13" fmla="*/ 2 h 15"/>
                <a:gd name="T14" fmla="*/ 42 w 49"/>
                <a:gd name="T15" fmla="*/ 6 h 15"/>
                <a:gd name="T16" fmla="*/ 48 w 49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14"/>
                  </a:move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2" y="6"/>
                  </a:lnTo>
                  <a:lnTo>
                    <a:pt x="48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84" name="Freeform 60"/>
            <p:cNvSpPr>
              <a:spLocks/>
            </p:cNvSpPr>
            <p:nvPr/>
          </p:nvSpPr>
          <p:spPr bwMode="auto">
            <a:xfrm>
              <a:off x="2110" y="2796"/>
              <a:ext cx="49" cy="15"/>
            </a:xfrm>
            <a:custGeom>
              <a:avLst/>
              <a:gdLst>
                <a:gd name="T0" fmla="*/ 0 w 49"/>
                <a:gd name="T1" fmla="*/ 0 h 15"/>
                <a:gd name="T2" fmla="*/ 6 w 49"/>
                <a:gd name="T3" fmla="*/ 6 h 15"/>
                <a:gd name="T4" fmla="*/ 12 w 49"/>
                <a:gd name="T5" fmla="*/ 10 h 15"/>
                <a:gd name="T6" fmla="*/ 18 w 49"/>
                <a:gd name="T7" fmla="*/ 12 h 15"/>
                <a:gd name="T8" fmla="*/ 24 w 49"/>
                <a:gd name="T9" fmla="*/ 14 h 15"/>
                <a:gd name="T10" fmla="*/ 30 w 49"/>
                <a:gd name="T11" fmla="*/ 12 h 15"/>
                <a:gd name="T12" fmla="*/ 36 w 49"/>
                <a:gd name="T13" fmla="*/ 10 h 15"/>
                <a:gd name="T14" fmla="*/ 42 w 49"/>
                <a:gd name="T15" fmla="*/ 6 h 15"/>
                <a:gd name="T16" fmla="*/ 48 w 4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0"/>
                  </a:moveTo>
                  <a:lnTo>
                    <a:pt x="6" y="6"/>
                  </a:lnTo>
                  <a:lnTo>
                    <a:pt x="12" y="10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85" name="Freeform 61"/>
            <p:cNvSpPr>
              <a:spLocks/>
            </p:cNvSpPr>
            <p:nvPr/>
          </p:nvSpPr>
          <p:spPr bwMode="auto">
            <a:xfrm>
              <a:off x="2158" y="2782"/>
              <a:ext cx="46" cy="15"/>
            </a:xfrm>
            <a:custGeom>
              <a:avLst/>
              <a:gdLst>
                <a:gd name="T0" fmla="*/ 0 w 46"/>
                <a:gd name="T1" fmla="*/ 14 h 15"/>
                <a:gd name="T2" fmla="*/ 6 w 46"/>
                <a:gd name="T3" fmla="*/ 6 h 15"/>
                <a:gd name="T4" fmla="*/ 12 w 46"/>
                <a:gd name="T5" fmla="*/ 2 h 15"/>
                <a:gd name="T6" fmla="*/ 18 w 46"/>
                <a:gd name="T7" fmla="*/ 0 h 15"/>
                <a:gd name="T8" fmla="*/ 23 w 46"/>
                <a:gd name="T9" fmla="*/ 0 h 15"/>
                <a:gd name="T10" fmla="*/ 29 w 46"/>
                <a:gd name="T11" fmla="*/ 0 h 15"/>
                <a:gd name="T12" fmla="*/ 35 w 46"/>
                <a:gd name="T13" fmla="*/ 2 h 15"/>
                <a:gd name="T14" fmla="*/ 39 w 46"/>
                <a:gd name="T15" fmla="*/ 6 h 15"/>
                <a:gd name="T16" fmla="*/ 45 w 46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5"/>
                <a:gd name="T29" fmla="*/ 46 w 46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5">
                  <a:moveTo>
                    <a:pt x="0" y="14"/>
                  </a:move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2"/>
                  </a:lnTo>
                  <a:lnTo>
                    <a:pt x="39" y="6"/>
                  </a:lnTo>
                  <a:lnTo>
                    <a:pt x="45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86" name="Freeform 62"/>
            <p:cNvSpPr>
              <a:spLocks/>
            </p:cNvSpPr>
            <p:nvPr/>
          </p:nvSpPr>
          <p:spPr bwMode="auto">
            <a:xfrm>
              <a:off x="2203" y="2796"/>
              <a:ext cx="49" cy="15"/>
            </a:xfrm>
            <a:custGeom>
              <a:avLst/>
              <a:gdLst>
                <a:gd name="T0" fmla="*/ 0 w 49"/>
                <a:gd name="T1" fmla="*/ 0 h 15"/>
                <a:gd name="T2" fmla="*/ 8 w 49"/>
                <a:gd name="T3" fmla="*/ 6 h 15"/>
                <a:gd name="T4" fmla="*/ 14 w 49"/>
                <a:gd name="T5" fmla="*/ 10 h 15"/>
                <a:gd name="T6" fmla="*/ 20 w 49"/>
                <a:gd name="T7" fmla="*/ 12 h 15"/>
                <a:gd name="T8" fmla="*/ 26 w 49"/>
                <a:gd name="T9" fmla="*/ 14 h 15"/>
                <a:gd name="T10" fmla="*/ 32 w 49"/>
                <a:gd name="T11" fmla="*/ 12 h 15"/>
                <a:gd name="T12" fmla="*/ 36 w 49"/>
                <a:gd name="T13" fmla="*/ 10 h 15"/>
                <a:gd name="T14" fmla="*/ 42 w 49"/>
                <a:gd name="T15" fmla="*/ 6 h 15"/>
                <a:gd name="T16" fmla="*/ 48 w 4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0"/>
                  </a:moveTo>
                  <a:lnTo>
                    <a:pt x="8" y="6"/>
                  </a:lnTo>
                  <a:lnTo>
                    <a:pt x="14" y="10"/>
                  </a:lnTo>
                  <a:lnTo>
                    <a:pt x="20" y="12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87" name="Freeform 63"/>
            <p:cNvSpPr>
              <a:spLocks/>
            </p:cNvSpPr>
            <p:nvPr/>
          </p:nvSpPr>
          <p:spPr bwMode="auto">
            <a:xfrm>
              <a:off x="2251" y="2780"/>
              <a:ext cx="49" cy="15"/>
            </a:xfrm>
            <a:custGeom>
              <a:avLst/>
              <a:gdLst>
                <a:gd name="T0" fmla="*/ 0 w 49"/>
                <a:gd name="T1" fmla="*/ 14 h 15"/>
                <a:gd name="T2" fmla="*/ 6 w 49"/>
                <a:gd name="T3" fmla="*/ 8 h 15"/>
                <a:gd name="T4" fmla="*/ 12 w 49"/>
                <a:gd name="T5" fmla="*/ 4 h 15"/>
                <a:gd name="T6" fmla="*/ 18 w 49"/>
                <a:gd name="T7" fmla="*/ 0 h 15"/>
                <a:gd name="T8" fmla="*/ 24 w 49"/>
                <a:gd name="T9" fmla="*/ 0 h 15"/>
                <a:gd name="T10" fmla="*/ 30 w 49"/>
                <a:gd name="T11" fmla="*/ 0 h 15"/>
                <a:gd name="T12" fmla="*/ 36 w 49"/>
                <a:gd name="T13" fmla="*/ 4 h 15"/>
                <a:gd name="T14" fmla="*/ 42 w 49"/>
                <a:gd name="T15" fmla="*/ 8 h 15"/>
                <a:gd name="T16" fmla="*/ 48 w 49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14"/>
                  </a:moveTo>
                  <a:lnTo>
                    <a:pt x="6" y="8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2" y="8"/>
                  </a:lnTo>
                  <a:lnTo>
                    <a:pt x="48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88" name="Freeform 64"/>
            <p:cNvSpPr>
              <a:spLocks/>
            </p:cNvSpPr>
            <p:nvPr/>
          </p:nvSpPr>
          <p:spPr bwMode="auto">
            <a:xfrm>
              <a:off x="2299" y="2794"/>
              <a:ext cx="49" cy="15"/>
            </a:xfrm>
            <a:custGeom>
              <a:avLst/>
              <a:gdLst>
                <a:gd name="T0" fmla="*/ 0 w 49"/>
                <a:gd name="T1" fmla="*/ 0 h 15"/>
                <a:gd name="T2" fmla="*/ 6 w 49"/>
                <a:gd name="T3" fmla="*/ 6 h 15"/>
                <a:gd name="T4" fmla="*/ 12 w 49"/>
                <a:gd name="T5" fmla="*/ 10 h 15"/>
                <a:gd name="T6" fmla="*/ 18 w 49"/>
                <a:gd name="T7" fmla="*/ 14 h 15"/>
                <a:gd name="T8" fmla="*/ 24 w 49"/>
                <a:gd name="T9" fmla="*/ 14 h 15"/>
                <a:gd name="T10" fmla="*/ 30 w 49"/>
                <a:gd name="T11" fmla="*/ 14 h 15"/>
                <a:gd name="T12" fmla="*/ 36 w 49"/>
                <a:gd name="T13" fmla="*/ 10 h 15"/>
                <a:gd name="T14" fmla="*/ 42 w 49"/>
                <a:gd name="T15" fmla="*/ 6 h 15"/>
                <a:gd name="T16" fmla="*/ 48 w 4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0"/>
                  </a:moveTo>
                  <a:lnTo>
                    <a:pt x="6" y="6"/>
                  </a:lnTo>
                  <a:lnTo>
                    <a:pt x="12" y="10"/>
                  </a:lnTo>
                  <a:lnTo>
                    <a:pt x="18" y="14"/>
                  </a:lnTo>
                  <a:lnTo>
                    <a:pt x="24" y="14"/>
                  </a:lnTo>
                  <a:lnTo>
                    <a:pt x="30" y="14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89" name="Freeform 65"/>
            <p:cNvSpPr>
              <a:spLocks/>
            </p:cNvSpPr>
            <p:nvPr/>
          </p:nvSpPr>
          <p:spPr bwMode="auto">
            <a:xfrm>
              <a:off x="2347" y="2780"/>
              <a:ext cx="49" cy="15"/>
            </a:xfrm>
            <a:custGeom>
              <a:avLst/>
              <a:gdLst>
                <a:gd name="T0" fmla="*/ 0 w 49"/>
                <a:gd name="T1" fmla="*/ 14 h 15"/>
                <a:gd name="T2" fmla="*/ 6 w 49"/>
                <a:gd name="T3" fmla="*/ 8 h 15"/>
                <a:gd name="T4" fmla="*/ 12 w 49"/>
                <a:gd name="T5" fmla="*/ 4 h 15"/>
                <a:gd name="T6" fmla="*/ 18 w 49"/>
                <a:gd name="T7" fmla="*/ 0 h 15"/>
                <a:gd name="T8" fmla="*/ 24 w 49"/>
                <a:gd name="T9" fmla="*/ 0 h 15"/>
                <a:gd name="T10" fmla="*/ 30 w 49"/>
                <a:gd name="T11" fmla="*/ 0 h 15"/>
                <a:gd name="T12" fmla="*/ 36 w 49"/>
                <a:gd name="T13" fmla="*/ 4 h 15"/>
                <a:gd name="T14" fmla="*/ 42 w 49"/>
                <a:gd name="T15" fmla="*/ 8 h 15"/>
                <a:gd name="T16" fmla="*/ 48 w 49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14"/>
                  </a:moveTo>
                  <a:lnTo>
                    <a:pt x="6" y="8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2" y="8"/>
                  </a:lnTo>
                  <a:lnTo>
                    <a:pt x="48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0" name="Freeform 66"/>
            <p:cNvSpPr>
              <a:spLocks/>
            </p:cNvSpPr>
            <p:nvPr/>
          </p:nvSpPr>
          <p:spPr bwMode="auto">
            <a:xfrm>
              <a:off x="2395" y="2794"/>
              <a:ext cx="46" cy="15"/>
            </a:xfrm>
            <a:custGeom>
              <a:avLst/>
              <a:gdLst>
                <a:gd name="T0" fmla="*/ 0 w 46"/>
                <a:gd name="T1" fmla="*/ 0 h 15"/>
                <a:gd name="T2" fmla="*/ 6 w 46"/>
                <a:gd name="T3" fmla="*/ 6 h 15"/>
                <a:gd name="T4" fmla="*/ 12 w 46"/>
                <a:gd name="T5" fmla="*/ 10 h 15"/>
                <a:gd name="T6" fmla="*/ 18 w 46"/>
                <a:gd name="T7" fmla="*/ 14 h 15"/>
                <a:gd name="T8" fmla="*/ 24 w 46"/>
                <a:gd name="T9" fmla="*/ 14 h 15"/>
                <a:gd name="T10" fmla="*/ 29 w 46"/>
                <a:gd name="T11" fmla="*/ 14 h 15"/>
                <a:gd name="T12" fmla="*/ 35 w 46"/>
                <a:gd name="T13" fmla="*/ 10 h 15"/>
                <a:gd name="T14" fmla="*/ 41 w 46"/>
                <a:gd name="T15" fmla="*/ 6 h 15"/>
                <a:gd name="T16" fmla="*/ 45 w 46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5"/>
                <a:gd name="T29" fmla="*/ 46 w 46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5">
                  <a:moveTo>
                    <a:pt x="0" y="0"/>
                  </a:moveTo>
                  <a:lnTo>
                    <a:pt x="6" y="6"/>
                  </a:lnTo>
                  <a:lnTo>
                    <a:pt x="12" y="10"/>
                  </a:lnTo>
                  <a:lnTo>
                    <a:pt x="18" y="14"/>
                  </a:lnTo>
                  <a:lnTo>
                    <a:pt x="24" y="14"/>
                  </a:lnTo>
                  <a:lnTo>
                    <a:pt x="29" y="14"/>
                  </a:lnTo>
                  <a:lnTo>
                    <a:pt x="35" y="10"/>
                  </a:lnTo>
                  <a:lnTo>
                    <a:pt x="41" y="6"/>
                  </a:lnTo>
                  <a:lnTo>
                    <a:pt x="45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1" name="Freeform 67"/>
            <p:cNvSpPr>
              <a:spLocks/>
            </p:cNvSpPr>
            <p:nvPr/>
          </p:nvSpPr>
          <p:spPr bwMode="auto">
            <a:xfrm>
              <a:off x="2494" y="2674"/>
              <a:ext cx="31" cy="39"/>
            </a:xfrm>
            <a:custGeom>
              <a:avLst/>
              <a:gdLst>
                <a:gd name="T0" fmla="*/ 2 w 31"/>
                <a:gd name="T1" fmla="*/ 38 h 39"/>
                <a:gd name="T2" fmla="*/ 0 w 31"/>
                <a:gd name="T3" fmla="*/ 22 h 39"/>
                <a:gd name="T4" fmla="*/ 4 w 31"/>
                <a:gd name="T5" fmla="*/ 10 h 39"/>
                <a:gd name="T6" fmla="*/ 14 w 31"/>
                <a:gd name="T7" fmla="*/ 4 h 39"/>
                <a:gd name="T8" fmla="*/ 30 w 31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9"/>
                <a:gd name="T17" fmla="*/ 31 w 31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9">
                  <a:moveTo>
                    <a:pt x="2" y="38"/>
                  </a:moveTo>
                  <a:lnTo>
                    <a:pt x="0" y="22"/>
                  </a:lnTo>
                  <a:lnTo>
                    <a:pt x="4" y="10"/>
                  </a:lnTo>
                  <a:lnTo>
                    <a:pt x="14" y="4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2" name="Freeform 68"/>
            <p:cNvSpPr>
              <a:spLocks/>
            </p:cNvSpPr>
            <p:nvPr/>
          </p:nvSpPr>
          <p:spPr bwMode="auto">
            <a:xfrm>
              <a:off x="2524" y="2634"/>
              <a:ext cx="29" cy="41"/>
            </a:xfrm>
            <a:custGeom>
              <a:avLst/>
              <a:gdLst>
                <a:gd name="T0" fmla="*/ 0 w 29"/>
                <a:gd name="T1" fmla="*/ 40 h 41"/>
                <a:gd name="T2" fmla="*/ 8 w 29"/>
                <a:gd name="T3" fmla="*/ 38 h 41"/>
                <a:gd name="T4" fmla="*/ 14 w 29"/>
                <a:gd name="T5" fmla="*/ 36 h 41"/>
                <a:gd name="T6" fmla="*/ 20 w 29"/>
                <a:gd name="T7" fmla="*/ 32 h 41"/>
                <a:gd name="T8" fmla="*/ 24 w 29"/>
                <a:gd name="T9" fmla="*/ 28 h 41"/>
                <a:gd name="T10" fmla="*/ 28 w 29"/>
                <a:gd name="T11" fmla="*/ 16 h 41"/>
                <a:gd name="T12" fmla="*/ 26 w 29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41"/>
                <a:gd name="T23" fmla="*/ 29 w 29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41">
                  <a:moveTo>
                    <a:pt x="0" y="40"/>
                  </a:moveTo>
                  <a:lnTo>
                    <a:pt x="8" y="38"/>
                  </a:lnTo>
                  <a:lnTo>
                    <a:pt x="14" y="36"/>
                  </a:lnTo>
                  <a:lnTo>
                    <a:pt x="20" y="32"/>
                  </a:lnTo>
                  <a:lnTo>
                    <a:pt x="24" y="28"/>
                  </a:lnTo>
                  <a:lnTo>
                    <a:pt x="28" y="16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3" name="Freeform 69"/>
            <p:cNvSpPr>
              <a:spLocks/>
            </p:cNvSpPr>
            <p:nvPr/>
          </p:nvSpPr>
          <p:spPr bwMode="auto">
            <a:xfrm>
              <a:off x="2548" y="2596"/>
              <a:ext cx="31" cy="39"/>
            </a:xfrm>
            <a:custGeom>
              <a:avLst/>
              <a:gdLst>
                <a:gd name="T0" fmla="*/ 2 w 31"/>
                <a:gd name="T1" fmla="*/ 38 h 39"/>
                <a:gd name="T2" fmla="*/ 0 w 31"/>
                <a:gd name="T3" fmla="*/ 22 h 39"/>
                <a:gd name="T4" fmla="*/ 4 w 31"/>
                <a:gd name="T5" fmla="*/ 10 h 39"/>
                <a:gd name="T6" fmla="*/ 14 w 31"/>
                <a:gd name="T7" fmla="*/ 4 h 39"/>
                <a:gd name="T8" fmla="*/ 30 w 31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9"/>
                <a:gd name="T17" fmla="*/ 31 w 31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9">
                  <a:moveTo>
                    <a:pt x="2" y="38"/>
                  </a:moveTo>
                  <a:lnTo>
                    <a:pt x="0" y="22"/>
                  </a:lnTo>
                  <a:lnTo>
                    <a:pt x="4" y="10"/>
                  </a:lnTo>
                  <a:lnTo>
                    <a:pt x="14" y="4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4" name="Freeform 70"/>
            <p:cNvSpPr>
              <a:spLocks/>
            </p:cNvSpPr>
            <p:nvPr/>
          </p:nvSpPr>
          <p:spPr bwMode="auto">
            <a:xfrm>
              <a:off x="2578" y="2556"/>
              <a:ext cx="31" cy="41"/>
            </a:xfrm>
            <a:custGeom>
              <a:avLst/>
              <a:gdLst>
                <a:gd name="T0" fmla="*/ 0 w 31"/>
                <a:gd name="T1" fmla="*/ 40 h 41"/>
                <a:gd name="T2" fmla="*/ 8 w 31"/>
                <a:gd name="T3" fmla="*/ 38 h 41"/>
                <a:gd name="T4" fmla="*/ 16 w 31"/>
                <a:gd name="T5" fmla="*/ 36 h 41"/>
                <a:gd name="T6" fmla="*/ 22 w 31"/>
                <a:gd name="T7" fmla="*/ 32 h 41"/>
                <a:gd name="T8" fmla="*/ 26 w 31"/>
                <a:gd name="T9" fmla="*/ 28 h 41"/>
                <a:gd name="T10" fmla="*/ 30 w 31"/>
                <a:gd name="T11" fmla="*/ 16 h 41"/>
                <a:gd name="T12" fmla="*/ 28 w 31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41"/>
                <a:gd name="T23" fmla="*/ 31 w 31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41">
                  <a:moveTo>
                    <a:pt x="0" y="40"/>
                  </a:moveTo>
                  <a:lnTo>
                    <a:pt x="8" y="38"/>
                  </a:lnTo>
                  <a:lnTo>
                    <a:pt x="16" y="36"/>
                  </a:lnTo>
                  <a:lnTo>
                    <a:pt x="22" y="32"/>
                  </a:lnTo>
                  <a:lnTo>
                    <a:pt x="26" y="28"/>
                  </a:lnTo>
                  <a:lnTo>
                    <a:pt x="30" y="16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5" name="Freeform 71"/>
            <p:cNvSpPr>
              <a:spLocks/>
            </p:cNvSpPr>
            <p:nvPr/>
          </p:nvSpPr>
          <p:spPr bwMode="auto">
            <a:xfrm>
              <a:off x="2604" y="2518"/>
              <a:ext cx="29" cy="39"/>
            </a:xfrm>
            <a:custGeom>
              <a:avLst/>
              <a:gdLst>
                <a:gd name="T0" fmla="*/ 2 w 29"/>
                <a:gd name="T1" fmla="*/ 38 h 39"/>
                <a:gd name="T2" fmla="*/ 0 w 29"/>
                <a:gd name="T3" fmla="*/ 22 h 39"/>
                <a:gd name="T4" fmla="*/ 4 w 29"/>
                <a:gd name="T5" fmla="*/ 10 h 39"/>
                <a:gd name="T6" fmla="*/ 14 w 29"/>
                <a:gd name="T7" fmla="*/ 4 h 39"/>
                <a:gd name="T8" fmla="*/ 28 w 2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9"/>
                <a:gd name="T17" fmla="*/ 29 w 2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9">
                  <a:moveTo>
                    <a:pt x="2" y="38"/>
                  </a:moveTo>
                  <a:lnTo>
                    <a:pt x="0" y="22"/>
                  </a:lnTo>
                  <a:lnTo>
                    <a:pt x="4" y="10"/>
                  </a:lnTo>
                  <a:lnTo>
                    <a:pt x="14" y="4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6" name="Freeform 72"/>
            <p:cNvSpPr>
              <a:spLocks/>
            </p:cNvSpPr>
            <p:nvPr/>
          </p:nvSpPr>
          <p:spPr bwMode="auto">
            <a:xfrm>
              <a:off x="2632" y="2479"/>
              <a:ext cx="30" cy="40"/>
            </a:xfrm>
            <a:custGeom>
              <a:avLst/>
              <a:gdLst>
                <a:gd name="T0" fmla="*/ 0 w 30"/>
                <a:gd name="T1" fmla="*/ 39 h 40"/>
                <a:gd name="T2" fmla="*/ 10 w 30"/>
                <a:gd name="T3" fmla="*/ 37 h 40"/>
                <a:gd name="T4" fmla="*/ 16 w 30"/>
                <a:gd name="T5" fmla="*/ 35 h 40"/>
                <a:gd name="T6" fmla="*/ 22 w 30"/>
                <a:gd name="T7" fmla="*/ 31 h 40"/>
                <a:gd name="T8" fmla="*/ 26 w 30"/>
                <a:gd name="T9" fmla="*/ 27 h 40"/>
                <a:gd name="T10" fmla="*/ 29 w 30"/>
                <a:gd name="T11" fmla="*/ 15 h 40"/>
                <a:gd name="T12" fmla="*/ 27 w 30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0"/>
                <a:gd name="T23" fmla="*/ 30 w 3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0">
                  <a:moveTo>
                    <a:pt x="0" y="39"/>
                  </a:moveTo>
                  <a:lnTo>
                    <a:pt x="10" y="37"/>
                  </a:lnTo>
                  <a:lnTo>
                    <a:pt x="16" y="35"/>
                  </a:lnTo>
                  <a:lnTo>
                    <a:pt x="22" y="31"/>
                  </a:lnTo>
                  <a:lnTo>
                    <a:pt x="26" y="27"/>
                  </a:lnTo>
                  <a:lnTo>
                    <a:pt x="29" y="15"/>
                  </a:lnTo>
                  <a:lnTo>
                    <a:pt x="2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7" name="Freeform 73"/>
            <p:cNvSpPr>
              <a:spLocks/>
            </p:cNvSpPr>
            <p:nvPr/>
          </p:nvSpPr>
          <p:spPr bwMode="auto">
            <a:xfrm>
              <a:off x="2658" y="2441"/>
              <a:ext cx="28" cy="39"/>
            </a:xfrm>
            <a:custGeom>
              <a:avLst/>
              <a:gdLst>
                <a:gd name="T0" fmla="*/ 1 w 28"/>
                <a:gd name="T1" fmla="*/ 38 h 39"/>
                <a:gd name="T2" fmla="*/ 0 w 28"/>
                <a:gd name="T3" fmla="*/ 22 h 39"/>
                <a:gd name="T4" fmla="*/ 3 w 28"/>
                <a:gd name="T5" fmla="*/ 10 h 39"/>
                <a:gd name="T6" fmla="*/ 13 w 28"/>
                <a:gd name="T7" fmla="*/ 4 h 39"/>
                <a:gd name="T8" fmla="*/ 27 w 28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9"/>
                <a:gd name="T17" fmla="*/ 28 w 2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9">
                  <a:moveTo>
                    <a:pt x="1" y="38"/>
                  </a:moveTo>
                  <a:lnTo>
                    <a:pt x="0" y="22"/>
                  </a:lnTo>
                  <a:lnTo>
                    <a:pt x="3" y="10"/>
                  </a:lnTo>
                  <a:lnTo>
                    <a:pt x="13" y="4"/>
                  </a:lnTo>
                  <a:lnTo>
                    <a:pt x="2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8" name="Freeform 74"/>
            <p:cNvSpPr>
              <a:spLocks/>
            </p:cNvSpPr>
            <p:nvPr/>
          </p:nvSpPr>
          <p:spPr bwMode="auto">
            <a:xfrm>
              <a:off x="2687" y="2401"/>
              <a:ext cx="29" cy="41"/>
            </a:xfrm>
            <a:custGeom>
              <a:avLst/>
              <a:gdLst>
                <a:gd name="T0" fmla="*/ 0 w 29"/>
                <a:gd name="T1" fmla="*/ 40 h 41"/>
                <a:gd name="T2" fmla="*/ 8 w 29"/>
                <a:gd name="T3" fmla="*/ 38 h 41"/>
                <a:gd name="T4" fmla="*/ 14 w 29"/>
                <a:gd name="T5" fmla="*/ 36 h 41"/>
                <a:gd name="T6" fmla="*/ 20 w 29"/>
                <a:gd name="T7" fmla="*/ 32 h 41"/>
                <a:gd name="T8" fmla="*/ 24 w 29"/>
                <a:gd name="T9" fmla="*/ 28 h 41"/>
                <a:gd name="T10" fmla="*/ 28 w 29"/>
                <a:gd name="T11" fmla="*/ 16 h 41"/>
                <a:gd name="T12" fmla="*/ 26 w 29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41"/>
                <a:gd name="T23" fmla="*/ 29 w 29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41">
                  <a:moveTo>
                    <a:pt x="0" y="40"/>
                  </a:moveTo>
                  <a:lnTo>
                    <a:pt x="8" y="38"/>
                  </a:lnTo>
                  <a:lnTo>
                    <a:pt x="14" y="36"/>
                  </a:lnTo>
                  <a:lnTo>
                    <a:pt x="20" y="32"/>
                  </a:lnTo>
                  <a:lnTo>
                    <a:pt x="24" y="28"/>
                  </a:lnTo>
                  <a:lnTo>
                    <a:pt x="28" y="16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699" name="Freeform 75"/>
            <p:cNvSpPr>
              <a:spLocks/>
            </p:cNvSpPr>
            <p:nvPr/>
          </p:nvSpPr>
          <p:spPr bwMode="auto">
            <a:xfrm>
              <a:off x="2711" y="2363"/>
              <a:ext cx="31" cy="39"/>
            </a:xfrm>
            <a:custGeom>
              <a:avLst/>
              <a:gdLst>
                <a:gd name="T0" fmla="*/ 2 w 31"/>
                <a:gd name="T1" fmla="*/ 38 h 39"/>
                <a:gd name="T2" fmla="*/ 0 w 31"/>
                <a:gd name="T3" fmla="*/ 22 h 39"/>
                <a:gd name="T4" fmla="*/ 4 w 31"/>
                <a:gd name="T5" fmla="*/ 10 h 39"/>
                <a:gd name="T6" fmla="*/ 14 w 31"/>
                <a:gd name="T7" fmla="*/ 4 h 39"/>
                <a:gd name="T8" fmla="*/ 30 w 31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9"/>
                <a:gd name="T17" fmla="*/ 31 w 31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9">
                  <a:moveTo>
                    <a:pt x="2" y="38"/>
                  </a:moveTo>
                  <a:lnTo>
                    <a:pt x="0" y="22"/>
                  </a:lnTo>
                  <a:lnTo>
                    <a:pt x="4" y="10"/>
                  </a:lnTo>
                  <a:lnTo>
                    <a:pt x="14" y="4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0" name="Freeform 76"/>
            <p:cNvSpPr>
              <a:spLocks/>
            </p:cNvSpPr>
            <p:nvPr/>
          </p:nvSpPr>
          <p:spPr bwMode="auto">
            <a:xfrm>
              <a:off x="2440" y="2752"/>
              <a:ext cx="29" cy="39"/>
            </a:xfrm>
            <a:custGeom>
              <a:avLst/>
              <a:gdLst>
                <a:gd name="T0" fmla="*/ 2 w 29"/>
                <a:gd name="T1" fmla="*/ 38 h 39"/>
                <a:gd name="T2" fmla="*/ 0 w 29"/>
                <a:gd name="T3" fmla="*/ 22 h 39"/>
                <a:gd name="T4" fmla="*/ 4 w 29"/>
                <a:gd name="T5" fmla="*/ 10 h 39"/>
                <a:gd name="T6" fmla="*/ 14 w 29"/>
                <a:gd name="T7" fmla="*/ 2 h 39"/>
                <a:gd name="T8" fmla="*/ 28 w 2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9"/>
                <a:gd name="T17" fmla="*/ 29 w 2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9">
                  <a:moveTo>
                    <a:pt x="2" y="38"/>
                  </a:moveTo>
                  <a:lnTo>
                    <a:pt x="0" y="22"/>
                  </a:lnTo>
                  <a:lnTo>
                    <a:pt x="4" y="10"/>
                  </a:lnTo>
                  <a:lnTo>
                    <a:pt x="14" y="2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1" name="Freeform 77"/>
            <p:cNvSpPr>
              <a:spLocks/>
            </p:cNvSpPr>
            <p:nvPr/>
          </p:nvSpPr>
          <p:spPr bwMode="auto">
            <a:xfrm>
              <a:off x="2468" y="2712"/>
              <a:ext cx="31" cy="41"/>
            </a:xfrm>
            <a:custGeom>
              <a:avLst/>
              <a:gdLst>
                <a:gd name="T0" fmla="*/ 0 w 31"/>
                <a:gd name="T1" fmla="*/ 40 h 41"/>
                <a:gd name="T2" fmla="*/ 10 w 31"/>
                <a:gd name="T3" fmla="*/ 38 h 41"/>
                <a:gd name="T4" fmla="*/ 16 w 31"/>
                <a:gd name="T5" fmla="*/ 36 h 41"/>
                <a:gd name="T6" fmla="*/ 22 w 31"/>
                <a:gd name="T7" fmla="*/ 32 h 41"/>
                <a:gd name="T8" fmla="*/ 26 w 31"/>
                <a:gd name="T9" fmla="*/ 28 h 41"/>
                <a:gd name="T10" fmla="*/ 30 w 31"/>
                <a:gd name="T11" fmla="*/ 16 h 41"/>
                <a:gd name="T12" fmla="*/ 28 w 31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41"/>
                <a:gd name="T23" fmla="*/ 31 w 31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41">
                  <a:moveTo>
                    <a:pt x="0" y="40"/>
                  </a:moveTo>
                  <a:lnTo>
                    <a:pt x="10" y="38"/>
                  </a:lnTo>
                  <a:lnTo>
                    <a:pt x="16" y="36"/>
                  </a:lnTo>
                  <a:lnTo>
                    <a:pt x="22" y="32"/>
                  </a:lnTo>
                  <a:lnTo>
                    <a:pt x="26" y="28"/>
                  </a:lnTo>
                  <a:lnTo>
                    <a:pt x="30" y="16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2" name="Freeform 78"/>
            <p:cNvSpPr>
              <a:spLocks/>
            </p:cNvSpPr>
            <p:nvPr/>
          </p:nvSpPr>
          <p:spPr bwMode="auto">
            <a:xfrm>
              <a:off x="2743" y="2325"/>
              <a:ext cx="29" cy="39"/>
            </a:xfrm>
            <a:custGeom>
              <a:avLst/>
              <a:gdLst>
                <a:gd name="T0" fmla="*/ 0 w 29"/>
                <a:gd name="T1" fmla="*/ 38 h 39"/>
                <a:gd name="T2" fmla="*/ 8 w 29"/>
                <a:gd name="T3" fmla="*/ 38 h 39"/>
                <a:gd name="T4" fmla="*/ 14 w 29"/>
                <a:gd name="T5" fmla="*/ 34 h 39"/>
                <a:gd name="T6" fmla="*/ 20 w 29"/>
                <a:gd name="T7" fmla="*/ 32 h 39"/>
                <a:gd name="T8" fmla="*/ 24 w 29"/>
                <a:gd name="T9" fmla="*/ 28 h 39"/>
                <a:gd name="T10" fmla="*/ 28 w 29"/>
                <a:gd name="T11" fmla="*/ 16 h 39"/>
                <a:gd name="T12" fmla="*/ 26 w 29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9"/>
                <a:gd name="T23" fmla="*/ 29 w 2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9">
                  <a:moveTo>
                    <a:pt x="0" y="38"/>
                  </a:moveTo>
                  <a:lnTo>
                    <a:pt x="8" y="38"/>
                  </a:lnTo>
                  <a:lnTo>
                    <a:pt x="14" y="34"/>
                  </a:lnTo>
                  <a:lnTo>
                    <a:pt x="20" y="32"/>
                  </a:lnTo>
                  <a:lnTo>
                    <a:pt x="24" y="28"/>
                  </a:lnTo>
                  <a:lnTo>
                    <a:pt x="28" y="16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3" name="Freeform 79"/>
            <p:cNvSpPr>
              <a:spLocks/>
            </p:cNvSpPr>
            <p:nvPr/>
          </p:nvSpPr>
          <p:spPr bwMode="auto">
            <a:xfrm>
              <a:off x="2767" y="2285"/>
              <a:ext cx="31" cy="41"/>
            </a:xfrm>
            <a:custGeom>
              <a:avLst/>
              <a:gdLst>
                <a:gd name="T0" fmla="*/ 2 w 31"/>
                <a:gd name="T1" fmla="*/ 40 h 41"/>
                <a:gd name="T2" fmla="*/ 0 w 31"/>
                <a:gd name="T3" fmla="*/ 24 h 41"/>
                <a:gd name="T4" fmla="*/ 4 w 31"/>
                <a:gd name="T5" fmla="*/ 12 h 41"/>
                <a:gd name="T6" fmla="*/ 14 w 31"/>
                <a:gd name="T7" fmla="*/ 4 h 41"/>
                <a:gd name="T8" fmla="*/ 30 w 3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1"/>
                <a:gd name="T17" fmla="*/ 31 w 3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1">
                  <a:moveTo>
                    <a:pt x="2" y="40"/>
                  </a:moveTo>
                  <a:lnTo>
                    <a:pt x="0" y="24"/>
                  </a:lnTo>
                  <a:lnTo>
                    <a:pt x="4" y="12"/>
                  </a:lnTo>
                  <a:lnTo>
                    <a:pt x="14" y="4"/>
                  </a:lnTo>
                  <a:lnTo>
                    <a:pt x="3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4" name="Freeform 80"/>
            <p:cNvSpPr>
              <a:spLocks/>
            </p:cNvSpPr>
            <p:nvPr/>
          </p:nvSpPr>
          <p:spPr bwMode="auto">
            <a:xfrm>
              <a:off x="1829" y="2790"/>
              <a:ext cx="49" cy="15"/>
            </a:xfrm>
            <a:custGeom>
              <a:avLst/>
              <a:gdLst>
                <a:gd name="T0" fmla="*/ 0 w 49"/>
                <a:gd name="T1" fmla="*/ 0 h 15"/>
                <a:gd name="T2" fmla="*/ 6 w 49"/>
                <a:gd name="T3" fmla="*/ 6 h 15"/>
                <a:gd name="T4" fmla="*/ 12 w 49"/>
                <a:gd name="T5" fmla="*/ 10 h 15"/>
                <a:gd name="T6" fmla="*/ 18 w 49"/>
                <a:gd name="T7" fmla="*/ 14 h 15"/>
                <a:gd name="T8" fmla="*/ 24 w 49"/>
                <a:gd name="T9" fmla="*/ 14 h 15"/>
                <a:gd name="T10" fmla="*/ 30 w 49"/>
                <a:gd name="T11" fmla="*/ 14 h 15"/>
                <a:gd name="T12" fmla="*/ 36 w 49"/>
                <a:gd name="T13" fmla="*/ 10 h 15"/>
                <a:gd name="T14" fmla="*/ 42 w 49"/>
                <a:gd name="T15" fmla="*/ 6 h 15"/>
                <a:gd name="T16" fmla="*/ 48 w 4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0"/>
                  </a:moveTo>
                  <a:lnTo>
                    <a:pt x="6" y="6"/>
                  </a:lnTo>
                  <a:lnTo>
                    <a:pt x="12" y="10"/>
                  </a:lnTo>
                  <a:lnTo>
                    <a:pt x="18" y="14"/>
                  </a:lnTo>
                  <a:lnTo>
                    <a:pt x="24" y="14"/>
                  </a:lnTo>
                  <a:lnTo>
                    <a:pt x="30" y="14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5" name="Freeform 81"/>
            <p:cNvSpPr>
              <a:spLocks/>
            </p:cNvSpPr>
            <p:nvPr/>
          </p:nvSpPr>
          <p:spPr bwMode="auto">
            <a:xfrm>
              <a:off x="1877" y="2776"/>
              <a:ext cx="47" cy="15"/>
            </a:xfrm>
            <a:custGeom>
              <a:avLst/>
              <a:gdLst>
                <a:gd name="T0" fmla="*/ 0 w 47"/>
                <a:gd name="T1" fmla="*/ 14 h 15"/>
                <a:gd name="T2" fmla="*/ 6 w 47"/>
                <a:gd name="T3" fmla="*/ 8 h 15"/>
                <a:gd name="T4" fmla="*/ 12 w 47"/>
                <a:gd name="T5" fmla="*/ 4 h 15"/>
                <a:gd name="T6" fmla="*/ 18 w 47"/>
                <a:gd name="T7" fmla="*/ 0 h 15"/>
                <a:gd name="T8" fmla="*/ 24 w 47"/>
                <a:gd name="T9" fmla="*/ 0 h 15"/>
                <a:gd name="T10" fmla="*/ 30 w 47"/>
                <a:gd name="T11" fmla="*/ 0 h 15"/>
                <a:gd name="T12" fmla="*/ 36 w 47"/>
                <a:gd name="T13" fmla="*/ 4 h 15"/>
                <a:gd name="T14" fmla="*/ 40 w 47"/>
                <a:gd name="T15" fmla="*/ 8 h 15"/>
                <a:gd name="T16" fmla="*/ 46 w 47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5"/>
                <a:gd name="T29" fmla="*/ 47 w 4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5">
                  <a:moveTo>
                    <a:pt x="0" y="14"/>
                  </a:moveTo>
                  <a:lnTo>
                    <a:pt x="6" y="8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0" y="8"/>
                  </a:lnTo>
                  <a:lnTo>
                    <a:pt x="46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6" name="Freeform 82"/>
            <p:cNvSpPr>
              <a:spLocks/>
            </p:cNvSpPr>
            <p:nvPr/>
          </p:nvSpPr>
          <p:spPr bwMode="auto">
            <a:xfrm>
              <a:off x="1923" y="2790"/>
              <a:ext cx="48" cy="15"/>
            </a:xfrm>
            <a:custGeom>
              <a:avLst/>
              <a:gdLst>
                <a:gd name="T0" fmla="*/ 0 w 48"/>
                <a:gd name="T1" fmla="*/ 0 h 15"/>
                <a:gd name="T2" fmla="*/ 8 w 48"/>
                <a:gd name="T3" fmla="*/ 6 h 15"/>
                <a:gd name="T4" fmla="*/ 14 w 48"/>
                <a:gd name="T5" fmla="*/ 10 h 15"/>
                <a:gd name="T6" fmla="*/ 19 w 48"/>
                <a:gd name="T7" fmla="*/ 14 h 15"/>
                <a:gd name="T8" fmla="*/ 25 w 48"/>
                <a:gd name="T9" fmla="*/ 14 h 15"/>
                <a:gd name="T10" fmla="*/ 31 w 48"/>
                <a:gd name="T11" fmla="*/ 14 h 15"/>
                <a:gd name="T12" fmla="*/ 35 w 48"/>
                <a:gd name="T13" fmla="*/ 10 h 15"/>
                <a:gd name="T14" fmla="*/ 41 w 48"/>
                <a:gd name="T15" fmla="*/ 6 h 15"/>
                <a:gd name="T16" fmla="*/ 47 w 48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5"/>
                <a:gd name="T29" fmla="*/ 48 w 48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5">
                  <a:moveTo>
                    <a:pt x="0" y="0"/>
                  </a:moveTo>
                  <a:lnTo>
                    <a:pt x="8" y="6"/>
                  </a:lnTo>
                  <a:lnTo>
                    <a:pt x="14" y="10"/>
                  </a:lnTo>
                  <a:lnTo>
                    <a:pt x="19" y="14"/>
                  </a:lnTo>
                  <a:lnTo>
                    <a:pt x="25" y="14"/>
                  </a:lnTo>
                  <a:lnTo>
                    <a:pt x="31" y="14"/>
                  </a:lnTo>
                  <a:lnTo>
                    <a:pt x="35" y="10"/>
                  </a:lnTo>
                  <a:lnTo>
                    <a:pt x="41" y="6"/>
                  </a:lnTo>
                  <a:lnTo>
                    <a:pt x="4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7" name="Freeform 83"/>
            <p:cNvSpPr>
              <a:spLocks/>
            </p:cNvSpPr>
            <p:nvPr/>
          </p:nvSpPr>
          <p:spPr bwMode="auto">
            <a:xfrm>
              <a:off x="1970" y="2776"/>
              <a:ext cx="49" cy="15"/>
            </a:xfrm>
            <a:custGeom>
              <a:avLst/>
              <a:gdLst>
                <a:gd name="T0" fmla="*/ 0 w 49"/>
                <a:gd name="T1" fmla="*/ 14 h 15"/>
                <a:gd name="T2" fmla="*/ 6 w 49"/>
                <a:gd name="T3" fmla="*/ 8 h 15"/>
                <a:gd name="T4" fmla="*/ 12 w 49"/>
                <a:gd name="T5" fmla="*/ 4 h 15"/>
                <a:gd name="T6" fmla="*/ 18 w 49"/>
                <a:gd name="T7" fmla="*/ 0 h 15"/>
                <a:gd name="T8" fmla="*/ 24 w 49"/>
                <a:gd name="T9" fmla="*/ 0 h 15"/>
                <a:gd name="T10" fmla="*/ 30 w 49"/>
                <a:gd name="T11" fmla="*/ 0 h 15"/>
                <a:gd name="T12" fmla="*/ 36 w 49"/>
                <a:gd name="T13" fmla="*/ 4 h 15"/>
                <a:gd name="T14" fmla="*/ 42 w 49"/>
                <a:gd name="T15" fmla="*/ 8 h 15"/>
                <a:gd name="T16" fmla="*/ 48 w 49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14"/>
                  </a:moveTo>
                  <a:lnTo>
                    <a:pt x="6" y="8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2" y="8"/>
                  </a:lnTo>
                  <a:lnTo>
                    <a:pt x="48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8" name="Freeform 84"/>
            <p:cNvSpPr>
              <a:spLocks/>
            </p:cNvSpPr>
            <p:nvPr/>
          </p:nvSpPr>
          <p:spPr bwMode="auto">
            <a:xfrm>
              <a:off x="2018" y="2790"/>
              <a:ext cx="49" cy="15"/>
            </a:xfrm>
            <a:custGeom>
              <a:avLst/>
              <a:gdLst>
                <a:gd name="T0" fmla="*/ 0 w 49"/>
                <a:gd name="T1" fmla="*/ 0 h 15"/>
                <a:gd name="T2" fmla="*/ 6 w 49"/>
                <a:gd name="T3" fmla="*/ 6 h 15"/>
                <a:gd name="T4" fmla="*/ 12 w 49"/>
                <a:gd name="T5" fmla="*/ 10 h 15"/>
                <a:gd name="T6" fmla="*/ 18 w 49"/>
                <a:gd name="T7" fmla="*/ 14 h 15"/>
                <a:gd name="T8" fmla="*/ 24 w 49"/>
                <a:gd name="T9" fmla="*/ 14 h 15"/>
                <a:gd name="T10" fmla="*/ 30 w 49"/>
                <a:gd name="T11" fmla="*/ 14 h 15"/>
                <a:gd name="T12" fmla="*/ 36 w 49"/>
                <a:gd name="T13" fmla="*/ 10 h 15"/>
                <a:gd name="T14" fmla="*/ 42 w 49"/>
                <a:gd name="T15" fmla="*/ 6 h 15"/>
                <a:gd name="T16" fmla="*/ 48 w 4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0"/>
                  </a:moveTo>
                  <a:lnTo>
                    <a:pt x="6" y="6"/>
                  </a:lnTo>
                  <a:lnTo>
                    <a:pt x="12" y="10"/>
                  </a:lnTo>
                  <a:lnTo>
                    <a:pt x="18" y="14"/>
                  </a:lnTo>
                  <a:lnTo>
                    <a:pt x="24" y="14"/>
                  </a:lnTo>
                  <a:lnTo>
                    <a:pt x="30" y="14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09" name="Freeform 85"/>
            <p:cNvSpPr>
              <a:spLocks/>
            </p:cNvSpPr>
            <p:nvPr/>
          </p:nvSpPr>
          <p:spPr bwMode="auto">
            <a:xfrm>
              <a:off x="2068" y="2948"/>
              <a:ext cx="47" cy="15"/>
            </a:xfrm>
            <a:custGeom>
              <a:avLst/>
              <a:gdLst>
                <a:gd name="T0" fmla="*/ 0 w 47"/>
                <a:gd name="T1" fmla="*/ 14 h 15"/>
                <a:gd name="T2" fmla="*/ 6 w 47"/>
                <a:gd name="T3" fmla="*/ 6 h 15"/>
                <a:gd name="T4" fmla="*/ 12 w 47"/>
                <a:gd name="T5" fmla="*/ 2 h 15"/>
                <a:gd name="T6" fmla="*/ 18 w 47"/>
                <a:gd name="T7" fmla="*/ 0 h 15"/>
                <a:gd name="T8" fmla="*/ 24 w 47"/>
                <a:gd name="T9" fmla="*/ 0 h 15"/>
                <a:gd name="T10" fmla="*/ 30 w 47"/>
                <a:gd name="T11" fmla="*/ 0 h 15"/>
                <a:gd name="T12" fmla="*/ 34 w 47"/>
                <a:gd name="T13" fmla="*/ 2 h 15"/>
                <a:gd name="T14" fmla="*/ 40 w 47"/>
                <a:gd name="T15" fmla="*/ 6 h 15"/>
                <a:gd name="T16" fmla="*/ 46 w 47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5"/>
                <a:gd name="T29" fmla="*/ 47 w 4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5">
                  <a:moveTo>
                    <a:pt x="0" y="14"/>
                  </a:move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6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0" name="Freeform 86"/>
            <p:cNvSpPr>
              <a:spLocks/>
            </p:cNvSpPr>
            <p:nvPr/>
          </p:nvSpPr>
          <p:spPr bwMode="auto">
            <a:xfrm>
              <a:off x="2114" y="2962"/>
              <a:ext cx="49" cy="15"/>
            </a:xfrm>
            <a:custGeom>
              <a:avLst/>
              <a:gdLst>
                <a:gd name="T0" fmla="*/ 0 w 49"/>
                <a:gd name="T1" fmla="*/ 0 h 15"/>
                <a:gd name="T2" fmla="*/ 6 w 49"/>
                <a:gd name="T3" fmla="*/ 6 h 15"/>
                <a:gd name="T4" fmla="*/ 14 w 49"/>
                <a:gd name="T5" fmla="*/ 10 h 15"/>
                <a:gd name="T6" fmla="*/ 20 w 49"/>
                <a:gd name="T7" fmla="*/ 12 h 15"/>
                <a:gd name="T8" fmla="*/ 26 w 49"/>
                <a:gd name="T9" fmla="*/ 14 h 15"/>
                <a:gd name="T10" fmla="*/ 30 w 49"/>
                <a:gd name="T11" fmla="*/ 12 h 15"/>
                <a:gd name="T12" fmla="*/ 36 w 49"/>
                <a:gd name="T13" fmla="*/ 10 h 15"/>
                <a:gd name="T14" fmla="*/ 42 w 49"/>
                <a:gd name="T15" fmla="*/ 6 h 15"/>
                <a:gd name="T16" fmla="*/ 48 w 4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0"/>
                  </a:moveTo>
                  <a:lnTo>
                    <a:pt x="6" y="6"/>
                  </a:lnTo>
                  <a:lnTo>
                    <a:pt x="14" y="10"/>
                  </a:lnTo>
                  <a:lnTo>
                    <a:pt x="20" y="12"/>
                  </a:lnTo>
                  <a:lnTo>
                    <a:pt x="26" y="14"/>
                  </a:lnTo>
                  <a:lnTo>
                    <a:pt x="30" y="12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1" name="Freeform 87"/>
            <p:cNvSpPr>
              <a:spLocks/>
            </p:cNvSpPr>
            <p:nvPr/>
          </p:nvSpPr>
          <p:spPr bwMode="auto">
            <a:xfrm>
              <a:off x="2162" y="2948"/>
              <a:ext cx="48" cy="15"/>
            </a:xfrm>
            <a:custGeom>
              <a:avLst/>
              <a:gdLst>
                <a:gd name="T0" fmla="*/ 0 w 48"/>
                <a:gd name="T1" fmla="*/ 14 h 15"/>
                <a:gd name="T2" fmla="*/ 6 w 48"/>
                <a:gd name="T3" fmla="*/ 6 h 15"/>
                <a:gd name="T4" fmla="*/ 12 w 48"/>
                <a:gd name="T5" fmla="*/ 2 h 15"/>
                <a:gd name="T6" fmla="*/ 18 w 48"/>
                <a:gd name="T7" fmla="*/ 0 h 15"/>
                <a:gd name="T8" fmla="*/ 23 w 48"/>
                <a:gd name="T9" fmla="*/ 0 h 15"/>
                <a:gd name="T10" fmla="*/ 29 w 48"/>
                <a:gd name="T11" fmla="*/ 0 h 15"/>
                <a:gd name="T12" fmla="*/ 35 w 48"/>
                <a:gd name="T13" fmla="*/ 2 h 15"/>
                <a:gd name="T14" fmla="*/ 41 w 48"/>
                <a:gd name="T15" fmla="*/ 6 h 15"/>
                <a:gd name="T16" fmla="*/ 47 w 48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5"/>
                <a:gd name="T29" fmla="*/ 48 w 48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5">
                  <a:moveTo>
                    <a:pt x="0" y="14"/>
                  </a:move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2"/>
                  </a:lnTo>
                  <a:lnTo>
                    <a:pt x="41" y="6"/>
                  </a:lnTo>
                  <a:lnTo>
                    <a:pt x="47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2" name="Freeform 88"/>
            <p:cNvSpPr>
              <a:spLocks/>
            </p:cNvSpPr>
            <p:nvPr/>
          </p:nvSpPr>
          <p:spPr bwMode="auto">
            <a:xfrm>
              <a:off x="2209" y="2962"/>
              <a:ext cx="49" cy="15"/>
            </a:xfrm>
            <a:custGeom>
              <a:avLst/>
              <a:gdLst>
                <a:gd name="T0" fmla="*/ 0 w 49"/>
                <a:gd name="T1" fmla="*/ 0 h 15"/>
                <a:gd name="T2" fmla="*/ 6 w 49"/>
                <a:gd name="T3" fmla="*/ 6 h 15"/>
                <a:gd name="T4" fmla="*/ 12 w 49"/>
                <a:gd name="T5" fmla="*/ 10 h 15"/>
                <a:gd name="T6" fmla="*/ 18 w 49"/>
                <a:gd name="T7" fmla="*/ 12 h 15"/>
                <a:gd name="T8" fmla="*/ 24 w 49"/>
                <a:gd name="T9" fmla="*/ 14 h 15"/>
                <a:gd name="T10" fmla="*/ 30 w 49"/>
                <a:gd name="T11" fmla="*/ 12 h 15"/>
                <a:gd name="T12" fmla="*/ 36 w 49"/>
                <a:gd name="T13" fmla="*/ 10 h 15"/>
                <a:gd name="T14" fmla="*/ 42 w 49"/>
                <a:gd name="T15" fmla="*/ 6 h 15"/>
                <a:gd name="T16" fmla="*/ 48 w 4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0"/>
                  </a:moveTo>
                  <a:lnTo>
                    <a:pt x="6" y="6"/>
                  </a:lnTo>
                  <a:lnTo>
                    <a:pt x="12" y="10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3" name="Freeform 89"/>
            <p:cNvSpPr>
              <a:spLocks/>
            </p:cNvSpPr>
            <p:nvPr/>
          </p:nvSpPr>
          <p:spPr bwMode="auto">
            <a:xfrm>
              <a:off x="2257" y="2948"/>
              <a:ext cx="47" cy="15"/>
            </a:xfrm>
            <a:custGeom>
              <a:avLst/>
              <a:gdLst>
                <a:gd name="T0" fmla="*/ 0 w 47"/>
                <a:gd name="T1" fmla="*/ 14 h 15"/>
                <a:gd name="T2" fmla="*/ 6 w 47"/>
                <a:gd name="T3" fmla="*/ 6 h 15"/>
                <a:gd name="T4" fmla="*/ 12 w 47"/>
                <a:gd name="T5" fmla="*/ 2 h 15"/>
                <a:gd name="T6" fmla="*/ 18 w 47"/>
                <a:gd name="T7" fmla="*/ 0 h 15"/>
                <a:gd name="T8" fmla="*/ 24 w 47"/>
                <a:gd name="T9" fmla="*/ 0 h 15"/>
                <a:gd name="T10" fmla="*/ 30 w 47"/>
                <a:gd name="T11" fmla="*/ 0 h 15"/>
                <a:gd name="T12" fmla="*/ 36 w 47"/>
                <a:gd name="T13" fmla="*/ 2 h 15"/>
                <a:gd name="T14" fmla="*/ 42 w 47"/>
                <a:gd name="T15" fmla="*/ 6 h 15"/>
                <a:gd name="T16" fmla="*/ 46 w 47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5"/>
                <a:gd name="T29" fmla="*/ 47 w 4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5">
                  <a:moveTo>
                    <a:pt x="0" y="14"/>
                  </a:move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2" y="6"/>
                  </a:lnTo>
                  <a:lnTo>
                    <a:pt x="46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4" name="Freeform 90"/>
            <p:cNvSpPr>
              <a:spLocks/>
            </p:cNvSpPr>
            <p:nvPr/>
          </p:nvSpPr>
          <p:spPr bwMode="auto">
            <a:xfrm>
              <a:off x="2287" y="2962"/>
              <a:ext cx="25" cy="45"/>
            </a:xfrm>
            <a:custGeom>
              <a:avLst/>
              <a:gdLst>
                <a:gd name="T0" fmla="*/ 0 w 25"/>
                <a:gd name="T1" fmla="*/ 44 h 45"/>
                <a:gd name="T2" fmla="*/ 8 w 25"/>
                <a:gd name="T3" fmla="*/ 40 h 45"/>
                <a:gd name="T4" fmla="*/ 14 w 25"/>
                <a:gd name="T5" fmla="*/ 36 h 45"/>
                <a:gd name="T6" fmla="*/ 18 w 25"/>
                <a:gd name="T7" fmla="*/ 32 h 45"/>
                <a:gd name="T8" fmla="*/ 22 w 25"/>
                <a:gd name="T9" fmla="*/ 28 h 45"/>
                <a:gd name="T10" fmla="*/ 24 w 25"/>
                <a:gd name="T11" fmla="*/ 22 h 45"/>
                <a:gd name="T12" fmla="*/ 24 w 25"/>
                <a:gd name="T13" fmla="*/ 16 h 45"/>
                <a:gd name="T14" fmla="*/ 22 w 25"/>
                <a:gd name="T15" fmla="*/ 8 h 45"/>
                <a:gd name="T16" fmla="*/ 18 w 25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45"/>
                <a:gd name="T29" fmla="*/ 25 w 2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45">
                  <a:moveTo>
                    <a:pt x="0" y="44"/>
                  </a:moveTo>
                  <a:lnTo>
                    <a:pt x="8" y="40"/>
                  </a:lnTo>
                  <a:lnTo>
                    <a:pt x="14" y="36"/>
                  </a:lnTo>
                  <a:lnTo>
                    <a:pt x="18" y="32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2" y="8"/>
                  </a:lnTo>
                  <a:lnTo>
                    <a:pt x="1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5" name="Freeform 91"/>
            <p:cNvSpPr>
              <a:spLocks/>
            </p:cNvSpPr>
            <p:nvPr/>
          </p:nvSpPr>
          <p:spPr bwMode="auto">
            <a:xfrm>
              <a:off x="2162" y="3265"/>
              <a:ext cx="24" cy="43"/>
            </a:xfrm>
            <a:custGeom>
              <a:avLst/>
              <a:gdLst>
                <a:gd name="T0" fmla="*/ 4 w 24"/>
                <a:gd name="T1" fmla="*/ 42 h 43"/>
                <a:gd name="T2" fmla="*/ 2 w 24"/>
                <a:gd name="T3" fmla="*/ 34 h 43"/>
                <a:gd name="T4" fmla="*/ 0 w 24"/>
                <a:gd name="T5" fmla="*/ 28 h 43"/>
                <a:gd name="T6" fmla="*/ 0 w 24"/>
                <a:gd name="T7" fmla="*/ 20 h 43"/>
                <a:gd name="T8" fmla="*/ 2 w 24"/>
                <a:gd name="T9" fmla="*/ 16 h 43"/>
                <a:gd name="T10" fmla="*/ 4 w 24"/>
                <a:gd name="T11" fmla="*/ 10 h 43"/>
                <a:gd name="T12" fmla="*/ 10 w 24"/>
                <a:gd name="T13" fmla="*/ 6 h 43"/>
                <a:gd name="T14" fmla="*/ 16 w 24"/>
                <a:gd name="T15" fmla="*/ 2 h 43"/>
                <a:gd name="T16" fmla="*/ 23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3"/>
                <a:gd name="T29" fmla="*/ 24 w 2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3">
                  <a:moveTo>
                    <a:pt x="4" y="42"/>
                  </a:moveTo>
                  <a:lnTo>
                    <a:pt x="2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6" name="Freeform 92"/>
            <p:cNvSpPr>
              <a:spLocks/>
            </p:cNvSpPr>
            <p:nvPr/>
          </p:nvSpPr>
          <p:spPr bwMode="auto">
            <a:xfrm>
              <a:off x="2185" y="3221"/>
              <a:ext cx="27" cy="43"/>
            </a:xfrm>
            <a:custGeom>
              <a:avLst/>
              <a:gdLst>
                <a:gd name="T0" fmla="*/ 0 w 27"/>
                <a:gd name="T1" fmla="*/ 42 h 43"/>
                <a:gd name="T2" fmla="*/ 10 w 27"/>
                <a:gd name="T3" fmla="*/ 40 h 43"/>
                <a:gd name="T4" fmla="*/ 16 w 27"/>
                <a:gd name="T5" fmla="*/ 36 h 43"/>
                <a:gd name="T6" fmla="*/ 20 w 27"/>
                <a:gd name="T7" fmla="*/ 32 h 43"/>
                <a:gd name="T8" fmla="*/ 24 w 27"/>
                <a:gd name="T9" fmla="*/ 26 h 43"/>
                <a:gd name="T10" fmla="*/ 26 w 27"/>
                <a:gd name="T11" fmla="*/ 20 h 43"/>
                <a:gd name="T12" fmla="*/ 26 w 27"/>
                <a:gd name="T13" fmla="*/ 14 h 43"/>
                <a:gd name="T14" fmla="*/ 24 w 27"/>
                <a:gd name="T15" fmla="*/ 8 h 43"/>
                <a:gd name="T16" fmla="*/ 20 w 27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43"/>
                <a:gd name="T29" fmla="*/ 27 w 27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43">
                  <a:moveTo>
                    <a:pt x="0" y="42"/>
                  </a:moveTo>
                  <a:lnTo>
                    <a:pt x="10" y="40"/>
                  </a:lnTo>
                  <a:lnTo>
                    <a:pt x="16" y="36"/>
                  </a:lnTo>
                  <a:lnTo>
                    <a:pt x="20" y="32"/>
                  </a:lnTo>
                  <a:lnTo>
                    <a:pt x="24" y="26"/>
                  </a:lnTo>
                  <a:lnTo>
                    <a:pt x="26" y="20"/>
                  </a:lnTo>
                  <a:lnTo>
                    <a:pt x="26" y="14"/>
                  </a:lnTo>
                  <a:lnTo>
                    <a:pt x="24" y="8"/>
                  </a:lnTo>
                  <a:lnTo>
                    <a:pt x="2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7" name="Freeform 93"/>
            <p:cNvSpPr>
              <a:spLocks/>
            </p:cNvSpPr>
            <p:nvPr/>
          </p:nvSpPr>
          <p:spPr bwMode="auto">
            <a:xfrm>
              <a:off x="2201" y="3177"/>
              <a:ext cx="25" cy="45"/>
            </a:xfrm>
            <a:custGeom>
              <a:avLst/>
              <a:gdLst>
                <a:gd name="T0" fmla="*/ 4 w 25"/>
                <a:gd name="T1" fmla="*/ 44 h 45"/>
                <a:gd name="T2" fmla="*/ 2 w 25"/>
                <a:gd name="T3" fmla="*/ 36 h 45"/>
                <a:gd name="T4" fmla="*/ 0 w 25"/>
                <a:gd name="T5" fmla="*/ 28 h 45"/>
                <a:gd name="T6" fmla="*/ 0 w 25"/>
                <a:gd name="T7" fmla="*/ 22 h 45"/>
                <a:gd name="T8" fmla="*/ 2 w 25"/>
                <a:gd name="T9" fmla="*/ 16 h 45"/>
                <a:gd name="T10" fmla="*/ 4 w 25"/>
                <a:gd name="T11" fmla="*/ 12 h 45"/>
                <a:gd name="T12" fmla="*/ 10 w 25"/>
                <a:gd name="T13" fmla="*/ 6 h 45"/>
                <a:gd name="T14" fmla="*/ 16 w 25"/>
                <a:gd name="T15" fmla="*/ 4 h 45"/>
                <a:gd name="T16" fmla="*/ 24 w 25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45"/>
                <a:gd name="T29" fmla="*/ 25 w 2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45">
                  <a:moveTo>
                    <a:pt x="4" y="44"/>
                  </a:moveTo>
                  <a:lnTo>
                    <a:pt x="2" y="36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8" name="Freeform 94"/>
            <p:cNvSpPr>
              <a:spLocks/>
            </p:cNvSpPr>
            <p:nvPr/>
          </p:nvSpPr>
          <p:spPr bwMode="auto">
            <a:xfrm rot="484835">
              <a:off x="2227" y="3138"/>
              <a:ext cx="25" cy="44"/>
            </a:xfrm>
            <a:custGeom>
              <a:avLst/>
              <a:gdLst>
                <a:gd name="T0" fmla="*/ 0 w 25"/>
                <a:gd name="T1" fmla="*/ 43 h 44"/>
                <a:gd name="T2" fmla="*/ 8 w 25"/>
                <a:gd name="T3" fmla="*/ 39 h 44"/>
                <a:gd name="T4" fmla="*/ 14 w 25"/>
                <a:gd name="T5" fmla="*/ 35 h 44"/>
                <a:gd name="T6" fmla="*/ 20 w 25"/>
                <a:gd name="T7" fmla="*/ 31 h 44"/>
                <a:gd name="T8" fmla="*/ 22 w 25"/>
                <a:gd name="T9" fmla="*/ 27 h 44"/>
                <a:gd name="T10" fmla="*/ 24 w 25"/>
                <a:gd name="T11" fmla="*/ 21 h 44"/>
                <a:gd name="T12" fmla="*/ 24 w 25"/>
                <a:gd name="T13" fmla="*/ 15 h 44"/>
                <a:gd name="T14" fmla="*/ 22 w 25"/>
                <a:gd name="T15" fmla="*/ 8 h 44"/>
                <a:gd name="T16" fmla="*/ 18 w 25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44"/>
                <a:gd name="T29" fmla="*/ 25 w 25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44">
                  <a:moveTo>
                    <a:pt x="0" y="43"/>
                  </a:moveTo>
                  <a:lnTo>
                    <a:pt x="8" y="39"/>
                  </a:lnTo>
                  <a:lnTo>
                    <a:pt x="14" y="35"/>
                  </a:lnTo>
                  <a:lnTo>
                    <a:pt x="20" y="31"/>
                  </a:lnTo>
                  <a:lnTo>
                    <a:pt x="22" y="27"/>
                  </a:lnTo>
                  <a:lnTo>
                    <a:pt x="24" y="21"/>
                  </a:lnTo>
                  <a:lnTo>
                    <a:pt x="24" y="15"/>
                  </a:lnTo>
                  <a:lnTo>
                    <a:pt x="22" y="8"/>
                  </a:lnTo>
                  <a:lnTo>
                    <a:pt x="1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19" name="Freeform 95"/>
            <p:cNvSpPr>
              <a:spLocks/>
            </p:cNvSpPr>
            <p:nvPr/>
          </p:nvSpPr>
          <p:spPr bwMode="auto">
            <a:xfrm>
              <a:off x="2245" y="3094"/>
              <a:ext cx="25" cy="43"/>
            </a:xfrm>
            <a:custGeom>
              <a:avLst/>
              <a:gdLst>
                <a:gd name="T0" fmla="*/ 4 w 25"/>
                <a:gd name="T1" fmla="*/ 42 h 43"/>
                <a:gd name="T2" fmla="*/ 0 w 25"/>
                <a:gd name="T3" fmla="*/ 34 h 43"/>
                <a:gd name="T4" fmla="*/ 0 w 25"/>
                <a:gd name="T5" fmla="*/ 28 h 43"/>
                <a:gd name="T6" fmla="*/ 0 w 25"/>
                <a:gd name="T7" fmla="*/ 20 h 43"/>
                <a:gd name="T8" fmla="*/ 0 w 25"/>
                <a:gd name="T9" fmla="*/ 16 h 43"/>
                <a:gd name="T10" fmla="*/ 4 w 25"/>
                <a:gd name="T11" fmla="*/ 10 h 43"/>
                <a:gd name="T12" fmla="*/ 8 w 25"/>
                <a:gd name="T13" fmla="*/ 6 h 43"/>
                <a:gd name="T14" fmla="*/ 16 w 25"/>
                <a:gd name="T15" fmla="*/ 2 h 43"/>
                <a:gd name="T16" fmla="*/ 24 w 25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43"/>
                <a:gd name="T29" fmla="*/ 25 w 25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43">
                  <a:moveTo>
                    <a:pt x="4" y="42"/>
                  </a:moveTo>
                  <a:lnTo>
                    <a:pt x="0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0" name="Freeform 96"/>
            <p:cNvSpPr>
              <a:spLocks/>
            </p:cNvSpPr>
            <p:nvPr/>
          </p:nvSpPr>
          <p:spPr bwMode="auto">
            <a:xfrm>
              <a:off x="2265" y="3050"/>
              <a:ext cx="21" cy="47"/>
            </a:xfrm>
            <a:custGeom>
              <a:avLst/>
              <a:gdLst>
                <a:gd name="T0" fmla="*/ 0 w 21"/>
                <a:gd name="T1" fmla="*/ 46 h 47"/>
                <a:gd name="T2" fmla="*/ 6 w 21"/>
                <a:gd name="T3" fmla="*/ 42 h 47"/>
                <a:gd name="T4" fmla="*/ 12 w 21"/>
                <a:gd name="T5" fmla="*/ 36 h 47"/>
                <a:gd name="T6" fmla="*/ 18 w 21"/>
                <a:gd name="T7" fmla="*/ 32 h 47"/>
                <a:gd name="T8" fmla="*/ 20 w 21"/>
                <a:gd name="T9" fmla="*/ 26 h 47"/>
                <a:gd name="T10" fmla="*/ 20 w 21"/>
                <a:gd name="T11" fmla="*/ 20 h 47"/>
                <a:gd name="T12" fmla="*/ 20 w 21"/>
                <a:gd name="T13" fmla="*/ 14 h 47"/>
                <a:gd name="T14" fmla="*/ 16 w 21"/>
                <a:gd name="T15" fmla="*/ 8 h 47"/>
                <a:gd name="T16" fmla="*/ 12 w 21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7"/>
                <a:gd name="T29" fmla="*/ 21 w 21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7">
                  <a:moveTo>
                    <a:pt x="0" y="46"/>
                  </a:moveTo>
                  <a:lnTo>
                    <a:pt x="6" y="42"/>
                  </a:lnTo>
                  <a:lnTo>
                    <a:pt x="12" y="36"/>
                  </a:lnTo>
                  <a:lnTo>
                    <a:pt x="18" y="32"/>
                  </a:lnTo>
                  <a:lnTo>
                    <a:pt x="20" y="26"/>
                  </a:lnTo>
                  <a:lnTo>
                    <a:pt x="20" y="20"/>
                  </a:lnTo>
                  <a:lnTo>
                    <a:pt x="20" y="14"/>
                  </a:lnTo>
                  <a:lnTo>
                    <a:pt x="16" y="8"/>
                  </a:lnTo>
                  <a:lnTo>
                    <a:pt x="1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1" name="Freeform 97"/>
            <p:cNvSpPr>
              <a:spLocks/>
            </p:cNvSpPr>
            <p:nvPr/>
          </p:nvSpPr>
          <p:spPr bwMode="auto">
            <a:xfrm>
              <a:off x="2269" y="3004"/>
              <a:ext cx="21" cy="47"/>
            </a:xfrm>
            <a:custGeom>
              <a:avLst/>
              <a:gdLst>
                <a:gd name="T0" fmla="*/ 8 w 21"/>
                <a:gd name="T1" fmla="*/ 46 h 47"/>
                <a:gd name="T2" fmla="*/ 4 w 21"/>
                <a:gd name="T3" fmla="*/ 38 h 47"/>
                <a:gd name="T4" fmla="*/ 0 w 21"/>
                <a:gd name="T5" fmla="*/ 30 h 47"/>
                <a:gd name="T6" fmla="*/ 0 w 21"/>
                <a:gd name="T7" fmla="*/ 24 h 47"/>
                <a:gd name="T8" fmla="*/ 0 w 21"/>
                <a:gd name="T9" fmla="*/ 18 h 47"/>
                <a:gd name="T10" fmla="*/ 2 w 21"/>
                <a:gd name="T11" fmla="*/ 12 h 47"/>
                <a:gd name="T12" fmla="*/ 8 w 21"/>
                <a:gd name="T13" fmla="*/ 8 h 47"/>
                <a:gd name="T14" fmla="*/ 12 w 21"/>
                <a:gd name="T15" fmla="*/ 4 h 47"/>
                <a:gd name="T16" fmla="*/ 20 w 21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7"/>
                <a:gd name="T29" fmla="*/ 21 w 21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7">
                  <a:moveTo>
                    <a:pt x="8" y="46"/>
                  </a:moveTo>
                  <a:lnTo>
                    <a:pt x="4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2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2" name="Freeform 98"/>
            <p:cNvSpPr>
              <a:spLocks/>
            </p:cNvSpPr>
            <p:nvPr/>
          </p:nvSpPr>
          <p:spPr bwMode="auto">
            <a:xfrm>
              <a:off x="1829" y="2962"/>
              <a:ext cx="49" cy="15"/>
            </a:xfrm>
            <a:custGeom>
              <a:avLst/>
              <a:gdLst>
                <a:gd name="T0" fmla="*/ 0 w 49"/>
                <a:gd name="T1" fmla="*/ 0 h 15"/>
                <a:gd name="T2" fmla="*/ 6 w 49"/>
                <a:gd name="T3" fmla="*/ 6 h 15"/>
                <a:gd name="T4" fmla="*/ 12 w 49"/>
                <a:gd name="T5" fmla="*/ 10 h 15"/>
                <a:gd name="T6" fmla="*/ 18 w 49"/>
                <a:gd name="T7" fmla="*/ 14 h 15"/>
                <a:gd name="T8" fmla="*/ 24 w 49"/>
                <a:gd name="T9" fmla="*/ 14 h 15"/>
                <a:gd name="T10" fmla="*/ 30 w 49"/>
                <a:gd name="T11" fmla="*/ 14 h 15"/>
                <a:gd name="T12" fmla="*/ 36 w 49"/>
                <a:gd name="T13" fmla="*/ 10 h 15"/>
                <a:gd name="T14" fmla="*/ 42 w 49"/>
                <a:gd name="T15" fmla="*/ 6 h 15"/>
                <a:gd name="T16" fmla="*/ 48 w 4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0"/>
                  </a:moveTo>
                  <a:lnTo>
                    <a:pt x="6" y="6"/>
                  </a:lnTo>
                  <a:lnTo>
                    <a:pt x="12" y="10"/>
                  </a:lnTo>
                  <a:lnTo>
                    <a:pt x="18" y="14"/>
                  </a:lnTo>
                  <a:lnTo>
                    <a:pt x="24" y="14"/>
                  </a:lnTo>
                  <a:lnTo>
                    <a:pt x="30" y="14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3" name="Freeform 99"/>
            <p:cNvSpPr>
              <a:spLocks/>
            </p:cNvSpPr>
            <p:nvPr/>
          </p:nvSpPr>
          <p:spPr bwMode="auto">
            <a:xfrm>
              <a:off x="1877" y="2948"/>
              <a:ext cx="47" cy="15"/>
            </a:xfrm>
            <a:custGeom>
              <a:avLst/>
              <a:gdLst>
                <a:gd name="T0" fmla="*/ 0 w 47"/>
                <a:gd name="T1" fmla="*/ 14 h 15"/>
                <a:gd name="T2" fmla="*/ 6 w 47"/>
                <a:gd name="T3" fmla="*/ 8 h 15"/>
                <a:gd name="T4" fmla="*/ 12 w 47"/>
                <a:gd name="T5" fmla="*/ 4 h 15"/>
                <a:gd name="T6" fmla="*/ 18 w 47"/>
                <a:gd name="T7" fmla="*/ 0 h 15"/>
                <a:gd name="T8" fmla="*/ 24 w 47"/>
                <a:gd name="T9" fmla="*/ 0 h 15"/>
                <a:gd name="T10" fmla="*/ 30 w 47"/>
                <a:gd name="T11" fmla="*/ 0 h 15"/>
                <a:gd name="T12" fmla="*/ 36 w 47"/>
                <a:gd name="T13" fmla="*/ 4 h 15"/>
                <a:gd name="T14" fmla="*/ 40 w 47"/>
                <a:gd name="T15" fmla="*/ 8 h 15"/>
                <a:gd name="T16" fmla="*/ 46 w 47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5"/>
                <a:gd name="T29" fmla="*/ 47 w 4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5">
                  <a:moveTo>
                    <a:pt x="0" y="14"/>
                  </a:moveTo>
                  <a:lnTo>
                    <a:pt x="6" y="8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0" y="8"/>
                  </a:lnTo>
                  <a:lnTo>
                    <a:pt x="46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4" name="Freeform 100"/>
            <p:cNvSpPr>
              <a:spLocks/>
            </p:cNvSpPr>
            <p:nvPr/>
          </p:nvSpPr>
          <p:spPr bwMode="auto">
            <a:xfrm>
              <a:off x="1923" y="2962"/>
              <a:ext cx="48" cy="15"/>
            </a:xfrm>
            <a:custGeom>
              <a:avLst/>
              <a:gdLst>
                <a:gd name="T0" fmla="*/ 0 w 48"/>
                <a:gd name="T1" fmla="*/ 0 h 15"/>
                <a:gd name="T2" fmla="*/ 8 w 48"/>
                <a:gd name="T3" fmla="*/ 6 h 15"/>
                <a:gd name="T4" fmla="*/ 14 w 48"/>
                <a:gd name="T5" fmla="*/ 10 h 15"/>
                <a:gd name="T6" fmla="*/ 19 w 48"/>
                <a:gd name="T7" fmla="*/ 14 h 15"/>
                <a:gd name="T8" fmla="*/ 25 w 48"/>
                <a:gd name="T9" fmla="*/ 14 h 15"/>
                <a:gd name="T10" fmla="*/ 31 w 48"/>
                <a:gd name="T11" fmla="*/ 14 h 15"/>
                <a:gd name="T12" fmla="*/ 35 w 48"/>
                <a:gd name="T13" fmla="*/ 10 h 15"/>
                <a:gd name="T14" fmla="*/ 41 w 48"/>
                <a:gd name="T15" fmla="*/ 6 h 15"/>
                <a:gd name="T16" fmla="*/ 47 w 48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5"/>
                <a:gd name="T29" fmla="*/ 48 w 48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5">
                  <a:moveTo>
                    <a:pt x="0" y="0"/>
                  </a:moveTo>
                  <a:lnTo>
                    <a:pt x="8" y="6"/>
                  </a:lnTo>
                  <a:lnTo>
                    <a:pt x="14" y="10"/>
                  </a:lnTo>
                  <a:lnTo>
                    <a:pt x="19" y="14"/>
                  </a:lnTo>
                  <a:lnTo>
                    <a:pt x="25" y="14"/>
                  </a:lnTo>
                  <a:lnTo>
                    <a:pt x="31" y="14"/>
                  </a:lnTo>
                  <a:lnTo>
                    <a:pt x="35" y="10"/>
                  </a:lnTo>
                  <a:lnTo>
                    <a:pt x="41" y="6"/>
                  </a:lnTo>
                  <a:lnTo>
                    <a:pt x="4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5" name="Freeform 101"/>
            <p:cNvSpPr>
              <a:spLocks/>
            </p:cNvSpPr>
            <p:nvPr/>
          </p:nvSpPr>
          <p:spPr bwMode="auto">
            <a:xfrm>
              <a:off x="1970" y="2948"/>
              <a:ext cx="49" cy="15"/>
            </a:xfrm>
            <a:custGeom>
              <a:avLst/>
              <a:gdLst>
                <a:gd name="T0" fmla="*/ 0 w 49"/>
                <a:gd name="T1" fmla="*/ 14 h 15"/>
                <a:gd name="T2" fmla="*/ 6 w 49"/>
                <a:gd name="T3" fmla="*/ 8 h 15"/>
                <a:gd name="T4" fmla="*/ 12 w 49"/>
                <a:gd name="T5" fmla="*/ 4 h 15"/>
                <a:gd name="T6" fmla="*/ 18 w 49"/>
                <a:gd name="T7" fmla="*/ 0 h 15"/>
                <a:gd name="T8" fmla="*/ 24 w 49"/>
                <a:gd name="T9" fmla="*/ 0 h 15"/>
                <a:gd name="T10" fmla="*/ 30 w 49"/>
                <a:gd name="T11" fmla="*/ 0 h 15"/>
                <a:gd name="T12" fmla="*/ 36 w 49"/>
                <a:gd name="T13" fmla="*/ 4 h 15"/>
                <a:gd name="T14" fmla="*/ 42 w 49"/>
                <a:gd name="T15" fmla="*/ 8 h 15"/>
                <a:gd name="T16" fmla="*/ 48 w 49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14"/>
                  </a:moveTo>
                  <a:lnTo>
                    <a:pt x="6" y="8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2" y="8"/>
                  </a:lnTo>
                  <a:lnTo>
                    <a:pt x="48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6" name="Freeform 102"/>
            <p:cNvSpPr>
              <a:spLocks/>
            </p:cNvSpPr>
            <p:nvPr/>
          </p:nvSpPr>
          <p:spPr bwMode="auto">
            <a:xfrm>
              <a:off x="2018" y="2962"/>
              <a:ext cx="49" cy="15"/>
            </a:xfrm>
            <a:custGeom>
              <a:avLst/>
              <a:gdLst>
                <a:gd name="T0" fmla="*/ 0 w 49"/>
                <a:gd name="T1" fmla="*/ 0 h 15"/>
                <a:gd name="T2" fmla="*/ 6 w 49"/>
                <a:gd name="T3" fmla="*/ 6 h 15"/>
                <a:gd name="T4" fmla="*/ 12 w 49"/>
                <a:gd name="T5" fmla="*/ 10 h 15"/>
                <a:gd name="T6" fmla="*/ 18 w 49"/>
                <a:gd name="T7" fmla="*/ 14 h 15"/>
                <a:gd name="T8" fmla="*/ 24 w 49"/>
                <a:gd name="T9" fmla="*/ 14 h 15"/>
                <a:gd name="T10" fmla="*/ 30 w 49"/>
                <a:gd name="T11" fmla="*/ 14 h 15"/>
                <a:gd name="T12" fmla="*/ 36 w 49"/>
                <a:gd name="T13" fmla="*/ 10 h 15"/>
                <a:gd name="T14" fmla="*/ 42 w 49"/>
                <a:gd name="T15" fmla="*/ 6 h 15"/>
                <a:gd name="T16" fmla="*/ 48 w 4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0"/>
                  </a:moveTo>
                  <a:lnTo>
                    <a:pt x="6" y="6"/>
                  </a:lnTo>
                  <a:lnTo>
                    <a:pt x="12" y="10"/>
                  </a:lnTo>
                  <a:lnTo>
                    <a:pt x="18" y="14"/>
                  </a:lnTo>
                  <a:lnTo>
                    <a:pt x="24" y="14"/>
                  </a:lnTo>
                  <a:lnTo>
                    <a:pt x="30" y="14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7" name="Freeform 103"/>
            <p:cNvSpPr>
              <a:spLocks/>
            </p:cNvSpPr>
            <p:nvPr/>
          </p:nvSpPr>
          <p:spPr bwMode="auto">
            <a:xfrm>
              <a:off x="2144" y="3301"/>
              <a:ext cx="25" cy="45"/>
            </a:xfrm>
            <a:custGeom>
              <a:avLst/>
              <a:gdLst>
                <a:gd name="T0" fmla="*/ 0 w 25"/>
                <a:gd name="T1" fmla="*/ 44 h 45"/>
                <a:gd name="T2" fmla="*/ 8 w 25"/>
                <a:gd name="T3" fmla="*/ 40 h 45"/>
                <a:gd name="T4" fmla="*/ 14 w 25"/>
                <a:gd name="T5" fmla="*/ 36 h 45"/>
                <a:gd name="T6" fmla="*/ 20 w 25"/>
                <a:gd name="T7" fmla="*/ 32 h 45"/>
                <a:gd name="T8" fmla="*/ 22 w 25"/>
                <a:gd name="T9" fmla="*/ 28 h 45"/>
                <a:gd name="T10" fmla="*/ 24 w 25"/>
                <a:gd name="T11" fmla="*/ 22 h 45"/>
                <a:gd name="T12" fmla="*/ 24 w 25"/>
                <a:gd name="T13" fmla="*/ 16 h 45"/>
                <a:gd name="T14" fmla="*/ 22 w 25"/>
                <a:gd name="T15" fmla="*/ 8 h 45"/>
                <a:gd name="T16" fmla="*/ 20 w 25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45"/>
                <a:gd name="T29" fmla="*/ 25 w 2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45">
                  <a:moveTo>
                    <a:pt x="0" y="44"/>
                  </a:moveTo>
                  <a:lnTo>
                    <a:pt x="8" y="40"/>
                  </a:lnTo>
                  <a:lnTo>
                    <a:pt x="14" y="36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2" y="8"/>
                  </a:lnTo>
                  <a:lnTo>
                    <a:pt x="2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8" name="Freeform 104"/>
            <p:cNvSpPr>
              <a:spLocks/>
            </p:cNvSpPr>
            <p:nvPr/>
          </p:nvSpPr>
          <p:spPr bwMode="auto">
            <a:xfrm>
              <a:off x="2112" y="3293"/>
              <a:ext cx="78" cy="147"/>
            </a:xfrm>
            <a:custGeom>
              <a:avLst/>
              <a:gdLst>
                <a:gd name="T0" fmla="*/ 77 w 78"/>
                <a:gd name="T1" fmla="*/ 21 h 147"/>
                <a:gd name="T2" fmla="*/ 0 w 78"/>
                <a:gd name="T3" fmla="*/ 146 h 147"/>
                <a:gd name="T4" fmla="*/ 13 w 78"/>
                <a:gd name="T5" fmla="*/ 0 h 147"/>
                <a:gd name="T6" fmla="*/ 77 w 78"/>
                <a:gd name="T7" fmla="*/ 21 h 1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147"/>
                <a:gd name="T14" fmla="*/ 78 w 78"/>
                <a:gd name="T15" fmla="*/ 147 h 1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147">
                  <a:moveTo>
                    <a:pt x="77" y="21"/>
                  </a:moveTo>
                  <a:lnTo>
                    <a:pt x="0" y="146"/>
                  </a:lnTo>
                  <a:lnTo>
                    <a:pt x="13" y="0"/>
                  </a:lnTo>
                  <a:lnTo>
                    <a:pt x="77" y="21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29" name="Freeform 105"/>
            <p:cNvSpPr>
              <a:spLocks/>
            </p:cNvSpPr>
            <p:nvPr/>
          </p:nvSpPr>
          <p:spPr bwMode="auto">
            <a:xfrm>
              <a:off x="1823" y="3125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6 w 49"/>
                <a:gd name="T3" fmla="*/ 6 h 17"/>
                <a:gd name="T4" fmla="*/ 12 w 49"/>
                <a:gd name="T5" fmla="*/ 12 h 17"/>
                <a:gd name="T6" fmla="*/ 18 w 49"/>
                <a:gd name="T7" fmla="*/ 14 h 17"/>
                <a:gd name="T8" fmla="*/ 24 w 49"/>
                <a:gd name="T9" fmla="*/ 16 h 17"/>
                <a:gd name="T10" fmla="*/ 28 w 49"/>
                <a:gd name="T11" fmla="*/ 16 h 17"/>
                <a:gd name="T12" fmla="*/ 36 w 49"/>
                <a:gd name="T13" fmla="*/ 14 h 17"/>
                <a:gd name="T14" fmla="*/ 42 w 49"/>
                <a:gd name="T15" fmla="*/ 10 h 17"/>
                <a:gd name="T16" fmla="*/ 48 w 49"/>
                <a:gd name="T17" fmla="*/ 4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7"/>
                <a:gd name="T29" fmla="*/ 49 w 4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7">
                  <a:moveTo>
                    <a:pt x="0" y="0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6" y="14"/>
                  </a:lnTo>
                  <a:lnTo>
                    <a:pt x="42" y="10"/>
                  </a:lnTo>
                  <a:lnTo>
                    <a:pt x="48" y="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0" name="Freeform 106"/>
            <p:cNvSpPr>
              <a:spLocks/>
            </p:cNvSpPr>
            <p:nvPr/>
          </p:nvSpPr>
          <p:spPr bwMode="auto">
            <a:xfrm>
              <a:off x="1871" y="3119"/>
              <a:ext cx="47" cy="17"/>
            </a:xfrm>
            <a:custGeom>
              <a:avLst/>
              <a:gdLst>
                <a:gd name="T0" fmla="*/ 0 w 47"/>
                <a:gd name="T1" fmla="*/ 10 h 17"/>
                <a:gd name="T2" fmla="*/ 6 w 47"/>
                <a:gd name="T3" fmla="*/ 6 h 17"/>
                <a:gd name="T4" fmla="*/ 12 w 47"/>
                <a:gd name="T5" fmla="*/ 2 h 17"/>
                <a:gd name="T6" fmla="*/ 20 w 47"/>
                <a:gd name="T7" fmla="*/ 0 h 17"/>
                <a:gd name="T8" fmla="*/ 26 w 47"/>
                <a:gd name="T9" fmla="*/ 0 h 17"/>
                <a:gd name="T10" fmla="*/ 30 w 47"/>
                <a:gd name="T11" fmla="*/ 0 h 17"/>
                <a:gd name="T12" fmla="*/ 36 w 47"/>
                <a:gd name="T13" fmla="*/ 4 h 17"/>
                <a:gd name="T14" fmla="*/ 42 w 47"/>
                <a:gd name="T15" fmla="*/ 8 h 17"/>
                <a:gd name="T16" fmla="*/ 46 w 4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7"/>
                <a:gd name="T29" fmla="*/ 47 w 4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7">
                  <a:moveTo>
                    <a:pt x="0" y="10"/>
                  </a:move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2" y="8"/>
                  </a:lnTo>
                  <a:lnTo>
                    <a:pt x="46" y="1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1" name="Freeform 107"/>
            <p:cNvSpPr>
              <a:spLocks/>
            </p:cNvSpPr>
            <p:nvPr/>
          </p:nvSpPr>
          <p:spPr bwMode="auto">
            <a:xfrm>
              <a:off x="1919" y="3135"/>
              <a:ext cx="46" cy="17"/>
            </a:xfrm>
            <a:custGeom>
              <a:avLst/>
              <a:gdLst>
                <a:gd name="T0" fmla="*/ 0 w 46"/>
                <a:gd name="T1" fmla="*/ 0 h 17"/>
                <a:gd name="T2" fmla="*/ 4 w 46"/>
                <a:gd name="T3" fmla="*/ 6 h 17"/>
                <a:gd name="T4" fmla="*/ 10 w 46"/>
                <a:gd name="T5" fmla="*/ 12 h 17"/>
                <a:gd name="T6" fmla="*/ 16 w 46"/>
                <a:gd name="T7" fmla="*/ 14 h 17"/>
                <a:gd name="T8" fmla="*/ 22 w 46"/>
                <a:gd name="T9" fmla="*/ 16 h 17"/>
                <a:gd name="T10" fmla="*/ 27 w 46"/>
                <a:gd name="T11" fmla="*/ 16 h 17"/>
                <a:gd name="T12" fmla="*/ 33 w 46"/>
                <a:gd name="T13" fmla="*/ 14 h 17"/>
                <a:gd name="T14" fmla="*/ 39 w 46"/>
                <a:gd name="T15" fmla="*/ 10 h 17"/>
                <a:gd name="T16" fmla="*/ 45 w 46"/>
                <a:gd name="T17" fmla="*/ 4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7"/>
                <a:gd name="T29" fmla="*/ 46 w 46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7">
                  <a:moveTo>
                    <a:pt x="0" y="0"/>
                  </a:moveTo>
                  <a:lnTo>
                    <a:pt x="4" y="6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7" y="16"/>
                  </a:lnTo>
                  <a:lnTo>
                    <a:pt x="33" y="14"/>
                  </a:lnTo>
                  <a:lnTo>
                    <a:pt x="39" y="10"/>
                  </a:lnTo>
                  <a:lnTo>
                    <a:pt x="45" y="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2" name="Freeform 108"/>
            <p:cNvSpPr>
              <a:spLocks/>
            </p:cNvSpPr>
            <p:nvPr/>
          </p:nvSpPr>
          <p:spPr bwMode="auto">
            <a:xfrm>
              <a:off x="1964" y="3129"/>
              <a:ext cx="49" cy="17"/>
            </a:xfrm>
            <a:custGeom>
              <a:avLst/>
              <a:gdLst>
                <a:gd name="T0" fmla="*/ 0 w 49"/>
                <a:gd name="T1" fmla="*/ 10 h 17"/>
                <a:gd name="T2" fmla="*/ 8 w 49"/>
                <a:gd name="T3" fmla="*/ 6 h 17"/>
                <a:gd name="T4" fmla="*/ 14 w 49"/>
                <a:gd name="T5" fmla="*/ 2 h 17"/>
                <a:gd name="T6" fmla="*/ 20 w 49"/>
                <a:gd name="T7" fmla="*/ 0 h 17"/>
                <a:gd name="T8" fmla="*/ 26 w 49"/>
                <a:gd name="T9" fmla="*/ 0 h 17"/>
                <a:gd name="T10" fmla="*/ 32 w 49"/>
                <a:gd name="T11" fmla="*/ 0 h 17"/>
                <a:gd name="T12" fmla="*/ 38 w 49"/>
                <a:gd name="T13" fmla="*/ 4 h 17"/>
                <a:gd name="T14" fmla="*/ 42 w 49"/>
                <a:gd name="T15" fmla="*/ 8 h 17"/>
                <a:gd name="T16" fmla="*/ 48 w 49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7"/>
                <a:gd name="T29" fmla="*/ 49 w 4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7">
                  <a:moveTo>
                    <a:pt x="0" y="10"/>
                  </a:moveTo>
                  <a:lnTo>
                    <a:pt x="8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8" y="1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3" name="Freeform 109"/>
            <p:cNvSpPr>
              <a:spLocks/>
            </p:cNvSpPr>
            <p:nvPr/>
          </p:nvSpPr>
          <p:spPr bwMode="auto">
            <a:xfrm>
              <a:off x="2012" y="3145"/>
              <a:ext cx="47" cy="17"/>
            </a:xfrm>
            <a:custGeom>
              <a:avLst/>
              <a:gdLst>
                <a:gd name="T0" fmla="*/ 0 w 47"/>
                <a:gd name="T1" fmla="*/ 0 h 17"/>
                <a:gd name="T2" fmla="*/ 6 w 47"/>
                <a:gd name="T3" fmla="*/ 6 h 17"/>
                <a:gd name="T4" fmla="*/ 10 w 47"/>
                <a:gd name="T5" fmla="*/ 12 h 17"/>
                <a:gd name="T6" fmla="*/ 16 w 47"/>
                <a:gd name="T7" fmla="*/ 14 h 17"/>
                <a:gd name="T8" fmla="*/ 22 w 47"/>
                <a:gd name="T9" fmla="*/ 16 h 17"/>
                <a:gd name="T10" fmla="*/ 28 w 47"/>
                <a:gd name="T11" fmla="*/ 16 h 17"/>
                <a:gd name="T12" fmla="*/ 34 w 47"/>
                <a:gd name="T13" fmla="*/ 14 h 17"/>
                <a:gd name="T14" fmla="*/ 40 w 47"/>
                <a:gd name="T15" fmla="*/ 10 h 17"/>
                <a:gd name="T16" fmla="*/ 46 w 47"/>
                <a:gd name="T17" fmla="*/ 4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7"/>
                <a:gd name="T29" fmla="*/ 47 w 4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7">
                  <a:moveTo>
                    <a:pt x="0" y="0"/>
                  </a:moveTo>
                  <a:lnTo>
                    <a:pt x="6" y="6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34" y="14"/>
                  </a:lnTo>
                  <a:lnTo>
                    <a:pt x="40" y="10"/>
                  </a:lnTo>
                  <a:lnTo>
                    <a:pt x="46" y="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4" name="Freeform 110"/>
            <p:cNvSpPr>
              <a:spLocks/>
            </p:cNvSpPr>
            <p:nvPr/>
          </p:nvSpPr>
          <p:spPr bwMode="auto">
            <a:xfrm>
              <a:off x="2062" y="3135"/>
              <a:ext cx="47" cy="15"/>
            </a:xfrm>
            <a:custGeom>
              <a:avLst/>
              <a:gdLst>
                <a:gd name="T0" fmla="*/ 0 w 47"/>
                <a:gd name="T1" fmla="*/ 14 h 15"/>
                <a:gd name="T2" fmla="*/ 6 w 47"/>
                <a:gd name="T3" fmla="*/ 6 h 15"/>
                <a:gd name="T4" fmla="*/ 12 w 47"/>
                <a:gd name="T5" fmla="*/ 2 h 15"/>
                <a:gd name="T6" fmla="*/ 18 w 47"/>
                <a:gd name="T7" fmla="*/ 0 h 15"/>
                <a:gd name="T8" fmla="*/ 24 w 47"/>
                <a:gd name="T9" fmla="*/ 0 h 15"/>
                <a:gd name="T10" fmla="*/ 30 w 47"/>
                <a:gd name="T11" fmla="*/ 0 h 15"/>
                <a:gd name="T12" fmla="*/ 34 w 47"/>
                <a:gd name="T13" fmla="*/ 2 h 15"/>
                <a:gd name="T14" fmla="*/ 40 w 47"/>
                <a:gd name="T15" fmla="*/ 6 h 15"/>
                <a:gd name="T16" fmla="*/ 46 w 47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5"/>
                <a:gd name="T29" fmla="*/ 47 w 4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5">
                  <a:moveTo>
                    <a:pt x="0" y="14"/>
                  </a:move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6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5" name="Freeform 111"/>
            <p:cNvSpPr>
              <a:spLocks/>
            </p:cNvSpPr>
            <p:nvPr/>
          </p:nvSpPr>
          <p:spPr bwMode="auto">
            <a:xfrm>
              <a:off x="2108" y="3149"/>
              <a:ext cx="49" cy="15"/>
            </a:xfrm>
            <a:custGeom>
              <a:avLst/>
              <a:gdLst>
                <a:gd name="T0" fmla="*/ 0 w 49"/>
                <a:gd name="T1" fmla="*/ 0 h 15"/>
                <a:gd name="T2" fmla="*/ 6 w 49"/>
                <a:gd name="T3" fmla="*/ 6 h 15"/>
                <a:gd name="T4" fmla="*/ 14 w 49"/>
                <a:gd name="T5" fmla="*/ 10 h 15"/>
                <a:gd name="T6" fmla="*/ 20 w 49"/>
                <a:gd name="T7" fmla="*/ 12 h 15"/>
                <a:gd name="T8" fmla="*/ 26 w 49"/>
                <a:gd name="T9" fmla="*/ 14 h 15"/>
                <a:gd name="T10" fmla="*/ 30 w 49"/>
                <a:gd name="T11" fmla="*/ 12 h 15"/>
                <a:gd name="T12" fmla="*/ 36 w 49"/>
                <a:gd name="T13" fmla="*/ 10 h 15"/>
                <a:gd name="T14" fmla="*/ 42 w 49"/>
                <a:gd name="T15" fmla="*/ 6 h 15"/>
                <a:gd name="T16" fmla="*/ 48 w 4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0"/>
                  </a:moveTo>
                  <a:lnTo>
                    <a:pt x="6" y="6"/>
                  </a:lnTo>
                  <a:lnTo>
                    <a:pt x="14" y="10"/>
                  </a:lnTo>
                  <a:lnTo>
                    <a:pt x="20" y="12"/>
                  </a:lnTo>
                  <a:lnTo>
                    <a:pt x="26" y="14"/>
                  </a:lnTo>
                  <a:lnTo>
                    <a:pt x="30" y="12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6" name="Freeform 112"/>
            <p:cNvSpPr>
              <a:spLocks/>
            </p:cNvSpPr>
            <p:nvPr/>
          </p:nvSpPr>
          <p:spPr bwMode="auto">
            <a:xfrm>
              <a:off x="2156" y="3135"/>
              <a:ext cx="46" cy="15"/>
            </a:xfrm>
            <a:custGeom>
              <a:avLst/>
              <a:gdLst>
                <a:gd name="T0" fmla="*/ 0 w 46"/>
                <a:gd name="T1" fmla="*/ 14 h 15"/>
                <a:gd name="T2" fmla="*/ 6 w 46"/>
                <a:gd name="T3" fmla="*/ 8 h 15"/>
                <a:gd name="T4" fmla="*/ 12 w 46"/>
                <a:gd name="T5" fmla="*/ 4 h 15"/>
                <a:gd name="T6" fmla="*/ 18 w 46"/>
                <a:gd name="T7" fmla="*/ 0 h 15"/>
                <a:gd name="T8" fmla="*/ 24 w 46"/>
                <a:gd name="T9" fmla="*/ 0 h 15"/>
                <a:gd name="T10" fmla="*/ 29 w 46"/>
                <a:gd name="T11" fmla="*/ 0 h 15"/>
                <a:gd name="T12" fmla="*/ 35 w 46"/>
                <a:gd name="T13" fmla="*/ 4 h 15"/>
                <a:gd name="T14" fmla="*/ 39 w 46"/>
                <a:gd name="T15" fmla="*/ 8 h 15"/>
                <a:gd name="T16" fmla="*/ 45 w 46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5"/>
                <a:gd name="T29" fmla="*/ 46 w 46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5">
                  <a:moveTo>
                    <a:pt x="0" y="14"/>
                  </a:moveTo>
                  <a:lnTo>
                    <a:pt x="6" y="8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4"/>
                  </a:lnTo>
                  <a:lnTo>
                    <a:pt x="39" y="8"/>
                  </a:lnTo>
                  <a:lnTo>
                    <a:pt x="45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7" name="Freeform 113"/>
            <p:cNvSpPr>
              <a:spLocks/>
            </p:cNvSpPr>
            <p:nvPr/>
          </p:nvSpPr>
          <p:spPr bwMode="auto">
            <a:xfrm>
              <a:off x="2201" y="3149"/>
              <a:ext cx="49" cy="15"/>
            </a:xfrm>
            <a:custGeom>
              <a:avLst/>
              <a:gdLst>
                <a:gd name="T0" fmla="*/ 0 w 49"/>
                <a:gd name="T1" fmla="*/ 0 h 15"/>
                <a:gd name="T2" fmla="*/ 8 w 49"/>
                <a:gd name="T3" fmla="*/ 6 h 15"/>
                <a:gd name="T4" fmla="*/ 14 w 49"/>
                <a:gd name="T5" fmla="*/ 10 h 15"/>
                <a:gd name="T6" fmla="*/ 20 w 49"/>
                <a:gd name="T7" fmla="*/ 14 h 15"/>
                <a:gd name="T8" fmla="*/ 26 w 49"/>
                <a:gd name="T9" fmla="*/ 14 h 15"/>
                <a:gd name="T10" fmla="*/ 32 w 49"/>
                <a:gd name="T11" fmla="*/ 14 h 15"/>
                <a:gd name="T12" fmla="*/ 36 w 49"/>
                <a:gd name="T13" fmla="*/ 10 h 15"/>
                <a:gd name="T14" fmla="*/ 42 w 49"/>
                <a:gd name="T15" fmla="*/ 6 h 15"/>
                <a:gd name="T16" fmla="*/ 48 w 4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0"/>
                  </a:moveTo>
                  <a:lnTo>
                    <a:pt x="8" y="6"/>
                  </a:lnTo>
                  <a:lnTo>
                    <a:pt x="14" y="10"/>
                  </a:lnTo>
                  <a:lnTo>
                    <a:pt x="20" y="14"/>
                  </a:lnTo>
                  <a:lnTo>
                    <a:pt x="26" y="14"/>
                  </a:lnTo>
                  <a:lnTo>
                    <a:pt x="32" y="14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8" name="Freeform 114"/>
            <p:cNvSpPr>
              <a:spLocks/>
            </p:cNvSpPr>
            <p:nvPr/>
          </p:nvSpPr>
          <p:spPr bwMode="auto">
            <a:xfrm>
              <a:off x="2249" y="3135"/>
              <a:ext cx="47" cy="15"/>
            </a:xfrm>
            <a:custGeom>
              <a:avLst/>
              <a:gdLst>
                <a:gd name="T0" fmla="*/ 0 w 47"/>
                <a:gd name="T1" fmla="*/ 14 h 15"/>
                <a:gd name="T2" fmla="*/ 6 w 47"/>
                <a:gd name="T3" fmla="*/ 8 h 15"/>
                <a:gd name="T4" fmla="*/ 12 w 47"/>
                <a:gd name="T5" fmla="*/ 4 h 15"/>
                <a:gd name="T6" fmla="*/ 18 w 47"/>
                <a:gd name="T7" fmla="*/ 0 h 15"/>
                <a:gd name="T8" fmla="*/ 24 w 47"/>
                <a:gd name="T9" fmla="*/ 0 h 15"/>
                <a:gd name="T10" fmla="*/ 30 w 47"/>
                <a:gd name="T11" fmla="*/ 0 h 15"/>
                <a:gd name="T12" fmla="*/ 36 w 47"/>
                <a:gd name="T13" fmla="*/ 4 h 15"/>
                <a:gd name="T14" fmla="*/ 42 w 47"/>
                <a:gd name="T15" fmla="*/ 8 h 15"/>
                <a:gd name="T16" fmla="*/ 46 w 47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5"/>
                <a:gd name="T29" fmla="*/ 47 w 4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5">
                  <a:moveTo>
                    <a:pt x="0" y="14"/>
                  </a:moveTo>
                  <a:lnTo>
                    <a:pt x="6" y="8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2" y="8"/>
                  </a:lnTo>
                  <a:lnTo>
                    <a:pt x="46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39" name="Freeform 115"/>
            <p:cNvSpPr>
              <a:spLocks/>
            </p:cNvSpPr>
            <p:nvPr/>
          </p:nvSpPr>
          <p:spPr bwMode="auto">
            <a:xfrm>
              <a:off x="2297" y="3149"/>
              <a:ext cx="47" cy="15"/>
            </a:xfrm>
            <a:custGeom>
              <a:avLst/>
              <a:gdLst>
                <a:gd name="T0" fmla="*/ 0 w 47"/>
                <a:gd name="T1" fmla="*/ 0 h 15"/>
                <a:gd name="T2" fmla="*/ 6 w 47"/>
                <a:gd name="T3" fmla="*/ 6 h 15"/>
                <a:gd name="T4" fmla="*/ 12 w 47"/>
                <a:gd name="T5" fmla="*/ 10 h 15"/>
                <a:gd name="T6" fmla="*/ 18 w 47"/>
                <a:gd name="T7" fmla="*/ 14 h 15"/>
                <a:gd name="T8" fmla="*/ 24 w 47"/>
                <a:gd name="T9" fmla="*/ 14 h 15"/>
                <a:gd name="T10" fmla="*/ 30 w 47"/>
                <a:gd name="T11" fmla="*/ 14 h 15"/>
                <a:gd name="T12" fmla="*/ 36 w 47"/>
                <a:gd name="T13" fmla="*/ 10 h 15"/>
                <a:gd name="T14" fmla="*/ 40 w 47"/>
                <a:gd name="T15" fmla="*/ 6 h 15"/>
                <a:gd name="T16" fmla="*/ 46 w 47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5"/>
                <a:gd name="T29" fmla="*/ 47 w 4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5">
                  <a:moveTo>
                    <a:pt x="0" y="0"/>
                  </a:moveTo>
                  <a:lnTo>
                    <a:pt x="6" y="6"/>
                  </a:lnTo>
                  <a:lnTo>
                    <a:pt x="12" y="10"/>
                  </a:lnTo>
                  <a:lnTo>
                    <a:pt x="18" y="14"/>
                  </a:lnTo>
                  <a:lnTo>
                    <a:pt x="24" y="14"/>
                  </a:lnTo>
                  <a:lnTo>
                    <a:pt x="30" y="14"/>
                  </a:lnTo>
                  <a:lnTo>
                    <a:pt x="36" y="10"/>
                  </a:lnTo>
                  <a:lnTo>
                    <a:pt x="40" y="6"/>
                  </a:lnTo>
                  <a:lnTo>
                    <a:pt x="4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0" name="Freeform 116"/>
            <p:cNvSpPr>
              <a:spLocks/>
            </p:cNvSpPr>
            <p:nvPr/>
          </p:nvSpPr>
          <p:spPr bwMode="auto">
            <a:xfrm>
              <a:off x="2626" y="3177"/>
              <a:ext cx="46" cy="19"/>
            </a:xfrm>
            <a:custGeom>
              <a:avLst/>
              <a:gdLst>
                <a:gd name="T0" fmla="*/ 0 w 46"/>
                <a:gd name="T1" fmla="*/ 10 h 19"/>
                <a:gd name="T2" fmla="*/ 6 w 46"/>
                <a:gd name="T3" fmla="*/ 6 h 19"/>
                <a:gd name="T4" fmla="*/ 14 w 46"/>
                <a:gd name="T5" fmla="*/ 2 h 19"/>
                <a:gd name="T6" fmla="*/ 20 w 46"/>
                <a:gd name="T7" fmla="*/ 0 h 19"/>
                <a:gd name="T8" fmla="*/ 26 w 46"/>
                <a:gd name="T9" fmla="*/ 0 h 19"/>
                <a:gd name="T10" fmla="*/ 32 w 46"/>
                <a:gd name="T11" fmla="*/ 2 h 19"/>
                <a:gd name="T12" fmla="*/ 35 w 46"/>
                <a:gd name="T13" fmla="*/ 6 h 19"/>
                <a:gd name="T14" fmla="*/ 41 w 46"/>
                <a:gd name="T15" fmla="*/ 10 h 19"/>
                <a:gd name="T16" fmla="*/ 45 w 46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9"/>
                <a:gd name="T29" fmla="*/ 46 w 4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9">
                  <a:moveTo>
                    <a:pt x="0" y="10"/>
                  </a:move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5" y="6"/>
                  </a:lnTo>
                  <a:lnTo>
                    <a:pt x="41" y="10"/>
                  </a:lnTo>
                  <a:lnTo>
                    <a:pt x="45" y="1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1" name="Freeform 117"/>
            <p:cNvSpPr>
              <a:spLocks/>
            </p:cNvSpPr>
            <p:nvPr/>
          </p:nvSpPr>
          <p:spPr bwMode="auto">
            <a:xfrm>
              <a:off x="2671" y="3195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6 w 49"/>
                <a:gd name="T3" fmla="*/ 6 h 17"/>
                <a:gd name="T4" fmla="*/ 12 w 49"/>
                <a:gd name="T5" fmla="*/ 12 h 17"/>
                <a:gd name="T6" fmla="*/ 18 w 49"/>
                <a:gd name="T7" fmla="*/ 16 h 17"/>
                <a:gd name="T8" fmla="*/ 22 w 49"/>
                <a:gd name="T9" fmla="*/ 16 h 17"/>
                <a:gd name="T10" fmla="*/ 28 w 49"/>
                <a:gd name="T11" fmla="*/ 16 h 17"/>
                <a:gd name="T12" fmla="*/ 36 w 49"/>
                <a:gd name="T13" fmla="*/ 14 h 17"/>
                <a:gd name="T14" fmla="*/ 42 w 49"/>
                <a:gd name="T15" fmla="*/ 12 h 17"/>
                <a:gd name="T16" fmla="*/ 48 w 49"/>
                <a:gd name="T17" fmla="*/ 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7"/>
                <a:gd name="T29" fmla="*/ 49 w 4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7">
                  <a:moveTo>
                    <a:pt x="0" y="0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36" y="14"/>
                  </a:lnTo>
                  <a:lnTo>
                    <a:pt x="42" y="12"/>
                  </a:lnTo>
                  <a:lnTo>
                    <a:pt x="48" y="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2" name="Freeform 118"/>
            <p:cNvSpPr>
              <a:spLocks/>
            </p:cNvSpPr>
            <p:nvPr/>
          </p:nvSpPr>
          <p:spPr bwMode="auto">
            <a:xfrm>
              <a:off x="2719" y="3191"/>
              <a:ext cx="47" cy="17"/>
            </a:xfrm>
            <a:custGeom>
              <a:avLst/>
              <a:gdLst>
                <a:gd name="T0" fmla="*/ 0 w 47"/>
                <a:gd name="T1" fmla="*/ 10 h 17"/>
                <a:gd name="T2" fmla="*/ 6 w 47"/>
                <a:gd name="T3" fmla="*/ 4 h 17"/>
                <a:gd name="T4" fmla="*/ 14 w 47"/>
                <a:gd name="T5" fmla="*/ 2 h 17"/>
                <a:gd name="T6" fmla="*/ 20 w 47"/>
                <a:gd name="T7" fmla="*/ 0 h 17"/>
                <a:gd name="T8" fmla="*/ 26 w 47"/>
                <a:gd name="T9" fmla="*/ 0 h 17"/>
                <a:gd name="T10" fmla="*/ 32 w 47"/>
                <a:gd name="T11" fmla="*/ 2 h 17"/>
                <a:gd name="T12" fmla="*/ 36 w 47"/>
                <a:gd name="T13" fmla="*/ 4 h 17"/>
                <a:gd name="T14" fmla="*/ 42 w 47"/>
                <a:gd name="T15" fmla="*/ 10 h 17"/>
                <a:gd name="T16" fmla="*/ 46 w 4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7"/>
                <a:gd name="T29" fmla="*/ 47 w 4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7">
                  <a:moveTo>
                    <a:pt x="0" y="10"/>
                  </a:moveTo>
                  <a:lnTo>
                    <a:pt x="6" y="4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42" y="10"/>
                  </a:lnTo>
                  <a:lnTo>
                    <a:pt x="46" y="1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3" name="Freeform 119"/>
            <p:cNvSpPr>
              <a:spLocks/>
            </p:cNvSpPr>
            <p:nvPr/>
          </p:nvSpPr>
          <p:spPr bwMode="auto">
            <a:xfrm>
              <a:off x="2767" y="3207"/>
              <a:ext cx="47" cy="19"/>
            </a:xfrm>
            <a:custGeom>
              <a:avLst/>
              <a:gdLst>
                <a:gd name="T0" fmla="*/ 0 w 47"/>
                <a:gd name="T1" fmla="*/ 0 h 19"/>
                <a:gd name="T2" fmla="*/ 4 w 47"/>
                <a:gd name="T3" fmla="*/ 8 h 19"/>
                <a:gd name="T4" fmla="*/ 10 w 47"/>
                <a:gd name="T5" fmla="*/ 12 h 19"/>
                <a:gd name="T6" fmla="*/ 16 w 47"/>
                <a:gd name="T7" fmla="*/ 16 h 19"/>
                <a:gd name="T8" fmla="*/ 22 w 47"/>
                <a:gd name="T9" fmla="*/ 18 h 19"/>
                <a:gd name="T10" fmla="*/ 28 w 47"/>
                <a:gd name="T11" fmla="*/ 18 h 19"/>
                <a:gd name="T12" fmla="*/ 34 w 47"/>
                <a:gd name="T13" fmla="*/ 16 h 19"/>
                <a:gd name="T14" fmla="*/ 40 w 47"/>
                <a:gd name="T15" fmla="*/ 12 h 19"/>
                <a:gd name="T16" fmla="*/ 46 w 47"/>
                <a:gd name="T17" fmla="*/ 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9"/>
                <a:gd name="T29" fmla="*/ 47 w 47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9">
                  <a:moveTo>
                    <a:pt x="0" y="0"/>
                  </a:moveTo>
                  <a:lnTo>
                    <a:pt x="4" y="8"/>
                  </a:lnTo>
                  <a:lnTo>
                    <a:pt x="10" y="12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4" y="16"/>
                  </a:lnTo>
                  <a:lnTo>
                    <a:pt x="40" y="12"/>
                  </a:lnTo>
                  <a:lnTo>
                    <a:pt x="46" y="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4" name="Freeform 120"/>
            <p:cNvSpPr>
              <a:spLocks/>
            </p:cNvSpPr>
            <p:nvPr/>
          </p:nvSpPr>
          <p:spPr bwMode="auto">
            <a:xfrm>
              <a:off x="2813" y="3203"/>
              <a:ext cx="49" cy="19"/>
            </a:xfrm>
            <a:custGeom>
              <a:avLst/>
              <a:gdLst>
                <a:gd name="T0" fmla="*/ 0 w 49"/>
                <a:gd name="T1" fmla="*/ 12 h 19"/>
                <a:gd name="T2" fmla="*/ 8 w 49"/>
                <a:gd name="T3" fmla="*/ 6 h 19"/>
                <a:gd name="T4" fmla="*/ 14 w 49"/>
                <a:gd name="T5" fmla="*/ 2 h 19"/>
                <a:gd name="T6" fmla="*/ 20 w 49"/>
                <a:gd name="T7" fmla="*/ 0 h 19"/>
                <a:gd name="T8" fmla="*/ 26 w 49"/>
                <a:gd name="T9" fmla="*/ 0 h 19"/>
                <a:gd name="T10" fmla="*/ 32 w 49"/>
                <a:gd name="T11" fmla="*/ 2 h 19"/>
                <a:gd name="T12" fmla="*/ 38 w 49"/>
                <a:gd name="T13" fmla="*/ 6 h 19"/>
                <a:gd name="T14" fmla="*/ 42 w 49"/>
                <a:gd name="T15" fmla="*/ 10 h 19"/>
                <a:gd name="T16" fmla="*/ 48 w 49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9"/>
                <a:gd name="T29" fmla="*/ 49 w 4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9">
                  <a:moveTo>
                    <a:pt x="0" y="12"/>
                  </a:moveTo>
                  <a:lnTo>
                    <a:pt x="8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8" y="1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5" name="Freeform 121"/>
            <p:cNvSpPr>
              <a:spLocks/>
            </p:cNvSpPr>
            <p:nvPr/>
          </p:nvSpPr>
          <p:spPr bwMode="auto">
            <a:xfrm>
              <a:off x="2861" y="3221"/>
              <a:ext cx="46" cy="19"/>
            </a:xfrm>
            <a:custGeom>
              <a:avLst/>
              <a:gdLst>
                <a:gd name="T0" fmla="*/ 0 w 46"/>
                <a:gd name="T1" fmla="*/ 0 h 19"/>
                <a:gd name="T2" fmla="*/ 4 w 46"/>
                <a:gd name="T3" fmla="*/ 6 h 19"/>
                <a:gd name="T4" fmla="*/ 10 w 46"/>
                <a:gd name="T5" fmla="*/ 12 h 19"/>
                <a:gd name="T6" fmla="*/ 16 w 46"/>
                <a:gd name="T7" fmla="*/ 16 h 19"/>
                <a:gd name="T8" fmla="*/ 22 w 46"/>
                <a:gd name="T9" fmla="*/ 18 h 19"/>
                <a:gd name="T10" fmla="*/ 28 w 46"/>
                <a:gd name="T11" fmla="*/ 18 h 19"/>
                <a:gd name="T12" fmla="*/ 34 w 46"/>
                <a:gd name="T13" fmla="*/ 16 h 19"/>
                <a:gd name="T14" fmla="*/ 39 w 46"/>
                <a:gd name="T15" fmla="*/ 12 h 19"/>
                <a:gd name="T16" fmla="*/ 45 w 46"/>
                <a:gd name="T17" fmla="*/ 6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9"/>
                <a:gd name="T29" fmla="*/ 46 w 4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9">
                  <a:moveTo>
                    <a:pt x="0" y="0"/>
                  </a:moveTo>
                  <a:lnTo>
                    <a:pt x="4" y="6"/>
                  </a:lnTo>
                  <a:lnTo>
                    <a:pt x="10" y="12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4" y="16"/>
                  </a:lnTo>
                  <a:lnTo>
                    <a:pt x="39" y="12"/>
                  </a:lnTo>
                  <a:lnTo>
                    <a:pt x="45" y="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6" name="Freeform 122"/>
            <p:cNvSpPr>
              <a:spLocks/>
            </p:cNvSpPr>
            <p:nvPr/>
          </p:nvSpPr>
          <p:spPr bwMode="auto">
            <a:xfrm>
              <a:off x="2906" y="3217"/>
              <a:ext cx="49" cy="17"/>
            </a:xfrm>
            <a:custGeom>
              <a:avLst/>
              <a:gdLst>
                <a:gd name="T0" fmla="*/ 0 w 49"/>
                <a:gd name="T1" fmla="*/ 10 h 17"/>
                <a:gd name="T2" fmla="*/ 8 w 49"/>
                <a:gd name="T3" fmla="*/ 6 h 17"/>
                <a:gd name="T4" fmla="*/ 14 w 49"/>
                <a:gd name="T5" fmla="*/ 2 h 17"/>
                <a:gd name="T6" fmla="*/ 20 w 49"/>
                <a:gd name="T7" fmla="*/ 0 h 17"/>
                <a:gd name="T8" fmla="*/ 26 w 49"/>
                <a:gd name="T9" fmla="*/ 0 h 17"/>
                <a:gd name="T10" fmla="*/ 32 w 49"/>
                <a:gd name="T11" fmla="*/ 2 h 17"/>
                <a:gd name="T12" fmla="*/ 38 w 49"/>
                <a:gd name="T13" fmla="*/ 4 h 17"/>
                <a:gd name="T14" fmla="*/ 42 w 49"/>
                <a:gd name="T15" fmla="*/ 10 h 17"/>
                <a:gd name="T16" fmla="*/ 48 w 49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7"/>
                <a:gd name="T29" fmla="*/ 49 w 4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7">
                  <a:moveTo>
                    <a:pt x="0" y="10"/>
                  </a:moveTo>
                  <a:lnTo>
                    <a:pt x="8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8" y="1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7" name="Freeform 123"/>
            <p:cNvSpPr>
              <a:spLocks/>
            </p:cNvSpPr>
            <p:nvPr/>
          </p:nvSpPr>
          <p:spPr bwMode="auto">
            <a:xfrm>
              <a:off x="2954" y="3235"/>
              <a:ext cx="47" cy="17"/>
            </a:xfrm>
            <a:custGeom>
              <a:avLst/>
              <a:gdLst>
                <a:gd name="T0" fmla="*/ 0 w 47"/>
                <a:gd name="T1" fmla="*/ 0 h 17"/>
                <a:gd name="T2" fmla="*/ 6 w 47"/>
                <a:gd name="T3" fmla="*/ 6 h 17"/>
                <a:gd name="T4" fmla="*/ 10 w 47"/>
                <a:gd name="T5" fmla="*/ 12 h 17"/>
                <a:gd name="T6" fmla="*/ 16 w 47"/>
                <a:gd name="T7" fmla="*/ 14 h 17"/>
                <a:gd name="T8" fmla="*/ 22 w 47"/>
                <a:gd name="T9" fmla="*/ 16 h 17"/>
                <a:gd name="T10" fmla="*/ 28 w 47"/>
                <a:gd name="T11" fmla="*/ 16 h 17"/>
                <a:gd name="T12" fmla="*/ 34 w 47"/>
                <a:gd name="T13" fmla="*/ 14 h 17"/>
                <a:gd name="T14" fmla="*/ 40 w 47"/>
                <a:gd name="T15" fmla="*/ 12 h 17"/>
                <a:gd name="T16" fmla="*/ 46 w 47"/>
                <a:gd name="T17" fmla="*/ 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7"/>
                <a:gd name="T29" fmla="*/ 47 w 4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7">
                  <a:moveTo>
                    <a:pt x="0" y="0"/>
                  </a:moveTo>
                  <a:lnTo>
                    <a:pt x="6" y="6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34" y="14"/>
                  </a:lnTo>
                  <a:lnTo>
                    <a:pt x="40" y="12"/>
                  </a:lnTo>
                  <a:lnTo>
                    <a:pt x="46" y="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8" name="Freeform 124"/>
            <p:cNvSpPr>
              <a:spLocks/>
            </p:cNvSpPr>
            <p:nvPr/>
          </p:nvSpPr>
          <p:spPr bwMode="auto">
            <a:xfrm>
              <a:off x="3000" y="3231"/>
              <a:ext cx="49" cy="17"/>
            </a:xfrm>
            <a:custGeom>
              <a:avLst/>
              <a:gdLst>
                <a:gd name="T0" fmla="*/ 0 w 49"/>
                <a:gd name="T1" fmla="*/ 10 h 17"/>
                <a:gd name="T2" fmla="*/ 8 w 49"/>
                <a:gd name="T3" fmla="*/ 4 h 17"/>
                <a:gd name="T4" fmla="*/ 14 w 49"/>
                <a:gd name="T5" fmla="*/ 0 h 17"/>
                <a:gd name="T6" fmla="*/ 20 w 49"/>
                <a:gd name="T7" fmla="*/ 0 h 17"/>
                <a:gd name="T8" fmla="*/ 26 w 49"/>
                <a:gd name="T9" fmla="*/ 0 h 17"/>
                <a:gd name="T10" fmla="*/ 32 w 49"/>
                <a:gd name="T11" fmla="*/ 0 h 17"/>
                <a:gd name="T12" fmla="*/ 38 w 49"/>
                <a:gd name="T13" fmla="*/ 4 h 17"/>
                <a:gd name="T14" fmla="*/ 42 w 49"/>
                <a:gd name="T15" fmla="*/ 10 h 17"/>
                <a:gd name="T16" fmla="*/ 48 w 49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7"/>
                <a:gd name="T29" fmla="*/ 49 w 4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7">
                  <a:moveTo>
                    <a:pt x="0" y="10"/>
                  </a:moveTo>
                  <a:lnTo>
                    <a:pt x="8" y="4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8" y="1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49" name="Freeform 125"/>
            <p:cNvSpPr>
              <a:spLocks/>
            </p:cNvSpPr>
            <p:nvPr/>
          </p:nvSpPr>
          <p:spPr bwMode="auto">
            <a:xfrm>
              <a:off x="3048" y="3247"/>
              <a:ext cx="47" cy="19"/>
            </a:xfrm>
            <a:custGeom>
              <a:avLst/>
              <a:gdLst>
                <a:gd name="T0" fmla="*/ 0 w 47"/>
                <a:gd name="T1" fmla="*/ 0 h 19"/>
                <a:gd name="T2" fmla="*/ 6 w 47"/>
                <a:gd name="T3" fmla="*/ 8 h 19"/>
                <a:gd name="T4" fmla="*/ 10 w 47"/>
                <a:gd name="T5" fmla="*/ 12 h 19"/>
                <a:gd name="T6" fmla="*/ 16 w 47"/>
                <a:gd name="T7" fmla="*/ 16 h 19"/>
                <a:gd name="T8" fmla="*/ 22 w 47"/>
                <a:gd name="T9" fmla="*/ 18 h 19"/>
                <a:gd name="T10" fmla="*/ 28 w 47"/>
                <a:gd name="T11" fmla="*/ 18 h 19"/>
                <a:gd name="T12" fmla="*/ 34 w 47"/>
                <a:gd name="T13" fmla="*/ 16 h 19"/>
                <a:gd name="T14" fmla="*/ 40 w 47"/>
                <a:gd name="T15" fmla="*/ 12 h 19"/>
                <a:gd name="T16" fmla="*/ 46 w 47"/>
                <a:gd name="T17" fmla="*/ 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9"/>
                <a:gd name="T29" fmla="*/ 47 w 47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9">
                  <a:moveTo>
                    <a:pt x="0" y="0"/>
                  </a:moveTo>
                  <a:lnTo>
                    <a:pt x="6" y="8"/>
                  </a:lnTo>
                  <a:lnTo>
                    <a:pt x="10" y="12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4" y="16"/>
                  </a:lnTo>
                  <a:lnTo>
                    <a:pt x="40" y="12"/>
                  </a:lnTo>
                  <a:lnTo>
                    <a:pt x="46" y="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0" name="Freeform 126"/>
            <p:cNvSpPr>
              <a:spLocks/>
            </p:cNvSpPr>
            <p:nvPr/>
          </p:nvSpPr>
          <p:spPr bwMode="auto">
            <a:xfrm>
              <a:off x="2345" y="3137"/>
              <a:ext cx="47" cy="19"/>
            </a:xfrm>
            <a:custGeom>
              <a:avLst/>
              <a:gdLst>
                <a:gd name="T0" fmla="*/ 0 w 47"/>
                <a:gd name="T1" fmla="*/ 12 h 19"/>
                <a:gd name="T2" fmla="*/ 6 w 47"/>
                <a:gd name="T3" fmla="*/ 6 h 19"/>
                <a:gd name="T4" fmla="*/ 12 w 47"/>
                <a:gd name="T5" fmla="*/ 2 h 19"/>
                <a:gd name="T6" fmla="*/ 20 w 47"/>
                <a:gd name="T7" fmla="*/ 0 h 19"/>
                <a:gd name="T8" fmla="*/ 26 w 47"/>
                <a:gd name="T9" fmla="*/ 0 h 19"/>
                <a:gd name="T10" fmla="*/ 30 w 47"/>
                <a:gd name="T11" fmla="*/ 2 h 19"/>
                <a:gd name="T12" fmla="*/ 36 w 47"/>
                <a:gd name="T13" fmla="*/ 6 h 19"/>
                <a:gd name="T14" fmla="*/ 42 w 47"/>
                <a:gd name="T15" fmla="*/ 10 h 19"/>
                <a:gd name="T16" fmla="*/ 46 w 47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9"/>
                <a:gd name="T29" fmla="*/ 47 w 47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9">
                  <a:moveTo>
                    <a:pt x="0" y="12"/>
                  </a:move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2" y="10"/>
                  </a:lnTo>
                  <a:lnTo>
                    <a:pt x="46" y="1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1" name="Freeform 127"/>
            <p:cNvSpPr>
              <a:spLocks/>
            </p:cNvSpPr>
            <p:nvPr/>
          </p:nvSpPr>
          <p:spPr bwMode="auto">
            <a:xfrm>
              <a:off x="2391" y="3155"/>
              <a:ext cx="48" cy="19"/>
            </a:xfrm>
            <a:custGeom>
              <a:avLst/>
              <a:gdLst>
                <a:gd name="T0" fmla="*/ 0 w 48"/>
                <a:gd name="T1" fmla="*/ 0 h 19"/>
                <a:gd name="T2" fmla="*/ 6 w 48"/>
                <a:gd name="T3" fmla="*/ 8 h 19"/>
                <a:gd name="T4" fmla="*/ 12 w 48"/>
                <a:gd name="T5" fmla="*/ 12 h 19"/>
                <a:gd name="T6" fmla="*/ 16 w 48"/>
                <a:gd name="T7" fmla="*/ 16 h 19"/>
                <a:gd name="T8" fmla="*/ 22 w 48"/>
                <a:gd name="T9" fmla="*/ 18 h 19"/>
                <a:gd name="T10" fmla="*/ 28 w 48"/>
                <a:gd name="T11" fmla="*/ 18 h 19"/>
                <a:gd name="T12" fmla="*/ 33 w 48"/>
                <a:gd name="T13" fmla="*/ 16 h 19"/>
                <a:gd name="T14" fmla="*/ 39 w 48"/>
                <a:gd name="T15" fmla="*/ 12 h 19"/>
                <a:gd name="T16" fmla="*/ 47 w 48"/>
                <a:gd name="T17" fmla="*/ 6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9"/>
                <a:gd name="T29" fmla="*/ 48 w 4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9">
                  <a:moveTo>
                    <a:pt x="0" y="0"/>
                  </a:moveTo>
                  <a:lnTo>
                    <a:pt x="6" y="8"/>
                  </a:lnTo>
                  <a:lnTo>
                    <a:pt x="12" y="12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3" y="16"/>
                  </a:lnTo>
                  <a:lnTo>
                    <a:pt x="39" y="12"/>
                  </a:lnTo>
                  <a:lnTo>
                    <a:pt x="47" y="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2" name="Freeform 128"/>
            <p:cNvSpPr>
              <a:spLocks/>
            </p:cNvSpPr>
            <p:nvPr/>
          </p:nvSpPr>
          <p:spPr bwMode="auto">
            <a:xfrm>
              <a:off x="2438" y="3151"/>
              <a:ext cx="47" cy="19"/>
            </a:xfrm>
            <a:custGeom>
              <a:avLst/>
              <a:gdLst>
                <a:gd name="T0" fmla="*/ 0 w 47"/>
                <a:gd name="T1" fmla="*/ 10 h 19"/>
                <a:gd name="T2" fmla="*/ 6 w 47"/>
                <a:gd name="T3" fmla="*/ 6 h 19"/>
                <a:gd name="T4" fmla="*/ 14 w 47"/>
                <a:gd name="T5" fmla="*/ 2 h 19"/>
                <a:gd name="T6" fmla="*/ 20 w 47"/>
                <a:gd name="T7" fmla="*/ 0 h 19"/>
                <a:gd name="T8" fmla="*/ 26 w 47"/>
                <a:gd name="T9" fmla="*/ 0 h 19"/>
                <a:gd name="T10" fmla="*/ 30 w 47"/>
                <a:gd name="T11" fmla="*/ 2 h 19"/>
                <a:gd name="T12" fmla="*/ 36 w 47"/>
                <a:gd name="T13" fmla="*/ 6 h 19"/>
                <a:gd name="T14" fmla="*/ 42 w 47"/>
                <a:gd name="T15" fmla="*/ 10 h 19"/>
                <a:gd name="T16" fmla="*/ 46 w 47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9"/>
                <a:gd name="T29" fmla="*/ 47 w 47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9">
                  <a:moveTo>
                    <a:pt x="0" y="10"/>
                  </a:move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2" y="10"/>
                  </a:lnTo>
                  <a:lnTo>
                    <a:pt x="46" y="1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3" name="Freeform 129"/>
            <p:cNvSpPr>
              <a:spLocks/>
            </p:cNvSpPr>
            <p:nvPr/>
          </p:nvSpPr>
          <p:spPr bwMode="auto">
            <a:xfrm>
              <a:off x="2484" y="3169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6 w 49"/>
                <a:gd name="T3" fmla="*/ 6 h 17"/>
                <a:gd name="T4" fmla="*/ 12 w 49"/>
                <a:gd name="T5" fmla="*/ 12 h 17"/>
                <a:gd name="T6" fmla="*/ 16 w 49"/>
                <a:gd name="T7" fmla="*/ 14 h 17"/>
                <a:gd name="T8" fmla="*/ 22 w 49"/>
                <a:gd name="T9" fmla="*/ 16 h 17"/>
                <a:gd name="T10" fmla="*/ 28 w 49"/>
                <a:gd name="T11" fmla="*/ 16 h 17"/>
                <a:gd name="T12" fmla="*/ 34 w 49"/>
                <a:gd name="T13" fmla="*/ 14 h 17"/>
                <a:gd name="T14" fmla="*/ 40 w 49"/>
                <a:gd name="T15" fmla="*/ 12 h 17"/>
                <a:gd name="T16" fmla="*/ 48 w 49"/>
                <a:gd name="T17" fmla="*/ 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7"/>
                <a:gd name="T29" fmla="*/ 49 w 4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7">
                  <a:moveTo>
                    <a:pt x="0" y="0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34" y="14"/>
                  </a:lnTo>
                  <a:lnTo>
                    <a:pt x="40" y="12"/>
                  </a:lnTo>
                  <a:lnTo>
                    <a:pt x="48" y="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4" name="Freeform 130"/>
            <p:cNvSpPr>
              <a:spLocks/>
            </p:cNvSpPr>
            <p:nvPr/>
          </p:nvSpPr>
          <p:spPr bwMode="auto">
            <a:xfrm>
              <a:off x="2532" y="3165"/>
              <a:ext cx="47" cy="17"/>
            </a:xfrm>
            <a:custGeom>
              <a:avLst/>
              <a:gdLst>
                <a:gd name="T0" fmla="*/ 0 w 47"/>
                <a:gd name="T1" fmla="*/ 10 h 17"/>
                <a:gd name="T2" fmla="*/ 6 w 47"/>
                <a:gd name="T3" fmla="*/ 4 h 17"/>
                <a:gd name="T4" fmla="*/ 14 w 47"/>
                <a:gd name="T5" fmla="*/ 2 h 17"/>
                <a:gd name="T6" fmla="*/ 20 w 47"/>
                <a:gd name="T7" fmla="*/ 0 h 17"/>
                <a:gd name="T8" fmla="*/ 26 w 47"/>
                <a:gd name="T9" fmla="*/ 0 h 17"/>
                <a:gd name="T10" fmla="*/ 32 w 47"/>
                <a:gd name="T11" fmla="*/ 0 h 17"/>
                <a:gd name="T12" fmla="*/ 36 w 47"/>
                <a:gd name="T13" fmla="*/ 4 h 17"/>
                <a:gd name="T14" fmla="*/ 42 w 47"/>
                <a:gd name="T15" fmla="*/ 10 h 17"/>
                <a:gd name="T16" fmla="*/ 46 w 4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7"/>
                <a:gd name="T29" fmla="*/ 47 w 4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7">
                  <a:moveTo>
                    <a:pt x="0" y="10"/>
                  </a:moveTo>
                  <a:lnTo>
                    <a:pt x="6" y="4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4"/>
                  </a:lnTo>
                  <a:lnTo>
                    <a:pt x="42" y="10"/>
                  </a:lnTo>
                  <a:lnTo>
                    <a:pt x="46" y="1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5" name="Freeform 131"/>
            <p:cNvSpPr>
              <a:spLocks/>
            </p:cNvSpPr>
            <p:nvPr/>
          </p:nvSpPr>
          <p:spPr bwMode="auto">
            <a:xfrm>
              <a:off x="2578" y="3181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6 w 49"/>
                <a:gd name="T3" fmla="*/ 8 h 19"/>
                <a:gd name="T4" fmla="*/ 12 w 49"/>
                <a:gd name="T5" fmla="*/ 12 h 19"/>
                <a:gd name="T6" fmla="*/ 18 w 49"/>
                <a:gd name="T7" fmla="*/ 16 h 19"/>
                <a:gd name="T8" fmla="*/ 22 w 49"/>
                <a:gd name="T9" fmla="*/ 18 h 19"/>
                <a:gd name="T10" fmla="*/ 28 w 49"/>
                <a:gd name="T11" fmla="*/ 18 h 19"/>
                <a:gd name="T12" fmla="*/ 34 w 49"/>
                <a:gd name="T13" fmla="*/ 16 h 19"/>
                <a:gd name="T14" fmla="*/ 42 w 49"/>
                <a:gd name="T15" fmla="*/ 12 h 19"/>
                <a:gd name="T16" fmla="*/ 48 w 49"/>
                <a:gd name="T17" fmla="*/ 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9"/>
                <a:gd name="T29" fmla="*/ 49 w 4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9">
                  <a:moveTo>
                    <a:pt x="0" y="0"/>
                  </a:moveTo>
                  <a:lnTo>
                    <a:pt x="6" y="8"/>
                  </a:lnTo>
                  <a:lnTo>
                    <a:pt x="12" y="12"/>
                  </a:lnTo>
                  <a:lnTo>
                    <a:pt x="18" y="16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4" y="16"/>
                  </a:lnTo>
                  <a:lnTo>
                    <a:pt x="42" y="12"/>
                  </a:lnTo>
                  <a:lnTo>
                    <a:pt x="48" y="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6" name="Freeform 132"/>
            <p:cNvSpPr>
              <a:spLocks/>
            </p:cNvSpPr>
            <p:nvPr/>
          </p:nvSpPr>
          <p:spPr bwMode="auto">
            <a:xfrm>
              <a:off x="2626" y="3177"/>
              <a:ext cx="46" cy="19"/>
            </a:xfrm>
            <a:custGeom>
              <a:avLst/>
              <a:gdLst>
                <a:gd name="T0" fmla="*/ 0 w 46"/>
                <a:gd name="T1" fmla="*/ 10 h 19"/>
                <a:gd name="T2" fmla="*/ 6 w 46"/>
                <a:gd name="T3" fmla="*/ 6 h 19"/>
                <a:gd name="T4" fmla="*/ 14 w 46"/>
                <a:gd name="T5" fmla="*/ 2 h 19"/>
                <a:gd name="T6" fmla="*/ 20 w 46"/>
                <a:gd name="T7" fmla="*/ 0 h 19"/>
                <a:gd name="T8" fmla="*/ 26 w 46"/>
                <a:gd name="T9" fmla="*/ 0 h 19"/>
                <a:gd name="T10" fmla="*/ 32 w 46"/>
                <a:gd name="T11" fmla="*/ 2 h 19"/>
                <a:gd name="T12" fmla="*/ 35 w 46"/>
                <a:gd name="T13" fmla="*/ 6 h 19"/>
                <a:gd name="T14" fmla="*/ 41 w 46"/>
                <a:gd name="T15" fmla="*/ 10 h 19"/>
                <a:gd name="T16" fmla="*/ 45 w 46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9"/>
                <a:gd name="T29" fmla="*/ 46 w 4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9">
                  <a:moveTo>
                    <a:pt x="0" y="10"/>
                  </a:move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5" y="6"/>
                  </a:lnTo>
                  <a:lnTo>
                    <a:pt x="41" y="10"/>
                  </a:lnTo>
                  <a:lnTo>
                    <a:pt x="45" y="1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7" name="Freeform 133"/>
            <p:cNvSpPr>
              <a:spLocks/>
            </p:cNvSpPr>
            <p:nvPr/>
          </p:nvSpPr>
          <p:spPr bwMode="auto">
            <a:xfrm>
              <a:off x="3084" y="3223"/>
              <a:ext cx="148" cy="67"/>
            </a:xfrm>
            <a:custGeom>
              <a:avLst/>
              <a:gdLst>
                <a:gd name="T0" fmla="*/ 0 w 148"/>
                <a:gd name="T1" fmla="*/ 66 h 67"/>
                <a:gd name="T2" fmla="*/ 147 w 148"/>
                <a:gd name="T3" fmla="*/ 45 h 67"/>
                <a:gd name="T4" fmla="*/ 11 w 148"/>
                <a:gd name="T5" fmla="*/ 0 h 67"/>
                <a:gd name="T6" fmla="*/ 0 w 148"/>
                <a:gd name="T7" fmla="*/ 66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67"/>
                <a:gd name="T14" fmla="*/ 148 w 148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67">
                  <a:moveTo>
                    <a:pt x="0" y="66"/>
                  </a:moveTo>
                  <a:lnTo>
                    <a:pt x="147" y="45"/>
                  </a:lnTo>
                  <a:lnTo>
                    <a:pt x="11" y="0"/>
                  </a:lnTo>
                  <a:lnTo>
                    <a:pt x="0" y="66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8" name="Freeform 134"/>
            <p:cNvSpPr>
              <a:spLocks/>
            </p:cNvSpPr>
            <p:nvPr/>
          </p:nvSpPr>
          <p:spPr bwMode="auto">
            <a:xfrm>
              <a:off x="1873" y="2536"/>
              <a:ext cx="49" cy="17"/>
            </a:xfrm>
            <a:custGeom>
              <a:avLst/>
              <a:gdLst>
                <a:gd name="T0" fmla="*/ 0 w 49"/>
                <a:gd name="T1" fmla="*/ 16 h 17"/>
                <a:gd name="T2" fmla="*/ 6 w 49"/>
                <a:gd name="T3" fmla="*/ 10 h 17"/>
                <a:gd name="T4" fmla="*/ 12 w 49"/>
                <a:gd name="T5" fmla="*/ 4 h 17"/>
                <a:gd name="T6" fmla="*/ 18 w 49"/>
                <a:gd name="T7" fmla="*/ 2 h 17"/>
                <a:gd name="T8" fmla="*/ 24 w 49"/>
                <a:gd name="T9" fmla="*/ 0 h 17"/>
                <a:gd name="T10" fmla="*/ 30 w 49"/>
                <a:gd name="T11" fmla="*/ 0 h 17"/>
                <a:gd name="T12" fmla="*/ 36 w 49"/>
                <a:gd name="T13" fmla="*/ 2 h 17"/>
                <a:gd name="T14" fmla="*/ 42 w 49"/>
                <a:gd name="T15" fmla="*/ 6 h 17"/>
                <a:gd name="T16" fmla="*/ 48 w 49"/>
                <a:gd name="T17" fmla="*/ 1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7"/>
                <a:gd name="T29" fmla="*/ 49 w 4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7">
                  <a:moveTo>
                    <a:pt x="0" y="16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2" y="6"/>
                  </a:lnTo>
                  <a:lnTo>
                    <a:pt x="48" y="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59" name="Freeform 135"/>
            <p:cNvSpPr>
              <a:spLocks/>
            </p:cNvSpPr>
            <p:nvPr/>
          </p:nvSpPr>
          <p:spPr bwMode="auto">
            <a:xfrm>
              <a:off x="2014" y="2534"/>
              <a:ext cx="49" cy="17"/>
            </a:xfrm>
            <a:custGeom>
              <a:avLst/>
              <a:gdLst>
                <a:gd name="T0" fmla="*/ 0 w 49"/>
                <a:gd name="T1" fmla="*/ 4 h 17"/>
                <a:gd name="T2" fmla="*/ 8 w 49"/>
                <a:gd name="T3" fmla="*/ 10 h 17"/>
                <a:gd name="T4" fmla="*/ 14 w 49"/>
                <a:gd name="T5" fmla="*/ 14 h 17"/>
                <a:gd name="T6" fmla="*/ 20 w 49"/>
                <a:gd name="T7" fmla="*/ 16 h 17"/>
                <a:gd name="T8" fmla="*/ 26 w 49"/>
                <a:gd name="T9" fmla="*/ 16 h 17"/>
                <a:gd name="T10" fmla="*/ 32 w 49"/>
                <a:gd name="T11" fmla="*/ 14 h 17"/>
                <a:gd name="T12" fmla="*/ 38 w 49"/>
                <a:gd name="T13" fmla="*/ 10 h 17"/>
                <a:gd name="T14" fmla="*/ 42 w 49"/>
                <a:gd name="T15" fmla="*/ 6 h 17"/>
                <a:gd name="T16" fmla="*/ 48 w 49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7"/>
                <a:gd name="T29" fmla="*/ 49 w 4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7">
                  <a:moveTo>
                    <a:pt x="0" y="4"/>
                  </a:moveTo>
                  <a:lnTo>
                    <a:pt x="8" y="10"/>
                  </a:lnTo>
                  <a:lnTo>
                    <a:pt x="14" y="14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0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0" name="Freeform 136"/>
            <p:cNvSpPr>
              <a:spLocks/>
            </p:cNvSpPr>
            <p:nvPr/>
          </p:nvSpPr>
          <p:spPr bwMode="auto">
            <a:xfrm>
              <a:off x="2062" y="2516"/>
              <a:ext cx="49" cy="17"/>
            </a:xfrm>
            <a:custGeom>
              <a:avLst/>
              <a:gdLst>
                <a:gd name="T0" fmla="*/ 0 w 49"/>
                <a:gd name="T1" fmla="*/ 16 h 17"/>
                <a:gd name="T2" fmla="*/ 6 w 49"/>
                <a:gd name="T3" fmla="*/ 10 h 17"/>
                <a:gd name="T4" fmla="*/ 12 w 49"/>
                <a:gd name="T5" fmla="*/ 6 h 17"/>
                <a:gd name="T6" fmla="*/ 16 w 49"/>
                <a:gd name="T7" fmla="*/ 2 h 17"/>
                <a:gd name="T8" fmla="*/ 22 w 49"/>
                <a:gd name="T9" fmla="*/ 0 h 17"/>
                <a:gd name="T10" fmla="*/ 28 w 49"/>
                <a:gd name="T11" fmla="*/ 0 h 17"/>
                <a:gd name="T12" fmla="*/ 34 w 49"/>
                <a:gd name="T13" fmla="*/ 2 h 17"/>
                <a:gd name="T14" fmla="*/ 40 w 49"/>
                <a:gd name="T15" fmla="*/ 6 h 17"/>
                <a:gd name="T16" fmla="*/ 48 w 49"/>
                <a:gd name="T17" fmla="*/ 1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7"/>
                <a:gd name="T29" fmla="*/ 49 w 4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7">
                  <a:moveTo>
                    <a:pt x="0" y="16"/>
                  </a:moveTo>
                  <a:lnTo>
                    <a:pt x="6" y="10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8" y="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1" name="Freeform 137"/>
            <p:cNvSpPr>
              <a:spLocks/>
            </p:cNvSpPr>
            <p:nvPr/>
          </p:nvSpPr>
          <p:spPr bwMode="auto">
            <a:xfrm>
              <a:off x="2110" y="2530"/>
              <a:ext cx="49" cy="15"/>
            </a:xfrm>
            <a:custGeom>
              <a:avLst/>
              <a:gdLst>
                <a:gd name="T0" fmla="*/ 0 w 49"/>
                <a:gd name="T1" fmla="*/ 0 h 15"/>
                <a:gd name="T2" fmla="*/ 6 w 49"/>
                <a:gd name="T3" fmla="*/ 6 h 15"/>
                <a:gd name="T4" fmla="*/ 12 w 49"/>
                <a:gd name="T5" fmla="*/ 12 h 15"/>
                <a:gd name="T6" fmla="*/ 18 w 49"/>
                <a:gd name="T7" fmla="*/ 14 h 15"/>
                <a:gd name="T8" fmla="*/ 24 w 49"/>
                <a:gd name="T9" fmla="*/ 14 h 15"/>
                <a:gd name="T10" fmla="*/ 30 w 49"/>
                <a:gd name="T11" fmla="*/ 14 h 15"/>
                <a:gd name="T12" fmla="*/ 36 w 49"/>
                <a:gd name="T13" fmla="*/ 12 h 15"/>
                <a:gd name="T14" fmla="*/ 42 w 49"/>
                <a:gd name="T15" fmla="*/ 6 h 15"/>
                <a:gd name="T16" fmla="*/ 48 w 4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0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24" y="14"/>
                  </a:lnTo>
                  <a:lnTo>
                    <a:pt x="30" y="14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2" name="Freeform 138"/>
            <p:cNvSpPr>
              <a:spLocks/>
            </p:cNvSpPr>
            <p:nvPr/>
          </p:nvSpPr>
          <p:spPr bwMode="auto">
            <a:xfrm>
              <a:off x="2156" y="2516"/>
              <a:ext cx="48" cy="15"/>
            </a:xfrm>
            <a:custGeom>
              <a:avLst/>
              <a:gdLst>
                <a:gd name="T0" fmla="*/ 0 w 48"/>
                <a:gd name="T1" fmla="*/ 14 h 15"/>
                <a:gd name="T2" fmla="*/ 8 w 48"/>
                <a:gd name="T3" fmla="*/ 8 h 15"/>
                <a:gd name="T4" fmla="*/ 14 w 48"/>
                <a:gd name="T5" fmla="*/ 4 h 15"/>
                <a:gd name="T6" fmla="*/ 20 w 48"/>
                <a:gd name="T7" fmla="*/ 2 h 15"/>
                <a:gd name="T8" fmla="*/ 25 w 48"/>
                <a:gd name="T9" fmla="*/ 0 h 15"/>
                <a:gd name="T10" fmla="*/ 31 w 48"/>
                <a:gd name="T11" fmla="*/ 2 h 15"/>
                <a:gd name="T12" fmla="*/ 35 w 48"/>
                <a:gd name="T13" fmla="*/ 4 h 15"/>
                <a:gd name="T14" fmla="*/ 41 w 48"/>
                <a:gd name="T15" fmla="*/ 8 h 15"/>
                <a:gd name="T16" fmla="*/ 47 w 48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5"/>
                <a:gd name="T29" fmla="*/ 48 w 48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5">
                  <a:moveTo>
                    <a:pt x="0" y="14"/>
                  </a:moveTo>
                  <a:lnTo>
                    <a:pt x="8" y="8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5" y="4"/>
                  </a:lnTo>
                  <a:lnTo>
                    <a:pt x="41" y="8"/>
                  </a:lnTo>
                  <a:lnTo>
                    <a:pt x="47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3" name="Freeform 139"/>
            <p:cNvSpPr>
              <a:spLocks/>
            </p:cNvSpPr>
            <p:nvPr/>
          </p:nvSpPr>
          <p:spPr bwMode="auto">
            <a:xfrm>
              <a:off x="2203" y="2530"/>
              <a:ext cx="49" cy="15"/>
            </a:xfrm>
            <a:custGeom>
              <a:avLst/>
              <a:gdLst>
                <a:gd name="T0" fmla="*/ 0 w 49"/>
                <a:gd name="T1" fmla="*/ 0 h 15"/>
                <a:gd name="T2" fmla="*/ 6 w 49"/>
                <a:gd name="T3" fmla="*/ 6 h 15"/>
                <a:gd name="T4" fmla="*/ 12 w 49"/>
                <a:gd name="T5" fmla="*/ 10 h 15"/>
                <a:gd name="T6" fmla="*/ 18 w 49"/>
                <a:gd name="T7" fmla="*/ 12 h 15"/>
                <a:gd name="T8" fmla="*/ 24 w 49"/>
                <a:gd name="T9" fmla="*/ 14 h 15"/>
                <a:gd name="T10" fmla="*/ 30 w 49"/>
                <a:gd name="T11" fmla="*/ 12 h 15"/>
                <a:gd name="T12" fmla="*/ 36 w 49"/>
                <a:gd name="T13" fmla="*/ 10 h 15"/>
                <a:gd name="T14" fmla="*/ 42 w 49"/>
                <a:gd name="T15" fmla="*/ 6 h 15"/>
                <a:gd name="T16" fmla="*/ 48 w 4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0"/>
                  </a:moveTo>
                  <a:lnTo>
                    <a:pt x="6" y="6"/>
                  </a:lnTo>
                  <a:lnTo>
                    <a:pt x="12" y="10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4" name="Freeform 140"/>
            <p:cNvSpPr>
              <a:spLocks/>
            </p:cNvSpPr>
            <p:nvPr/>
          </p:nvSpPr>
          <p:spPr bwMode="auto">
            <a:xfrm>
              <a:off x="2251" y="2516"/>
              <a:ext cx="47" cy="15"/>
            </a:xfrm>
            <a:custGeom>
              <a:avLst/>
              <a:gdLst>
                <a:gd name="T0" fmla="*/ 0 w 47"/>
                <a:gd name="T1" fmla="*/ 14 h 15"/>
                <a:gd name="T2" fmla="*/ 6 w 47"/>
                <a:gd name="T3" fmla="*/ 8 h 15"/>
                <a:gd name="T4" fmla="*/ 12 w 47"/>
                <a:gd name="T5" fmla="*/ 4 h 15"/>
                <a:gd name="T6" fmla="*/ 18 w 47"/>
                <a:gd name="T7" fmla="*/ 2 h 15"/>
                <a:gd name="T8" fmla="*/ 24 w 47"/>
                <a:gd name="T9" fmla="*/ 0 h 15"/>
                <a:gd name="T10" fmla="*/ 30 w 47"/>
                <a:gd name="T11" fmla="*/ 2 h 15"/>
                <a:gd name="T12" fmla="*/ 36 w 47"/>
                <a:gd name="T13" fmla="*/ 4 h 15"/>
                <a:gd name="T14" fmla="*/ 40 w 47"/>
                <a:gd name="T15" fmla="*/ 8 h 15"/>
                <a:gd name="T16" fmla="*/ 46 w 47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5"/>
                <a:gd name="T29" fmla="*/ 47 w 4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5">
                  <a:moveTo>
                    <a:pt x="0" y="14"/>
                  </a:moveTo>
                  <a:lnTo>
                    <a:pt x="6" y="8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4"/>
                  </a:lnTo>
                  <a:lnTo>
                    <a:pt x="40" y="8"/>
                  </a:lnTo>
                  <a:lnTo>
                    <a:pt x="46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5" name="Freeform 141"/>
            <p:cNvSpPr>
              <a:spLocks/>
            </p:cNvSpPr>
            <p:nvPr/>
          </p:nvSpPr>
          <p:spPr bwMode="auto">
            <a:xfrm>
              <a:off x="2297" y="2530"/>
              <a:ext cx="47" cy="15"/>
            </a:xfrm>
            <a:custGeom>
              <a:avLst/>
              <a:gdLst>
                <a:gd name="T0" fmla="*/ 0 w 47"/>
                <a:gd name="T1" fmla="*/ 0 h 15"/>
                <a:gd name="T2" fmla="*/ 6 w 47"/>
                <a:gd name="T3" fmla="*/ 6 h 15"/>
                <a:gd name="T4" fmla="*/ 12 w 47"/>
                <a:gd name="T5" fmla="*/ 10 h 15"/>
                <a:gd name="T6" fmla="*/ 18 w 47"/>
                <a:gd name="T7" fmla="*/ 12 h 15"/>
                <a:gd name="T8" fmla="*/ 24 w 47"/>
                <a:gd name="T9" fmla="*/ 14 h 15"/>
                <a:gd name="T10" fmla="*/ 30 w 47"/>
                <a:gd name="T11" fmla="*/ 12 h 15"/>
                <a:gd name="T12" fmla="*/ 36 w 47"/>
                <a:gd name="T13" fmla="*/ 10 h 15"/>
                <a:gd name="T14" fmla="*/ 42 w 47"/>
                <a:gd name="T15" fmla="*/ 6 h 15"/>
                <a:gd name="T16" fmla="*/ 46 w 47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5"/>
                <a:gd name="T29" fmla="*/ 47 w 4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5">
                  <a:moveTo>
                    <a:pt x="0" y="0"/>
                  </a:moveTo>
                  <a:lnTo>
                    <a:pt x="6" y="6"/>
                  </a:lnTo>
                  <a:lnTo>
                    <a:pt x="12" y="10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4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6" name="Freeform 142"/>
            <p:cNvSpPr>
              <a:spLocks/>
            </p:cNvSpPr>
            <p:nvPr/>
          </p:nvSpPr>
          <p:spPr bwMode="auto">
            <a:xfrm>
              <a:off x="2345" y="2516"/>
              <a:ext cx="49" cy="15"/>
            </a:xfrm>
            <a:custGeom>
              <a:avLst/>
              <a:gdLst>
                <a:gd name="T0" fmla="*/ 0 w 49"/>
                <a:gd name="T1" fmla="*/ 14 h 15"/>
                <a:gd name="T2" fmla="*/ 6 w 49"/>
                <a:gd name="T3" fmla="*/ 8 h 15"/>
                <a:gd name="T4" fmla="*/ 12 w 49"/>
                <a:gd name="T5" fmla="*/ 2 h 15"/>
                <a:gd name="T6" fmla="*/ 18 w 49"/>
                <a:gd name="T7" fmla="*/ 0 h 15"/>
                <a:gd name="T8" fmla="*/ 24 w 49"/>
                <a:gd name="T9" fmla="*/ 0 h 15"/>
                <a:gd name="T10" fmla="*/ 30 w 49"/>
                <a:gd name="T11" fmla="*/ 0 h 15"/>
                <a:gd name="T12" fmla="*/ 36 w 49"/>
                <a:gd name="T13" fmla="*/ 2 h 15"/>
                <a:gd name="T14" fmla="*/ 42 w 49"/>
                <a:gd name="T15" fmla="*/ 8 h 15"/>
                <a:gd name="T16" fmla="*/ 48 w 49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14"/>
                  </a:moveTo>
                  <a:lnTo>
                    <a:pt x="6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2" y="8"/>
                  </a:lnTo>
                  <a:lnTo>
                    <a:pt x="48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7" name="Freeform 143"/>
            <p:cNvSpPr>
              <a:spLocks/>
            </p:cNvSpPr>
            <p:nvPr/>
          </p:nvSpPr>
          <p:spPr bwMode="auto">
            <a:xfrm>
              <a:off x="2673" y="2484"/>
              <a:ext cx="47" cy="19"/>
            </a:xfrm>
            <a:custGeom>
              <a:avLst/>
              <a:gdLst>
                <a:gd name="T0" fmla="*/ 0 w 47"/>
                <a:gd name="T1" fmla="*/ 6 h 19"/>
                <a:gd name="T2" fmla="*/ 6 w 47"/>
                <a:gd name="T3" fmla="*/ 12 h 19"/>
                <a:gd name="T4" fmla="*/ 14 w 47"/>
                <a:gd name="T5" fmla="*/ 16 h 19"/>
                <a:gd name="T6" fmla="*/ 20 w 47"/>
                <a:gd name="T7" fmla="*/ 18 h 19"/>
                <a:gd name="T8" fmla="*/ 26 w 47"/>
                <a:gd name="T9" fmla="*/ 18 h 19"/>
                <a:gd name="T10" fmla="*/ 32 w 47"/>
                <a:gd name="T11" fmla="*/ 16 h 19"/>
                <a:gd name="T12" fmla="*/ 36 w 47"/>
                <a:gd name="T13" fmla="*/ 12 h 19"/>
                <a:gd name="T14" fmla="*/ 42 w 47"/>
                <a:gd name="T15" fmla="*/ 8 h 19"/>
                <a:gd name="T16" fmla="*/ 46 w 47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9"/>
                <a:gd name="T29" fmla="*/ 47 w 47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9">
                  <a:moveTo>
                    <a:pt x="0" y="6"/>
                  </a:moveTo>
                  <a:lnTo>
                    <a:pt x="6" y="12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6" y="18"/>
                  </a:lnTo>
                  <a:lnTo>
                    <a:pt x="32" y="16"/>
                  </a:lnTo>
                  <a:lnTo>
                    <a:pt x="36" y="12"/>
                  </a:lnTo>
                  <a:lnTo>
                    <a:pt x="42" y="8"/>
                  </a:lnTo>
                  <a:lnTo>
                    <a:pt x="4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8" name="Freeform 144"/>
            <p:cNvSpPr>
              <a:spLocks/>
            </p:cNvSpPr>
            <p:nvPr/>
          </p:nvSpPr>
          <p:spPr bwMode="auto">
            <a:xfrm>
              <a:off x="2721" y="2467"/>
              <a:ext cx="47" cy="18"/>
            </a:xfrm>
            <a:custGeom>
              <a:avLst/>
              <a:gdLst>
                <a:gd name="T0" fmla="*/ 0 w 47"/>
                <a:gd name="T1" fmla="*/ 17 h 18"/>
                <a:gd name="T2" fmla="*/ 4 w 47"/>
                <a:gd name="T3" fmla="*/ 12 h 18"/>
                <a:gd name="T4" fmla="*/ 10 w 47"/>
                <a:gd name="T5" fmla="*/ 6 h 18"/>
                <a:gd name="T6" fmla="*/ 16 w 47"/>
                <a:gd name="T7" fmla="*/ 2 h 18"/>
                <a:gd name="T8" fmla="*/ 22 w 47"/>
                <a:gd name="T9" fmla="*/ 0 h 18"/>
                <a:gd name="T10" fmla="*/ 28 w 47"/>
                <a:gd name="T11" fmla="*/ 0 h 18"/>
                <a:gd name="T12" fmla="*/ 34 w 47"/>
                <a:gd name="T13" fmla="*/ 2 h 18"/>
                <a:gd name="T14" fmla="*/ 40 w 47"/>
                <a:gd name="T15" fmla="*/ 6 h 18"/>
                <a:gd name="T16" fmla="*/ 46 w 47"/>
                <a:gd name="T17" fmla="*/ 12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8"/>
                <a:gd name="T29" fmla="*/ 47 w 47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8">
                  <a:moveTo>
                    <a:pt x="0" y="17"/>
                  </a:moveTo>
                  <a:lnTo>
                    <a:pt x="4" y="12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6" y="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69" name="Freeform 145"/>
            <p:cNvSpPr>
              <a:spLocks/>
            </p:cNvSpPr>
            <p:nvPr/>
          </p:nvSpPr>
          <p:spPr bwMode="auto">
            <a:xfrm>
              <a:off x="2767" y="2473"/>
              <a:ext cx="49" cy="16"/>
            </a:xfrm>
            <a:custGeom>
              <a:avLst/>
              <a:gdLst>
                <a:gd name="T0" fmla="*/ 0 w 49"/>
                <a:gd name="T1" fmla="*/ 6 h 16"/>
                <a:gd name="T2" fmla="*/ 8 w 49"/>
                <a:gd name="T3" fmla="*/ 9 h 16"/>
                <a:gd name="T4" fmla="*/ 14 w 49"/>
                <a:gd name="T5" fmla="*/ 13 h 16"/>
                <a:gd name="T6" fmla="*/ 20 w 49"/>
                <a:gd name="T7" fmla="*/ 15 h 16"/>
                <a:gd name="T8" fmla="*/ 26 w 49"/>
                <a:gd name="T9" fmla="*/ 15 h 16"/>
                <a:gd name="T10" fmla="*/ 32 w 49"/>
                <a:gd name="T11" fmla="*/ 13 h 16"/>
                <a:gd name="T12" fmla="*/ 38 w 49"/>
                <a:gd name="T13" fmla="*/ 11 h 16"/>
                <a:gd name="T14" fmla="*/ 42 w 49"/>
                <a:gd name="T15" fmla="*/ 6 h 16"/>
                <a:gd name="T16" fmla="*/ 48 w 49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6"/>
                <a:gd name="T29" fmla="*/ 49 w 49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6">
                  <a:moveTo>
                    <a:pt x="0" y="6"/>
                  </a:moveTo>
                  <a:lnTo>
                    <a:pt x="8" y="9"/>
                  </a:lnTo>
                  <a:lnTo>
                    <a:pt x="14" y="13"/>
                  </a:lnTo>
                  <a:lnTo>
                    <a:pt x="20" y="15"/>
                  </a:lnTo>
                  <a:lnTo>
                    <a:pt x="26" y="15"/>
                  </a:lnTo>
                  <a:lnTo>
                    <a:pt x="32" y="13"/>
                  </a:lnTo>
                  <a:lnTo>
                    <a:pt x="38" y="11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70" name="Freeform 146"/>
            <p:cNvSpPr>
              <a:spLocks/>
            </p:cNvSpPr>
            <p:nvPr/>
          </p:nvSpPr>
          <p:spPr bwMode="auto">
            <a:xfrm>
              <a:off x="2815" y="2455"/>
              <a:ext cx="47" cy="17"/>
            </a:xfrm>
            <a:custGeom>
              <a:avLst/>
              <a:gdLst>
                <a:gd name="T0" fmla="*/ 0 w 47"/>
                <a:gd name="T1" fmla="*/ 16 h 17"/>
                <a:gd name="T2" fmla="*/ 4 w 47"/>
                <a:gd name="T3" fmla="*/ 10 h 17"/>
                <a:gd name="T4" fmla="*/ 10 w 47"/>
                <a:gd name="T5" fmla="*/ 4 h 17"/>
                <a:gd name="T6" fmla="*/ 16 w 47"/>
                <a:gd name="T7" fmla="*/ 2 h 17"/>
                <a:gd name="T8" fmla="*/ 22 w 47"/>
                <a:gd name="T9" fmla="*/ 0 h 17"/>
                <a:gd name="T10" fmla="*/ 28 w 47"/>
                <a:gd name="T11" fmla="*/ 0 h 17"/>
                <a:gd name="T12" fmla="*/ 34 w 47"/>
                <a:gd name="T13" fmla="*/ 2 h 17"/>
                <a:gd name="T14" fmla="*/ 40 w 47"/>
                <a:gd name="T15" fmla="*/ 4 h 17"/>
                <a:gd name="T16" fmla="*/ 46 w 47"/>
                <a:gd name="T17" fmla="*/ 1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7"/>
                <a:gd name="T29" fmla="*/ 47 w 4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7">
                  <a:moveTo>
                    <a:pt x="0" y="16"/>
                  </a:move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4"/>
                  </a:lnTo>
                  <a:lnTo>
                    <a:pt x="46" y="1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71" name="Freeform 147"/>
            <p:cNvSpPr>
              <a:spLocks/>
            </p:cNvSpPr>
            <p:nvPr/>
          </p:nvSpPr>
          <p:spPr bwMode="auto">
            <a:xfrm>
              <a:off x="2861" y="2459"/>
              <a:ext cx="48" cy="17"/>
            </a:xfrm>
            <a:custGeom>
              <a:avLst/>
              <a:gdLst>
                <a:gd name="T0" fmla="*/ 0 w 48"/>
                <a:gd name="T1" fmla="*/ 6 h 17"/>
                <a:gd name="T2" fmla="*/ 8 w 48"/>
                <a:gd name="T3" fmla="*/ 12 h 17"/>
                <a:gd name="T4" fmla="*/ 14 w 48"/>
                <a:gd name="T5" fmla="*/ 16 h 17"/>
                <a:gd name="T6" fmla="*/ 20 w 48"/>
                <a:gd name="T7" fmla="*/ 16 h 17"/>
                <a:gd name="T8" fmla="*/ 26 w 48"/>
                <a:gd name="T9" fmla="*/ 16 h 17"/>
                <a:gd name="T10" fmla="*/ 32 w 48"/>
                <a:gd name="T11" fmla="*/ 16 h 17"/>
                <a:gd name="T12" fmla="*/ 37 w 48"/>
                <a:gd name="T13" fmla="*/ 12 h 17"/>
                <a:gd name="T14" fmla="*/ 41 w 48"/>
                <a:gd name="T15" fmla="*/ 6 h 17"/>
                <a:gd name="T16" fmla="*/ 47 w 48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7"/>
                <a:gd name="T29" fmla="*/ 48 w 48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7">
                  <a:moveTo>
                    <a:pt x="0" y="6"/>
                  </a:moveTo>
                  <a:lnTo>
                    <a:pt x="8" y="12"/>
                  </a:lnTo>
                  <a:lnTo>
                    <a:pt x="14" y="16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32" y="16"/>
                  </a:lnTo>
                  <a:lnTo>
                    <a:pt x="37" y="12"/>
                  </a:lnTo>
                  <a:lnTo>
                    <a:pt x="41" y="6"/>
                  </a:lnTo>
                  <a:lnTo>
                    <a:pt x="4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72" name="Freeform 148"/>
            <p:cNvSpPr>
              <a:spLocks/>
            </p:cNvSpPr>
            <p:nvPr/>
          </p:nvSpPr>
          <p:spPr bwMode="auto">
            <a:xfrm>
              <a:off x="2908" y="2441"/>
              <a:ext cx="47" cy="19"/>
            </a:xfrm>
            <a:custGeom>
              <a:avLst/>
              <a:gdLst>
                <a:gd name="T0" fmla="*/ 0 w 47"/>
                <a:gd name="T1" fmla="*/ 18 h 19"/>
                <a:gd name="T2" fmla="*/ 4 w 47"/>
                <a:gd name="T3" fmla="*/ 10 h 19"/>
                <a:gd name="T4" fmla="*/ 10 w 47"/>
                <a:gd name="T5" fmla="*/ 6 h 19"/>
                <a:gd name="T6" fmla="*/ 16 w 47"/>
                <a:gd name="T7" fmla="*/ 2 h 19"/>
                <a:gd name="T8" fmla="*/ 22 w 47"/>
                <a:gd name="T9" fmla="*/ 0 h 19"/>
                <a:gd name="T10" fmla="*/ 28 w 47"/>
                <a:gd name="T11" fmla="*/ 0 h 19"/>
                <a:gd name="T12" fmla="*/ 34 w 47"/>
                <a:gd name="T13" fmla="*/ 2 h 19"/>
                <a:gd name="T14" fmla="*/ 40 w 47"/>
                <a:gd name="T15" fmla="*/ 6 h 19"/>
                <a:gd name="T16" fmla="*/ 46 w 47"/>
                <a:gd name="T17" fmla="*/ 1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9"/>
                <a:gd name="T29" fmla="*/ 47 w 47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9">
                  <a:moveTo>
                    <a:pt x="0" y="18"/>
                  </a:move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6" y="1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73" name="Freeform 149"/>
            <p:cNvSpPr>
              <a:spLocks/>
            </p:cNvSpPr>
            <p:nvPr/>
          </p:nvSpPr>
          <p:spPr bwMode="auto">
            <a:xfrm>
              <a:off x="2954" y="2445"/>
              <a:ext cx="49" cy="19"/>
            </a:xfrm>
            <a:custGeom>
              <a:avLst/>
              <a:gdLst>
                <a:gd name="T0" fmla="*/ 0 w 49"/>
                <a:gd name="T1" fmla="*/ 8 h 19"/>
                <a:gd name="T2" fmla="*/ 8 w 49"/>
                <a:gd name="T3" fmla="*/ 12 h 19"/>
                <a:gd name="T4" fmla="*/ 14 w 49"/>
                <a:gd name="T5" fmla="*/ 16 h 19"/>
                <a:gd name="T6" fmla="*/ 20 w 49"/>
                <a:gd name="T7" fmla="*/ 18 h 19"/>
                <a:gd name="T8" fmla="*/ 26 w 49"/>
                <a:gd name="T9" fmla="*/ 18 h 19"/>
                <a:gd name="T10" fmla="*/ 32 w 49"/>
                <a:gd name="T11" fmla="*/ 16 h 19"/>
                <a:gd name="T12" fmla="*/ 38 w 49"/>
                <a:gd name="T13" fmla="*/ 12 h 19"/>
                <a:gd name="T14" fmla="*/ 42 w 49"/>
                <a:gd name="T15" fmla="*/ 8 h 19"/>
                <a:gd name="T16" fmla="*/ 48 w 49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9"/>
                <a:gd name="T29" fmla="*/ 49 w 4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9">
                  <a:moveTo>
                    <a:pt x="0" y="8"/>
                  </a:moveTo>
                  <a:lnTo>
                    <a:pt x="8" y="12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6" y="18"/>
                  </a:lnTo>
                  <a:lnTo>
                    <a:pt x="32" y="16"/>
                  </a:lnTo>
                  <a:lnTo>
                    <a:pt x="38" y="12"/>
                  </a:lnTo>
                  <a:lnTo>
                    <a:pt x="42" y="8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74" name="Freeform 150"/>
            <p:cNvSpPr>
              <a:spLocks/>
            </p:cNvSpPr>
            <p:nvPr/>
          </p:nvSpPr>
          <p:spPr bwMode="auto">
            <a:xfrm>
              <a:off x="3002" y="2427"/>
              <a:ext cx="47" cy="19"/>
            </a:xfrm>
            <a:custGeom>
              <a:avLst/>
              <a:gdLst>
                <a:gd name="T0" fmla="*/ 0 w 47"/>
                <a:gd name="T1" fmla="*/ 18 h 19"/>
                <a:gd name="T2" fmla="*/ 6 w 47"/>
                <a:gd name="T3" fmla="*/ 12 h 19"/>
                <a:gd name="T4" fmla="*/ 10 w 47"/>
                <a:gd name="T5" fmla="*/ 6 h 19"/>
                <a:gd name="T6" fmla="*/ 16 w 47"/>
                <a:gd name="T7" fmla="*/ 2 h 19"/>
                <a:gd name="T8" fmla="*/ 22 w 47"/>
                <a:gd name="T9" fmla="*/ 0 h 19"/>
                <a:gd name="T10" fmla="*/ 28 w 47"/>
                <a:gd name="T11" fmla="*/ 2 h 19"/>
                <a:gd name="T12" fmla="*/ 34 w 47"/>
                <a:gd name="T13" fmla="*/ 2 h 19"/>
                <a:gd name="T14" fmla="*/ 40 w 47"/>
                <a:gd name="T15" fmla="*/ 6 h 19"/>
                <a:gd name="T16" fmla="*/ 46 w 47"/>
                <a:gd name="T17" fmla="*/ 12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9"/>
                <a:gd name="T29" fmla="*/ 47 w 47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9">
                  <a:moveTo>
                    <a:pt x="0" y="18"/>
                  </a:moveTo>
                  <a:lnTo>
                    <a:pt x="6" y="12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6" y="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75" name="Freeform 151"/>
            <p:cNvSpPr>
              <a:spLocks/>
            </p:cNvSpPr>
            <p:nvPr/>
          </p:nvSpPr>
          <p:spPr bwMode="auto">
            <a:xfrm>
              <a:off x="3048" y="2433"/>
              <a:ext cx="49" cy="17"/>
            </a:xfrm>
            <a:custGeom>
              <a:avLst/>
              <a:gdLst>
                <a:gd name="T0" fmla="*/ 0 w 49"/>
                <a:gd name="T1" fmla="*/ 6 h 17"/>
                <a:gd name="T2" fmla="*/ 8 w 49"/>
                <a:gd name="T3" fmla="*/ 12 h 17"/>
                <a:gd name="T4" fmla="*/ 14 w 49"/>
                <a:gd name="T5" fmla="*/ 14 h 17"/>
                <a:gd name="T6" fmla="*/ 20 w 49"/>
                <a:gd name="T7" fmla="*/ 16 h 17"/>
                <a:gd name="T8" fmla="*/ 26 w 49"/>
                <a:gd name="T9" fmla="*/ 16 h 17"/>
                <a:gd name="T10" fmla="*/ 32 w 49"/>
                <a:gd name="T11" fmla="*/ 14 h 17"/>
                <a:gd name="T12" fmla="*/ 38 w 49"/>
                <a:gd name="T13" fmla="*/ 12 h 17"/>
                <a:gd name="T14" fmla="*/ 44 w 49"/>
                <a:gd name="T15" fmla="*/ 6 h 17"/>
                <a:gd name="T16" fmla="*/ 48 w 49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7"/>
                <a:gd name="T29" fmla="*/ 49 w 4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7">
                  <a:moveTo>
                    <a:pt x="0" y="6"/>
                  </a:moveTo>
                  <a:lnTo>
                    <a:pt x="8" y="12"/>
                  </a:lnTo>
                  <a:lnTo>
                    <a:pt x="14" y="14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2"/>
                  </a:lnTo>
                  <a:lnTo>
                    <a:pt x="44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76" name="Freeform 152"/>
            <p:cNvSpPr>
              <a:spLocks/>
            </p:cNvSpPr>
            <p:nvPr/>
          </p:nvSpPr>
          <p:spPr bwMode="auto">
            <a:xfrm>
              <a:off x="3096" y="2415"/>
              <a:ext cx="48" cy="19"/>
            </a:xfrm>
            <a:custGeom>
              <a:avLst/>
              <a:gdLst>
                <a:gd name="T0" fmla="*/ 0 w 48"/>
                <a:gd name="T1" fmla="*/ 18 h 19"/>
                <a:gd name="T2" fmla="*/ 6 w 48"/>
                <a:gd name="T3" fmla="*/ 10 h 19"/>
                <a:gd name="T4" fmla="*/ 10 w 48"/>
                <a:gd name="T5" fmla="*/ 4 h 19"/>
                <a:gd name="T6" fmla="*/ 16 w 48"/>
                <a:gd name="T7" fmla="*/ 2 h 19"/>
                <a:gd name="T8" fmla="*/ 22 w 48"/>
                <a:gd name="T9" fmla="*/ 0 h 19"/>
                <a:gd name="T10" fmla="*/ 28 w 48"/>
                <a:gd name="T11" fmla="*/ 0 h 19"/>
                <a:gd name="T12" fmla="*/ 34 w 48"/>
                <a:gd name="T13" fmla="*/ 2 h 19"/>
                <a:gd name="T14" fmla="*/ 40 w 48"/>
                <a:gd name="T15" fmla="*/ 6 h 19"/>
                <a:gd name="T16" fmla="*/ 47 w 48"/>
                <a:gd name="T17" fmla="*/ 1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9"/>
                <a:gd name="T29" fmla="*/ 48 w 4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9">
                  <a:moveTo>
                    <a:pt x="0" y="18"/>
                  </a:moveTo>
                  <a:lnTo>
                    <a:pt x="6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7" y="1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77" name="Freeform 153"/>
            <p:cNvSpPr>
              <a:spLocks/>
            </p:cNvSpPr>
            <p:nvPr/>
          </p:nvSpPr>
          <p:spPr bwMode="auto">
            <a:xfrm>
              <a:off x="2393" y="2522"/>
              <a:ext cx="46" cy="19"/>
            </a:xfrm>
            <a:custGeom>
              <a:avLst/>
              <a:gdLst>
                <a:gd name="T0" fmla="*/ 0 w 46"/>
                <a:gd name="T1" fmla="*/ 8 h 19"/>
                <a:gd name="T2" fmla="*/ 6 w 46"/>
                <a:gd name="T3" fmla="*/ 12 h 19"/>
                <a:gd name="T4" fmla="*/ 12 w 46"/>
                <a:gd name="T5" fmla="*/ 16 h 19"/>
                <a:gd name="T6" fmla="*/ 20 w 46"/>
                <a:gd name="T7" fmla="*/ 18 h 19"/>
                <a:gd name="T8" fmla="*/ 26 w 46"/>
                <a:gd name="T9" fmla="*/ 18 h 19"/>
                <a:gd name="T10" fmla="*/ 29 w 46"/>
                <a:gd name="T11" fmla="*/ 16 h 19"/>
                <a:gd name="T12" fmla="*/ 35 w 46"/>
                <a:gd name="T13" fmla="*/ 12 h 19"/>
                <a:gd name="T14" fmla="*/ 41 w 46"/>
                <a:gd name="T15" fmla="*/ 8 h 19"/>
                <a:gd name="T16" fmla="*/ 45 w 46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9"/>
                <a:gd name="T29" fmla="*/ 46 w 4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9">
                  <a:moveTo>
                    <a:pt x="0" y="8"/>
                  </a:moveTo>
                  <a:lnTo>
                    <a:pt x="6" y="12"/>
                  </a:lnTo>
                  <a:lnTo>
                    <a:pt x="12" y="16"/>
                  </a:lnTo>
                  <a:lnTo>
                    <a:pt x="20" y="18"/>
                  </a:lnTo>
                  <a:lnTo>
                    <a:pt x="26" y="18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1" y="8"/>
                  </a:lnTo>
                  <a:lnTo>
                    <a:pt x="45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78" name="Freeform 154"/>
            <p:cNvSpPr>
              <a:spLocks/>
            </p:cNvSpPr>
            <p:nvPr/>
          </p:nvSpPr>
          <p:spPr bwMode="auto">
            <a:xfrm>
              <a:off x="2438" y="2506"/>
              <a:ext cx="49" cy="19"/>
            </a:xfrm>
            <a:custGeom>
              <a:avLst/>
              <a:gdLst>
                <a:gd name="T0" fmla="*/ 0 w 49"/>
                <a:gd name="T1" fmla="*/ 18 h 19"/>
                <a:gd name="T2" fmla="*/ 6 w 49"/>
                <a:gd name="T3" fmla="*/ 10 h 19"/>
                <a:gd name="T4" fmla="*/ 12 w 49"/>
                <a:gd name="T5" fmla="*/ 6 h 19"/>
                <a:gd name="T6" fmla="*/ 16 w 49"/>
                <a:gd name="T7" fmla="*/ 2 h 19"/>
                <a:gd name="T8" fmla="*/ 22 w 49"/>
                <a:gd name="T9" fmla="*/ 0 h 19"/>
                <a:gd name="T10" fmla="*/ 28 w 49"/>
                <a:gd name="T11" fmla="*/ 0 h 19"/>
                <a:gd name="T12" fmla="*/ 34 w 49"/>
                <a:gd name="T13" fmla="*/ 2 h 19"/>
                <a:gd name="T14" fmla="*/ 40 w 49"/>
                <a:gd name="T15" fmla="*/ 6 h 19"/>
                <a:gd name="T16" fmla="*/ 48 w 49"/>
                <a:gd name="T17" fmla="*/ 1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9"/>
                <a:gd name="T29" fmla="*/ 49 w 4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9">
                  <a:moveTo>
                    <a:pt x="0" y="18"/>
                  </a:moveTo>
                  <a:lnTo>
                    <a:pt x="6" y="10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8" y="1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79" name="Freeform 155"/>
            <p:cNvSpPr>
              <a:spLocks/>
            </p:cNvSpPr>
            <p:nvPr/>
          </p:nvSpPr>
          <p:spPr bwMode="auto">
            <a:xfrm>
              <a:off x="2532" y="2492"/>
              <a:ext cx="49" cy="19"/>
            </a:xfrm>
            <a:custGeom>
              <a:avLst/>
              <a:gdLst>
                <a:gd name="T0" fmla="*/ 0 w 49"/>
                <a:gd name="T1" fmla="*/ 18 h 19"/>
                <a:gd name="T2" fmla="*/ 6 w 49"/>
                <a:gd name="T3" fmla="*/ 12 h 19"/>
                <a:gd name="T4" fmla="*/ 12 w 49"/>
                <a:gd name="T5" fmla="*/ 6 h 19"/>
                <a:gd name="T6" fmla="*/ 18 w 49"/>
                <a:gd name="T7" fmla="*/ 2 h 19"/>
                <a:gd name="T8" fmla="*/ 22 w 49"/>
                <a:gd name="T9" fmla="*/ 0 h 19"/>
                <a:gd name="T10" fmla="*/ 28 w 49"/>
                <a:gd name="T11" fmla="*/ 0 h 19"/>
                <a:gd name="T12" fmla="*/ 34 w 49"/>
                <a:gd name="T13" fmla="*/ 2 h 19"/>
                <a:gd name="T14" fmla="*/ 42 w 49"/>
                <a:gd name="T15" fmla="*/ 6 h 19"/>
                <a:gd name="T16" fmla="*/ 48 w 49"/>
                <a:gd name="T17" fmla="*/ 12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9"/>
                <a:gd name="T29" fmla="*/ 49 w 4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9">
                  <a:moveTo>
                    <a:pt x="0" y="18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8" y="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80" name="Freeform 156"/>
            <p:cNvSpPr>
              <a:spLocks/>
            </p:cNvSpPr>
            <p:nvPr/>
          </p:nvSpPr>
          <p:spPr bwMode="auto">
            <a:xfrm>
              <a:off x="2580" y="2498"/>
              <a:ext cx="47" cy="17"/>
            </a:xfrm>
            <a:custGeom>
              <a:avLst/>
              <a:gdLst>
                <a:gd name="T0" fmla="*/ 0 w 47"/>
                <a:gd name="T1" fmla="*/ 6 h 17"/>
                <a:gd name="T2" fmla="*/ 6 w 47"/>
                <a:gd name="T3" fmla="*/ 12 h 17"/>
                <a:gd name="T4" fmla="*/ 14 w 47"/>
                <a:gd name="T5" fmla="*/ 14 h 17"/>
                <a:gd name="T6" fmla="*/ 20 w 47"/>
                <a:gd name="T7" fmla="*/ 16 h 17"/>
                <a:gd name="T8" fmla="*/ 26 w 47"/>
                <a:gd name="T9" fmla="*/ 16 h 17"/>
                <a:gd name="T10" fmla="*/ 32 w 47"/>
                <a:gd name="T11" fmla="*/ 14 h 17"/>
                <a:gd name="T12" fmla="*/ 36 w 47"/>
                <a:gd name="T13" fmla="*/ 12 h 17"/>
                <a:gd name="T14" fmla="*/ 42 w 47"/>
                <a:gd name="T15" fmla="*/ 6 h 17"/>
                <a:gd name="T16" fmla="*/ 46 w 4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7"/>
                <a:gd name="T29" fmla="*/ 47 w 4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7">
                  <a:moveTo>
                    <a:pt x="0" y="6"/>
                  </a:moveTo>
                  <a:lnTo>
                    <a:pt x="6" y="12"/>
                  </a:lnTo>
                  <a:lnTo>
                    <a:pt x="14" y="14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4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81" name="Freeform 157"/>
            <p:cNvSpPr>
              <a:spLocks/>
            </p:cNvSpPr>
            <p:nvPr/>
          </p:nvSpPr>
          <p:spPr bwMode="auto">
            <a:xfrm>
              <a:off x="2626" y="2481"/>
              <a:ext cx="48" cy="16"/>
            </a:xfrm>
            <a:custGeom>
              <a:avLst/>
              <a:gdLst>
                <a:gd name="T0" fmla="*/ 0 w 48"/>
                <a:gd name="T1" fmla="*/ 15 h 16"/>
                <a:gd name="T2" fmla="*/ 6 w 48"/>
                <a:gd name="T3" fmla="*/ 9 h 16"/>
                <a:gd name="T4" fmla="*/ 12 w 48"/>
                <a:gd name="T5" fmla="*/ 3 h 16"/>
                <a:gd name="T6" fmla="*/ 18 w 48"/>
                <a:gd name="T7" fmla="*/ 1 h 16"/>
                <a:gd name="T8" fmla="*/ 24 w 48"/>
                <a:gd name="T9" fmla="*/ 0 h 16"/>
                <a:gd name="T10" fmla="*/ 30 w 48"/>
                <a:gd name="T11" fmla="*/ 0 h 16"/>
                <a:gd name="T12" fmla="*/ 35 w 48"/>
                <a:gd name="T13" fmla="*/ 1 h 16"/>
                <a:gd name="T14" fmla="*/ 41 w 48"/>
                <a:gd name="T15" fmla="*/ 5 h 16"/>
                <a:gd name="T16" fmla="*/ 47 w 48"/>
                <a:gd name="T17" fmla="*/ 9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6"/>
                <a:gd name="T29" fmla="*/ 48 w 48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6">
                  <a:moveTo>
                    <a:pt x="0" y="15"/>
                  </a:moveTo>
                  <a:lnTo>
                    <a:pt x="6" y="9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1" y="5"/>
                  </a:lnTo>
                  <a:lnTo>
                    <a:pt x="47" y="9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82" name="Freeform 158"/>
            <p:cNvSpPr>
              <a:spLocks/>
            </p:cNvSpPr>
            <p:nvPr/>
          </p:nvSpPr>
          <p:spPr bwMode="auto">
            <a:xfrm>
              <a:off x="1829" y="2548"/>
              <a:ext cx="47" cy="19"/>
            </a:xfrm>
            <a:custGeom>
              <a:avLst/>
              <a:gdLst>
                <a:gd name="T0" fmla="*/ 0 w 47"/>
                <a:gd name="T1" fmla="*/ 6 h 19"/>
                <a:gd name="T2" fmla="*/ 6 w 47"/>
                <a:gd name="T3" fmla="*/ 12 h 19"/>
                <a:gd name="T4" fmla="*/ 14 w 47"/>
                <a:gd name="T5" fmla="*/ 16 h 19"/>
                <a:gd name="T6" fmla="*/ 20 w 47"/>
                <a:gd name="T7" fmla="*/ 18 h 19"/>
                <a:gd name="T8" fmla="*/ 26 w 47"/>
                <a:gd name="T9" fmla="*/ 18 h 19"/>
                <a:gd name="T10" fmla="*/ 32 w 47"/>
                <a:gd name="T11" fmla="*/ 16 h 19"/>
                <a:gd name="T12" fmla="*/ 36 w 47"/>
                <a:gd name="T13" fmla="*/ 12 h 19"/>
                <a:gd name="T14" fmla="*/ 42 w 47"/>
                <a:gd name="T15" fmla="*/ 8 h 19"/>
                <a:gd name="T16" fmla="*/ 46 w 47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9"/>
                <a:gd name="T29" fmla="*/ 47 w 47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9">
                  <a:moveTo>
                    <a:pt x="0" y="6"/>
                  </a:moveTo>
                  <a:lnTo>
                    <a:pt x="6" y="12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6" y="18"/>
                  </a:lnTo>
                  <a:lnTo>
                    <a:pt x="32" y="16"/>
                  </a:lnTo>
                  <a:lnTo>
                    <a:pt x="36" y="12"/>
                  </a:lnTo>
                  <a:lnTo>
                    <a:pt x="42" y="8"/>
                  </a:lnTo>
                  <a:lnTo>
                    <a:pt x="4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83" name="Freeform 159"/>
            <p:cNvSpPr>
              <a:spLocks/>
            </p:cNvSpPr>
            <p:nvPr/>
          </p:nvSpPr>
          <p:spPr bwMode="auto">
            <a:xfrm>
              <a:off x="1919" y="2542"/>
              <a:ext cx="46" cy="19"/>
            </a:xfrm>
            <a:custGeom>
              <a:avLst/>
              <a:gdLst>
                <a:gd name="T0" fmla="*/ 0 w 46"/>
                <a:gd name="T1" fmla="*/ 6 h 19"/>
                <a:gd name="T2" fmla="*/ 6 w 46"/>
                <a:gd name="T3" fmla="*/ 12 h 19"/>
                <a:gd name="T4" fmla="*/ 14 w 46"/>
                <a:gd name="T5" fmla="*/ 16 h 19"/>
                <a:gd name="T6" fmla="*/ 20 w 46"/>
                <a:gd name="T7" fmla="*/ 18 h 19"/>
                <a:gd name="T8" fmla="*/ 25 w 46"/>
                <a:gd name="T9" fmla="*/ 18 h 19"/>
                <a:gd name="T10" fmla="*/ 31 w 46"/>
                <a:gd name="T11" fmla="*/ 16 h 19"/>
                <a:gd name="T12" fmla="*/ 35 w 46"/>
                <a:gd name="T13" fmla="*/ 12 h 19"/>
                <a:gd name="T14" fmla="*/ 41 w 46"/>
                <a:gd name="T15" fmla="*/ 8 h 19"/>
                <a:gd name="T16" fmla="*/ 45 w 46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9"/>
                <a:gd name="T29" fmla="*/ 46 w 4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9">
                  <a:moveTo>
                    <a:pt x="0" y="6"/>
                  </a:moveTo>
                  <a:lnTo>
                    <a:pt x="6" y="12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5" y="18"/>
                  </a:lnTo>
                  <a:lnTo>
                    <a:pt x="31" y="16"/>
                  </a:lnTo>
                  <a:lnTo>
                    <a:pt x="35" y="12"/>
                  </a:lnTo>
                  <a:lnTo>
                    <a:pt x="41" y="8"/>
                  </a:lnTo>
                  <a:lnTo>
                    <a:pt x="45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84" name="Freeform 160"/>
            <p:cNvSpPr>
              <a:spLocks/>
            </p:cNvSpPr>
            <p:nvPr/>
          </p:nvSpPr>
          <p:spPr bwMode="auto">
            <a:xfrm>
              <a:off x="1966" y="2526"/>
              <a:ext cx="47" cy="17"/>
            </a:xfrm>
            <a:custGeom>
              <a:avLst/>
              <a:gdLst>
                <a:gd name="T0" fmla="*/ 0 w 47"/>
                <a:gd name="T1" fmla="*/ 16 h 17"/>
                <a:gd name="T2" fmla="*/ 4 w 47"/>
                <a:gd name="T3" fmla="*/ 10 h 17"/>
                <a:gd name="T4" fmla="*/ 10 w 47"/>
                <a:gd name="T5" fmla="*/ 4 h 17"/>
                <a:gd name="T6" fmla="*/ 16 w 47"/>
                <a:gd name="T7" fmla="*/ 2 h 17"/>
                <a:gd name="T8" fmla="*/ 22 w 47"/>
                <a:gd name="T9" fmla="*/ 0 h 17"/>
                <a:gd name="T10" fmla="*/ 28 w 47"/>
                <a:gd name="T11" fmla="*/ 0 h 17"/>
                <a:gd name="T12" fmla="*/ 34 w 47"/>
                <a:gd name="T13" fmla="*/ 2 h 17"/>
                <a:gd name="T14" fmla="*/ 40 w 47"/>
                <a:gd name="T15" fmla="*/ 6 h 17"/>
                <a:gd name="T16" fmla="*/ 46 w 47"/>
                <a:gd name="T17" fmla="*/ 1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7"/>
                <a:gd name="T29" fmla="*/ 47 w 4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7">
                  <a:moveTo>
                    <a:pt x="0" y="16"/>
                  </a:move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6" y="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85" name="Freeform 161"/>
            <p:cNvSpPr>
              <a:spLocks/>
            </p:cNvSpPr>
            <p:nvPr/>
          </p:nvSpPr>
          <p:spPr bwMode="auto">
            <a:xfrm>
              <a:off x="3084" y="2399"/>
              <a:ext cx="148" cy="67"/>
            </a:xfrm>
            <a:custGeom>
              <a:avLst/>
              <a:gdLst>
                <a:gd name="T0" fmla="*/ 0 w 148"/>
                <a:gd name="T1" fmla="*/ 0 h 67"/>
                <a:gd name="T2" fmla="*/ 147 w 148"/>
                <a:gd name="T3" fmla="*/ 20 h 67"/>
                <a:gd name="T4" fmla="*/ 11 w 148"/>
                <a:gd name="T5" fmla="*/ 66 h 67"/>
                <a:gd name="T6" fmla="*/ 0 w 148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67"/>
                <a:gd name="T14" fmla="*/ 148 w 148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67">
                  <a:moveTo>
                    <a:pt x="0" y="0"/>
                  </a:moveTo>
                  <a:lnTo>
                    <a:pt x="147" y="20"/>
                  </a:lnTo>
                  <a:lnTo>
                    <a:pt x="11" y="66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86" name="Freeform 162"/>
            <p:cNvSpPr>
              <a:spLocks/>
            </p:cNvSpPr>
            <p:nvPr/>
          </p:nvSpPr>
          <p:spPr bwMode="auto">
            <a:xfrm>
              <a:off x="2750" y="2192"/>
              <a:ext cx="100" cy="141"/>
            </a:xfrm>
            <a:custGeom>
              <a:avLst/>
              <a:gdLst>
                <a:gd name="T0" fmla="*/ 0 w 100"/>
                <a:gd name="T1" fmla="*/ 108 h 141"/>
                <a:gd name="T2" fmla="*/ 99 w 100"/>
                <a:gd name="T3" fmla="*/ 0 h 141"/>
                <a:gd name="T4" fmla="*/ 60 w 100"/>
                <a:gd name="T5" fmla="*/ 140 h 141"/>
                <a:gd name="T6" fmla="*/ 0 w 100"/>
                <a:gd name="T7" fmla="*/ 108 h 1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141"/>
                <a:gd name="T14" fmla="*/ 100 w 100"/>
                <a:gd name="T15" fmla="*/ 141 h 1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141">
                  <a:moveTo>
                    <a:pt x="0" y="108"/>
                  </a:moveTo>
                  <a:lnTo>
                    <a:pt x="99" y="0"/>
                  </a:lnTo>
                  <a:lnTo>
                    <a:pt x="60" y="140"/>
                  </a:lnTo>
                  <a:lnTo>
                    <a:pt x="0" y="108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87" name="Freeform 163"/>
            <p:cNvSpPr>
              <a:spLocks/>
            </p:cNvSpPr>
            <p:nvPr/>
          </p:nvSpPr>
          <p:spPr bwMode="auto">
            <a:xfrm>
              <a:off x="2404" y="2102"/>
              <a:ext cx="69" cy="146"/>
            </a:xfrm>
            <a:custGeom>
              <a:avLst/>
              <a:gdLst>
                <a:gd name="T0" fmla="*/ 0 w 69"/>
                <a:gd name="T1" fmla="*/ 145 h 146"/>
                <a:gd name="T2" fmla="*/ 36 w 69"/>
                <a:gd name="T3" fmla="*/ 0 h 146"/>
                <a:gd name="T4" fmla="*/ 68 w 69"/>
                <a:gd name="T5" fmla="*/ 140 h 146"/>
                <a:gd name="T6" fmla="*/ 0 w 69"/>
                <a:gd name="T7" fmla="*/ 145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46"/>
                <a:gd name="T14" fmla="*/ 69 w 69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46">
                  <a:moveTo>
                    <a:pt x="0" y="145"/>
                  </a:moveTo>
                  <a:lnTo>
                    <a:pt x="36" y="0"/>
                  </a:lnTo>
                  <a:lnTo>
                    <a:pt x="68" y="140"/>
                  </a:lnTo>
                  <a:lnTo>
                    <a:pt x="0" y="14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88" name="Freeform 164"/>
            <p:cNvSpPr>
              <a:spLocks/>
            </p:cNvSpPr>
            <p:nvPr/>
          </p:nvSpPr>
          <p:spPr bwMode="auto">
            <a:xfrm rot="-4892208">
              <a:off x="2389" y="2593"/>
              <a:ext cx="49" cy="17"/>
            </a:xfrm>
            <a:custGeom>
              <a:avLst/>
              <a:gdLst>
                <a:gd name="T0" fmla="*/ 0 w 49"/>
                <a:gd name="T1" fmla="*/ 16 h 17"/>
                <a:gd name="T2" fmla="*/ 6 w 49"/>
                <a:gd name="T3" fmla="*/ 10 h 17"/>
                <a:gd name="T4" fmla="*/ 12 w 49"/>
                <a:gd name="T5" fmla="*/ 4 h 17"/>
                <a:gd name="T6" fmla="*/ 18 w 49"/>
                <a:gd name="T7" fmla="*/ 2 h 17"/>
                <a:gd name="T8" fmla="*/ 24 w 49"/>
                <a:gd name="T9" fmla="*/ 0 h 17"/>
                <a:gd name="T10" fmla="*/ 30 w 49"/>
                <a:gd name="T11" fmla="*/ 0 h 17"/>
                <a:gd name="T12" fmla="*/ 36 w 49"/>
                <a:gd name="T13" fmla="*/ 2 h 17"/>
                <a:gd name="T14" fmla="*/ 42 w 49"/>
                <a:gd name="T15" fmla="*/ 6 h 17"/>
                <a:gd name="T16" fmla="*/ 48 w 49"/>
                <a:gd name="T17" fmla="*/ 1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7"/>
                <a:gd name="T29" fmla="*/ 49 w 4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7">
                  <a:moveTo>
                    <a:pt x="0" y="16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2" y="6"/>
                  </a:lnTo>
                  <a:lnTo>
                    <a:pt x="48" y="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89" name="Freeform 165"/>
            <p:cNvSpPr>
              <a:spLocks/>
            </p:cNvSpPr>
            <p:nvPr/>
          </p:nvSpPr>
          <p:spPr bwMode="auto">
            <a:xfrm rot="-5015461">
              <a:off x="2401" y="2453"/>
              <a:ext cx="49" cy="17"/>
            </a:xfrm>
            <a:custGeom>
              <a:avLst/>
              <a:gdLst>
                <a:gd name="T0" fmla="*/ 0 w 49"/>
                <a:gd name="T1" fmla="*/ 4 h 17"/>
                <a:gd name="T2" fmla="*/ 8 w 49"/>
                <a:gd name="T3" fmla="*/ 10 h 17"/>
                <a:gd name="T4" fmla="*/ 14 w 49"/>
                <a:gd name="T5" fmla="*/ 14 h 17"/>
                <a:gd name="T6" fmla="*/ 20 w 49"/>
                <a:gd name="T7" fmla="*/ 16 h 17"/>
                <a:gd name="T8" fmla="*/ 26 w 49"/>
                <a:gd name="T9" fmla="*/ 16 h 17"/>
                <a:gd name="T10" fmla="*/ 32 w 49"/>
                <a:gd name="T11" fmla="*/ 14 h 17"/>
                <a:gd name="T12" fmla="*/ 38 w 49"/>
                <a:gd name="T13" fmla="*/ 10 h 17"/>
                <a:gd name="T14" fmla="*/ 42 w 49"/>
                <a:gd name="T15" fmla="*/ 6 h 17"/>
                <a:gd name="T16" fmla="*/ 48 w 49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7"/>
                <a:gd name="T29" fmla="*/ 49 w 4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7">
                  <a:moveTo>
                    <a:pt x="0" y="4"/>
                  </a:moveTo>
                  <a:lnTo>
                    <a:pt x="8" y="10"/>
                  </a:lnTo>
                  <a:lnTo>
                    <a:pt x="14" y="14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0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90" name="Freeform 166"/>
            <p:cNvSpPr>
              <a:spLocks/>
            </p:cNvSpPr>
            <p:nvPr/>
          </p:nvSpPr>
          <p:spPr bwMode="auto">
            <a:xfrm rot="-5015461">
              <a:off x="2388" y="2403"/>
              <a:ext cx="49" cy="17"/>
            </a:xfrm>
            <a:custGeom>
              <a:avLst/>
              <a:gdLst>
                <a:gd name="T0" fmla="*/ 0 w 49"/>
                <a:gd name="T1" fmla="*/ 16 h 17"/>
                <a:gd name="T2" fmla="*/ 6 w 49"/>
                <a:gd name="T3" fmla="*/ 10 h 17"/>
                <a:gd name="T4" fmla="*/ 12 w 49"/>
                <a:gd name="T5" fmla="*/ 6 h 17"/>
                <a:gd name="T6" fmla="*/ 16 w 49"/>
                <a:gd name="T7" fmla="*/ 2 h 17"/>
                <a:gd name="T8" fmla="*/ 22 w 49"/>
                <a:gd name="T9" fmla="*/ 0 h 17"/>
                <a:gd name="T10" fmla="*/ 28 w 49"/>
                <a:gd name="T11" fmla="*/ 0 h 17"/>
                <a:gd name="T12" fmla="*/ 34 w 49"/>
                <a:gd name="T13" fmla="*/ 2 h 17"/>
                <a:gd name="T14" fmla="*/ 40 w 49"/>
                <a:gd name="T15" fmla="*/ 6 h 17"/>
                <a:gd name="T16" fmla="*/ 48 w 49"/>
                <a:gd name="T17" fmla="*/ 1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7"/>
                <a:gd name="T29" fmla="*/ 49 w 4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7">
                  <a:moveTo>
                    <a:pt x="0" y="16"/>
                  </a:moveTo>
                  <a:lnTo>
                    <a:pt x="6" y="10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8" y="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91" name="Freeform 167"/>
            <p:cNvSpPr>
              <a:spLocks/>
            </p:cNvSpPr>
            <p:nvPr/>
          </p:nvSpPr>
          <p:spPr bwMode="auto">
            <a:xfrm rot="-5015461">
              <a:off x="2406" y="2358"/>
              <a:ext cx="49" cy="15"/>
            </a:xfrm>
            <a:custGeom>
              <a:avLst/>
              <a:gdLst>
                <a:gd name="T0" fmla="*/ 0 w 49"/>
                <a:gd name="T1" fmla="*/ 0 h 15"/>
                <a:gd name="T2" fmla="*/ 6 w 49"/>
                <a:gd name="T3" fmla="*/ 6 h 15"/>
                <a:gd name="T4" fmla="*/ 12 w 49"/>
                <a:gd name="T5" fmla="*/ 12 h 15"/>
                <a:gd name="T6" fmla="*/ 18 w 49"/>
                <a:gd name="T7" fmla="*/ 14 h 15"/>
                <a:gd name="T8" fmla="*/ 24 w 49"/>
                <a:gd name="T9" fmla="*/ 14 h 15"/>
                <a:gd name="T10" fmla="*/ 30 w 49"/>
                <a:gd name="T11" fmla="*/ 14 h 15"/>
                <a:gd name="T12" fmla="*/ 36 w 49"/>
                <a:gd name="T13" fmla="*/ 12 h 15"/>
                <a:gd name="T14" fmla="*/ 42 w 49"/>
                <a:gd name="T15" fmla="*/ 6 h 15"/>
                <a:gd name="T16" fmla="*/ 48 w 4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0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24" y="14"/>
                  </a:lnTo>
                  <a:lnTo>
                    <a:pt x="30" y="14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92" name="Freeform 168"/>
            <p:cNvSpPr>
              <a:spLocks/>
            </p:cNvSpPr>
            <p:nvPr/>
          </p:nvSpPr>
          <p:spPr bwMode="auto">
            <a:xfrm rot="-5015461">
              <a:off x="2398" y="2312"/>
              <a:ext cx="48" cy="15"/>
            </a:xfrm>
            <a:custGeom>
              <a:avLst/>
              <a:gdLst>
                <a:gd name="T0" fmla="*/ 0 w 48"/>
                <a:gd name="T1" fmla="*/ 14 h 15"/>
                <a:gd name="T2" fmla="*/ 8 w 48"/>
                <a:gd name="T3" fmla="*/ 8 h 15"/>
                <a:gd name="T4" fmla="*/ 14 w 48"/>
                <a:gd name="T5" fmla="*/ 4 h 15"/>
                <a:gd name="T6" fmla="*/ 20 w 48"/>
                <a:gd name="T7" fmla="*/ 2 h 15"/>
                <a:gd name="T8" fmla="*/ 25 w 48"/>
                <a:gd name="T9" fmla="*/ 0 h 15"/>
                <a:gd name="T10" fmla="*/ 31 w 48"/>
                <a:gd name="T11" fmla="*/ 2 h 15"/>
                <a:gd name="T12" fmla="*/ 35 w 48"/>
                <a:gd name="T13" fmla="*/ 4 h 15"/>
                <a:gd name="T14" fmla="*/ 41 w 48"/>
                <a:gd name="T15" fmla="*/ 8 h 15"/>
                <a:gd name="T16" fmla="*/ 47 w 48"/>
                <a:gd name="T17" fmla="*/ 1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5"/>
                <a:gd name="T29" fmla="*/ 48 w 48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5">
                  <a:moveTo>
                    <a:pt x="0" y="14"/>
                  </a:moveTo>
                  <a:lnTo>
                    <a:pt x="8" y="8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5" y="4"/>
                  </a:lnTo>
                  <a:lnTo>
                    <a:pt x="41" y="8"/>
                  </a:lnTo>
                  <a:lnTo>
                    <a:pt x="47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93" name="Freeform 169"/>
            <p:cNvSpPr>
              <a:spLocks/>
            </p:cNvSpPr>
            <p:nvPr/>
          </p:nvSpPr>
          <p:spPr bwMode="auto">
            <a:xfrm rot="-5015461">
              <a:off x="2417" y="2265"/>
              <a:ext cx="49" cy="15"/>
            </a:xfrm>
            <a:custGeom>
              <a:avLst/>
              <a:gdLst>
                <a:gd name="T0" fmla="*/ 0 w 49"/>
                <a:gd name="T1" fmla="*/ 0 h 15"/>
                <a:gd name="T2" fmla="*/ 6 w 49"/>
                <a:gd name="T3" fmla="*/ 6 h 15"/>
                <a:gd name="T4" fmla="*/ 12 w 49"/>
                <a:gd name="T5" fmla="*/ 10 h 15"/>
                <a:gd name="T6" fmla="*/ 18 w 49"/>
                <a:gd name="T7" fmla="*/ 12 h 15"/>
                <a:gd name="T8" fmla="*/ 24 w 49"/>
                <a:gd name="T9" fmla="*/ 14 h 15"/>
                <a:gd name="T10" fmla="*/ 30 w 49"/>
                <a:gd name="T11" fmla="*/ 12 h 15"/>
                <a:gd name="T12" fmla="*/ 36 w 49"/>
                <a:gd name="T13" fmla="*/ 10 h 15"/>
                <a:gd name="T14" fmla="*/ 42 w 49"/>
                <a:gd name="T15" fmla="*/ 6 h 15"/>
                <a:gd name="T16" fmla="*/ 48 w 4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5"/>
                <a:gd name="T29" fmla="*/ 49 w 4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5">
                  <a:moveTo>
                    <a:pt x="0" y="0"/>
                  </a:moveTo>
                  <a:lnTo>
                    <a:pt x="6" y="6"/>
                  </a:lnTo>
                  <a:lnTo>
                    <a:pt x="12" y="10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94" name="Freeform 170"/>
            <p:cNvSpPr>
              <a:spLocks/>
            </p:cNvSpPr>
            <p:nvPr/>
          </p:nvSpPr>
          <p:spPr bwMode="auto">
            <a:xfrm rot="-5015461">
              <a:off x="2396" y="2639"/>
              <a:ext cx="47" cy="19"/>
            </a:xfrm>
            <a:custGeom>
              <a:avLst/>
              <a:gdLst>
                <a:gd name="T0" fmla="*/ 0 w 47"/>
                <a:gd name="T1" fmla="*/ 6 h 19"/>
                <a:gd name="T2" fmla="*/ 6 w 47"/>
                <a:gd name="T3" fmla="*/ 12 h 19"/>
                <a:gd name="T4" fmla="*/ 14 w 47"/>
                <a:gd name="T5" fmla="*/ 16 h 19"/>
                <a:gd name="T6" fmla="*/ 20 w 47"/>
                <a:gd name="T7" fmla="*/ 18 h 19"/>
                <a:gd name="T8" fmla="*/ 26 w 47"/>
                <a:gd name="T9" fmla="*/ 18 h 19"/>
                <a:gd name="T10" fmla="*/ 32 w 47"/>
                <a:gd name="T11" fmla="*/ 16 h 19"/>
                <a:gd name="T12" fmla="*/ 36 w 47"/>
                <a:gd name="T13" fmla="*/ 12 h 19"/>
                <a:gd name="T14" fmla="*/ 42 w 47"/>
                <a:gd name="T15" fmla="*/ 8 h 19"/>
                <a:gd name="T16" fmla="*/ 46 w 47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9"/>
                <a:gd name="T29" fmla="*/ 47 w 47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9">
                  <a:moveTo>
                    <a:pt x="0" y="6"/>
                  </a:moveTo>
                  <a:lnTo>
                    <a:pt x="6" y="12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6" y="18"/>
                  </a:lnTo>
                  <a:lnTo>
                    <a:pt x="32" y="16"/>
                  </a:lnTo>
                  <a:lnTo>
                    <a:pt x="36" y="12"/>
                  </a:lnTo>
                  <a:lnTo>
                    <a:pt x="42" y="8"/>
                  </a:lnTo>
                  <a:lnTo>
                    <a:pt x="4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95" name="Freeform 171"/>
            <p:cNvSpPr>
              <a:spLocks/>
            </p:cNvSpPr>
            <p:nvPr/>
          </p:nvSpPr>
          <p:spPr bwMode="auto">
            <a:xfrm rot="-5015461">
              <a:off x="2401" y="2550"/>
              <a:ext cx="46" cy="19"/>
            </a:xfrm>
            <a:custGeom>
              <a:avLst/>
              <a:gdLst>
                <a:gd name="T0" fmla="*/ 0 w 46"/>
                <a:gd name="T1" fmla="*/ 6 h 19"/>
                <a:gd name="T2" fmla="*/ 6 w 46"/>
                <a:gd name="T3" fmla="*/ 12 h 19"/>
                <a:gd name="T4" fmla="*/ 14 w 46"/>
                <a:gd name="T5" fmla="*/ 16 h 19"/>
                <a:gd name="T6" fmla="*/ 20 w 46"/>
                <a:gd name="T7" fmla="*/ 18 h 19"/>
                <a:gd name="T8" fmla="*/ 25 w 46"/>
                <a:gd name="T9" fmla="*/ 18 h 19"/>
                <a:gd name="T10" fmla="*/ 31 w 46"/>
                <a:gd name="T11" fmla="*/ 16 h 19"/>
                <a:gd name="T12" fmla="*/ 35 w 46"/>
                <a:gd name="T13" fmla="*/ 12 h 19"/>
                <a:gd name="T14" fmla="*/ 41 w 46"/>
                <a:gd name="T15" fmla="*/ 8 h 19"/>
                <a:gd name="T16" fmla="*/ 45 w 46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9"/>
                <a:gd name="T29" fmla="*/ 46 w 4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9">
                  <a:moveTo>
                    <a:pt x="0" y="6"/>
                  </a:moveTo>
                  <a:lnTo>
                    <a:pt x="6" y="12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5" y="18"/>
                  </a:lnTo>
                  <a:lnTo>
                    <a:pt x="31" y="16"/>
                  </a:lnTo>
                  <a:lnTo>
                    <a:pt x="35" y="12"/>
                  </a:lnTo>
                  <a:lnTo>
                    <a:pt x="41" y="8"/>
                  </a:lnTo>
                  <a:lnTo>
                    <a:pt x="45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96" name="Freeform 172"/>
            <p:cNvSpPr>
              <a:spLocks/>
            </p:cNvSpPr>
            <p:nvPr/>
          </p:nvSpPr>
          <p:spPr bwMode="auto">
            <a:xfrm rot="-5015461">
              <a:off x="2389" y="2501"/>
              <a:ext cx="47" cy="17"/>
            </a:xfrm>
            <a:custGeom>
              <a:avLst/>
              <a:gdLst>
                <a:gd name="T0" fmla="*/ 0 w 47"/>
                <a:gd name="T1" fmla="*/ 16 h 17"/>
                <a:gd name="T2" fmla="*/ 4 w 47"/>
                <a:gd name="T3" fmla="*/ 10 h 17"/>
                <a:gd name="T4" fmla="*/ 10 w 47"/>
                <a:gd name="T5" fmla="*/ 4 h 17"/>
                <a:gd name="T6" fmla="*/ 16 w 47"/>
                <a:gd name="T7" fmla="*/ 2 h 17"/>
                <a:gd name="T8" fmla="*/ 22 w 47"/>
                <a:gd name="T9" fmla="*/ 0 h 17"/>
                <a:gd name="T10" fmla="*/ 28 w 47"/>
                <a:gd name="T11" fmla="*/ 0 h 17"/>
                <a:gd name="T12" fmla="*/ 34 w 47"/>
                <a:gd name="T13" fmla="*/ 2 h 17"/>
                <a:gd name="T14" fmla="*/ 40 w 47"/>
                <a:gd name="T15" fmla="*/ 6 h 17"/>
                <a:gd name="T16" fmla="*/ 46 w 47"/>
                <a:gd name="T17" fmla="*/ 1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7"/>
                <a:gd name="T29" fmla="*/ 47 w 4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7">
                  <a:moveTo>
                    <a:pt x="0" y="16"/>
                  </a:move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6" y="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797" name="Freeform 173"/>
            <p:cNvSpPr>
              <a:spLocks/>
            </p:cNvSpPr>
            <p:nvPr/>
          </p:nvSpPr>
          <p:spPr bwMode="auto">
            <a:xfrm rot="-306714">
              <a:off x="2488" y="2508"/>
              <a:ext cx="47" cy="19"/>
            </a:xfrm>
            <a:custGeom>
              <a:avLst/>
              <a:gdLst>
                <a:gd name="T0" fmla="*/ 0 w 47"/>
                <a:gd name="T1" fmla="*/ 8 h 19"/>
                <a:gd name="T2" fmla="*/ 6 w 47"/>
                <a:gd name="T3" fmla="*/ 12 h 19"/>
                <a:gd name="T4" fmla="*/ 14 w 47"/>
                <a:gd name="T5" fmla="*/ 16 h 19"/>
                <a:gd name="T6" fmla="*/ 20 w 47"/>
                <a:gd name="T7" fmla="*/ 18 h 19"/>
                <a:gd name="T8" fmla="*/ 26 w 47"/>
                <a:gd name="T9" fmla="*/ 18 h 19"/>
                <a:gd name="T10" fmla="*/ 32 w 47"/>
                <a:gd name="T11" fmla="*/ 16 h 19"/>
                <a:gd name="T12" fmla="*/ 36 w 47"/>
                <a:gd name="T13" fmla="*/ 12 h 19"/>
                <a:gd name="T14" fmla="*/ 42 w 47"/>
                <a:gd name="T15" fmla="*/ 8 h 19"/>
                <a:gd name="T16" fmla="*/ 46 w 47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9"/>
                <a:gd name="T29" fmla="*/ 47 w 47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9">
                  <a:moveTo>
                    <a:pt x="0" y="8"/>
                  </a:moveTo>
                  <a:lnTo>
                    <a:pt x="6" y="12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6" y="18"/>
                  </a:lnTo>
                  <a:lnTo>
                    <a:pt x="32" y="16"/>
                  </a:lnTo>
                  <a:lnTo>
                    <a:pt x="36" y="12"/>
                  </a:lnTo>
                  <a:lnTo>
                    <a:pt x="42" y="8"/>
                  </a:lnTo>
                  <a:lnTo>
                    <a:pt x="4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26798" name="Group 174"/>
            <p:cNvGrpSpPr>
              <a:grpSpLocks/>
            </p:cNvGrpSpPr>
            <p:nvPr/>
          </p:nvGrpSpPr>
          <p:grpSpPr bwMode="auto">
            <a:xfrm rot="71171">
              <a:off x="2424" y="2296"/>
              <a:ext cx="190" cy="387"/>
              <a:chOff x="1928" y="2064"/>
              <a:chExt cx="190" cy="387"/>
            </a:xfrm>
          </p:grpSpPr>
          <p:sp>
            <p:nvSpPr>
              <p:cNvPr id="26812" name="Freeform 175"/>
              <p:cNvSpPr>
                <a:spLocks/>
              </p:cNvSpPr>
              <p:nvPr/>
            </p:nvSpPr>
            <p:spPr bwMode="auto">
              <a:xfrm rot="-3491883">
                <a:off x="1920" y="2367"/>
                <a:ext cx="49" cy="17"/>
              </a:xfrm>
              <a:custGeom>
                <a:avLst/>
                <a:gdLst>
                  <a:gd name="T0" fmla="*/ 0 w 49"/>
                  <a:gd name="T1" fmla="*/ 16 h 17"/>
                  <a:gd name="T2" fmla="*/ 6 w 49"/>
                  <a:gd name="T3" fmla="*/ 10 h 17"/>
                  <a:gd name="T4" fmla="*/ 12 w 49"/>
                  <a:gd name="T5" fmla="*/ 4 h 17"/>
                  <a:gd name="T6" fmla="*/ 18 w 49"/>
                  <a:gd name="T7" fmla="*/ 2 h 17"/>
                  <a:gd name="T8" fmla="*/ 24 w 49"/>
                  <a:gd name="T9" fmla="*/ 0 h 17"/>
                  <a:gd name="T10" fmla="*/ 30 w 49"/>
                  <a:gd name="T11" fmla="*/ 0 h 17"/>
                  <a:gd name="T12" fmla="*/ 36 w 49"/>
                  <a:gd name="T13" fmla="*/ 2 h 17"/>
                  <a:gd name="T14" fmla="*/ 42 w 49"/>
                  <a:gd name="T15" fmla="*/ 6 h 17"/>
                  <a:gd name="T16" fmla="*/ 48 w 49"/>
                  <a:gd name="T17" fmla="*/ 12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7"/>
                  <a:gd name="T29" fmla="*/ 49 w 4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7">
                    <a:moveTo>
                      <a:pt x="0" y="16"/>
                    </a:moveTo>
                    <a:lnTo>
                      <a:pt x="6" y="10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42" y="6"/>
                    </a:lnTo>
                    <a:lnTo>
                      <a:pt x="48" y="12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13" name="Freeform 176"/>
              <p:cNvSpPr>
                <a:spLocks/>
              </p:cNvSpPr>
              <p:nvPr/>
            </p:nvSpPr>
            <p:spPr bwMode="auto">
              <a:xfrm rot="-3491883">
                <a:off x="1991" y="2244"/>
                <a:ext cx="49" cy="17"/>
              </a:xfrm>
              <a:custGeom>
                <a:avLst/>
                <a:gdLst>
                  <a:gd name="T0" fmla="*/ 0 w 49"/>
                  <a:gd name="T1" fmla="*/ 4 h 17"/>
                  <a:gd name="T2" fmla="*/ 8 w 49"/>
                  <a:gd name="T3" fmla="*/ 10 h 17"/>
                  <a:gd name="T4" fmla="*/ 14 w 49"/>
                  <a:gd name="T5" fmla="*/ 14 h 17"/>
                  <a:gd name="T6" fmla="*/ 20 w 49"/>
                  <a:gd name="T7" fmla="*/ 16 h 17"/>
                  <a:gd name="T8" fmla="*/ 26 w 49"/>
                  <a:gd name="T9" fmla="*/ 16 h 17"/>
                  <a:gd name="T10" fmla="*/ 32 w 49"/>
                  <a:gd name="T11" fmla="*/ 14 h 17"/>
                  <a:gd name="T12" fmla="*/ 38 w 49"/>
                  <a:gd name="T13" fmla="*/ 10 h 17"/>
                  <a:gd name="T14" fmla="*/ 42 w 49"/>
                  <a:gd name="T15" fmla="*/ 6 h 17"/>
                  <a:gd name="T16" fmla="*/ 48 w 49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7"/>
                  <a:gd name="T29" fmla="*/ 49 w 4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7">
                    <a:moveTo>
                      <a:pt x="0" y="4"/>
                    </a:moveTo>
                    <a:lnTo>
                      <a:pt x="8" y="10"/>
                    </a:lnTo>
                    <a:lnTo>
                      <a:pt x="14" y="14"/>
                    </a:lnTo>
                    <a:lnTo>
                      <a:pt x="20" y="16"/>
                    </a:lnTo>
                    <a:lnTo>
                      <a:pt x="26" y="16"/>
                    </a:lnTo>
                    <a:lnTo>
                      <a:pt x="32" y="14"/>
                    </a:lnTo>
                    <a:lnTo>
                      <a:pt x="38" y="10"/>
                    </a:lnTo>
                    <a:lnTo>
                      <a:pt x="42" y="6"/>
                    </a:lnTo>
                    <a:lnTo>
                      <a:pt x="48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14" name="Freeform 177"/>
              <p:cNvSpPr>
                <a:spLocks/>
              </p:cNvSpPr>
              <p:nvPr/>
            </p:nvSpPr>
            <p:spPr bwMode="auto">
              <a:xfrm rot="-3491883">
                <a:off x="2002" y="2196"/>
                <a:ext cx="49" cy="17"/>
              </a:xfrm>
              <a:custGeom>
                <a:avLst/>
                <a:gdLst>
                  <a:gd name="T0" fmla="*/ 0 w 49"/>
                  <a:gd name="T1" fmla="*/ 16 h 17"/>
                  <a:gd name="T2" fmla="*/ 6 w 49"/>
                  <a:gd name="T3" fmla="*/ 10 h 17"/>
                  <a:gd name="T4" fmla="*/ 12 w 49"/>
                  <a:gd name="T5" fmla="*/ 6 h 17"/>
                  <a:gd name="T6" fmla="*/ 16 w 49"/>
                  <a:gd name="T7" fmla="*/ 2 h 17"/>
                  <a:gd name="T8" fmla="*/ 22 w 49"/>
                  <a:gd name="T9" fmla="*/ 0 h 17"/>
                  <a:gd name="T10" fmla="*/ 28 w 49"/>
                  <a:gd name="T11" fmla="*/ 0 h 17"/>
                  <a:gd name="T12" fmla="*/ 34 w 49"/>
                  <a:gd name="T13" fmla="*/ 2 h 17"/>
                  <a:gd name="T14" fmla="*/ 40 w 49"/>
                  <a:gd name="T15" fmla="*/ 6 h 17"/>
                  <a:gd name="T16" fmla="*/ 48 w 49"/>
                  <a:gd name="T17" fmla="*/ 12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7"/>
                  <a:gd name="T29" fmla="*/ 49 w 4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7">
                    <a:moveTo>
                      <a:pt x="0" y="16"/>
                    </a:moveTo>
                    <a:lnTo>
                      <a:pt x="6" y="10"/>
                    </a:lnTo>
                    <a:lnTo>
                      <a:pt x="12" y="6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40" y="6"/>
                    </a:lnTo>
                    <a:lnTo>
                      <a:pt x="48" y="12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15" name="Freeform 178"/>
              <p:cNvSpPr>
                <a:spLocks/>
              </p:cNvSpPr>
              <p:nvPr/>
            </p:nvSpPr>
            <p:spPr bwMode="auto">
              <a:xfrm rot="-3491883">
                <a:off x="2036" y="2161"/>
                <a:ext cx="49" cy="15"/>
              </a:xfrm>
              <a:custGeom>
                <a:avLst/>
                <a:gdLst>
                  <a:gd name="T0" fmla="*/ 0 w 49"/>
                  <a:gd name="T1" fmla="*/ 0 h 15"/>
                  <a:gd name="T2" fmla="*/ 6 w 49"/>
                  <a:gd name="T3" fmla="*/ 6 h 15"/>
                  <a:gd name="T4" fmla="*/ 12 w 49"/>
                  <a:gd name="T5" fmla="*/ 12 h 15"/>
                  <a:gd name="T6" fmla="*/ 18 w 49"/>
                  <a:gd name="T7" fmla="*/ 14 h 15"/>
                  <a:gd name="T8" fmla="*/ 24 w 49"/>
                  <a:gd name="T9" fmla="*/ 14 h 15"/>
                  <a:gd name="T10" fmla="*/ 30 w 49"/>
                  <a:gd name="T11" fmla="*/ 14 h 15"/>
                  <a:gd name="T12" fmla="*/ 36 w 49"/>
                  <a:gd name="T13" fmla="*/ 12 h 15"/>
                  <a:gd name="T14" fmla="*/ 42 w 49"/>
                  <a:gd name="T15" fmla="*/ 6 h 15"/>
                  <a:gd name="T16" fmla="*/ 48 w 49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5"/>
                  <a:gd name="T29" fmla="*/ 49 w 4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5">
                    <a:moveTo>
                      <a:pt x="0" y="0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14"/>
                    </a:lnTo>
                    <a:lnTo>
                      <a:pt x="24" y="14"/>
                    </a:lnTo>
                    <a:lnTo>
                      <a:pt x="30" y="14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48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16" name="Freeform 179"/>
              <p:cNvSpPr>
                <a:spLocks/>
              </p:cNvSpPr>
              <p:nvPr/>
            </p:nvSpPr>
            <p:spPr bwMode="auto">
              <a:xfrm rot="-3491883">
                <a:off x="2049" y="2115"/>
                <a:ext cx="48" cy="15"/>
              </a:xfrm>
              <a:custGeom>
                <a:avLst/>
                <a:gdLst>
                  <a:gd name="T0" fmla="*/ 0 w 48"/>
                  <a:gd name="T1" fmla="*/ 14 h 15"/>
                  <a:gd name="T2" fmla="*/ 8 w 48"/>
                  <a:gd name="T3" fmla="*/ 8 h 15"/>
                  <a:gd name="T4" fmla="*/ 14 w 48"/>
                  <a:gd name="T5" fmla="*/ 4 h 15"/>
                  <a:gd name="T6" fmla="*/ 20 w 48"/>
                  <a:gd name="T7" fmla="*/ 2 h 15"/>
                  <a:gd name="T8" fmla="*/ 25 w 48"/>
                  <a:gd name="T9" fmla="*/ 0 h 15"/>
                  <a:gd name="T10" fmla="*/ 31 w 48"/>
                  <a:gd name="T11" fmla="*/ 2 h 15"/>
                  <a:gd name="T12" fmla="*/ 35 w 48"/>
                  <a:gd name="T13" fmla="*/ 4 h 15"/>
                  <a:gd name="T14" fmla="*/ 41 w 48"/>
                  <a:gd name="T15" fmla="*/ 8 h 15"/>
                  <a:gd name="T16" fmla="*/ 47 w 48"/>
                  <a:gd name="T17" fmla="*/ 14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15"/>
                  <a:gd name="T29" fmla="*/ 48 w 4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15">
                    <a:moveTo>
                      <a:pt x="0" y="14"/>
                    </a:moveTo>
                    <a:lnTo>
                      <a:pt x="8" y="8"/>
                    </a:lnTo>
                    <a:lnTo>
                      <a:pt x="14" y="4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4"/>
                    </a:lnTo>
                    <a:lnTo>
                      <a:pt x="41" y="8"/>
                    </a:lnTo>
                    <a:lnTo>
                      <a:pt x="47" y="1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17" name="Freeform 180"/>
              <p:cNvSpPr>
                <a:spLocks/>
              </p:cNvSpPr>
              <p:nvPr/>
            </p:nvSpPr>
            <p:spPr bwMode="auto">
              <a:xfrm rot="-3491883">
                <a:off x="2086" y="2081"/>
                <a:ext cx="49" cy="15"/>
              </a:xfrm>
              <a:custGeom>
                <a:avLst/>
                <a:gdLst>
                  <a:gd name="T0" fmla="*/ 0 w 49"/>
                  <a:gd name="T1" fmla="*/ 0 h 15"/>
                  <a:gd name="T2" fmla="*/ 6 w 49"/>
                  <a:gd name="T3" fmla="*/ 6 h 15"/>
                  <a:gd name="T4" fmla="*/ 12 w 49"/>
                  <a:gd name="T5" fmla="*/ 10 h 15"/>
                  <a:gd name="T6" fmla="*/ 18 w 49"/>
                  <a:gd name="T7" fmla="*/ 12 h 15"/>
                  <a:gd name="T8" fmla="*/ 24 w 49"/>
                  <a:gd name="T9" fmla="*/ 14 h 15"/>
                  <a:gd name="T10" fmla="*/ 30 w 49"/>
                  <a:gd name="T11" fmla="*/ 12 h 15"/>
                  <a:gd name="T12" fmla="*/ 36 w 49"/>
                  <a:gd name="T13" fmla="*/ 10 h 15"/>
                  <a:gd name="T14" fmla="*/ 42 w 49"/>
                  <a:gd name="T15" fmla="*/ 6 h 15"/>
                  <a:gd name="T16" fmla="*/ 48 w 49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5"/>
                  <a:gd name="T29" fmla="*/ 49 w 4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5">
                    <a:moveTo>
                      <a:pt x="0" y="0"/>
                    </a:moveTo>
                    <a:lnTo>
                      <a:pt x="6" y="6"/>
                    </a:lnTo>
                    <a:lnTo>
                      <a:pt x="12" y="10"/>
                    </a:lnTo>
                    <a:lnTo>
                      <a:pt x="18" y="12"/>
                    </a:lnTo>
                    <a:lnTo>
                      <a:pt x="24" y="14"/>
                    </a:lnTo>
                    <a:lnTo>
                      <a:pt x="30" y="12"/>
                    </a:lnTo>
                    <a:lnTo>
                      <a:pt x="36" y="10"/>
                    </a:lnTo>
                    <a:lnTo>
                      <a:pt x="42" y="6"/>
                    </a:lnTo>
                    <a:lnTo>
                      <a:pt x="48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18" name="Freeform 181"/>
              <p:cNvSpPr>
                <a:spLocks/>
              </p:cNvSpPr>
              <p:nvPr/>
            </p:nvSpPr>
            <p:spPr bwMode="auto">
              <a:xfrm rot="-3491883">
                <a:off x="1914" y="2418"/>
                <a:ext cx="47" cy="19"/>
              </a:xfrm>
              <a:custGeom>
                <a:avLst/>
                <a:gdLst>
                  <a:gd name="T0" fmla="*/ 0 w 47"/>
                  <a:gd name="T1" fmla="*/ 6 h 19"/>
                  <a:gd name="T2" fmla="*/ 6 w 47"/>
                  <a:gd name="T3" fmla="*/ 12 h 19"/>
                  <a:gd name="T4" fmla="*/ 14 w 47"/>
                  <a:gd name="T5" fmla="*/ 16 h 19"/>
                  <a:gd name="T6" fmla="*/ 20 w 47"/>
                  <a:gd name="T7" fmla="*/ 18 h 19"/>
                  <a:gd name="T8" fmla="*/ 26 w 47"/>
                  <a:gd name="T9" fmla="*/ 18 h 19"/>
                  <a:gd name="T10" fmla="*/ 32 w 47"/>
                  <a:gd name="T11" fmla="*/ 16 h 19"/>
                  <a:gd name="T12" fmla="*/ 36 w 47"/>
                  <a:gd name="T13" fmla="*/ 12 h 19"/>
                  <a:gd name="T14" fmla="*/ 42 w 47"/>
                  <a:gd name="T15" fmla="*/ 8 h 19"/>
                  <a:gd name="T16" fmla="*/ 46 w 47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19"/>
                  <a:gd name="T29" fmla="*/ 47 w 47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19">
                    <a:moveTo>
                      <a:pt x="0" y="6"/>
                    </a:moveTo>
                    <a:lnTo>
                      <a:pt x="6" y="12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6" y="18"/>
                    </a:lnTo>
                    <a:lnTo>
                      <a:pt x="32" y="16"/>
                    </a:lnTo>
                    <a:lnTo>
                      <a:pt x="36" y="12"/>
                    </a:lnTo>
                    <a:lnTo>
                      <a:pt x="42" y="8"/>
                    </a:lnTo>
                    <a:lnTo>
                      <a:pt x="4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19" name="Freeform 182"/>
              <p:cNvSpPr>
                <a:spLocks/>
              </p:cNvSpPr>
              <p:nvPr/>
            </p:nvSpPr>
            <p:spPr bwMode="auto">
              <a:xfrm rot="-3626996">
                <a:off x="1955" y="2329"/>
                <a:ext cx="46" cy="19"/>
              </a:xfrm>
              <a:custGeom>
                <a:avLst/>
                <a:gdLst>
                  <a:gd name="T0" fmla="*/ 0 w 46"/>
                  <a:gd name="T1" fmla="*/ 6 h 19"/>
                  <a:gd name="T2" fmla="*/ 6 w 46"/>
                  <a:gd name="T3" fmla="*/ 12 h 19"/>
                  <a:gd name="T4" fmla="*/ 14 w 46"/>
                  <a:gd name="T5" fmla="*/ 16 h 19"/>
                  <a:gd name="T6" fmla="*/ 20 w 46"/>
                  <a:gd name="T7" fmla="*/ 18 h 19"/>
                  <a:gd name="T8" fmla="*/ 25 w 46"/>
                  <a:gd name="T9" fmla="*/ 18 h 19"/>
                  <a:gd name="T10" fmla="*/ 31 w 46"/>
                  <a:gd name="T11" fmla="*/ 16 h 19"/>
                  <a:gd name="T12" fmla="*/ 35 w 46"/>
                  <a:gd name="T13" fmla="*/ 12 h 19"/>
                  <a:gd name="T14" fmla="*/ 41 w 46"/>
                  <a:gd name="T15" fmla="*/ 8 h 19"/>
                  <a:gd name="T16" fmla="*/ 45 w 46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19"/>
                  <a:gd name="T29" fmla="*/ 46 w 46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19">
                    <a:moveTo>
                      <a:pt x="0" y="6"/>
                    </a:moveTo>
                    <a:lnTo>
                      <a:pt x="6" y="12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5" y="18"/>
                    </a:lnTo>
                    <a:lnTo>
                      <a:pt x="31" y="16"/>
                    </a:lnTo>
                    <a:lnTo>
                      <a:pt x="35" y="12"/>
                    </a:lnTo>
                    <a:lnTo>
                      <a:pt x="41" y="8"/>
                    </a:lnTo>
                    <a:lnTo>
                      <a:pt x="45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20" name="Freeform 183"/>
              <p:cNvSpPr>
                <a:spLocks/>
              </p:cNvSpPr>
              <p:nvPr/>
            </p:nvSpPr>
            <p:spPr bwMode="auto">
              <a:xfrm rot="-4027073">
                <a:off x="1959" y="2282"/>
                <a:ext cx="47" cy="17"/>
              </a:xfrm>
              <a:custGeom>
                <a:avLst/>
                <a:gdLst>
                  <a:gd name="T0" fmla="*/ 0 w 47"/>
                  <a:gd name="T1" fmla="*/ 16 h 17"/>
                  <a:gd name="T2" fmla="*/ 4 w 47"/>
                  <a:gd name="T3" fmla="*/ 10 h 17"/>
                  <a:gd name="T4" fmla="*/ 10 w 47"/>
                  <a:gd name="T5" fmla="*/ 4 h 17"/>
                  <a:gd name="T6" fmla="*/ 16 w 47"/>
                  <a:gd name="T7" fmla="*/ 2 h 17"/>
                  <a:gd name="T8" fmla="*/ 22 w 47"/>
                  <a:gd name="T9" fmla="*/ 0 h 17"/>
                  <a:gd name="T10" fmla="*/ 28 w 47"/>
                  <a:gd name="T11" fmla="*/ 0 h 17"/>
                  <a:gd name="T12" fmla="*/ 34 w 47"/>
                  <a:gd name="T13" fmla="*/ 2 h 17"/>
                  <a:gd name="T14" fmla="*/ 40 w 47"/>
                  <a:gd name="T15" fmla="*/ 6 h 17"/>
                  <a:gd name="T16" fmla="*/ 46 w 47"/>
                  <a:gd name="T17" fmla="*/ 12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17"/>
                  <a:gd name="T29" fmla="*/ 47 w 4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17">
                    <a:moveTo>
                      <a:pt x="0" y="16"/>
                    </a:moveTo>
                    <a:lnTo>
                      <a:pt x="4" y="10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40" y="6"/>
                    </a:lnTo>
                    <a:lnTo>
                      <a:pt x="46" y="12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6799" name="Group 184"/>
            <p:cNvGrpSpPr>
              <a:grpSpLocks/>
            </p:cNvGrpSpPr>
            <p:nvPr/>
          </p:nvGrpSpPr>
          <p:grpSpPr bwMode="auto">
            <a:xfrm>
              <a:off x="1845" y="2654"/>
              <a:ext cx="567" cy="35"/>
              <a:chOff x="1839" y="2654"/>
              <a:chExt cx="567" cy="35"/>
            </a:xfrm>
          </p:grpSpPr>
          <p:sp>
            <p:nvSpPr>
              <p:cNvPr id="26800" name="Freeform 185"/>
              <p:cNvSpPr>
                <a:spLocks/>
              </p:cNvSpPr>
              <p:nvPr/>
            </p:nvSpPr>
            <p:spPr bwMode="auto">
              <a:xfrm>
                <a:off x="2072" y="2660"/>
                <a:ext cx="49" cy="15"/>
              </a:xfrm>
              <a:custGeom>
                <a:avLst/>
                <a:gdLst>
                  <a:gd name="T0" fmla="*/ 0 w 49"/>
                  <a:gd name="T1" fmla="*/ 14 h 15"/>
                  <a:gd name="T2" fmla="*/ 6 w 49"/>
                  <a:gd name="T3" fmla="*/ 6 h 15"/>
                  <a:gd name="T4" fmla="*/ 12 w 49"/>
                  <a:gd name="T5" fmla="*/ 2 h 15"/>
                  <a:gd name="T6" fmla="*/ 18 w 49"/>
                  <a:gd name="T7" fmla="*/ 0 h 15"/>
                  <a:gd name="T8" fmla="*/ 24 w 49"/>
                  <a:gd name="T9" fmla="*/ 0 h 15"/>
                  <a:gd name="T10" fmla="*/ 30 w 49"/>
                  <a:gd name="T11" fmla="*/ 0 h 15"/>
                  <a:gd name="T12" fmla="*/ 36 w 49"/>
                  <a:gd name="T13" fmla="*/ 2 h 15"/>
                  <a:gd name="T14" fmla="*/ 42 w 49"/>
                  <a:gd name="T15" fmla="*/ 6 h 15"/>
                  <a:gd name="T16" fmla="*/ 48 w 49"/>
                  <a:gd name="T17" fmla="*/ 14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5"/>
                  <a:gd name="T29" fmla="*/ 49 w 4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5">
                    <a:moveTo>
                      <a:pt x="0" y="14"/>
                    </a:move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42" y="6"/>
                    </a:lnTo>
                    <a:lnTo>
                      <a:pt x="48" y="1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01" name="Freeform 186"/>
              <p:cNvSpPr>
                <a:spLocks/>
              </p:cNvSpPr>
              <p:nvPr/>
            </p:nvSpPr>
            <p:spPr bwMode="auto">
              <a:xfrm>
                <a:off x="2120" y="2674"/>
                <a:ext cx="49" cy="15"/>
              </a:xfrm>
              <a:custGeom>
                <a:avLst/>
                <a:gdLst>
                  <a:gd name="T0" fmla="*/ 0 w 49"/>
                  <a:gd name="T1" fmla="*/ 0 h 15"/>
                  <a:gd name="T2" fmla="*/ 6 w 49"/>
                  <a:gd name="T3" fmla="*/ 6 h 15"/>
                  <a:gd name="T4" fmla="*/ 12 w 49"/>
                  <a:gd name="T5" fmla="*/ 10 h 15"/>
                  <a:gd name="T6" fmla="*/ 18 w 49"/>
                  <a:gd name="T7" fmla="*/ 12 h 15"/>
                  <a:gd name="T8" fmla="*/ 24 w 49"/>
                  <a:gd name="T9" fmla="*/ 14 h 15"/>
                  <a:gd name="T10" fmla="*/ 30 w 49"/>
                  <a:gd name="T11" fmla="*/ 12 h 15"/>
                  <a:gd name="T12" fmla="*/ 36 w 49"/>
                  <a:gd name="T13" fmla="*/ 10 h 15"/>
                  <a:gd name="T14" fmla="*/ 42 w 49"/>
                  <a:gd name="T15" fmla="*/ 6 h 15"/>
                  <a:gd name="T16" fmla="*/ 48 w 49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5"/>
                  <a:gd name="T29" fmla="*/ 49 w 4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5">
                    <a:moveTo>
                      <a:pt x="0" y="0"/>
                    </a:moveTo>
                    <a:lnTo>
                      <a:pt x="6" y="6"/>
                    </a:lnTo>
                    <a:lnTo>
                      <a:pt x="12" y="10"/>
                    </a:lnTo>
                    <a:lnTo>
                      <a:pt x="18" y="12"/>
                    </a:lnTo>
                    <a:lnTo>
                      <a:pt x="24" y="14"/>
                    </a:lnTo>
                    <a:lnTo>
                      <a:pt x="30" y="12"/>
                    </a:lnTo>
                    <a:lnTo>
                      <a:pt x="36" y="10"/>
                    </a:lnTo>
                    <a:lnTo>
                      <a:pt x="42" y="6"/>
                    </a:lnTo>
                    <a:lnTo>
                      <a:pt x="48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02" name="Freeform 187"/>
              <p:cNvSpPr>
                <a:spLocks/>
              </p:cNvSpPr>
              <p:nvPr/>
            </p:nvSpPr>
            <p:spPr bwMode="auto">
              <a:xfrm>
                <a:off x="2168" y="2660"/>
                <a:ext cx="46" cy="15"/>
              </a:xfrm>
              <a:custGeom>
                <a:avLst/>
                <a:gdLst>
                  <a:gd name="T0" fmla="*/ 0 w 46"/>
                  <a:gd name="T1" fmla="*/ 14 h 15"/>
                  <a:gd name="T2" fmla="*/ 6 w 46"/>
                  <a:gd name="T3" fmla="*/ 6 h 15"/>
                  <a:gd name="T4" fmla="*/ 12 w 46"/>
                  <a:gd name="T5" fmla="*/ 2 h 15"/>
                  <a:gd name="T6" fmla="*/ 18 w 46"/>
                  <a:gd name="T7" fmla="*/ 0 h 15"/>
                  <a:gd name="T8" fmla="*/ 23 w 46"/>
                  <a:gd name="T9" fmla="*/ 0 h 15"/>
                  <a:gd name="T10" fmla="*/ 29 w 46"/>
                  <a:gd name="T11" fmla="*/ 0 h 15"/>
                  <a:gd name="T12" fmla="*/ 35 w 46"/>
                  <a:gd name="T13" fmla="*/ 2 h 15"/>
                  <a:gd name="T14" fmla="*/ 39 w 46"/>
                  <a:gd name="T15" fmla="*/ 6 h 15"/>
                  <a:gd name="T16" fmla="*/ 45 w 46"/>
                  <a:gd name="T17" fmla="*/ 14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15"/>
                  <a:gd name="T29" fmla="*/ 46 w 46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15">
                    <a:moveTo>
                      <a:pt x="0" y="14"/>
                    </a:move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2"/>
                    </a:lnTo>
                    <a:lnTo>
                      <a:pt x="39" y="6"/>
                    </a:lnTo>
                    <a:lnTo>
                      <a:pt x="45" y="1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03" name="Freeform 188"/>
              <p:cNvSpPr>
                <a:spLocks/>
              </p:cNvSpPr>
              <p:nvPr/>
            </p:nvSpPr>
            <p:spPr bwMode="auto">
              <a:xfrm>
                <a:off x="2213" y="2674"/>
                <a:ext cx="49" cy="15"/>
              </a:xfrm>
              <a:custGeom>
                <a:avLst/>
                <a:gdLst>
                  <a:gd name="T0" fmla="*/ 0 w 49"/>
                  <a:gd name="T1" fmla="*/ 0 h 15"/>
                  <a:gd name="T2" fmla="*/ 8 w 49"/>
                  <a:gd name="T3" fmla="*/ 6 h 15"/>
                  <a:gd name="T4" fmla="*/ 14 w 49"/>
                  <a:gd name="T5" fmla="*/ 10 h 15"/>
                  <a:gd name="T6" fmla="*/ 20 w 49"/>
                  <a:gd name="T7" fmla="*/ 12 h 15"/>
                  <a:gd name="T8" fmla="*/ 26 w 49"/>
                  <a:gd name="T9" fmla="*/ 14 h 15"/>
                  <a:gd name="T10" fmla="*/ 32 w 49"/>
                  <a:gd name="T11" fmla="*/ 12 h 15"/>
                  <a:gd name="T12" fmla="*/ 36 w 49"/>
                  <a:gd name="T13" fmla="*/ 10 h 15"/>
                  <a:gd name="T14" fmla="*/ 42 w 49"/>
                  <a:gd name="T15" fmla="*/ 6 h 15"/>
                  <a:gd name="T16" fmla="*/ 48 w 49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5"/>
                  <a:gd name="T29" fmla="*/ 49 w 4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5">
                    <a:moveTo>
                      <a:pt x="0" y="0"/>
                    </a:moveTo>
                    <a:lnTo>
                      <a:pt x="8" y="6"/>
                    </a:lnTo>
                    <a:lnTo>
                      <a:pt x="14" y="10"/>
                    </a:lnTo>
                    <a:lnTo>
                      <a:pt x="20" y="12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2" y="6"/>
                    </a:lnTo>
                    <a:lnTo>
                      <a:pt x="48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04" name="Freeform 189"/>
              <p:cNvSpPr>
                <a:spLocks/>
              </p:cNvSpPr>
              <p:nvPr/>
            </p:nvSpPr>
            <p:spPr bwMode="auto">
              <a:xfrm>
                <a:off x="2261" y="2658"/>
                <a:ext cx="49" cy="15"/>
              </a:xfrm>
              <a:custGeom>
                <a:avLst/>
                <a:gdLst>
                  <a:gd name="T0" fmla="*/ 0 w 49"/>
                  <a:gd name="T1" fmla="*/ 14 h 15"/>
                  <a:gd name="T2" fmla="*/ 6 w 49"/>
                  <a:gd name="T3" fmla="*/ 8 h 15"/>
                  <a:gd name="T4" fmla="*/ 12 w 49"/>
                  <a:gd name="T5" fmla="*/ 4 h 15"/>
                  <a:gd name="T6" fmla="*/ 18 w 49"/>
                  <a:gd name="T7" fmla="*/ 0 h 15"/>
                  <a:gd name="T8" fmla="*/ 24 w 49"/>
                  <a:gd name="T9" fmla="*/ 0 h 15"/>
                  <a:gd name="T10" fmla="*/ 30 w 49"/>
                  <a:gd name="T11" fmla="*/ 0 h 15"/>
                  <a:gd name="T12" fmla="*/ 36 w 49"/>
                  <a:gd name="T13" fmla="*/ 4 h 15"/>
                  <a:gd name="T14" fmla="*/ 42 w 49"/>
                  <a:gd name="T15" fmla="*/ 8 h 15"/>
                  <a:gd name="T16" fmla="*/ 48 w 49"/>
                  <a:gd name="T17" fmla="*/ 14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5"/>
                  <a:gd name="T29" fmla="*/ 49 w 4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5">
                    <a:moveTo>
                      <a:pt x="0" y="14"/>
                    </a:moveTo>
                    <a:lnTo>
                      <a:pt x="6" y="8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4"/>
                    </a:lnTo>
                    <a:lnTo>
                      <a:pt x="42" y="8"/>
                    </a:lnTo>
                    <a:lnTo>
                      <a:pt x="48" y="1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05" name="Freeform 190"/>
              <p:cNvSpPr>
                <a:spLocks/>
              </p:cNvSpPr>
              <p:nvPr/>
            </p:nvSpPr>
            <p:spPr bwMode="auto">
              <a:xfrm>
                <a:off x="2309" y="2672"/>
                <a:ext cx="49" cy="15"/>
              </a:xfrm>
              <a:custGeom>
                <a:avLst/>
                <a:gdLst>
                  <a:gd name="T0" fmla="*/ 0 w 49"/>
                  <a:gd name="T1" fmla="*/ 0 h 15"/>
                  <a:gd name="T2" fmla="*/ 6 w 49"/>
                  <a:gd name="T3" fmla="*/ 6 h 15"/>
                  <a:gd name="T4" fmla="*/ 12 w 49"/>
                  <a:gd name="T5" fmla="*/ 10 h 15"/>
                  <a:gd name="T6" fmla="*/ 18 w 49"/>
                  <a:gd name="T7" fmla="*/ 14 h 15"/>
                  <a:gd name="T8" fmla="*/ 24 w 49"/>
                  <a:gd name="T9" fmla="*/ 14 h 15"/>
                  <a:gd name="T10" fmla="*/ 30 w 49"/>
                  <a:gd name="T11" fmla="*/ 14 h 15"/>
                  <a:gd name="T12" fmla="*/ 36 w 49"/>
                  <a:gd name="T13" fmla="*/ 10 h 15"/>
                  <a:gd name="T14" fmla="*/ 42 w 49"/>
                  <a:gd name="T15" fmla="*/ 6 h 15"/>
                  <a:gd name="T16" fmla="*/ 48 w 49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5"/>
                  <a:gd name="T29" fmla="*/ 49 w 4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5">
                    <a:moveTo>
                      <a:pt x="0" y="0"/>
                    </a:moveTo>
                    <a:lnTo>
                      <a:pt x="6" y="6"/>
                    </a:lnTo>
                    <a:lnTo>
                      <a:pt x="12" y="10"/>
                    </a:lnTo>
                    <a:lnTo>
                      <a:pt x="18" y="14"/>
                    </a:lnTo>
                    <a:lnTo>
                      <a:pt x="24" y="14"/>
                    </a:lnTo>
                    <a:lnTo>
                      <a:pt x="30" y="14"/>
                    </a:lnTo>
                    <a:lnTo>
                      <a:pt x="36" y="10"/>
                    </a:lnTo>
                    <a:lnTo>
                      <a:pt x="42" y="6"/>
                    </a:lnTo>
                    <a:lnTo>
                      <a:pt x="48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06" name="Freeform 191"/>
              <p:cNvSpPr>
                <a:spLocks/>
              </p:cNvSpPr>
              <p:nvPr/>
            </p:nvSpPr>
            <p:spPr bwMode="auto">
              <a:xfrm>
                <a:off x="2357" y="2658"/>
                <a:ext cx="49" cy="15"/>
              </a:xfrm>
              <a:custGeom>
                <a:avLst/>
                <a:gdLst>
                  <a:gd name="T0" fmla="*/ 0 w 49"/>
                  <a:gd name="T1" fmla="*/ 14 h 15"/>
                  <a:gd name="T2" fmla="*/ 6 w 49"/>
                  <a:gd name="T3" fmla="*/ 8 h 15"/>
                  <a:gd name="T4" fmla="*/ 12 w 49"/>
                  <a:gd name="T5" fmla="*/ 4 h 15"/>
                  <a:gd name="T6" fmla="*/ 18 w 49"/>
                  <a:gd name="T7" fmla="*/ 0 h 15"/>
                  <a:gd name="T8" fmla="*/ 24 w 49"/>
                  <a:gd name="T9" fmla="*/ 0 h 15"/>
                  <a:gd name="T10" fmla="*/ 30 w 49"/>
                  <a:gd name="T11" fmla="*/ 0 h 15"/>
                  <a:gd name="T12" fmla="*/ 36 w 49"/>
                  <a:gd name="T13" fmla="*/ 4 h 15"/>
                  <a:gd name="T14" fmla="*/ 42 w 49"/>
                  <a:gd name="T15" fmla="*/ 8 h 15"/>
                  <a:gd name="T16" fmla="*/ 48 w 49"/>
                  <a:gd name="T17" fmla="*/ 14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5"/>
                  <a:gd name="T29" fmla="*/ 49 w 4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5">
                    <a:moveTo>
                      <a:pt x="0" y="14"/>
                    </a:moveTo>
                    <a:lnTo>
                      <a:pt x="6" y="8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4"/>
                    </a:lnTo>
                    <a:lnTo>
                      <a:pt x="42" y="8"/>
                    </a:lnTo>
                    <a:lnTo>
                      <a:pt x="48" y="1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07" name="Freeform 192"/>
              <p:cNvSpPr>
                <a:spLocks/>
              </p:cNvSpPr>
              <p:nvPr/>
            </p:nvSpPr>
            <p:spPr bwMode="auto">
              <a:xfrm>
                <a:off x="1839" y="2668"/>
                <a:ext cx="49" cy="15"/>
              </a:xfrm>
              <a:custGeom>
                <a:avLst/>
                <a:gdLst>
                  <a:gd name="T0" fmla="*/ 0 w 49"/>
                  <a:gd name="T1" fmla="*/ 0 h 15"/>
                  <a:gd name="T2" fmla="*/ 6 w 49"/>
                  <a:gd name="T3" fmla="*/ 6 h 15"/>
                  <a:gd name="T4" fmla="*/ 12 w 49"/>
                  <a:gd name="T5" fmla="*/ 10 h 15"/>
                  <a:gd name="T6" fmla="*/ 18 w 49"/>
                  <a:gd name="T7" fmla="*/ 14 h 15"/>
                  <a:gd name="T8" fmla="*/ 24 w 49"/>
                  <a:gd name="T9" fmla="*/ 14 h 15"/>
                  <a:gd name="T10" fmla="*/ 30 w 49"/>
                  <a:gd name="T11" fmla="*/ 14 h 15"/>
                  <a:gd name="T12" fmla="*/ 36 w 49"/>
                  <a:gd name="T13" fmla="*/ 10 h 15"/>
                  <a:gd name="T14" fmla="*/ 42 w 49"/>
                  <a:gd name="T15" fmla="*/ 6 h 15"/>
                  <a:gd name="T16" fmla="*/ 48 w 49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5"/>
                  <a:gd name="T29" fmla="*/ 49 w 4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5">
                    <a:moveTo>
                      <a:pt x="0" y="0"/>
                    </a:moveTo>
                    <a:lnTo>
                      <a:pt x="6" y="6"/>
                    </a:lnTo>
                    <a:lnTo>
                      <a:pt x="12" y="10"/>
                    </a:lnTo>
                    <a:lnTo>
                      <a:pt x="18" y="14"/>
                    </a:lnTo>
                    <a:lnTo>
                      <a:pt x="24" y="14"/>
                    </a:lnTo>
                    <a:lnTo>
                      <a:pt x="30" y="14"/>
                    </a:lnTo>
                    <a:lnTo>
                      <a:pt x="36" y="10"/>
                    </a:lnTo>
                    <a:lnTo>
                      <a:pt x="42" y="6"/>
                    </a:lnTo>
                    <a:lnTo>
                      <a:pt x="48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08" name="Freeform 193"/>
              <p:cNvSpPr>
                <a:spLocks/>
              </p:cNvSpPr>
              <p:nvPr/>
            </p:nvSpPr>
            <p:spPr bwMode="auto">
              <a:xfrm>
                <a:off x="1887" y="2654"/>
                <a:ext cx="47" cy="15"/>
              </a:xfrm>
              <a:custGeom>
                <a:avLst/>
                <a:gdLst>
                  <a:gd name="T0" fmla="*/ 0 w 47"/>
                  <a:gd name="T1" fmla="*/ 14 h 15"/>
                  <a:gd name="T2" fmla="*/ 6 w 47"/>
                  <a:gd name="T3" fmla="*/ 8 h 15"/>
                  <a:gd name="T4" fmla="*/ 12 w 47"/>
                  <a:gd name="T5" fmla="*/ 4 h 15"/>
                  <a:gd name="T6" fmla="*/ 18 w 47"/>
                  <a:gd name="T7" fmla="*/ 0 h 15"/>
                  <a:gd name="T8" fmla="*/ 24 w 47"/>
                  <a:gd name="T9" fmla="*/ 0 h 15"/>
                  <a:gd name="T10" fmla="*/ 30 w 47"/>
                  <a:gd name="T11" fmla="*/ 0 h 15"/>
                  <a:gd name="T12" fmla="*/ 36 w 47"/>
                  <a:gd name="T13" fmla="*/ 4 h 15"/>
                  <a:gd name="T14" fmla="*/ 40 w 47"/>
                  <a:gd name="T15" fmla="*/ 8 h 15"/>
                  <a:gd name="T16" fmla="*/ 46 w 47"/>
                  <a:gd name="T17" fmla="*/ 14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15"/>
                  <a:gd name="T29" fmla="*/ 47 w 47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15">
                    <a:moveTo>
                      <a:pt x="0" y="14"/>
                    </a:moveTo>
                    <a:lnTo>
                      <a:pt x="6" y="8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6" y="1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09" name="Freeform 194"/>
              <p:cNvSpPr>
                <a:spLocks/>
              </p:cNvSpPr>
              <p:nvPr/>
            </p:nvSpPr>
            <p:spPr bwMode="auto">
              <a:xfrm>
                <a:off x="1933" y="2668"/>
                <a:ext cx="48" cy="15"/>
              </a:xfrm>
              <a:custGeom>
                <a:avLst/>
                <a:gdLst>
                  <a:gd name="T0" fmla="*/ 0 w 48"/>
                  <a:gd name="T1" fmla="*/ 0 h 15"/>
                  <a:gd name="T2" fmla="*/ 8 w 48"/>
                  <a:gd name="T3" fmla="*/ 6 h 15"/>
                  <a:gd name="T4" fmla="*/ 14 w 48"/>
                  <a:gd name="T5" fmla="*/ 10 h 15"/>
                  <a:gd name="T6" fmla="*/ 19 w 48"/>
                  <a:gd name="T7" fmla="*/ 14 h 15"/>
                  <a:gd name="T8" fmla="*/ 25 w 48"/>
                  <a:gd name="T9" fmla="*/ 14 h 15"/>
                  <a:gd name="T10" fmla="*/ 31 w 48"/>
                  <a:gd name="T11" fmla="*/ 14 h 15"/>
                  <a:gd name="T12" fmla="*/ 35 w 48"/>
                  <a:gd name="T13" fmla="*/ 10 h 15"/>
                  <a:gd name="T14" fmla="*/ 41 w 48"/>
                  <a:gd name="T15" fmla="*/ 6 h 15"/>
                  <a:gd name="T16" fmla="*/ 47 w 48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15"/>
                  <a:gd name="T29" fmla="*/ 48 w 4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15">
                    <a:moveTo>
                      <a:pt x="0" y="0"/>
                    </a:moveTo>
                    <a:lnTo>
                      <a:pt x="8" y="6"/>
                    </a:lnTo>
                    <a:lnTo>
                      <a:pt x="14" y="10"/>
                    </a:lnTo>
                    <a:lnTo>
                      <a:pt x="19" y="14"/>
                    </a:lnTo>
                    <a:lnTo>
                      <a:pt x="25" y="14"/>
                    </a:lnTo>
                    <a:lnTo>
                      <a:pt x="31" y="14"/>
                    </a:lnTo>
                    <a:lnTo>
                      <a:pt x="35" y="10"/>
                    </a:lnTo>
                    <a:lnTo>
                      <a:pt x="41" y="6"/>
                    </a:lnTo>
                    <a:lnTo>
                      <a:pt x="47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10" name="Freeform 195"/>
              <p:cNvSpPr>
                <a:spLocks/>
              </p:cNvSpPr>
              <p:nvPr/>
            </p:nvSpPr>
            <p:spPr bwMode="auto">
              <a:xfrm>
                <a:off x="1980" y="2654"/>
                <a:ext cx="49" cy="15"/>
              </a:xfrm>
              <a:custGeom>
                <a:avLst/>
                <a:gdLst>
                  <a:gd name="T0" fmla="*/ 0 w 49"/>
                  <a:gd name="T1" fmla="*/ 14 h 15"/>
                  <a:gd name="T2" fmla="*/ 6 w 49"/>
                  <a:gd name="T3" fmla="*/ 8 h 15"/>
                  <a:gd name="T4" fmla="*/ 12 w 49"/>
                  <a:gd name="T5" fmla="*/ 4 h 15"/>
                  <a:gd name="T6" fmla="*/ 18 w 49"/>
                  <a:gd name="T7" fmla="*/ 0 h 15"/>
                  <a:gd name="T8" fmla="*/ 24 w 49"/>
                  <a:gd name="T9" fmla="*/ 0 h 15"/>
                  <a:gd name="T10" fmla="*/ 30 w 49"/>
                  <a:gd name="T11" fmla="*/ 0 h 15"/>
                  <a:gd name="T12" fmla="*/ 36 w 49"/>
                  <a:gd name="T13" fmla="*/ 4 h 15"/>
                  <a:gd name="T14" fmla="*/ 42 w 49"/>
                  <a:gd name="T15" fmla="*/ 8 h 15"/>
                  <a:gd name="T16" fmla="*/ 48 w 49"/>
                  <a:gd name="T17" fmla="*/ 14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5"/>
                  <a:gd name="T29" fmla="*/ 49 w 4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5">
                    <a:moveTo>
                      <a:pt x="0" y="14"/>
                    </a:moveTo>
                    <a:lnTo>
                      <a:pt x="6" y="8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4"/>
                    </a:lnTo>
                    <a:lnTo>
                      <a:pt x="42" y="8"/>
                    </a:lnTo>
                    <a:lnTo>
                      <a:pt x="48" y="1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811" name="Freeform 196"/>
              <p:cNvSpPr>
                <a:spLocks/>
              </p:cNvSpPr>
              <p:nvPr/>
            </p:nvSpPr>
            <p:spPr bwMode="auto">
              <a:xfrm>
                <a:off x="2028" y="2668"/>
                <a:ext cx="49" cy="15"/>
              </a:xfrm>
              <a:custGeom>
                <a:avLst/>
                <a:gdLst>
                  <a:gd name="T0" fmla="*/ 0 w 49"/>
                  <a:gd name="T1" fmla="*/ 0 h 15"/>
                  <a:gd name="T2" fmla="*/ 6 w 49"/>
                  <a:gd name="T3" fmla="*/ 6 h 15"/>
                  <a:gd name="T4" fmla="*/ 12 w 49"/>
                  <a:gd name="T5" fmla="*/ 10 h 15"/>
                  <a:gd name="T6" fmla="*/ 18 w 49"/>
                  <a:gd name="T7" fmla="*/ 14 h 15"/>
                  <a:gd name="T8" fmla="*/ 24 w 49"/>
                  <a:gd name="T9" fmla="*/ 14 h 15"/>
                  <a:gd name="T10" fmla="*/ 30 w 49"/>
                  <a:gd name="T11" fmla="*/ 14 h 15"/>
                  <a:gd name="T12" fmla="*/ 36 w 49"/>
                  <a:gd name="T13" fmla="*/ 10 h 15"/>
                  <a:gd name="T14" fmla="*/ 42 w 49"/>
                  <a:gd name="T15" fmla="*/ 6 h 15"/>
                  <a:gd name="T16" fmla="*/ 48 w 49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5"/>
                  <a:gd name="T29" fmla="*/ 49 w 4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5">
                    <a:moveTo>
                      <a:pt x="0" y="0"/>
                    </a:moveTo>
                    <a:lnTo>
                      <a:pt x="6" y="6"/>
                    </a:lnTo>
                    <a:lnTo>
                      <a:pt x="12" y="10"/>
                    </a:lnTo>
                    <a:lnTo>
                      <a:pt x="18" y="14"/>
                    </a:lnTo>
                    <a:lnTo>
                      <a:pt x="24" y="14"/>
                    </a:lnTo>
                    <a:lnTo>
                      <a:pt x="30" y="14"/>
                    </a:lnTo>
                    <a:lnTo>
                      <a:pt x="36" y="10"/>
                    </a:lnTo>
                    <a:lnTo>
                      <a:pt x="42" y="6"/>
                    </a:lnTo>
                    <a:lnTo>
                      <a:pt x="48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smtClean="0">
                <a:solidFill>
                  <a:srgbClr val="009900"/>
                </a:solidFill>
              </a:rPr>
              <a:t>Minőség ellenőrzés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>
                <a:solidFill>
                  <a:srgbClr val="009900"/>
                </a:solidFill>
              </a:rPr>
              <a:t>Technikai</a:t>
            </a:r>
          </a:p>
          <a:p>
            <a:pPr lvl="2"/>
            <a:r>
              <a:rPr lang="hu-HU" smtClean="0">
                <a:solidFill>
                  <a:srgbClr val="009900"/>
                </a:solidFill>
              </a:rPr>
              <a:t>A készülék beállításának és állapotának ellenőrzése (napi és időszakos)</a:t>
            </a:r>
          </a:p>
          <a:p>
            <a:pPr lvl="2"/>
            <a:r>
              <a:rPr lang="hu-HU" smtClean="0">
                <a:solidFill>
                  <a:srgbClr val="009900"/>
                </a:solidFill>
              </a:rPr>
              <a:t>Fluoreszcencia kompenzáció</a:t>
            </a:r>
          </a:p>
          <a:p>
            <a:r>
              <a:rPr lang="hu-HU" smtClean="0">
                <a:solidFill>
                  <a:srgbClr val="009900"/>
                </a:solidFill>
              </a:rPr>
              <a:t>Biológiai</a:t>
            </a:r>
          </a:p>
          <a:p>
            <a:pPr lvl="2"/>
            <a:r>
              <a:rPr lang="hu-HU" smtClean="0">
                <a:solidFill>
                  <a:srgbClr val="009900"/>
                </a:solidFill>
              </a:rPr>
              <a:t>A mintaelőkészítés ellenőrzése (pozitív és negatív kontrollok használata)</a:t>
            </a:r>
          </a:p>
          <a:p>
            <a:pPr lvl="2"/>
            <a:r>
              <a:rPr lang="hu-HU" smtClean="0">
                <a:solidFill>
                  <a:srgbClr val="009900"/>
                </a:solidFill>
              </a:rPr>
              <a:t>Izotípus ellenanyag jelölés</a:t>
            </a:r>
          </a:p>
          <a:p>
            <a:pPr lvl="2"/>
            <a:r>
              <a:rPr lang="hu-HU" smtClean="0">
                <a:solidFill>
                  <a:srgbClr val="009900"/>
                </a:solidFill>
              </a:rPr>
              <a:t>Autofluoreszcencia detektálás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490538"/>
          </a:xfrm>
          <a:noFill/>
        </p:spPr>
        <p:txBody>
          <a:bodyPr lIns="91440" tIns="45720" rIns="91440" bIns="45720"/>
          <a:lstStyle/>
          <a:p>
            <a:pPr defTabSz="914400"/>
            <a:r>
              <a:rPr lang="hu-HU" altLang="en-US" sz="3200" b="1" smtClean="0">
                <a:solidFill>
                  <a:srgbClr val="0066CC"/>
                </a:solidFill>
              </a:rPr>
              <a:t>Mi is az</a:t>
            </a:r>
            <a:r>
              <a:rPr lang="en-US" altLang="en-US" sz="3200" b="1" smtClean="0">
                <a:solidFill>
                  <a:srgbClr val="0066CC"/>
                </a:solidFill>
              </a:rPr>
              <a:t> </a:t>
            </a:r>
            <a:r>
              <a:rPr lang="hu-HU" altLang="en-US" sz="3200" b="1" smtClean="0">
                <a:solidFill>
                  <a:srgbClr val="0066CC"/>
                </a:solidFill>
              </a:rPr>
              <a:t>a fluoreszcencia?</a:t>
            </a:r>
            <a:endParaRPr lang="en-US" altLang="en-US" sz="3200" b="1" smtClean="0">
              <a:solidFill>
                <a:srgbClr val="0066CC"/>
              </a:solidFill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258888" y="981075"/>
            <a:ext cx="2663825" cy="131127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</a:t>
            </a:r>
            <a:r>
              <a:rPr lang="en-US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fluorochrom </a:t>
            </a:r>
            <a:r>
              <a:rPr lang="hu-HU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energiát vesz fel a laser fényből</a:t>
            </a:r>
          </a:p>
          <a:p>
            <a:pPr algn="ctr" eaLnBrk="1" hangingPunct="1"/>
            <a:r>
              <a:rPr lang="hu-HU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(gerjesztődés)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003800" y="4948238"/>
            <a:ext cx="3779838" cy="1870075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hu-HU" alt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alt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fluorochrom</a:t>
            </a:r>
            <a:r>
              <a:rPr lang="hu-HU" alt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r>
              <a:rPr lang="en-US" alt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alt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kibocsájtják</a:t>
            </a:r>
            <a:r>
              <a:rPr lang="en-US" alt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alt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felvett energiát:</a:t>
            </a:r>
          </a:p>
          <a:p>
            <a:pPr eaLnBrk="1" hangingPunct="1">
              <a:spcBef>
                <a:spcPct val="20000"/>
              </a:spcBef>
            </a:pPr>
            <a:r>
              <a:rPr lang="hu-HU" alt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kibocs</a:t>
            </a:r>
            <a:r>
              <a:rPr lang="en-US" alt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hu-HU" alt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tott fény hullámhossza nagyobb, mint a gerjesztő fényé</a:t>
            </a:r>
            <a:endParaRPr lang="hu-H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468313" y="2133600"/>
            <a:ext cx="8086725" cy="2659063"/>
            <a:chOff x="295" y="1344"/>
            <a:chExt cx="5094" cy="1675"/>
          </a:xfrm>
        </p:grpSpPr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 flipV="1">
              <a:off x="2652" y="1740"/>
              <a:ext cx="120" cy="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55" name="AutoShape 7"/>
            <p:cNvSpPr>
              <a:spLocks noChangeArrowheads="1"/>
            </p:cNvSpPr>
            <p:nvPr/>
          </p:nvSpPr>
          <p:spPr bwMode="auto">
            <a:xfrm rot="-1860000">
              <a:off x="2616" y="1439"/>
              <a:ext cx="312" cy="270"/>
            </a:xfrm>
            <a:prstGeom prst="hexagon">
              <a:avLst>
                <a:gd name="adj" fmla="val 30291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 flipV="1">
              <a:off x="2798" y="1634"/>
              <a:ext cx="78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 useBgFill="1">
          <p:nvSpPr>
            <p:cNvPr id="27657" name="Oval 9"/>
            <p:cNvSpPr>
              <a:spLocks noChangeArrowheads="1"/>
            </p:cNvSpPr>
            <p:nvPr/>
          </p:nvSpPr>
          <p:spPr bwMode="auto">
            <a:xfrm>
              <a:off x="2736" y="1664"/>
              <a:ext cx="84" cy="94"/>
            </a:xfrm>
            <a:prstGeom prst="ellipse">
              <a:avLst/>
            </a:prstGeom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9818" name="Rectangle 10"/>
            <p:cNvSpPr>
              <a:spLocks noChangeArrowheads="1"/>
            </p:cNvSpPr>
            <p:nvPr/>
          </p:nvSpPr>
          <p:spPr bwMode="auto">
            <a:xfrm>
              <a:off x="317" y="1428"/>
              <a:ext cx="1142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5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  <a:sym typeface="Symbol" pitchFamily="18" charset="2"/>
                </a:rPr>
                <a:t></a:t>
              </a:r>
              <a:r>
                <a:rPr lang="en-US" altLang="en-US" sz="15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</a:rPr>
                <a:t> = 488 nm</a:t>
              </a: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auto">
            <a:xfrm>
              <a:off x="3056" y="2267"/>
              <a:ext cx="145" cy="337"/>
            </a:xfrm>
            <a:custGeom>
              <a:avLst/>
              <a:gdLst>
                <a:gd name="T0" fmla="*/ 96 w 145"/>
                <a:gd name="T1" fmla="*/ 0 h 337"/>
                <a:gd name="T2" fmla="*/ 0 w 145"/>
                <a:gd name="T3" fmla="*/ 336 h 337"/>
                <a:gd name="T4" fmla="*/ 48 w 145"/>
                <a:gd name="T5" fmla="*/ 336 h 337"/>
                <a:gd name="T6" fmla="*/ 144 w 145"/>
                <a:gd name="T7" fmla="*/ 0 h 337"/>
                <a:gd name="T8" fmla="*/ 96 w 145"/>
                <a:gd name="T9" fmla="*/ 0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337"/>
                <a:gd name="T17" fmla="*/ 145 w 145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337">
                  <a:moveTo>
                    <a:pt x="96" y="0"/>
                  </a:moveTo>
                  <a:lnTo>
                    <a:pt x="0" y="336"/>
                  </a:lnTo>
                  <a:lnTo>
                    <a:pt x="48" y="336"/>
                  </a:lnTo>
                  <a:lnTo>
                    <a:pt x="144" y="0"/>
                  </a:lnTo>
                  <a:lnTo>
                    <a:pt x="9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auto">
            <a:xfrm>
              <a:off x="3232" y="2267"/>
              <a:ext cx="193" cy="337"/>
            </a:xfrm>
            <a:custGeom>
              <a:avLst/>
              <a:gdLst>
                <a:gd name="T0" fmla="*/ 48 w 193"/>
                <a:gd name="T1" fmla="*/ 0 h 337"/>
                <a:gd name="T2" fmla="*/ 192 w 193"/>
                <a:gd name="T3" fmla="*/ 336 h 337"/>
                <a:gd name="T4" fmla="*/ 144 w 193"/>
                <a:gd name="T5" fmla="*/ 336 h 337"/>
                <a:gd name="T6" fmla="*/ 0 w 193"/>
                <a:gd name="T7" fmla="*/ 0 h 337"/>
                <a:gd name="T8" fmla="*/ 48 w 193"/>
                <a:gd name="T9" fmla="*/ 0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337"/>
                <a:gd name="T17" fmla="*/ 193 w 193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337">
                  <a:moveTo>
                    <a:pt x="48" y="0"/>
                  </a:moveTo>
                  <a:lnTo>
                    <a:pt x="192" y="336"/>
                  </a:lnTo>
                  <a:lnTo>
                    <a:pt x="144" y="336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auto">
            <a:xfrm>
              <a:off x="3177" y="1715"/>
              <a:ext cx="1" cy="538"/>
            </a:xfrm>
            <a:custGeom>
              <a:avLst/>
              <a:gdLst>
                <a:gd name="T0" fmla="*/ 0 w 1"/>
                <a:gd name="T1" fmla="*/ 0 h 538"/>
                <a:gd name="T2" fmla="*/ 0 w 1"/>
                <a:gd name="T3" fmla="*/ 537 h 538"/>
                <a:gd name="T4" fmla="*/ 0 60000 65536"/>
                <a:gd name="T5" fmla="*/ 0 60000 65536"/>
                <a:gd name="T6" fmla="*/ 0 w 1"/>
                <a:gd name="T7" fmla="*/ 0 h 538"/>
                <a:gd name="T8" fmla="*/ 1 w 1"/>
                <a:gd name="T9" fmla="*/ 538 h 5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8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auto">
            <a:xfrm>
              <a:off x="3255" y="1715"/>
              <a:ext cx="1" cy="538"/>
            </a:xfrm>
            <a:custGeom>
              <a:avLst/>
              <a:gdLst>
                <a:gd name="T0" fmla="*/ 0 w 1"/>
                <a:gd name="T1" fmla="*/ 0 h 538"/>
                <a:gd name="T2" fmla="*/ 0 w 1"/>
                <a:gd name="T3" fmla="*/ 537 h 538"/>
                <a:gd name="T4" fmla="*/ 0 60000 65536"/>
                <a:gd name="T5" fmla="*/ 0 60000 65536"/>
                <a:gd name="T6" fmla="*/ 0 w 1"/>
                <a:gd name="T7" fmla="*/ 0 h 538"/>
                <a:gd name="T8" fmla="*/ 1 w 1"/>
                <a:gd name="T9" fmla="*/ 538 h 5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8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9823" name="Freeform 15"/>
            <p:cNvSpPr>
              <a:spLocks/>
            </p:cNvSpPr>
            <p:nvPr/>
          </p:nvSpPr>
          <p:spPr bwMode="auto">
            <a:xfrm>
              <a:off x="2974" y="2562"/>
              <a:ext cx="512" cy="457"/>
            </a:xfrm>
            <a:custGeom>
              <a:avLst/>
              <a:gdLst/>
              <a:ahLst/>
              <a:cxnLst>
                <a:cxn ang="0">
                  <a:pos x="8" y="234"/>
                </a:cxn>
                <a:cxn ang="0">
                  <a:pos x="0" y="259"/>
                </a:cxn>
                <a:cxn ang="0">
                  <a:pos x="4" y="279"/>
                </a:cxn>
                <a:cxn ang="0">
                  <a:pos x="4" y="296"/>
                </a:cxn>
                <a:cxn ang="0">
                  <a:pos x="8" y="325"/>
                </a:cxn>
                <a:cxn ang="0">
                  <a:pos x="21" y="347"/>
                </a:cxn>
                <a:cxn ang="0">
                  <a:pos x="33" y="364"/>
                </a:cxn>
                <a:cxn ang="0">
                  <a:pos x="58" y="386"/>
                </a:cxn>
                <a:cxn ang="0">
                  <a:pos x="74" y="407"/>
                </a:cxn>
                <a:cxn ang="0">
                  <a:pos x="101" y="425"/>
                </a:cxn>
                <a:cxn ang="0">
                  <a:pos x="122" y="427"/>
                </a:cxn>
                <a:cxn ang="0">
                  <a:pos x="161" y="427"/>
                </a:cxn>
                <a:cxn ang="0">
                  <a:pos x="196" y="433"/>
                </a:cxn>
                <a:cxn ang="0">
                  <a:pos x="229" y="433"/>
                </a:cxn>
                <a:cxn ang="0">
                  <a:pos x="249" y="442"/>
                </a:cxn>
                <a:cxn ang="0">
                  <a:pos x="274" y="446"/>
                </a:cxn>
                <a:cxn ang="0">
                  <a:pos x="301" y="452"/>
                </a:cxn>
                <a:cxn ang="0">
                  <a:pos x="328" y="456"/>
                </a:cxn>
                <a:cxn ang="0">
                  <a:pos x="354" y="456"/>
                </a:cxn>
                <a:cxn ang="0">
                  <a:pos x="375" y="454"/>
                </a:cxn>
                <a:cxn ang="0">
                  <a:pos x="394" y="450"/>
                </a:cxn>
                <a:cxn ang="0">
                  <a:pos x="412" y="440"/>
                </a:cxn>
                <a:cxn ang="0">
                  <a:pos x="427" y="425"/>
                </a:cxn>
                <a:cxn ang="0">
                  <a:pos x="441" y="411"/>
                </a:cxn>
                <a:cxn ang="0">
                  <a:pos x="449" y="394"/>
                </a:cxn>
                <a:cxn ang="0">
                  <a:pos x="451" y="380"/>
                </a:cxn>
                <a:cxn ang="0">
                  <a:pos x="457" y="353"/>
                </a:cxn>
                <a:cxn ang="0">
                  <a:pos x="468" y="327"/>
                </a:cxn>
                <a:cxn ang="0">
                  <a:pos x="476" y="316"/>
                </a:cxn>
                <a:cxn ang="0">
                  <a:pos x="490" y="292"/>
                </a:cxn>
                <a:cxn ang="0">
                  <a:pos x="505" y="269"/>
                </a:cxn>
                <a:cxn ang="0">
                  <a:pos x="511" y="242"/>
                </a:cxn>
                <a:cxn ang="0">
                  <a:pos x="511" y="228"/>
                </a:cxn>
                <a:cxn ang="0">
                  <a:pos x="499" y="144"/>
                </a:cxn>
                <a:cxn ang="0">
                  <a:pos x="486" y="115"/>
                </a:cxn>
                <a:cxn ang="0">
                  <a:pos x="468" y="70"/>
                </a:cxn>
                <a:cxn ang="0">
                  <a:pos x="451" y="49"/>
                </a:cxn>
                <a:cxn ang="0">
                  <a:pos x="381" y="27"/>
                </a:cxn>
                <a:cxn ang="0">
                  <a:pos x="348" y="18"/>
                </a:cxn>
                <a:cxn ang="0">
                  <a:pos x="258" y="10"/>
                </a:cxn>
                <a:cxn ang="0">
                  <a:pos x="235" y="0"/>
                </a:cxn>
                <a:cxn ang="0">
                  <a:pos x="169" y="16"/>
                </a:cxn>
                <a:cxn ang="0">
                  <a:pos x="148" y="29"/>
                </a:cxn>
                <a:cxn ang="0">
                  <a:pos x="84" y="45"/>
                </a:cxn>
                <a:cxn ang="0">
                  <a:pos x="60" y="53"/>
                </a:cxn>
                <a:cxn ang="0">
                  <a:pos x="43" y="68"/>
                </a:cxn>
                <a:cxn ang="0">
                  <a:pos x="29" y="94"/>
                </a:cxn>
                <a:cxn ang="0">
                  <a:pos x="25" y="109"/>
                </a:cxn>
              </a:cxnLst>
              <a:rect l="0" t="0" r="r" b="b"/>
              <a:pathLst>
                <a:path w="512" h="457">
                  <a:moveTo>
                    <a:pt x="25" y="109"/>
                  </a:moveTo>
                  <a:lnTo>
                    <a:pt x="16" y="199"/>
                  </a:lnTo>
                  <a:lnTo>
                    <a:pt x="8" y="234"/>
                  </a:lnTo>
                  <a:lnTo>
                    <a:pt x="2" y="251"/>
                  </a:lnTo>
                  <a:lnTo>
                    <a:pt x="0" y="255"/>
                  </a:lnTo>
                  <a:lnTo>
                    <a:pt x="0" y="259"/>
                  </a:lnTo>
                  <a:lnTo>
                    <a:pt x="4" y="271"/>
                  </a:lnTo>
                  <a:lnTo>
                    <a:pt x="4" y="275"/>
                  </a:lnTo>
                  <a:lnTo>
                    <a:pt x="4" y="279"/>
                  </a:lnTo>
                  <a:lnTo>
                    <a:pt x="4" y="283"/>
                  </a:lnTo>
                  <a:lnTo>
                    <a:pt x="4" y="292"/>
                  </a:lnTo>
                  <a:lnTo>
                    <a:pt x="4" y="296"/>
                  </a:lnTo>
                  <a:lnTo>
                    <a:pt x="4" y="310"/>
                  </a:lnTo>
                  <a:lnTo>
                    <a:pt x="6" y="314"/>
                  </a:lnTo>
                  <a:lnTo>
                    <a:pt x="8" y="325"/>
                  </a:lnTo>
                  <a:lnTo>
                    <a:pt x="10" y="329"/>
                  </a:lnTo>
                  <a:lnTo>
                    <a:pt x="19" y="343"/>
                  </a:lnTo>
                  <a:lnTo>
                    <a:pt x="21" y="347"/>
                  </a:lnTo>
                  <a:lnTo>
                    <a:pt x="23" y="351"/>
                  </a:lnTo>
                  <a:lnTo>
                    <a:pt x="31" y="359"/>
                  </a:lnTo>
                  <a:lnTo>
                    <a:pt x="33" y="364"/>
                  </a:lnTo>
                  <a:lnTo>
                    <a:pt x="37" y="366"/>
                  </a:lnTo>
                  <a:lnTo>
                    <a:pt x="49" y="378"/>
                  </a:lnTo>
                  <a:lnTo>
                    <a:pt x="58" y="386"/>
                  </a:lnTo>
                  <a:lnTo>
                    <a:pt x="58" y="394"/>
                  </a:lnTo>
                  <a:lnTo>
                    <a:pt x="66" y="403"/>
                  </a:lnTo>
                  <a:lnTo>
                    <a:pt x="74" y="407"/>
                  </a:lnTo>
                  <a:lnTo>
                    <a:pt x="82" y="415"/>
                  </a:lnTo>
                  <a:lnTo>
                    <a:pt x="97" y="423"/>
                  </a:lnTo>
                  <a:lnTo>
                    <a:pt x="101" y="425"/>
                  </a:lnTo>
                  <a:lnTo>
                    <a:pt x="105" y="425"/>
                  </a:lnTo>
                  <a:lnTo>
                    <a:pt x="117" y="427"/>
                  </a:lnTo>
                  <a:lnTo>
                    <a:pt x="122" y="427"/>
                  </a:lnTo>
                  <a:lnTo>
                    <a:pt x="128" y="427"/>
                  </a:lnTo>
                  <a:lnTo>
                    <a:pt x="150" y="427"/>
                  </a:lnTo>
                  <a:lnTo>
                    <a:pt x="161" y="427"/>
                  </a:lnTo>
                  <a:lnTo>
                    <a:pt x="169" y="427"/>
                  </a:lnTo>
                  <a:lnTo>
                    <a:pt x="173" y="427"/>
                  </a:lnTo>
                  <a:lnTo>
                    <a:pt x="196" y="433"/>
                  </a:lnTo>
                  <a:lnTo>
                    <a:pt x="204" y="433"/>
                  </a:lnTo>
                  <a:lnTo>
                    <a:pt x="216" y="433"/>
                  </a:lnTo>
                  <a:lnTo>
                    <a:pt x="229" y="433"/>
                  </a:lnTo>
                  <a:lnTo>
                    <a:pt x="237" y="433"/>
                  </a:lnTo>
                  <a:lnTo>
                    <a:pt x="245" y="442"/>
                  </a:lnTo>
                  <a:lnTo>
                    <a:pt x="249" y="442"/>
                  </a:lnTo>
                  <a:lnTo>
                    <a:pt x="266" y="446"/>
                  </a:lnTo>
                  <a:lnTo>
                    <a:pt x="270" y="446"/>
                  </a:lnTo>
                  <a:lnTo>
                    <a:pt x="274" y="446"/>
                  </a:lnTo>
                  <a:lnTo>
                    <a:pt x="293" y="450"/>
                  </a:lnTo>
                  <a:lnTo>
                    <a:pt x="297" y="452"/>
                  </a:lnTo>
                  <a:lnTo>
                    <a:pt x="301" y="452"/>
                  </a:lnTo>
                  <a:lnTo>
                    <a:pt x="305" y="454"/>
                  </a:lnTo>
                  <a:lnTo>
                    <a:pt x="323" y="456"/>
                  </a:lnTo>
                  <a:lnTo>
                    <a:pt x="328" y="456"/>
                  </a:lnTo>
                  <a:lnTo>
                    <a:pt x="332" y="456"/>
                  </a:lnTo>
                  <a:lnTo>
                    <a:pt x="336" y="456"/>
                  </a:lnTo>
                  <a:lnTo>
                    <a:pt x="354" y="456"/>
                  </a:lnTo>
                  <a:lnTo>
                    <a:pt x="359" y="454"/>
                  </a:lnTo>
                  <a:lnTo>
                    <a:pt x="367" y="454"/>
                  </a:lnTo>
                  <a:lnTo>
                    <a:pt x="375" y="454"/>
                  </a:lnTo>
                  <a:lnTo>
                    <a:pt x="379" y="454"/>
                  </a:lnTo>
                  <a:lnTo>
                    <a:pt x="389" y="452"/>
                  </a:lnTo>
                  <a:lnTo>
                    <a:pt x="394" y="450"/>
                  </a:lnTo>
                  <a:lnTo>
                    <a:pt x="398" y="450"/>
                  </a:lnTo>
                  <a:lnTo>
                    <a:pt x="408" y="444"/>
                  </a:lnTo>
                  <a:lnTo>
                    <a:pt x="412" y="440"/>
                  </a:lnTo>
                  <a:lnTo>
                    <a:pt x="414" y="435"/>
                  </a:lnTo>
                  <a:lnTo>
                    <a:pt x="424" y="429"/>
                  </a:lnTo>
                  <a:lnTo>
                    <a:pt x="427" y="425"/>
                  </a:lnTo>
                  <a:lnTo>
                    <a:pt x="431" y="423"/>
                  </a:lnTo>
                  <a:lnTo>
                    <a:pt x="435" y="419"/>
                  </a:lnTo>
                  <a:lnTo>
                    <a:pt x="441" y="411"/>
                  </a:lnTo>
                  <a:lnTo>
                    <a:pt x="443" y="407"/>
                  </a:lnTo>
                  <a:lnTo>
                    <a:pt x="445" y="403"/>
                  </a:lnTo>
                  <a:lnTo>
                    <a:pt x="449" y="394"/>
                  </a:lnTo>
                  <a:lnTo>
                    <a:pt x="451" y="390"/>
                  </a:lnTo>
                  <a:lnTo>
                    <a:pt x="451" y="386"/>
                  </a:lnTo>
                  <a:lnTo>
                    <a:pt x="451" y="380"/>
                  </a:lnTo>
                  <a:lnTo>
                    <a:pt x="451" y="376"/>
                  </a:lnTo>
                  <a:lnTo>
                    <a:pt x="451" y="372"/>
                  </a:lnTo>
                  <a:lnTo>
                    <a:pt x="457" y="353"/>
                  </a:lnTo>
                  <a:lnTo>
                    <a:pt x="459" y="347"/>
                  </a:lnTo>
                  <a:lnTo>
                    <a:pt x="459" y="343"/>
                  </a:lnTo>
                  <a:lnTo>
                    <a:pt x="468" y="327"/>
                  </a:lnTo>
                  <a:lnTo>
                    <a:pt x="470" y="322"/>
                  </a:lnTo>
                  <a:lnTo>
                    <a:pt x="472" y="318"/>
                  </a:lnTo>
                  <a:lnTo>
                    <a:pt x="476" y="316"/>
                  </a:lnTo>
                  <a:lnTo>
                    <a:pt x="486" y="300"/>
                  </a:lnTo>
                  <a:lnTo>
                    <a:pt x="490" y="296"/>
                  </a:lnTo>
                  <a:lnTo>
                    <a:pt x="490" y="292"/>
                  </a:lnTo>
                  <a:lnTo>
                    <a:pt x="495" y="288"/>
                  </a:lnTo>
                  <a:lnTo>
                    <a:pt x="503" y="273"/>
                  </a:lnTo>
                  <a:lnTo>
                    <a:pt x="505" y="269"/>
                  </a:lnTo>
                  <a:lnTo>
                    <a:pt x="507" y="265"/>
                  </a:lnTo>
                  <a:lnTo>
                    <a:pt x="509" y="261"/>
                  </a:lnTo>
                  <a:lnTo>
                    <a:pt x="511" y="242"/>
                  </a:lnTo>
                  <a:lnTo>
                    <a:pt x="511" y="238"/>
                  </a:lnTo>
                  <a:lnTo>
                    <a:pt x="511" y="232"/>
                  </a:lnTo>
                  <a:lnTo>
                    <a:pt x="511" y="228"/>
                  </a:lnTo>
                  <a:lnTo>
                    <a:pt x="507" y="168"/>
                  </a:lnTo>
                  <a:lnTo>
                    <a:pt x="499" y="160"/>
                  </a:lnTo>
                  <a:lnTo>
                    <a:pt x="499" y="144"/>
                  </a:lnTo>
                  <a:lnTo>
                    <a:pt x="490" y="136"/>
                  </a:lnTo>
                  <a:lnTo>
                    <a:pt x="486" y="123"/>
                  </a:lnTo>
                  <a:lnTo>
                    <a:pt x="486" y="115"/>
                  </a:lnTo>
                  <a:lnTo>
                    <a:pt x="486" y="99"/>
                  </a:lnTo>
                  <a:lnTo>
                    <a:pt x="476" y="78"/>
                  </a:lnTo>
                  <a:lnTo>
                    <a:pt x="468" y="70"/>
                  </a:lnTo>
                  <a:lnTo>
                    <a:pt x="468" y="62"/>
                  </a:lnTo>
                  <a:lnTo>
                    <a:pt x="459" y="58"/>
                  </a:lnTo>
                  <a:lnTo>
                    <a:pt x="451" y="49"/>
                  </a:lnTo>
                  <a:lnTo>
                    <a:pt x="447" y="47"/>
                  </a:lnTo>
                  <a:lnTo>
                    <a:pt x="414" y="39"/>
                  </a:lnTo>
                  <a:lnTo>
                    <a:pt x="381" y="27"/>
                  </a:lnTo>
                  <a:lnTo>
                    <a:pt x="369" y="23"/>
                  </a:lnTo>
                  <a:lnTo>
                    <a:pt x="356" y="23"/>
                  </a:lnTo>
                  <a:lnTo>
                    <a:pt x="348" y="18"/>
                  </a:lnTo>
                  <a:lnTo>
                    <a:pt x="266" y="10"/>
                  </a:lnTo>
                  <a:lnTo>
                    <a:pt x="262" y="10"/>
                  </a:lnTo>
                  <a:lnTo>
                    <a:pt x="258" y="10"/>
                  </a:lnTo>
                  <a:lnTo>
                    <a:pt x="243" y="6"/>
                  </a:lnTo>
                  <a:lnTo>
                    <a:pt x="239" y="2"/>
                  </a:lnTo>
                  <a:lnTo>
                    <a:pt x="235" y="0"/>
                  </a:lnTo>
                  <a:lnTo>
                    <a:pt x="194" y="8"/>
                  </a:lnTo>
                  <a:lnTo>
                    <a:pt x="185" y="12"/>
                  </a:lnTo>
                  <a:lnTo>
                    <a:pt x="169" y="16"/>
                  </a:lnTo>
                  <a:lnTo>
                    <a:pt x="161" y="16"/>
                  </a:lnTo>
                  <a:lnTo>
                    <a:pt x="148" y="21"/>
                  </a:lnTo>
                  <a:lnTo>
                    <a:pt x="148" y="29"/>
                  </a:lnTo>
                  <a:lnTo>
                    <a:pt x="140" y="29"/>
                  </a:lnTo>
                  <a:lnTo>
                    <a:pt x="93" y="41"/>
                  </a:lnTo>
                  <a:lnTo>
                    <a:pt x="84" y="45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0" y="53"/>
                  </a:lnTo>
                  <a:lnTo>
                    <a:pt x="47" y="60"/>
                  </a:lnTo>
                  <a:lnTo>
                    <a:pt x="45" y="64"/>
                  </a:lnTo>
                  <a:lnTo>
                    <a:pt x="43" y="68"/>
                  </a:lnTo>
                  <a:lnTo>
                    <a:pt x="41" y="82"/>
                  </a:lnTo>
                  <a:lnTo>
                    <a:pt x="39" y="86"/>
                  </a:lnTo>
                  <a:lnTo>
                    <a:pt x="29" y="94"/>
                  </a:lnTo>
                  <a:lnTo>
                    <a:pt x="29" y="99"/>
                  </a:lnTo>
                  <a:lnTo>
                    <a:pt x="27" y="105"/>
                  </a:lnTo>
                  <a:lnTo>
                    <a:pt x="25" y="109"/>
                  </a:lnTo>
                  <a:lnTo>
                    <a:pt x="23" y="113"/>
                  </a:lnTo>
                  <a:lnTo>
                    <a:pt x="25" y="109"/>
                  </a:lnTo>
                </a:path>
              </a:pathLst>
            </a:custGeom>
            <a:gradFill rotWithShape="0">
              <a:gsLst>
                <a:gs pos="0">
                  <a:srgbClr val="FFEFA9"/>
                </a:gs>
                <a:gs pos="100000">
                  <a:srgbClr val="FFEFA9">
                    <a:gamma/>
                    <a:tint val="8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auto">
            <a:xfrm>
              <a:off x="3073" y="2706"/>
              <a:ext cx="317" cy="233"/>
            </a:xfrm>
            <a:custGeom>
              <a:avLst/>
              <a:gdLst>
                <a:gd name="T0" fmla="*/ 204 w 317"/>
                <a:gd name="T1" fmla="*/ 214 h 233"/>
                <a:gd name="T2" fmla="*/ 212 w 317"/>
                <a:gd name="T3" fmla="*/ 216 h 233"/>
                <a:gd name="T4" fmla="*/ 232 w 317"/>
                <a:gd name="T5" fmla="*/ 218 h 233"/>
                <a:gd name="T6" fmla="*/ 246 w 317"/>
                <a:gd name="T7" fmla="*/ 218 h 233"/>
                <a:gd name="T8" fmla="*/ 254 w 317"/>
                <a:gd name="T9" fmla="*/ 216 h 233"/>
                <a:gd name="T10" fmla="*/ 268 w 317"/>
                <a:gd name="T11" fmla="*/ 210 h 233"/>
                <a:gd name="T12" fmla="*/ 280 w 317"/>
                <a:gd name="T13" fmla="*/ 198 h 233"/>
                <a:gd name="T14" fmla="*/ 288 w 317"/>
                <a:gd name="T15" fmla="*/ 192 h 233"/>
                <a:gd name="T16" fmla="*/ 298 w 317"/>
                <a:gd name="T17" fmla="*/ 176 h 233"/>
                <a:gd name="T18" fmla="*/ 302 w 317"/>
                <a:gd name="T19" fmla="*/ 168 h 233"/>
                <a:gd name="T20" fmla="*/ 308 w 317"/>
                <a:gd name="T21" fmla="*/ 150 h 233"/>
                <a:gd name="T22" fmla="*/ 308 w 317"/>
                <a:gd name="T23" fmla="*/ 142 h 233"/>
                <a:gd name="T24" fmla="*/ 312 w 317"/>
                <a:gd name="T25" fmla="*/ 126 h 233"/>
                <a:gd name="T26" fmla="*/ 316 w 317"/>
                <a:gd name="T27" fmla="*/ 118 h 233"/>
                <a:gd name="T28" fmla="*/ 316 w 317"/>
                <a:gd name="T29" fmla="*/ 98 h 233"/>
                <a:gd name="T30" fmla="*/ 314 w 317"/>
                <a:gd name="T31" fmla="*/ 78 h 233"/>
                <a:gd name="T32" fmla="*/ 310 w 317"/>
                <a:gd name="T33" fmla="*/ 68 h 233"/>
                <a:gd name="T34" fmla="*/ 306 w 317"/>
                <a:gd name="T35" fmla="*/ 60 h 233"/>
                <a:gd name="T36" fmla="*/ 288 w 317"/>
                <a:gd name="T37" fmla="*/ 36 h 233"/>
                <a:gd name="T38" fmla="*/ 266 w 317"/>
                <a:gd name="T39" fmla="*/ 26 h 233"/>
                <a:gd name="T40" fmla="*/ 252 w 317"/>
                <a:gd name="T41" fmla="*/ 18 h 233"/>
                <a:gd name="T42" fmla="*/ 224 w 317"/>
                <a:gd name="T43" fmla="*/ 10 h 233"/>
                <a:gd name="T44" fmla="*/ 198 w 317"/>
                <a:gd name="T45" fmla="*/ 4 h 233"/>
                <a:gd name="T46" fmla="*/ 172 w 317"/>
                <a:gd name="T47" fmla="*/ 0 h 233"/>
                <a:gd name="T48" fmla="*/ 144 w 317"/>
                <a:gd name="T49" fmla="*/ 0 h 233"/>
                <a:gd name="T50" fmla="*/ 116 w 317"/>
                <a:gd name="T51" fmla="*/ 10 h 233"/>
                <a:gd name="T52" fmla="*/ 98 w 317"/>
                <a:gd name="T53" fmla="*/ 18 h 233"/>
                <a:gd name="T54" fmla="*/ 76 w 317"/>
                <a:gd name="T55" fmla="*/ 30 h 233"/>
                <a:gd name="T56" fmla="*/ 52 w 317"/>
                <a:gd name="T57" fmla="*/ 48 h 233"/>
                <a:gd name="T58" fmla="*/ 12 w 317"/>
                <a:gd name="T59" fmla="*/ 86 h 233"/>
                <a:gd name="T60" fmla="*/ 0 w 317"/>
                <a:gd name="T61" fmla="*/ 124 h 233"/>
                <a:gd name="T62" fmla="*/ 10 w 317"/>
                <a:gd name="T63" fmla="*/ 162 h 233"/>
                <a:gd name="T64" fmla="*/ 18 w 317"/>
                <a:gd name="T65" fmla="*/ 178 h 233"/>
                <a:gd name="T66" fmla="*/ 34 w 317"/>
                <a:gd name="T67" fmla="*/ 200 h 233"/>
                <a:gd name="T68" fmla="*/ 58 w 317"/>
                <a:gd name="T69" fmla="*/ 214 h 233"/>
                <a:gd name="T70" fmla="*/ 102 w 317"/>
                <a:gd name="T71" fmla="*/ 222 h 233"/>
                <a:gd name="T72" fmla="*/ 138 w 317"/>
                <a:gd name="T73" fmla="*/ 232 h 233"/>
                <a:gd name="T74" fmla="*/ 170 w 317"/>
                <a:gd name="T75" fmla="*/ 230 h 233"/>
                <a:gd name="T76" fmla="*/ 178 w 317"/>
                <a:gd name="T77" fmla="*/ 226 h 233"/>
                <a:gd name="T78" fmla="*/ 188 w 317"/>
                <a:gd name="T79" fmla="*/ 222 h 233"/>
                <a:gd name="T80" fmla="*/ 198 w 317"/>
                <a:gd name="T81" fmla="*/ 218 h 233"/>
                <a:gd name="T82" fmla="*/ 198 w 317"/>
                <a:gd name="T83" fmla="*/ 214 h 2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7"/>
                <a:gd name="T127" fmla="*/ 0 h 233"/>
                <a:gd name="T128" fmla="*/ 317 w 317"/>
                <a:gd name="T129" fmla="*/ 233 h 2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7" h="233">
                  <a:moveTo>
                    <a:pt x="198" y="214"/>
                  </a:moveTo>
                  <a:lnTo>
                    <a:pt x="204" y="214"/>
                  </a:lnTo>
                  <a:lnTo>
                    <a:pt x="208" y="216"/>
                  </a:lnTo>
                  <a:lnTo>
                    <a:pt x="212" y="216"/>
                  </a:lnTo>
                  <a:lnTo>
                    <a:pt x="228" y="218"/>
                  </a:lnTo>
                  <a:lnTo>
                    <a:pt x="232" y="218"/>
                  </a:lnTo>
                  <a:lnTo>
                    <a:pt x="236" y="218"/>
                  </a:lnTo>
                  <a:lnTo>
                    <a:pt x="246" y="218"/>
                  </a:lnTo>
                  <a:lnTo>
                    <a:pt x="250" y="216"/>
                  </a:lnTo>
                  <a:lnTo>
                    <a:pt x="254" y="216"/>
                  </a:lnTo>
                  <a:lnTo>
                    <a:pt x="264" y="212"/>
                  </a:lnTo>
                  <a:lnTo>
                    <a:pt x="268" y="210"/>
                  </a:lnTo>
                  <a:lnTo>
                    <a:pt x="272" y="208"/>
                  </a:lnTo>
                  <a:lnTo>
                    <a:pt x="280" y="198"/>
                  </a:lnTo>
                  <a:lnTo>
                    <a:pt x="284" y="196"/>
                  </a:lnTo>
                  <a:lnTo>
                    <a:pt x="288" y="192"/>
                  </a:lnTo>
                  <a:lnTo>
                    <a:pt x="296" y="180"/>
                  </a:lnTo>
                  <a:lnTo>
                    <a:pt x="298" y="176"/>
                  </a:lnTo>
                  <a:lnTo>
                    <a:pt x="300" y="172"/>
                  </a:lnTo>
                  <a:lnTo>
                    <a:pt x="302" y="168"/>
                  </a:lnTo>
                  <a:lnTo>
                    <a:pt x="306" y="154"/>
                  </a:lnTo>
                  <a:lnTo>
                    <a:pt x="308" y="150"/>
                  </a:lnTo>
                  <a:lnTo>
                    <a:pt x="308" y="146"/>
                  </a:lnTo>
                  <a:lnTo>
                    <a:pt x="308" y="142"/>
                  </a:lnTo>
                  <a:lnTo>
                    <a:pt x="312" y="130"/>
                  </a:lnTo>
                  <a:lnTo>
                    <a:pt x="312" y="126"/>
                  </a:lnTo>
                  <a:lnTo>
                    <a:pt x="314" y="122"/>
                  </a:lnTo>
                  <a:lnTo>
                    <a:pt x="316" y="118"/>
                  </a:lnTo>
                  <a:lnTo>
                    <a:pt x="316" y="102"/>
                  </a:lnTo>
                  <a:lnTo>
                    <a:pt x="316" y="98"/>
                  </a:lnTo>
                  <a:lnTo>
                    <a:pt x="316" y="94"/>
                  </a:lnTo>
                  <a:lnTo>
                    <a:pt x="314" y="78"/>
                  </a:lnTo>
                  <a:lnTo>
                    <a:pt x="312" y="74"/>
                  </a:lnTo>
                  <a:lnTo>
                    <a:pt x="310" y="68"/>
                  </a:lnTo>
                  <a:lnTo>
                    <a:pt x="308" y="64"/>
                  </a:lnTo>
                  <a:lnTo>
                    <a:pt x="306" y="60"/>
                  </a:lnTo>
                  <a:lnTo>
                    <a:pt x="294" y="42"/>
                  </a:lnTo>
                  <a:lnTo>
                    <a:pt x="288" y="36"/>
                  </a:lnTo>
                  <a:lnTo>
                    <a:pt x="282" y="32"/>
                  </a:lnTo>
                  <a:lnTo>
                    <a:pt x="266" y="26"/>
                  </a:lnTo>
                  <a:lnTo>
                    <a:pt x="258" y="22"/>
                  </a:lnTo>
                  <a:lnTo>
                    <a:pt x="252" y="18"/>
                  </a:lnTo>
                  <a:lnTo>
                    <a:pt x="232" y="12"/>
                  </a:lnTo>
                  <a:lnTo>
                    <a:pt x="224" y="10"/>
                  </a:lnTo>
                  <a:lnTo>
                    <a:pt x="216" y="8"/>
                  </a:lnTo>
                  <a:lnTo>
                    <a:pt x="198" y="4"/>
                  </a:lnTo>
                  <a:lnTo>
                    <a:pt x="190" y="2"/>
                  </a:lnTo>
                  <a:lnTo>
                    <a:pt x="172" y="0"/>
                  </a:lnTo>
                  <a:lnTo>
                    <a:pt x="156" y="0"/>
                  </a:lnTo>
                  <a:lnTo>
                    <a:pt x="144" y="0"/>
                  </a:lnTo>
                  <a:lnTo>
                    <a:pt x="136" y="2"/>
                  </a:lnTo>
                  <a:lnTo>
                    <a:pt x="116" y="10"/>
                  </a:lnTo>
                  <a:lnTo>
                    <a:pt x="108" y="14"/>
                  </a:lnTo>
                  <a:lnTo>
                    <a:pt x="98" y="18"/>
                  </a:lnTo>
                  <a:lnTo>
                    <a:pt x="84" y="26"/>
                  </a:lnTo>
                  <a:lnTo>
                    <a:pt x="76" y="30"/>
                  </a:lnTo>
                  <a:lnTo>
                    <a:pt x="68" y="36"/>
                  </a:lnTo>
                  <a:lnTo>
                    <a:pt x="52" y="48"/>
                  </a:lnTo>
                  <a:lnTo>
                    <a:pt x="36" y="62"/>
                  </a:lnTo>
                  <a:lnTo>
                    <a:pt x="12" y="86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10" y="162"/>
                  </a:lnTo>
                  <a:lnTo>
                    <a:pt x="14" y="172"/>
                  </a:lnTo>
                  <a:lnTo>
                    <a:pt x="18" y="178"/>
                  </a:lnTo>
                  <a:lnTo>
                    <a:pt x="30" y="194"/>
                  </a:lnTo>
                  <a:lnTo>
                    <a:pt x="34" y="200"/>
                  </a:lnTo>
                  <a:lnTo>
                    <a:pt x="40" y="204"/>
                  </a:lnTo>
                  <a:lnTo>
                    <a:pt x="58" y="214"/>
                  </a:lnTo>
                  <a:lnTo>
                    <a:pt x="86" y="218"/>
                  </a:lnTo>
                  <a:lnTo>
                    <a:pt x="102" y="222"/>
                  </a:lnTo>
                  <a:lnTo>
                    <a:pt x="130" y="232"/>
                  </a:lnTo>
                  <a:lnTo>
                    <a:pt x="138" y="232"/>
                  </a:lnTo>
                  <a:lnTo>
                    <a:pt x="142" y="232"/>
                  </a:lnTo>
                  <a:lnTo>
                    <a:pt x="170" y="230"/>
                  </a:lnTo>
                  <a:lnTo>
                    <a:pt x="174" y="228"/>
                  </a:lnTo>
                  <a:lnTo>
                    <a:pt x="178" y="226"/>
                  </a:lnTo>
                  <a:lnTo>
                    <a:pt x="184" y="224"/>
                  </a:lnTo>
                  <a:lnTo>
                    <a:pt x="188" y="222"/>
                  </a:lnTo>
                  <a:lnTo>
                    <a:pt x="194" y="220"/>
                  </a:lnTo>
                  <a:lnTo>
                    <a:pt x="198" y="218"/>
                  </a:lnTo>
                  <a:lnTo>
                    <a:pt x="202" y="218"/>
                  </a:lnTo>
                  <a:lnTo>
                    <a:pt x="198" y="21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FC521"/>
                </a:gs>
                <a:gs pos="100000">
                  <a:srgbClr val="FFFFFF"/>
                </a:gs>
              </a:gsLst>
              <a:lin ang="2700000" scaled="1"/>
            </a:gra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65" name="Rectangle 17"/>
            <p:cNvSpPr>
              <a:spLocks noChangeArrowheads="1"/>
            </p:cNvSpPr>
            <p:nvPr/>
          </p:nvSpPr>
          <p:spPr bwMode="auto">
            <a:xfrm>
              <a:off x="3851" y="1804"/>
              <a:ext cx="1538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altLang="en-US" sz="1800">
                  <a:solidFill>
                    <a:schemeClr val="tx1"/>
                  </a:solidFill>
                  <a:latin typeface="Times" charset="0"/>
                </a:rPr>
                <a:t>kibocsátott</a:t>
              </a:r>
              <a:r>
                <a:rPr lang="en-US" altLang="en-US" sz="1800">
                  <a:solidFill>
                    <a:schemeClr val="tx1"/>
                  </a:solidFill>
                  <a:latin typeface="Times" charset="0"/>
                </a:rPr>
                <a:t> Fluorescen</a:t>
              </a:r>
              <a:r>
                <a:rPr lang="hu-HU" altLang="en-US" sz="1800">
                  <a:solidFill>
                    <a:schemeClr val="tx1"/>
                  </a:solidFill>
                  <a:latin typeface="Times" charset="0"/>
                </a:rPr>
                <a:t>s</a:t>
              </a:r>
              <a:r>
                <a:rPr lang="en-US" altLang="en-US" sz="1800">
                  <a:solidFill>
                    <a:schemeClr val="tx1"/>
                  </a:solidFill>
                  <a:latin typeface="Times" charset="0"/>
                </a:rPr>
                <a:t> </a:t>
              </a:r>
              <a:r>
                <a:rPr lang="hu-HU" altLang="en-US" sz="1800">
                  <a:solidFill>
                    <a:schemeClr val="tx1"/>
                  </a:solidFill>
                  <a:latin typeface="Times" charset="0"/>
                </a:rPr>
                <a:t>fényenergia</a:t>
              </a:r>
              <a:endParaRPr lang="en-US" altLang="en-US" sz="18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7666" name="Rectangle 18"/>
            <p:cNvSpPr>
              <a:spLocks noChangeArrowheads="1"/>
            </p:cNvSpPr>
            <p:nvPr/>
          </p:nvSpPr>
          <p:spPr bwMode="auto">
            <a:xfrm>
              <a:off x="3265" y="2155"/>
              <a:ext cx="8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altLang="en-US" sz="1800">
                  <a:solidFill>
                    <a:schemeClr val="tx1"/>
                  </a:solidFill>
                  <a:latin typeface="Times" charset="0"/>
                </a:rPr>
                <a:t>Antitest</a:t>
              </a:r>
              <a:endParaRPr lang="en-US" altLang="en-US" sz="18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7667" name="Rectangle 19"/>
            <p:cNvSpPr>
              <a:spLocks noChangeArrowheads="1"/>
            </p:cNvSpPr>
            <p:nvPr/>
          </p:nvSpPr>
          <p:spPr bwMode="auto">
            <a:xfrm>
              <a:off x="295" y="1804"/>
              <a:ext cx="10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altLang="en-US" sz="1800">
                  <a:solidFill>
                    <a:schemeClr val="tx1"/>
                  </a:solidFill>
                  <a:latin typeface="Times" charset="0"/>
                </a:rPr>
                <a:t>Fényenergia</a:t>
              </a:r>
              <a:endParaRPr lang="en-US" altLang="en-US" sz="18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7668" name="Rectangle 20"/>
            <p:cNvSpPr>
              <a:spLocks noChangeArrowheads="1"/>
            </p:cNvSpPr>
            <p:nvPr/>
          </p:nvSpPr>
          <p:spPr bwMode="auto">
            <a:xfrm>
              <a:off x="1345" y="2011"/>
              <a:ext cx="1538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800">
                  <a:solidFill>
                    <a:schemeClr val="tx1"/>
                  </a:solidFill>
                  <a:latin typeface="Times" charset="0"/>
                </a:rPr>
                <a:t>Fluorescen</a:t>
              </a:r>
              <a:r>
                <a:rPr lang="hu-HU" altLang="en-US" sz="1800">
                  <a:solidFill>
                    <a:schemeClr val="tx1"/>
                  </a:solidFill>
                  <a:latin typeface="Times" charset="0"/>
                </a:rPr>
                <a:t>s</a:t>
              </a:r>
              <a:r>
                <a:rPr lang="en-US" altLang="en-US" sz="1800">
                  <a:solidFill>
                    <a:schemeClr val="tx1"/>
                  </a:solidFill>
                  <a:latin typeface="Times" charset="0"/>
                </a:rPr>
                <a:t/>
              </a:r>
              <a:br>
                <a:rPr lang="en-US" altLang="en-US" sz="1800">
                  <a:solidFill>
                    <a:schemeClr val="tx1"/>
                  </a:solidFill>
                  <a:latin typeface="Times" charset="0"/>
                </a:rPr>
              </a:br>
              <a:r>
                <a:rPr lang="en-US" altLang="en-US" sz="1800">
                  <a:solidFill>
                    <a:schemeClr val="tx1"/>
                  </a:solidFill>
                  <a:latin typeface="Times" charset="0"/>
                </a:rPr>
                <a:t>Molecul</a:t>
              </a:r>
              <a:r>
                <a:rPr lang="hu-HU" altLang="en-US" sz="1800">
                  <a:solidFill>
                    <a:schemeClr val="tx1"/>
                  </a:solidFill>
                  <a:latin typeface="Times" charset="0"/>
                </a:rPr>
                <a:t>a</a:t>
              </a:r>
              <a:endParaRPr lang="en-US" altLang="en-US" sz="18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7669" name="Rectangle 21"/>
            <p:cNvSpPr>
              <a:spLocks noChangeArrowheads="1"/>
            </p:cNvSpPr>
            <p:nvPr/>
          </p:nvSpPr>
          <p:spPr bwMode="auto">
            <a:xfrm>
              <a:off x="4092" y="1428"/>
              <a:ext cx="1142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500" b="1">
                  <a:solidFill>
                    <a:schemeClr val="tx1"/>
                  </a:solidFill>
                  <a:latin typeface="Times" charset="0"/>
                  <a:sym typeface="Symbol" pitchFamily="18" charset="2"/>
                </a:rPr>
                <a:t></a:t>
              </a:r>
              <a:r>
                <a:rPr lang="en-US" altLang="en-US" sz="1500" b="1">
                  <a:solidFill>
                    <a:schemeClr val="tx1"/>
                  </a:solidFill>
                  <a:latin typeface="Times" charset="0"/>
                </a:rPr>
                <a:t> </a:t>
              </a:r>
              <a:r>
                <a:rPr lang="hu-HU" altLang="en-US" sz="1500" b="1">
                  <a:solidFill>
                    <a:schemeClr val="tx1"/>
                  </a:solidFill>
                  <a:latin typeface="Times" charset="0"/>
                </a:rPr>
                <a:t>=</a:t>
              </a:r>
              <a:r>
                <a:rPr lang="en-US" altLang="en-US" sz="1500" b="1">
                  <a:solidFill>
                    <a:schemeClr val="tx1"/>
                  </a:solidFill>
                  <a:latin typeface="Times" charset="0"/>
                </a:rPr>
                <a:t> 520 nm</a:t>
              </a:r>
            </a:p>
          </p:txBody>
        </p:sp>
        <p:grpSp>
          <p:nvGrpSpPr>
            <p:cNvPr id="27670" name="Group 22"/>
            <p:cNvGrpSpPr>
              <a:grpSpLocks/>
            </p:cNvGrpSpPr>
            <p:nvPr/>
          </p:nvGrpSpPr>
          <p:grpSpPr bwMode="auto">
            <a:xfrm>
              <a:off x="4185" y="1647"/>
              <a:ext cx="874" cy="191"/>
              <a:chOff x="4509" y="1191"/>
              <a:chExt cx="874" cy="191"/>
            </a:xfrm>
          </p:grpSpPr>
          <p:grpSp>
            <p:nvGrpSpPr>
              <p:cNvPr id="27709" name="Group 23"/>
              <p:cNvGrpSpPr>
                <a:grpSpLocks/>
              </p:cNvGrpSpPr>
              <p:nvPr/>
            </p:nvGrpSpPr>
            <p:grpSpPr bwMode="auto">
              <a:xfrm>
                <a:off x="4814" y="1224"/>
                <a:ext cx="310" cy="71"/>
                <a:chOff x="4814" y="1224"/>
                <a:chExt cx="310" cy="71"/>
              </a:xfrm>
            </p:grpSpPr>
            <p:sp>
              <p:nvSpPr>
                <p:cNvPr id="27719" name="Line 24"/>
                <p:cNvSpPr>
                  <a:spLocks noChangeShapeType="1"/>
                </p:cNvSpPr>
                <p:nvPr/>
              </p:nvSpPr>
              <p:spPr bwMode="auto">
                <a:xfrm>
                  <a:off x="4814" y="1224"/>
                  <a:ext cx="0" cy="7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7720" name="Line 25"/>
                <p:cNvSpPr>
                  <a:spLocks noChangeShapeType="1"/>
                </p:cNvSpPr>
                <p:nvPr/>
              </p:nvSpPr>
              <p:spPr bwMode="auto">
                <a:xfrm>
                  <a:off x="5124" y="1224"/>
                  <a:ext cx="0" cy="7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grpSp>
            <p:nvGrpSpPr>
              <p:cNvPr id="27710" name="Group 26"/>
              <p:cNvGrpSpPr>
                <a:grpSpLocks/>
              </p:cNvGrpSpPr>
              <p:nvPr/>
            </p:nvGrpSpPr>
            <p:grpSpPr bwMode="auto">
              <a:xfrm>
                <a:off x="4509" y="1191"/>
                <a:ext cx="874" cy="191"/>
                <a:chOff x="4509" y="1191"/>
                <a:chExt cx="874" cy="191"/>
              </a:xfrm>
            </p:grpSpPr>
            <p:grpSp>
              <p:nvGrpSpPr>
                <p:cNvPr id="27711" name="Group 27"/>
                <p:cNvGrpSpPr>
                  <a:grpSpLocks/>
                </p:cNvGrpSpPr>
                <p:nvPr/>
              </p:nvGrpSpPr>
              <p:grpSpPr bwMode="auto">
                <a:xfrm>
                  <a:off x="4509" y="1191"/>
                  <a:ext cx="773" cy="191"/>
                  <a:chOff x="4509" y="1191"/>
                  <a:chExt cx="773" cy="191"/>
                </a:xfrm>
              </p:grpSpPr>
              <p:sp>
                <p:nvSpPr>
                  <p:cNvPr id="27714" name="Arc 28"/>
                  <p:cNvSpPr>
                    <a:spLocks/>
                  </p:cNvSpPr>
                  <p:nvPr/>
                </p:nvSpPr>
                <p:spPr bwMode="auto">
                  <a:xfrm rot="10800000">
                    <a:off x="4579" y="1191"/>
                    <a:ext cx="172" cy="123"/>
                  </a:xfrm>
                  <a:custGeom>
                    <a:avLst/>
                    <a:gdLst>
                      <a:gd name="T0" fmla="*/ 0 w 30369"/>
                      <a:gd name="T1" fmla="*/ 36 h 21600"/>
                      <a:gd name="T2" fmla="*/ 172 w 30369"/>
                      <a:gd name="T3" fmla="*/ 35 h 21600"/>
                      <a:gd name="T4" fmla="*/ 87 w 30369"/>
                      <a:gd name="T5" fmla="*/ 123 h 21600"/>
                      <a:gd name="T6" fmla="*/ 0 60000 65536"/>
                      <a:gd name="T7" fmla="*/ 0 60000 65536"/>
                      <a:gd name="T8" fmla="*/ 0 60000 65536"/>
                      <a:gd name="T9" fmla="*/ 0 w 30369"/>
                      <a:gd name="T10" fmla="*/ 0 h 21600"/>
                      <a:gd name="T11" fmla="*/ 30369 w 3036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369" h="21600" fill="none" extrusionOk="0">
                        <a:moveTo>
                          <a:pt x="-1" y="6326"/>
                        </a:moveTo>
                        <a:cubicBezTo>
                          <a:pt x="4050" y="2275"/>
                          <a:pt x="9544" y="-1"/>
                          <a:pt x="15273" y="0"/>
                        </a:cubicBezTo>
                        <a:cubicBezTo>
                          <a:pt x="20915" y="0"/>
                          <a:pt x="26333" y="2207"/>
                          <a:pt x="30369" y="6151"/>
                        </a:cubicBezTo>
                      </a:path>
                      <a:path w="30369" h="21600" stroke="0" extrusionOk="0">
                        <a:moveTo>
                          <a:pt x="-1" y="6326"/>
                        </a:moveTo>
                        <a:cubicBezTo>
                          <a:pt x="4050" y="2275"/>
                          <a:pt x="9544" y="-1"/>
                          <a:pt x="15273" y="0"/>
                        </a:cubicBezTo>
                        <a:cubicBezTo>
                          <a:pt x="20915" y="0"/>
                          <a:pt x="26333" y="2207"/>
                          <a:pt x="30369" y="6151"/>
                        </a:cubicBezTo>
                        <a:lnTo>
                          <a:pt x="15273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7715" name="Arc 29"/>
                  <p:cNvSpPr>
                    <a:spLocks/>
                  </p:cNvSpPr>
                  <p:nvPr/>
                </p:nvSpPr>
                <p:spPr bwMode="auto">
                  <a:xfrm rot="10800000">
                    <a:off x="4888" y="1191"/>
                    <a:ext cx="172" cy="123"/>
                  </a:xfrm>
                  <a:custGeom>
                    <a:avLst/>
                    <a:gdLst>
                      <a:gd name="T0" fmla="*/ 0 w 30219"/>
                      <a:gd name="T1" fmla="*/ 35 h 21600"/>
                      <a:gd name="T2" fmla="*/ 172 w 30219"/>
                      <a:gd name="T3" fmla="*/ 35 h 21600"/>
                      <a:gd name="T4" fmla="*/ 86 w 30219"/>
                      <a:gd name="T5" fmla="*/ 123 h 21600"/>
                      <a:gd name="T6" fmla="*/ 0 60000 65536"/>
                      <a:gd name="T7" fmla="*/ 0 60000 65536"/>
                      <a:gd name="T8" fmla="*/ 0 60000 65536"/>
                      <a:gd name="T9" fmla="*/ 0 w 30219"/>
                      <a:gd name="T10" fmla="*/ 0 h 21600"/>
                      <a:gd name="T11" fmla="*/ 30219 w 3021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219" h="21600" fill="none" extrusionOk="0">
                        <a:moveTo>
                          <a:pt x="-1" y="6208"/>
                        </a:moveTo>
                        <a:cubicBezTo>
                          <a:pt x="4040" y="2229"/>
                          <a:pt x="9483" y="-1"/>
                          <a:pt x="15154" y="0"/>
                        </a:cubicBezTo>
                        <a:cubicBezTo>
                          <a:pt x="20781" y="0"/>
                          <a:pt x="26186" y="2196"/>
                          <a:pt x="30219" y="6121"/>
                        </a:cubicBezTo>
                      </a:path>
                      <a:path w="30219" h="21600" stroke="0" extrusionOk="0">
                        <a:moveTo>
                          <a:pt x="-1" y="6208"/>
                        </a:moveTo>
                        <a:cubicBezTo>
                          <a:pt x="4040" y="2229"/>
                          <a:pt x="9483" y="-1"/>
                          <a:pt x="15154" y="0"/>
                        </a:cubicBezTo>
                        <a:cubicBezTo>
                          <a:pt x="20781" y="0"/>
                          <a:pt x="26186" y="2196"/>
                          <a:pt x="30219" y="6121"/>
                        </a:cubicBezTo>
                        <a:lnTo>
                          <a:pt x="15154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7716" name="Arc 30"/>
                  <p:cNvSpPr>
                    <a:spLocks/>
                  </p:cNvSpPr>
                  <p:nvPr/>
                </p:nvSpPr>
                <p:spPr bwMode="auto">
                  <a:xfrm rot="10800000">
                    <a:off x="5195" y="1191"/>
                    <a:ext cx="87" cy="123"/>
                  </a:xfrm>
                  <a:custGeom>
                    <a:avLst/>
                    <a:gdLst>
                      <a:gd name="T0" fmla="*/ 0 w 15239"/>
                      <a:gd name="T1" fmla="*/ 0 h 21600"/>
                      <a:gd name="T2" fmla="*/ 87 w 15239"/>
                      <a:gd name="T3" fmla="*/ 35 h 21600"/>
                      <a:gd name="T4" fmla="*/ 1 w 15239"/>
                      <a:gd name="T5" fmla="*/ 123 h 21600"/>
                      <a:gd name="T6" fmla="*/ 0 60000 65536"/>
                      <a:gd name="T7" fmla="*/ 0 60000 65536"/>
                      <a:gd name="T8" fmla="*/ 0 60000 65536"/>
                      <a:gd name="T9" fmla="*/ 0 w 15239"/>
                      <a:gd name="T10" fmla="*/ 0 h 21600"/>
                      <a:gd name="T11" fmla="*/ 15239 w 1523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239" h="21600" fill="none" extrusionOk="0">
                        <a:moveTo>
                          <a:pt x="-1" y="0"/>
                        </a:moveTo>
                        <a:cubicBezTo>
                          <a:pt x="57" y="0"/>
                          <a:pt x="115" y="-1"/>
                          <a:pt x="174" y="0"/>
                        </a:cubicBezTo>
                        <a:cubicBezTo>
                          <a:pt x="5801" y="0"/>
                          <a:pt x="11206" y="2196"/>
                          <a:pt x="15239" y="6121"/>
                        </a:cubicBezTo>
                      </a:path>
                      <a:path w="15239" h="21600" stroke="0" extrusionOk="0">
                        <a:moveTo>
                          <a:pt x="-1" y="0"/>
                        </a:moveTo>
                        <a:cubicBezTo>
                          <a:pt x="57" y="0"/>
                          <a:pt x="115" y="-1"/>
                          <a:pt x="174" y="0"/>
                        </a:cubicBezTo>
                        <a:cubicBezTo>
                          <a:pt x="5801" y="0"/>
                          <a:pt x="11206" y="2196"/>
                          <a:pt x="15239" y="6121"/>
                        </a:cubicBezTo>
                        <a:lnTo>
                          <a:pt x="174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7717" name="Arc 31"/>
                  <p:cNvSpPr>
                    <a:spLocks/>
                  </p:cNvSpPr>
                  <p:nvPr/>
                </p:nvSpPr>
                <p:spPr bwMode="auto">
                  <a:xfrm>
                    <a:off x="4509" y="1259"/>
                    <a:ext cx="87" cy="123"/>
                  </a:xfrm>
                  <a:custGeom>
                    <a:avLst/>
                    <a:gdLst>
                      <a:gd name="T0" fmla="*/ 0 w 15239"/>
                      <a:gd name="T1" fmla="*/ 0 h 21600"/>
                      <a:gd name="T2" fmla="*/ 87 w 15239"/>
                      <a:gd name="T3" fmla="*/ 35 h 21600"/>
                      <a:gd name="T4" fmla="*/ 1 w 15239"/>
                      <a:gd name="T5" fmla="*/ 123 h 21600"/>
                      <a:gd name="T6" fmla="*/ 0 60000 65536"/>
                      <a:gd name="T7" fmla="*/ 0 60000 65536"/>
                      <a:gd name="T8" fmla="*/ 0 60000 65536"/>
                      <a:gd name="T9" fmla="*/ 0 w 15239"/>
                      <a:gd name="T10" fmla="*/ 0 h 21600"/>
                      <a:gd name="T11" fmla="*/ 15239 w 1523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239" h="21600" fill="none" extrusionOk="0">
                        <a:moveTo>
                          <a:pt x="-1" y="0"/>
                        </a:moveTo>
                        <a:cubicBezTo>
                          <a:pt x="57" y="0"/>
                          <a:pt x="115" y="-1"/>
                          <a:pt x="174" y="0"/>
                        </a:cubicBezTo>
                        <a:cubicBezTo>
                          <a:pt x="5801" y="0"/>
                          <a:pt x="11206" y="2196"/>
                          <a:pt x="15239" y="6121"/>
                        </a:cubicBezTo>
                      </a:path>
                      <a:path w="15239" h="21600" stroke="0" extrusionOk="0">
                        <a:moveTo>
                          <a:pt x="-1" y="0"/>
                        </a:moveTo>
                        <a:cubicBezTo>
                          <a:pt x="57" y="0"/>
                          <a:pt x="115" y="-1"/>
                          <a:pt x="174" y="0"/>
                        </a:cubicBezTo>
                        <a:cubicBezTo>
                          <a:pt x="5801" y="0"/>
                          <a:pt x="11206" y="2196"/>
                          <a:pt x="15239" y="6121"/>
                        </a:cubicBezTo>
                        <a:lnTo>
                          <a:pt x="174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7718" name="Arc 32"/>
                  <p:cNvSpPr>
                    <a:spLocks/>
                  </p:cNvSpPr>
                  <p:nvPr/>
                </p:nvSpPr>
                <p:spPr bwMode="auto">
                  <a:xfrm>
                    <a:off x="4732" y="1259"/>
                    <a:ext cx="172" cy="123"/>
                  </a:xfrm>
                  <a:custGeom>
                    <a:avLst/>
                    <a:gdLst>
                      <a:gd name="T0" fmla="*/ 0 w 30219"/>
                      <a:gd name="T1" fmla="*/ 35 h 21600"/>
                      <a:gd name="T2" fmla="*/ 172 w 30219"/>
                      <a:gd name="T3" fmla="*/ 35 h 21600"/>
                      <a:gd name="T4" fmla="*/ 86 w 30219"/>
                      <a:gd name="T5" fmla="*/ 123 h 21600"/>
                      <a:gd name="T6" fmla="*/ 0 60000 65536"/>
                      <a:gd name="T7" fmla="*/ 0 60000 65536"/>
                      <a:gd name="T8" fmla="*/ 0 60000 65536"/>
                      <a:gd name="T9" fmla="*/ 0 w 30219"/>
                      <a:gd name="T10" fmla="*/ 0 h 21600"/>
                      <a:gd name="T11" fmla="*/ 30219 w 3021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219" h="21600" fill="none" extrusionOk="0">
                        <a:moveTo>
                          <a:pt x="-1" y="6208"/>
                        </a:moveTo>
                        <a:cubicBezTo>
                          <a:pt x="4040" y="2229"/>
                          <a:pt x="9483" y="-1"/>
                          <a:pt x="15154" y="0"/>
                        </a:cubicBezTo>
                        <a:cubicBezTo>
                          <a:pt x="20781" y="0"/>
                          <a:pt x="26186" y="2196"/>
                          <a:pt x="30219" y="6121"/>
                        </a:cubicBezTo>
                      </a:path>
                      <a:path w="30219" h="21600" stroke="0" extrusionOk="0">
                        <a:moveTo>
                          <a:pt x="-1" y="6208"/>
                        </a:moveTo>
                        <a:cubicBezTo>
                          <a:pt x="4040" y="2229"/>
                          <a:pt x="9483" y="-1"/>
                          <a:pt x="15154" y="0"/>
                        </a:cubicBezTo>
                        <a:cubicBezTo>
                          <a:pt x="20781" y="0"/>
                          <a:pt x="26186" y="2196"/>
                          <a:pt x="30219" y="6121"/>
                        </a:cubicBezTo>
                        <a:lnTo>
                          <a:pt x="15154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sp>
              <p:nvSpPr>
                <p:cNvPr id="27712" name="Arc 33"/>
                <p:cNvSpPr>
                  <a:spLocks/>
                </p:cNvSpPr>
                <p:nvPr/>
              </p:nvSpPr>
              <p:spPr bwMode="auto">
                <a:xfrm>
                  <a:off x="5045" y="1259"/>
                  <a:ext cx="172" cy="123"/>
                </a:xfrm>
                <a:custGeom>
                  <a:avLst/>
                  <a:gdLst>
                    <a:gd name="T0" fmla="*/ 0 w 30219"/>
                    <a:gd name="T1" fmla="*/ 35 h 21600"/>
                    <a:gd name="T2" fmla="*/ 172 w 30219"/>
                    <a:gd name="T3" fmla="*/ 35 h 21600"/>
                    <a:gd name="T4" fmla="*/ 86 w 30219"/>
                    <a:gd name="T5" fmla="*/ 123 h 21600"/>
                    <a:gd name="T6" fmla="*/ 0 60000 65536"/>
                    <a:gd name="T7" fmla="*/ 0 60000 65536"/>
                    <a:gd name="T8" fmla="*/ 0 60000 65536"/>
                    <a:gd name="T9" fmla="*/ 0 w 30219"/>
                    <a:gd name="T10" fmla="*/ 0 h 21600"/>
                    <a:gd name="T11" fmla="*/ 30219 w 302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219" h="21600" fill="none" extrusionOk="0">
                      <a:moveTo>
                        <a:pt x="-1" y="6208"/>
                      </a:moveTo>
                      <a:cubicBezTo>
                        <a:pt x="4040" y="2229"/>
                        <a:pt x="9483" y="-1"/>
                        <a:pt x="15154" y="0"/>
                      </a:cubicBezTo>
                      <a:cubicBezTo>
                        <a:pt x="20781" y="0"/>
                        <a:pt x="26186" y="2196"/>
                        <a:pt x="30219" y="6121"/>
                      </a:cubicBezTo>
                    </a:path>
                    <a:path w="30219" h="21600" stroke="0" extrusionOk="0">
                      <a:moveTo>
                        <a:pt x="-1" y="6208"/>
                      </a:moveTo>
                      <a:cubicBezTo>
                        <a:pt x="4040" y="2229"/>
                        <a:pt x="9483" y="-1"/>
                        <a:pt x="15154" y="0"/>
                      </a:cubicBezTo>
                      <a:cubicBezTo>
                        <a:pt x="20781" y="0"/>
                        <a:pt x="26186" y="2196"/>
                        <a:pt x="30219" y="6121"/>
                      </a:cubicBezTo>
                      <a:lnTo>
                        <a:pt x="15154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7713" name="Line 34"/>
                <p:cNvSpPr>
                  <a:spLocks noChangeShapeType="1"/>
                </p:cNvSpPr>
                <p:nvPr/>
              </p:nvSpPr>
              <p:spPr bwMode="auto">
                <a:xfrm>
                  <a:off x="5293" y="1304"/>
                  <a:ext cx="9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sp>
          <p:nvSpPr>
            <p:cNvPr id="27671" name="Line 35"/>
            <p:cNvSpPr>
              <a:spLocks noChangeShapeType="1"/>
            </p:cNvSpPr>
            <p:nvPr/>
          </p:nvSpPr>
          <p:spPr bwMode="auto">
            <a:xfrm flipV="1">
              <a:off x="2615" y="1512"/>
              <a:ext cx="0" cy="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72" name="Rectangle 36"/>
            <p:cNvSpPr>
              <a:spLocks noChangeArrowheads="1"/>
            </p:cNvSpPr>
            <p:nvPr/>
          </p:nvSpPr>
          <p:spPr bwMode="auto">
            <a:xfrm>
              <a:off x="1997" y="1362"/>
              <a:ext cx="367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500">
                  <a:solidFill>
                    <a:schemeClr val="tx1"/>
                  </a:solidFill>
                  <a:latin typeface="Times" charset="0"/>
                </a:rPr>
                <a:t>HO</a:t>
              </a:r>
            </a:p>
          </p:txBody>
        </p:sp>
        <p:sp>
          <p:nvSpPr>
            <p:cNvPr id="27673" name="Rectangle 37"/>
            <p:cNvSpPr>
              <a:spLocks noChangeArrowheads="1"/>
            </p:cNvSpPr>
            <p:nvPr/>
          </p:nvSpPr>
          <p:spPr bwMode="auto">
            <a:xfrm>
              <a:off x="2774" y="1807"/>
              <a:ext cx="498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500">
                  <a:solidFill>
                    <a:schemeClr val="tx1"/>
                  </a:solidFill>
                  <a:latin typeface="Times" charset="0"/>
                </a:rPr>
                <a:t>CO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" charset="0"/>
                </a:rPr>
                <a:t>2</a:t>
              </a:r>
              <a:r>
                <a:rPr lang="en-US" altLang="en-US" sz="1500">
                  <a:solidFill>
                    <a:schemeClr val="tx1"/>
                  </a:solidFill>
                  <a:latin typeface="Times" charset="0"/>
                </a:rPr>
                <a:t>H</a:t>
              </a:r>
            </a:p>
          </p:txBody>
        </p:sp>
        <p:sp>
          <p:nvSpPr>
            <p:cNvPr id="27674" name="Line 38"/>
            <p:cNvSpPr>
              <a:spLocks noChangeShapeType="1"/>
            </p:cNvSpPr>
            <p:nvPr/>
          </p:nvSpPr>
          <p:spPr bwMode="auto">
            <a:xfrm flipH="1" flipV="1">
              <a:off x="2276" y="1444"/>
              <a:ext cx="98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75" name="Line 39"/>
            <p:cNvSpPr>
              <a:spLocks noChangeShapeType="1"/>
            </p:cNvSpPr>
            <p:nvPr/>
          </p:nvSpPr>
          <p:spPr bwMode="auto">
            <a:xfrm flipV="1">
              <a:off x="3174" y="1438"/>
              <a:ext cx="84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76" name="Line 40"/>
            <p:cNvSpPr>
              <a:spLocks noChangeShapeType="1"/>
            </p:cNvSpPr>
            <p:nvPr/>
          </p:nvSpPr>
          <p:spPr bwMode="auto">
            <a:xfrm>
              <a:off x="2788" y="1898"/>
              <a:ext cx="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77" name="AutoShape 41"/>
            <p:cNvSpPr>
              <a:spLocks noChangeArrowheads="1"/>
            </p:cNvSpPr>
            <p:nvPr/>
          </p:nvSpPr>
          <p:spPr bwMode="auto">
            <a:xfrm rot="-1860000">
              <a:off x="2348" y="1439"/>
              <a:ext cx="312" cy="270"/>
            </a:xfrm>
            <a:prstGeom prst="hexagon">
              <a:avLst>
                <a:gd name="adj" fmla="val 30291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78" name="AutoShape 42"/>
            <p:cNvSpPr>
              <a:spLocks noChangeArrowheads="1"/>
            </p:cNvSpPr>
            <p:nvPr/>
          </p:nvSpPr>
          <p:spPr bwMode="auto">
            <a:xfrm rot="-1860000">
              <a:off x="2884" y="1439"/>
              <a:ext cx="312" cy="270"/>
            </a:xfrm>
            <a:prstGeom prst="hexagon">
              <a:avLst>
                <a:gd name="adj" fmla="val 30291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79" name="AutoShape 43"/>
            <p:cNvSpPr>
              <a:spLocks noChangeArrowheads="1"/>
            </p:cNvSpPr>
            <p:nvPr/>
          </p:nvSpPr>
          <p:spPr bwMode="auto">
            <a:xfrm rot="-1860000">
              <a:off x="2496" y="1843"/>
              <a:ext cx="312" cy="270"/>
            </a:xfrm>
            <a:prstGeom prst="hexagon">
              <a:avLst>
                <a:gd name="adj" fmla="val 30291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80" name="Line 44"/>
            <p:cNvSpPr>
              <a:spLocks noChangeShapeType="1"/>
            </p:cNvSpPr>
            <p:nvPr/>
          </p:nvSpPr>
          <p:spPr bwMode="auto">
            <a:xfrm flipV="1">
              <a:off x="2402" y="1452"/>
              <a:ext cx="78" cy="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81" name="Line 45"/>
            <p:cNvSpPr>
              <a:spLocks noChangeShapeType="1"/>
            </p:cNvSpPr>
            <p:nvPr/>
          </p:nvSpPr>
          <p:spPr bwMode="auto">
            <a:xfrm flipV="1">
              <a:off x="2942" y="1444"/>
              <a:ext cx="86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82" name="Line 46"/>
            <p:cNvSpPr>
              <a:spLocks noChangeShapeType="1"/>
            </p:cNvSpPr>
            <p:nvPr/>
          </p:nvSpPr>
          <p:spPr bwMode="auto">
            <a:xfrm flipV="1">
              <a:off x="3178" y="1476"/>
              <a:ext cx="84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83" name="Rectangle 47"/>
            <p:cNvSpPr>
              <a:spLocks noChangeArrowheads="1"/>
            </p:cNvSpPr>
            <p:nvPr/>
          </p:nvSpPr>
          <p:spPr bwMode="auto">
            <a:xfrm>
              <a:off x="3259" y="1344"/>
              <a:ext cx="150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500">
                  <a:solidFill>
                    <a:schemeClr val="tx1"/>
                  </a:solidFill>
                  <a:latin typeface="Times" charset="0"/>
                </a:rPr>
                <a:t>O</a:t>
              </a:r>
            </a:p>
          </p:txBody>
        </p:sp>
        <p:sp>
          <p:nvSpPr>
            <p:cNvPr id="27684" name="Line 48"/>
            <p:cNvSpPr>
              <a:spLocks noChangeShapeType="1"/>
            </p:cNvSpPr>
            <p:nvPr/>
          </p:nvSpPr>
          <p:spPr bwMode="auto">
            <a:xfrm flipV="1">
              <a:off x="3056" y="1632"/>
              <a:ext cx="88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85" name="Line 49"/>
            <p:cNvSpPr>
              <a:spLocks noChangeShapeType="1"/>
            </p:cNvSpPr>
            <p:nvPr/>
          </p:nvSpPr>
          <p:spPr bwMode="auto">
            <a:xfrm flipV="1">
              <a:off x="2763" y="1920"/>
              <a:ext cx="0" cy="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86" name="Line 50"/>
            <p:cNvSpPr>
              <a:spLocks noChangeShapeType="1"/>
            </p:cNvSpPr>
            <p:nvPr/>
          </p:nvSpPr>
          <p:spPr bwMode="auto">
            <a:xfrm flipV="1">
              <a:off x="2552" y="1854"/>
              <a:ext cx="76" cy="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87" name="Line 51"/>
            <p:cNvSpPr>
              <a:spLocks noChangeShapeType="1"/>
            </p:cNvSpPr>
            <p:nvPr/>
          </p:nvSpPr>
          <p:spPr bwMode="auto">
            <a:xfrm>
              <a:off x="2545" y="2044"/>
              <a:ext cx="101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88" name="Line 52"/>
            <p:cNvSpPr>
              <a:spLocks noChangeShapeType="1"/>
            </p:cNvSpPr>
            <p:nvPr/>
          </p:nvSpPr>
          <p:spPr bwMode="auto">
            <a:xfrm>
              <a:off x="2404" y="1642"/>
              <a:ext cx="96" cy="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89" name="Rectangle 53"/>
            <p:cNvSpPr>
              <a:spLocks noChangeArrowheads="1"/>
            </p:cNvSpPr>
            <p:nvPr/>
          </p:nvSpPr>
          <p:spPr bwMode="auto">
            <a:xfrm>
              <a:off x="2738" y="1668"/>
              <a:ext cx="70" cy="1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altLang="en-US" sz="1500">
                  <a:solidFill>
                    <a:schemeClr val="tx1"/>
                  </a:solidFill>
                  <a:latin typeface="Times" charset="0"/>
                </a:rPr>
                <a:t>C</a:t>
              </a:r>
            </a:p>
          </p:txBody>
        </p:sp>
        <p:grpSp>
          <p:nvGrpSpPr>
            <p:cNvPr id="27690" name="Group 54"/>
            <p:cNvGrpSpPr>
              <a:grpSpLocks/>
            </p:cNvGrpSpPr>
            <p:nvPr/>
          </p:nvGrpSpPr>
          <p:grpSpPr bwMode="auto">
            <a:xfrm>
              <a:off x="469" y="1649"/>
              <a:ext cx="774" cy="189"/>
              <a:chOff x="793" y="1193"/>
              <a:chExt cx="774" cy="189"/>
            </a:xfrm>
          </p:grpSpPr>
          <p:grpSp>
            <p:nvGrpSpPr>
              <p:cNvPr id="27693" name="Group 55"/>
              <p:cNvGrpSpPr>
                <a:grpSpLocks/>
              </p:cNvGrpSpPr>
              <p:nvPr/>
            </p:nvGrpSpPr>
            <p:grpSpPr bwMode="auto">
              <a:xfrm>
                <a:off x="1100" y="1236"/>
                <a:ext cx="162" cy="71"/>
                <a:chOff x="1100" y="1236"/>
                <a:chExt cx="162" cy="71"/>
              </a:xfrm>
            </p:grpSpPr>
            <p:sp>
              <p:nvSpPr>
                <p:cNvPr id="27707" name="Line 56"/>
                <p:cNvSpPr>
                  <a:spLocks noChangeShapeType="1"/>
                </p:cNvSpPr>
                <p:nvPr/>
              </p:nvSpPr>
              <p:spPr bwMode="auto">
                <a:xfrm>
                  <a:off x="1100" y="1236"/>
                  <a:ext cx="0" cy="7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7708" name="Line 57"/>
                <p:cNvSpPr>
                  <a:spLocks noChangeShapeType="1"/>
                </p:cNvSpPr>
                <p:nvPr/>
              </p:nvSpPr>
              <p:spPr bwMode="auto">
                <a:xfrm>
                  <a:off x="1262" y="1236"/>
                  <a:ext cx="0" cy="7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grpSp>
            <p:nvGrpSpPr>
              <p:cNvPr id="27694" name="Group 58"/>
              <p:cNvGrpSpPr>
                <a:grpSpLocks/>
              </p:cNvGrpSpPr>
              <p:nvPr/>
            </p:nvGrpSpPr>
            <p:grpSpPr bwMode="auto">
              <a:xfrm>
                <a:off x="793" y="1193"/>
                <a:ext cx="774" cy="189"/>
                <a:chOff x="793" y="1193"/>
                <a:chExt cx="774" cy="189"/>
              </a:xfrm>
            </p:grpSpPr>
            <p:grpSp>
              <p:nvGrpSpPr>
                <p:cNvPr id="27695" name="Group 59"/>
                <p:cNvGrpSpPr>
                  <a:grpSpLocks/>
                </p:cNvGrpSpPr>
                <p:nvPr/>
              </p:nvGrpSpPr>
              <p:grpSpPr bwMode="auto">
                <a:xfrm>
                  <a:off x="793" y="1193"/>
                  <a:ext cx="645" cy="189"/>
                  <a:chOff x="793" y="1193"/>
                  <a:chExt cx="645" cy="189"/>
                </a:xfrm>
              </p:grpSpPr>
              <p:grpSp>
                <p:nvGrpSpPr>
                  <p:cNvPr id="27697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877" y="1263"/>
                    <a:ext cx="561" cy="119"/>
                    <a:chOff x="877" y="1263"/>
                    <a:chExt cx="561" cy="119"/>
                  </a:xfrm>
                </p:grpSpPr>
                <p:sp>
                  <p:nvSpPr>
                    <p:cNvPr id="27703" name="Arc 61"/>
                    <p:cNvSpPr>
                      <a:spLocks/>
                    </p:cNvSpPr>
                    <p:nvPr/>
                  </p:nvSpPr>
                  <p:spPr bwMode="auto">
                    <a:xfrm>
                      <a:off x="877" y="1263"/>
                      <a:ext cx="84" cy="119"/>
                    </a:xfrm>
                    <a:custGeom>
                      <a:avLst/>
                      <a:gdLst>
                        <a:gd name="T0" fmla="*/ 0 w 26413"/>
                        <a:gd name="T1" fmla="*/ 26 h 21600"/>
                        <a:gd name="T2" fmla="*/ 84 w 26413"/>
                        <a:gd name="T3" fmla="*/ 24 h 21600"/>
                        <a:gd name="T4" fmla="*/ 43 w 26413"/>
                        <a:gd name="T5" fmla="*/ 119 h 21600"/>
                        <a:gd name="T6" fmla="*/ 0 60000 65536"/>
                        <a:gd name="T7" fmla="*/ 0 60000 65536"/>
                        <a:gd name="T8" fmla="*/ 0 60000 65536"/>
                        <a:gd name="T9" fmla="*/ 0 w 26413"/>
                        <a:gd name="T10" fmla="*/ 0 h 21600"/>
                        <a:gd name="T11" fmla="*/ 26413 w 2641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413" h="21600" fill="none" extrusionOk="0">
                          <a:moveTo>
                            <a:pt x="-1" y="4661"/>
                          </a:moveTo>
                          <a:cubicBezTo>
                            <a:pt x="3814" y="1642"/>
                            <a:pt x="8537" y="-1"/>
                            <a:pt x="13403" y="0"/>
                          </a:cubicBezTo>
                          <a:cubicBezTo>
                            <a:pt x="18098" y="0"/>
                            <a:pt x="22665" y="1529"/>
                            <a:pt x="26413" y="4357"/>
                          </a:cubicBezTo>
                        </a:path>
                        <a:path w="26413" h="21600" stroke="0" extrusionOk="0">
                          <a:moveTo>
                            <a:pt x="-1" y="4661"/>
                          </a:moveTo>
                          <a:cubicBezTo>
                            <a:pt x="3814" y="1642"/>
                            <a:pt x="8537" y="-1"/>
                            <a:pt x="13403" y="0"/>
                          </a:cubicBezTo>
                          <a:cubicBezTo>
                            <a:pt x="18098" y="0"/>
                            <a:pt x="22665" y="1529"/>
                            <a:pt x="26413" y="4357"/>
                          </a:cubicBezTo>
                          <a:lnTo>
                            <a:pt x="1340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7704" name="Arc 62"/>
                    <p:cNvSpPr>
                      <a:spLocks/>
                    </p:cNvSpPr>
                    <p:nvPr/>
                  </p:nvSpPr>
                  <p:spPr bwMode="auto">
                    <a:xfrm>
                      <a:off x="1049" y="1263"/>
                      <a:ext cx="84" cy="119"/>
                    </a:xfrm>
                    <a:custGeom>
                      <a:avLst/>
                      <a:gdLst>
                        <a:gd name="T0" fmla="*/ 0 w 26413"/>
                        <a:gd name="T1" fmla="*/ 26 h 21600"/>
                        <a:gd name="T2" fmla="*/ 84 w 26413"/>
                        <a:gd name="T3" fmla="*/ 24 h 21600"/>
                        <a:gd name="T4" fmla="*/ 43 w 26413"/>
                        <a:gd name="T5" fmla="*/ 119 h 21600"/>
                        <a:gd name="T6" fmla="*/ 0 60000 65536"/>
                        <a:gd name="T7" fmla="*/ 0 60000 65536"/>
                        <a:gd name="T8" fmla="*/ 0 60000 65536"/>
                        <a:gd name="T9" fmla="*/ 0 w 26413"/>
                        <a:gd name="T10" fmla="*/ 0 h 21600"/>
                        <a:gd name="T11" fmla="*/ 26413 w 2641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413" h="21600" fill="none" extrusionOk="0">
                          <a:moveTo>
                            <a:pt x="-1" y="4661"/>
                          </a:moveTo>
                          <a:cubicBezTo>
                            <a:pt x="3814" y="1642"/>
                            <a:pt x="8537" y="-1"/>
                            <a:pt x="13403" y="0"/>
                          </a:cubicBezTo>
                          <a:cubicBezTo>
                            <a:pt x="18098" y="0"/>
                            <a:pt x="22665" y="1529"/>
                            <a:pt x="26413" y="4357"/>
                          </a:cubicBezTo>
                        </a:path>
                        <a:path w="26413" h="21600" stroke="0" extrusionOk="0">
                          <a:moveTo>
                            <a:pt x="-1" y="4661"/>
                          </a:moveTo>
                          <a:cubicBezTo>
                            <a:pt x="3814" y="1642"/>
                            <a:pt x="8537" y="-1"/>
                            <a:pt x="13403" y="0"/>
                          </a:cubicBezTo>
                          <a:cubicBezTo>
                            <a:pt x="18098" y="0"/>
                            <a:pt x="22665" y="1529"/>
                            <a:pt x="26413" y="4357"/>
                          </a:cubicBezTo>
                          <a:lnTo>
                            <a:pt x="1340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7705" name="Arc 63"/>
                    <p:cNvSpPr>
                      <a:spLocks/>
                    </p:cNvSpPr>
                    <p:nvPr/>
                  </p:nvSpPr>
                  <p:spPr bwMode="auto">
                    <a:xfrm>
                      <a:off x="1221" y="1263"/>
                      <a:ext cx="84" cy="119"/>
                    </a:xfrm>
                    <a:custGeom>
                      <a:avLst/>
                      <a:gdLst>
                        <a:gd name="T0" fmla="*/ 0 w 26413"/>
                        <a:gd name="T1" fmla="*/ 26 h 21600"/>
                        <a:gd name="T2" fmla="*/ 84 w 26413"/>
                        <a:gd name="T3" fmla="*/ 24 h 21600"/>
                        <a:gd name="T4" fmla="*/ 43 w 26413"/>
                        <a:gd name="T5" fmla="*/ 119 h 21600"/>
                        <a:gd name="T6" fmla="*/ 0 60000 65536"/>
                        <a:gd name="T7" fmla="*/ 0 60000 65536"/>
                        <a:gd name="T8" fmla="*/ 0 60000 65536"/>
                        <a:gd name="T9" fmla="*/ 0 w 26413"/>
                        <a:gd name="T10" fmla="*/ 0 h 21600"/>
                        <a:gd name="T11" fmla="*/ 26413 w 2641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413" h="21600" fill="none" extrusionOk="0">
                          <a:moveTo>
                            <a:pt x="-1" y="4661"/>
                          </a:moveTo>
                          <a:cubicBezTo>
                            <a:pt x="3814" y="1642"/>
                            <a:pt x="8537" y="-1"/>
                            <a:pt x="13403" y="0"/>
                          </a:cubicBezTo>
                          <a:cubicBezTo>
                            <a:pt x="18098" y="0"/>
                            <a:pt x="22665" y="1529"/>
                            <a:pt x="26413" y="4357"/>
                          </a:cubicBezTo>
                        </a:path>
                        <a:path w="26413" h="21600" stroke="0" extrusionOk="0">
                          <a:moveTo>
                            <a:pt x="-1" y="4661"/>
                          </a:moveTo>
                          <a:cubicBezTo>
                            <a:pt x="3814" y="1642"/>
                            <a:pt x="8537" y="-1"/>
                            <a:pt x="13403" y="0"/>
                          </a:cubicBezTo>
                          <a:cubicBezTo>
                            <a:pt x="18098" y="0"/>
                            <a:pt x="22665" y="1529"/>
                            <a:pt x="26413" y="4357"/>
                          </a:cubicBezTo>
                          <a:lnTo>
                            <a:pt x="1340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7706" name="Arc 64"/>
                    <p:cNvSpPr>
                      <a:spLocks/>
                    </p:cNvSpPr>
                    <p:nvPr/>
                  </p:nvSpPr>
                  <p:spPr bwMode="auto">
                    <a:xfrm>
                      <a:off x="1395" y="1263"/>
                      <a:ext cx="43" cy="119"/>
                    </a:xfrm>
                    <a:custGeom>
                      <a:avLst/>
                      <a:gdLst>
                        <a:gd name="T0" fmla="*/ 0 w 13403"/>
                        <a:gd name="T1" fmla="*/ 26 h 21600"/>
                        <a:gd name="T2" fmla="*/ 43 w 13403"/>
                        <a:gd name="T3" fmla="*/ 0 h 21600"/>
                        <a:gd name="T4" fmla="*/ 43 w 13403"/>
                        <a:gd name="T5" fmla="*/ 119 h 21600"/>
                        <a:gd name="T6" fmla="*/ 0 60000 65536"/>
                        <a:gd name="T7" fmla="*/ 0 60000 65536"/>
                        <a:gd name="T8" fmla="*/ 0 60000 65536"/>
                        <a:gd name="T9" fmla="*/ 0 w 13403"/>
                        <a:gd name="T10" fmla="*/ 0 h 21600"/>
                        <a:gd name="T11" fmla="*/ 13403 w 1340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403" h="21600" fill="none" extrusionOk="0">
                          <a:moveTo>
                            <a:pt x="-1" y="4661"/>
                          </a:moveTo>
                          <a:cubicBezTo>
                            <a:pt x="3814" y="1642"/>
                            <a:pt x="8537" y="0"/>
                            <a:pt x="13402" y="0"/>
                          </a:cubicBezTo>
                        </a:path>
                        <a:path w="13403" h="21600" stroke="0" extrusionOk="0">
                          <a:moveTo>
                            <a:pt x="-1" y="4661"/>
                          </a:moveTo>
                          <a:cubicBezTo>
                            <a:pt x="3814" y="1642"/>
                            <a:pt x="8537" y="0"/>
                            <a:pt x="13402" y="0"/>
                          </a:cubicBezTo>
                          <a:lnTo>
                            <a:pt x="1340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</p:grpSp>
              <p:grpSp>
                <p:nvGrpSpPr>
                  <p:cNvPr id="27698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793" y="1193"/>
                    <a:ext cx="600" cy="119"/>
                    <a:chOff x="793" y="1193"/>
                    <a:chExt cx="600" cy="119"/>
                  </a:xfrm>
                </p:grpSpPr>
                <p:sp>
                  <p:nvSpPr>
                    <p:cNvPr id="27699" name="Arc 66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793" y="1193"/>
                      <a:ext cx="84" cy="119"/>
                    </a:xfrm>
                    <a:custGeom>
                      <a:avLst/>
                      <a:gdLst>
                        <a:gd name="T0" fmla="*/ 0 w 26413"/>
                        <a:gd name="T1" fmla="*/ 26 h 21600"/>
                        <a:gd name="T2" fmla="*/ 84 w 26413"/>
                        <a:gd name="T3" fmla="*/ 24 h 21600"/>
                        <a:gd name="T4" fmla="*/ 43 w 26413"/>
                        <a:gd name="T5" fmla="*/ 119 h 21600"/>
                        <a:gd name="T6" fmla="*/ 0 60000 65536"/>
                        <a:gd name="T7" fmla="*/ 0 60000 65536"/>
                        <a:gd name="T8" fmla="*/ 0 60000 65536"/>
                        <a:gd name="T9" fmla="*/ 0 w 26413"/>
                        <a:gd name="T10" fmla="*/ 0 h 21600"/>
                        <a:gd name="T11" fmla="*/ 26413 w 2641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413" h="21600" fill="none" extrusionOk="0">
                          <a:moveTo>
                            <a:pt x="-1" y="4661"/>
                          </a:moveTo>
                          <a:cubicBezTo>
                            <a:pt x="3814" y="1642"/>
                            <a:pt x="8537" y="-1"/>
                            <a:pt x="13403" y="0"/>
                          </a:cubicBezTo>
                          <a:cubicBezTo>
                            <a:pt x="18098" y="0"/>
                            <a:pt x="22665" y="1529"/>
                            <a:pt x="26413" y="4357"/>
                          </a:cubicBezTo>
                        </a:path>
                        <a:path w="26413" h="21600" stroke="0" extrusionOk="0">
                          <a:moveTo>
                            <a:pt x="-1" y="4661"/>
                          </a:moveTo>
                          <a:cubicBezTo>
                            <a:pt x="3814" y="1642"/>
                            <a:pt x="8537" y="-1"/>
                            <a:pt x="13403" y="0"/>
                          </a:cubicBezTo>
                          <a:cubicBezTo>
                            <a:pt x="18098" y="0"/>
                            <a:pt x="22665" y="1529"/>
                            <a:pt x="26413" y="4357"/>
                          </a:cubicBezTo>
                          <a:lnTo>
                            <a:pt x="1340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7700" name="Arc 67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965" y="1193"/>
                      <a:ext cx="84" cy="119"/>
                    </a:xfrm>
                    <a:custGeom>
                      <a:avLst/>
                      <a:gdLst>
                        <a:gd name="T0" fmla="*/ 0 w 26413"/>
                        <a:gd name="T1" fmla="*/ 26 h 21600"/>
                        <a:gd name="T2" fmla="*/ 84 w 26413"/>
                        <a:gd name="T3" fmla="*/ 24 h 21600"/>
                        <a:gd name="T4" fmla="*/ 43 w 26413"/>
                        <a:gd name="T5" fmla="*/ 119 h 21600"/>
                        <a:gd name="T6" fmla="*/ 0 60000 65536"/>
                        <a:gd name="T7" fmla="*/ 0 60000 65536"/>
                        <a:gd name="T8" fmla="*/ 0 60000 65536"/>
                        <a:gd name="T9" fmla="*/ 0 w 26413"/>
                        <a:gd name="T10" fmla="*/ 0 h 21600"/>
                        <a:gd name="T11" fmla="*/ 26413 w 2641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413" h="21600" fill="none" extrusionOk="0">
                          <a:moveTo>
                            <a:pt x="-1" y="4661"/>
                          </a:moveTo>
                          <a:cubicBezTo>
                            <a:pt x="3814" y="1642"/>
                            <a:pt x="8537" y="-1"/>
                            <a:pt x="13403" y="0"/>
                          </a:cubicBezTo>
                          <a:cubicBezTo>
                            <a:pt x="18098" y="0"/>
                            <a:pt x="22665" y="1529"/>
                            <a:pt x="26413" y="4357"/>
                          </a:cubicBezTo>
                        </a:path>
                        <a:path w="26413" h="21600" stroke="0" extrusionOk="0">
                          <a:moveTo>
                            <a:pt x="-1" y="4661"/>
                          </a:moveTo>
                          <a:cubicBezTo>
                            <a:pt x="3814" y="1642"/>
                            <a:pt x="8537" y="-1"/>
                            <a:pt x="13403" y="0"/>
                          </a:cubicBezTo>
                          <a:cubicBezTo>
                            <a:pt x="18098" y="0"/>
                            <a:pt x="22665" y="1529"/>
                            <a:pt x="26413" y="4357"/>
                          </a:cubicBezTo>
                          <a:lnTo>
                            <a:pt x="1340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7701" name="Arc 68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137" y="1193"/>
                      <a:ext cx="84" cy="119"/>
                    </a:xfrm>
                    <a:custGeom>
                      <a:avLst/>
                      <a:gdLst>
                        <a:gd name="T0" fmla="*/ 0 w 26413"/>
                        <a:gd name="T1" fmla="*/ 26 h 21600"/>
                        <a:gd name="T2" fmla="*/ 84 w 26413"/>
                        <a:gd name="T3" fmla="*/ 24 h 21600"/>
                        <a:gd name="T4" fmla="*/ 43 w 26413"/>
                        <a:gd name="T5" fmla="*/ 119 h 21600"/>
                        <a:gd name="T6" fmla="*/ 0 60000 65536"/>
                        <a:gd name="T7" fmla="*/ 0 60000 65536"/>
                        <a:gd name="T8" fmla="*/ 0 60000 65536"/>
                        <a:gd name="T9" fmla="*/ 0 w 26413"/>
                        <a:gd name="T10" fmla="*/ 0 h 21600"/>
                        <a:gd name="T11" fmla="*/ 26413 w 2641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413" h="21600" fill="none" extrusionOk="0">
                          <a:moveTo>
                            <a:pt x="-1" y="4661"/>
                          </a:moveTo>
                          <a:cubicBezTo>
                            <a:pt x="3814" y="1642"/>
                            <a:pt x="8537" y="-1"/>
                            <a:pt x="13403" y="0"/>
                          </a:cubicBezTo>
                          <a:cubicBezTo>
                            <a:pt x="18098" y="0"/>
                            <a:pt x="22665" y="1529"/>
                            <a:pt x="26413" y="4357"/>
                          </a:cubicBezTo>
                        </a:path>
                        <a:path w="26413" h="21600" stroke="0" extrusionOk="0">
                          <a:moveTo>
                            <a:pt x="-1" y="4661"/>
                          </a:moveTo>
                          <a:cubicBezTo>
                            <a:pt x="3814" y="1642"/>
                            <a:pt x="8537" y="-1"/>
                            <a:pt x="13403" y="0"/>
                          </a:cubicBezTo>
                          <a:cubicBezTo>
                            <a:pt x="18098" y="0"/>
                            <a:pt x="22665" y="1529"/>
                            <a:pt x="26413" y="4357"/>
                          </a:cubicBezTo>
                          <a:lnTo>
                            <a:pt x="1340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7702" name="Arc 69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309" y="1193"/>
                      <a:ext cx="84" cy="119"/>
                    </a:xfrm>
                    <a:custGeom>
                      <a:avLst/>
                      <a:gdLst>
                        <a:gd name="T0" fmla="*/ 0 w 26413"/>
                        <a:gd name="T1" fmla="*/ 26 h 21600"/>
                        <a:gd name="T2" fmla="*/ 84 w 26413"/>
                        <a:gd name="T3" fmla="*/ 24 h 21600"/>
                        <a:gd name="T4" fmla="*/ 43 w 26413"/>
                        <a:gd name="T5" fmla="*/ 119 h 21600"/>
                        <a:gd name="T6" fmla="*/ 0 60000 65536"/>
                        <a:gd name="T7" fmla="*/ 0 60000 65536"/>
                        <a:gd name="T8" fmla="*/ 0 60000 65536"/>
                        <a:gd name="T9" fmla="*/ 0 w 26413"/>
                        <a:gd name="T10" fmla="*/ 0 h 21600"/>
                        <a:gd name="T11" fmla="*/ 26413 w 2641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413" h="21600" fill="none" extrusionOk="0">
                          <a:moveTo>
                            <a:pt x="-1" y="4661"/>
                          </a:moveTo>
                          <a:cubicBezTo>
                            <a:pt x="3814" y="1642"/>
                            <a:pt x="8537" y="-1"/>
                            <a:pt x="13403" y="0"/>
                          </a:cubicBezTo>
                          <a:cubicBezTo>
                            <a:pt x="18098" y="0"/>
                            <a:pt x="22665" y="1529"/>
                            <a:pt x="26413" y="4357"/>
                          </a:cubicBezTo>
                        </a:path>
                        <a:path w="26413" h="21600" stroke="0" extrusionOk="0">
                          <a:moveTo>
                            <a:pt x="-1" y="4661"/>
                          </a:moveTo>
                          <a:cubicBezTo>
                            <a:pt x="3814" y="1642"/>
                            <a:pt x="8537" y="-1"/>
                            <a:pt x="13403" y="0"/>
                          </a:cubicBezTo>
                          <a:cubicBezTo>
                            <a:pt x="18098" y="0"/>
                            <a:pt x="22665" y="1529"/>
                            <a:pt x="26413" y="4357"/>
                          </a:cubicBezTo>
                          <a:lnTo>
                            <a:pt x="1340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</p:grpSp>
            </p:grpSp>
            <p:sp>
              <p:nvSpPr>
                <p:cNvPr id="27696" name="Line 70"/>
                <p:cNvSpPr>
                  <a:spLocks noChangeShapeType="1"/>
                </p:cNvSpPr>
                <p:nvPr/>
              </p:nvSpPr>
              <p:spPr bwMode="auto">
                <a:xfrm>
                  <a:off x="1477" y="1262"/>
                  <a:ext cx="9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sp>
          <p:nvSpPr>
            <p:cNvPr id="27691" name="Line 71"/>
            <p:cNvSpPr>
              <a:spLocks noChangeShapeType="1"/>
            </p:cNvSpPr>
            <p:nvPr/>
          </p:nvSpPr>
          <p:spPr bwMode="auto">
            <a:xfrm>
              <a:off x="3515" y="1752"/>
              <a:ext cx="499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92" name="Line 72"/>
            <p:cNvSpPr>
              <a:spLocks noChangeShapeType="1"/>
            </p:cNvSpPr>
            <p:nvPr/>
          </p:nvSpPr>
          <p:spPr bwMode="auto">
            <a:xfrm>
              <a:off x="1474" y="1706"/>
              <a:ext cx="499" cy="0"/>
            </a:xfrm>
            <a:prstGeom prst="line">
              <a:avLst/>
            </a:prstGeom>
            <a:noFill/>
            <a:ln w="57150">
              <a:solidFill>
                <a:srgbClr val="66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>
            <p:ph type="title"/>
          </p:nvPr>
        </p:nvSpPr>
        <p:spPr>
          <a:xfrm>
            <a:off x="685800" y="188913"/>
            <a:ext cx="7772400" cy="777875"/>
          </a:xfrm>
          <a:noFill/>
        </p:spPr>
        <p:txBody>
          <a:bodyPr lIns="91440" tIns="45720" rIns="91440" bIns="45720"/>
          <a:lstStyle/>
          <a:p>
            <a:pPr defTabSz="914400"/>
            <a:r>
              <a:rPr lang="hu-HU" altLang="en-US" sz="2800" b="1" smtClean="0">
                <a:solidFill>
                  <a:srgbClr val="0066CC"/>
                </a:solidFill>
              </a:rPr>
              <a:t>Fluo</a:t>
            </a:r>
            <a:r>
              <a:rPr lang="en-US" altLang="en-US" sz="2800" b="1" smtClean="0">
                <a:solidFill>
                  <a:srgbClr val="0066CC"/>
                </a:solidFill>
              </a:rPr>
              <a:t>r</a:t>
            </a:r>
            <a:r>
              <a:rPr lang="hu-HU" altLang="en-US" sz="2800" b="1" smtClean="0">
                <a:solidFill>
                  <a:srgbClr val="0066CC"/>
                </a:solidFill>
              </a:rPr>
              <a:t>eszcencia</a:t>
            </a:r>
            <a:r>
              <a:rPr lang="hu-HU" altLang="en-US" sz="2400" b="1" smtClean="0">
                <a:solidFill>
                  <a:srgbClr val="0066CC"/>
                </a:solidFill>
              </a:rPr>
              <a:t/>
            </a:r>
            <a:br>
              <a:rPr lang="hu-HU" altLang="en-US" sz="2400" b="1" smtClean="0">
                <a:solidFill>
                  <a:srgbClr val="0066CC"/>
                </a:solidFill>
              </a:rPr>
            </a:br>
            <a:r>
              <a:rPr lang="hu-HU" altLang="en-US" sz="2000" b="1" smtClean="0">
                <a:solidFill>
                  <a:srgbClr val="0066CC"/>
                </a:solidFill>
              </a:rPr>
              <a:t>Az emittált fluoreszcencia intenzitás arányos a</a:t>
            </a:r>
            <a:r>
              <a:rPr lang="en-US" altLang="en-US" sz="2000" b="1" smtClean="0">
                <a:solidFill>
                  <a:srgbClr val="0066CC"/>
                </a:solidFill>
              </a:rPr>
              <a:t> </a:t>
            </a:r>
            <a:r>
              <a:rPr lang="hu-HU" altLang="en-US" sz="2000" b="1" smtClean="0">
                <a:solidFill>
                  <a:srgbClr val="0066CC"/>
                </a:solidFill>
              </a:rPr>
              <a:t>gerjesztett festék molekulák számával</a:t>
            </a:r>
            <a:endParaRPr lang="en-US" altLang="en-US" sz="2400" b="1" smtClean="0">
              <a:solidFill>
                <a:srgbClr val="0066CC"/>
              </a:solidFill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4841875" y="1125538"/>
            <a:ext cx="2035175" cy="2174875"/>
            <a:chOff x="3122" y="1026"/>
            <a:chExt cx="1282" cy="1370"/>
          </a:xfrm>
        </p:grpSpPr>
        <p:grpSp>
          <p:nvGrpSpPr>
            <p:cNvPr id="4118" name="Group 4"/>
            <p:cNvGrpSpPr>
              <a:grpSpLocks/>
            </p:cNvGrpSpPr>
            <p:nvPr/>
          </p:nvGrpSpPr>
          <p:grpSpPr bwMode="auto">
            <a:xfrm>
              <a:off x="3962" y="1926"/>
              <a:ext cx="206" cy="232"/>
              <a:chOff x="4469" y="2544"/>
              <a:chExt cx="232" cy="232"/>
            </a:xfrm>
          </p:grpSpPr>
          <p:sp>
            <p:nvSpPr>
              <p:cNvPr id="4157" name="Line 5"/>
              <p:cNvSpPr>
                <a:spLocks noChangeShapeType="1"/>
              </p:cNvSpPr>
              <p:nvPr/>
            </p:nvSpPr>
            <p:spPr bwMode="auto">
              <a:xfrm flipH="1" flipV="1">
                <a:off x="4469" y="2570"/>
                <a:ext cx="206" cy="20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58" name="Line 6"/>
              <p:cNvSpPr>
                <a:spLocks noChangeShapeType="1"/>
              </p:cNvSpPr>
              <p:nvPr/>
            </p:nvSpPr>
            <p:spPr bwMode="auto">
              <a:xfrm flipH="1" flipV="1">
                <a:off x="4495" y="2544"/>
                <a:ext cx="206" cy="20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4119" name="Group 7"/>
            <p:cNvGrpSpPr>
              <a:grpSpLocks/>
            </p:cNvGrpSpPr>
            <p:nvPr/>
          </p:nvGrpSpPr>
          <p:grpSpPr bwMode="auto">
            <a:xfrm>
              <a:off x="3352" y="1942"/>
              <a:ext cx="206" cy="216"/>
              <a:chOff x="3783" y="2560"/>
              <a:chExt cx="232" cy="216"/>
            </a:xfrm>
          </p:grpSpPr>
          <p:sp>
            <p:nvSpPr>
              <p:cNvPr id="4155" name="Line 8"/>
              <p:cNvSpPr>
                <a:spLocks noChangeShapeType="1"/>
              </p:cNvSpPr>
              <p:nvPr/>
            </p:nvSpPr>
            <p:spPr bwMode="auto">
              <a:xfrm flipH="1">
                <a:off x="3809" y="2586"/>
                <a:ext cx="206" cy="1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56" name="Line 9"/>
              <p:cNvSpPr>
                <a:spLocks noChangeShapeType="1"/>
              </p:cNvSpPr>
              <p:nvPr/>
            </p:nvSpPr>
            <p:spPr bwMode="auto">
              <a:xfrm flipH="1">
                <a:off x="3783" y="2560"/>
                <a:ext cx="206" cy="1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4120" name="Group 10"/>
            <p:cNvGrpSpPr>
              <a:grpSpLocks/>
            </p:cNvGrpSpPr>
            <p:nvPr/>
          </p:nvGrpSpPr>
          <p:grpSpPr bwMode="auto">
            <a:xfrm>
              <a:off x="3967" y="1260"/>
              <a:ext cx="206" cy="216"/>
              <a:chOff x="4475" y="1878"/>
              <a:chExt cx="232" cy="216"/>
            </a:xfrm>
          </p:grpSpPr>
          <p:sp>
            <p:nvSpPr>
              <p:cNvPr id="4153" name="Line 11"/>
              <p:cNvSpPr>
                <a:spLocks noChangeShapeType="1"/>
              </p:cNvSpPr>
              <p:nvPr/>
            </p:nvSpPr>
            <p:spPr bwMode="auto">
              <a:xfrm flipH="1">
                <a:off x="4501" y="1904"/>
                <a:ext cx="206" cy="1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54" name="Line 12"/>
              <p:cNvSpPr>
                <a:spLocks noChangeShapeType="1"/>
              </p:cNvSpPr>
              <p:nvPr/>
            </p:nvSpPr>
            <p:spPr bwMode="auto">
              <a:xfrm flipH="1">
                <a:off x="4475" y="1878"/>
                <a:ext cx="206" cy="1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4121" name="Group 13"/>
            <p:cNvGrpSpPr>
              <a:grpSpLocks/>
            </p:cNvGrpSpPr>
            <p:nvPr/>
          </p:nvGrpSpPr>
          <p:grpSpPr bwMode="auto">
            <a:xfrm>
              <a:off x="3357" y="1250"/>
              <a:ext cx="207" cy="232"/>
              <a:chOff x="3789" y="1868"/>
              <a:chExt cx="232" cy="232"/>
            </a:xfrm>
          </p:grpSpPr>
          <p:sp>
            <p:nvSpPr>
              <p:cNvPr id="4151" name="Line 14"/>
              <p:cNvSpPr>
                <a:spLocks noChangeShapeType="1"/>
              </p:cNvSpPr>
              <p:nvPr/>
            </p:nvSpPr>
            <p:spPr bwMode="auto">
              <a:xfrm flipH="1" flipV="1">
                <a:off x="3789" y="1894"/>
                <a:ext cx="206" cy="20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52" name="Line 15"/>
              <p:cNvSpPr>
                <a:spLocks noChangeShapeType="1"/>
              </p:cNvSpPr>
              <p:nvPr/>
            </p:nvSpPr>
            <p:spPr bwMode="auto">
              <a:xfrm flipH="1" flipV="1">
                <a:off x="3815" y="1868"/>
                <a:ext cx="206" cy="20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4122" name="Freeform 16"/>
            <p:cNvSpPr>
              <a:spLocks/>
            </p:cNvSpPr>
            <p:nvPr/>
          </p:nvSpPr>
          <p:spPr bwMode="auto">
            <a:xfrm>
              <a:off x="3865" y="1432"/>
              <a:ext cx="148" cy="163"/>
            </a:xfrm>
            <a:custGeom>
              <a:avLst/>
              <a:gdLst>
                <a:gd name="T0" fmla="*/ 0 w 167"/>
                <a:gd name="T1" fmla="*/ 100 h 163"/>
                <a:gd name="T2" fmla="*/ 100 w 167"/>
                <a:gd name="T3" fmla="*/ 0 h 163"/>
                <a:gd name="T4" fmla="*/ 166 w 167"/>
                <a:gd name="T5" fmla="*/ 66 h 163"/>
                <a:gd name="T6" fmla="*/ 70 w 167"/>
                <a:gd name="T7" fmla="*/ 162 h 1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163"/>
                <a:gd name="T14" fmla="*/ 167 w 167"/>
                <a:gd name="T15" fmla="*/ 163 h 1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163">
                  <a:moveTo>
                    <a:pt x="0" y="100"/>
                  </a:moveTo>
                  <a:lnTo>
                    <a:pt x="100" y="0"/>
                  </a:lnTo>
                  <a:lnTo>
                    <a:pt x="166" y="66"/>
                  </a:lnTo>
                  <a:lnTo>
                    <a:pt x="70" y="162"/>
                  </a:lnTo>
                </a:path>
              </a:pathLst>
            </a:custGeom>
            <a:solidFill>
              <a:srgbClr val="FF3F00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23" name="Freeform 17"/>
            <p:cNvSpPr>
              <a:spLocks/>
            </p:cNvSpPr>
            <p:nvPr/>
          </p:nvSpPr>
          <p:spPr bwMode="auto">
            <a:xfrm>
              <a:off x="3518" y="1428"/>
              <a:ext cx="142" cy="159"/>
            </a:xfrm>
            <a:custGeom>
              <a:avLst/>
              <a:gdLst>
                <a:gd name="T0" fmla="*/ 90 w 159"/>
                <a:gd name="T1" fmla="*/ 158 h 159"/>
                <a:gd name="T2" fmla="*/ 0 w 159"/>
                <a:gd name="T3" fmla="*/ 68 h 159"/>
                <a:gd name="T4" fmla="*/ 68 w 159"/>
                <a:gd name="T5" fmla="*/ 0 h 159"/>
                <a:gd name="T6" fmla="*/ 158 w 159"/>
                <a:gd name="T7" fmla="*/ 9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9"/>
                <a:gd name="T14" fmla="*/ 159 w 159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9">
                  <a:moveTo>
                    <a:pt x="90" y="158"/>
                  </a:moveTo>
                  <a:lnTo>
                    <a:pt x="0" y="68"/>
                  </a:lnTo>
                  <a:lnTo>
                    <a:pt x="68" y="0"/>
                  </a:lnTo>
                  <a:lnTo>
                    <a:pt x="158" y="90"/>
                  </a:lnTo>
                </a:path>
              </a:pathLst>
            </a:custGeom>
            <a:solidFill>
              <a:srgbClr val="FF3F00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24" name="Freeform 18"/>
            <p:cNvSpPr>
              <a:spLocks/>
            </p:cNvSpPr>
            <p:nvPr/>
          </p:nvSpPr>
          <p:spPr bwMode="auto">
            <a:xfrm>
              <a:off x="3876" y="1828"/>
              <a:ext cx="136" cy="151"/>
            </a:xfrm>
            <a:custGeom>
              <a:avLst/>
              <a:gdLst>
                <a:gd name="T0" fmla="*/ 0 w 153"/>
                <a:gd name="T1" fmla="*/ 64 h 151"/>
                <a:gd name="T2" fmla="*/ 86 w 153"/>
                <a:gd name="T3" fmla="*/ 150 h 151"/>
                <a:gd name="T4" fmla="*/ 152 w 153"/>
                <a:gd name="T5" fmla="*/ 84 h 151"/>
                <a:gd name="T6" fmla="*/ 68 w 153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"/>
                <a:gd name="T13" fmla="*/ 0 h 151"/>
                <a:gd name="T14" fmla="*/ 153 w 153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" h="151">
                  <a:moveTo>
                    <a:pt x="0" y="64"/>
                  </a:moveTo>
                  <a:lnTo>
                    <a:pt x="86" y="150"/>
                  </a:lnTo>
                  <a:lnTo>
                    <a:pt x="152" y="84"/>
                  </a:lnTo>
                  <a:lnTo>
                    <a:pt x="68" y="0"/>
                  </a:lnTo>
                </a:path>
              </a:pathLst>
            </a:custGeom>
            <a:solidFill>
              <a:srgbClr val="FF3F00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25" name="Freeform 19"/>
            <p:cNvSpPr>
              <a:spLocks/>
            </p:cNvSpPr>
            <p:nvPr/>
          </p:nvSpPr>
          <p:spPr bwMode="auto">
            <a:xfrm>
              <a:off x="3520" y="1830"/>
              <a:ext cx="152" cy="155"/>
            </a:xfrm>
            <a:custGeom>
              <a:avLst/>
              <a:gdLst>
                <a:gd name="T0" fmla="*/ 170 w 171"/>
                <a:gd name="T1" fmla="*/ 56 h 155"/>
                <a:gd name="T2" fmla="*/ 72 w 171"/>
                <a:gd name="T3" fmla="*/ 154 h 155"/>
                <a:gd name="T4" fmla="*/ 0 w 171"/>
                <a:gd name="T5" fmla="*/ 82 h 155"/>
                <a:gd name="T6" fmla="*/ 82 w 171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1"/>
                <a:gd name="T13" fmla="*/ 0 h 155"/>
                <a:gd name="T14" fmla="*/ 171 w 171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1" h="155">
                  <a:moveTo>
                    <a:pt x="170" y="56"/>
                  </a:moveTo>
                  <a:lnTo>
                    <a:pt x="72" y="154"/>
                  </a:lnTo>
                  <a:lnTo>
                    <a:pt x="0" y="82"/>
                  </a:lnTo>
                  <a:lnTo>
                    <a:pt x="82" y="0"/>
                  </a:lnTo>
                </a:path>
              </a:pathLst>
            </a:custGeom>
            <a:solidFill>
              <a:srgbClr val="FF3F00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26" name="Rectangle 20"/>
            <p:cNvSpPr>
              <a:spLocks noChangeArrowheads="1"/>
            </p:cNvSpPr>
            <p:nvPr/>
          </p:nvSpPr>
          <p:spPr bwMode="auto">
            <a:xfrm>
              <a:off x="3742" y="1026"/>
              <a:ext cx="374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en-US" sz="1500">
                  <a:solidFill>
                    <a:schemeClr val="tx1"/>
                  </a:solidFill>
                  <a:latin typeface="Times" charset="0"/>
                </a:rPr>
                <a:t>FITC</a:t>
              </a:r>
            </a:p>
          </p:txBody>
        </p:sp>
        <p:sp>
          <p:nvSpPr>
            <p:cNvPr id="4127" name="Rectangle 21"/>
            <p:cNvSpPr>
              <a:spLocks noChangeArrowheads="1"/>
            </p:cNvSpPr>
            <p:nvPr/>
          </p:nvSpPr>
          <p:spPr bwMode="auto">
            <a:xfrm>
              <a:off x="3402" y="2196"/>
              <a:ext cx="374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en-US" sz="1500">
                  <a:solidFill>
                    <a:schemeClr val="tx1"/>
                  </a:solidFill>
                  <a:latin typeface="Times" charset="0"/>
                </a:rPr>
                <a:t>FITC</a:t>
              </a:r>
            </a:p>
          </p:txBody>
        </p:sp>
        <p:sp>
          <p:nvSpPr>
            <p:cNvPr id="4128" name="Rectangle 22"/>
            <p:cNvSpPr>
              <a:spLocks noChangeArrowheads="1"/>
            </p:cNvSpPr>
            <p:nvPr/>
          </p:nvSpPr>
          <p:spPr bwMode="auto">
            <a:xfrm>
              <a:off x="4003" y="1376"/>
              <a:ext cx="374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en-US" sz="1500">
                  <a:solidFill>
                    <a:schemeClr val="tx1"/>
                  </a:solidFill>
                  <a:latin typeface="Times" charset="0"/>
                </a:rPr>
                <a:t>FITC</a:t>
              </a:r>
            </a:p>
          </p:txBody>
        </p:sp>
        <p:sp>
          <p:nvSpPr>
            <p:cNvPr id="4129" name="Rectangle 23"/>
            <p:cNvSpPr>
              <a:spLocks noChangeArrowheads="1"/>
            </p:cNvSpPr>
            <p:nvPr/>
          </p:nvSpPr>
          <p:spPr bwMode="auto">
            <a:xfrm>
              <a:off x="3817" y="2108"/>
              <a:ext cx="374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en-US" sz="1500">
                  <a:solidFill>
                    <a:schemeClr val="tx1"/>
                  </a:solidFill>
                  <a:latin typeface="Times" charset="0"/>
                </a:rPr>
                <a:t>FITC</a:t>
              </a:r>
            </a:p>
          </p:txBody>
        </p:sp>
        <p:sp>
          <p:nvSpPr>
            <p:cNvPr id="4130" name="Rectangle 24"/>
            <p:cNvSpPr>
              <a:spLocks noChangeArrowheads="1"/>
            </p:cNvSpPr>
            <p:nvPr/>
          </p:nvSpPr>
          <p:spPr bwMode="auto">
            <a:xfrm>
              <a:off x="4030" y="1717"/>
              <a:ext cx="374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en-US" sz="1500">
                  <a:solidFill>
                    <a:schemeClr val="tx1"/>
                  </a:solidFill>
                  <a:latin typeface="Times" charset="0"/>
                </a:rPr>
                <a:t>FITC</a:t>
              </a:r>
            </a:p>
          </p:txBody>
        </p:sp>
        <p:sp>
          <p:nvSpPr>
            <p:cNvPr id="4131" name="Rectangle 25"/>
            <p:cNvSpPr>
              <a:spLocks noChangeArrowheads="1"/>
            </p:cNvSpPr>
            <p:nvPr/>
          </p:nvSpPr>
          <p:spPr bwMode="auto">
            <a:xfrm>
              <a:off x="3361" y="1134"/>
              <a:ext cx="374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en-US" sz="1500">
                  <a:solidFill>
                    <a:schemeClr val="tx1"/>
                  </a:solidFill>
                  <a:latin typeface="Times" charset="0"/>
                </a:rPr>
                <a:t>FITC</a:t>
              </a:r>
            </a:p>
          </p:txBody>
        </p:sp>
        <p:sp>
          <p:nvSpPr>
            <p:cNvPr id="4132" name="Rectangle 26"/>
            <p:cNvSpPr>
              <a:spLocks noChangeArrowheads="1"/>
            </p:cNvSpPr>
            <p:nvPr/>
          </p:nvSpPr>
          <p:spPr bwMode="auto">
            <a:xfrm>
              <a:off x="3154" y="1845"/>
              <a:ext cx="374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en-US" sz="1500">
                  <a:solidFill>
                    <a:schemeClr val="tx1"/>
                  </a:solidFill>
                  <a:latin typeface="Times" charset="0"/>
                </a:rPr>
                <a:t>FITC</a:t>
              </a:r>
            </a:p>
          </p:txBody>
        </p:sp>
        <p:sp>
          <p:nvSpPr>
            <p:cNvPr id="4133" name="Rectangle 27"/>
            <p:cNvSpPr>
              <a:spLocks noChangeArrowheads="1"/>
            </p:cNvSpPr>
            <p:nvPr/>
          </p:nvSpPr>
          <p:spPr bwMode="auto">
            <a:xfrm>
              <a:off x="3122" y="1505"/>
              <a:ext cx="374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en-US" sz="1500">
                  <a:solidFill>
                    <a:schemeClr val="tx1"/>
                  </a:solidFill>
                  <a:latin typeface="Times" charset="0"/>
                </a:rPr>
                <a:t>FITC</a:t>
              </a:r>
            </a:p>
          </p:txBody>
        </p:sp>
        <p:grpSp>
          <p:nvGrpSpPr>
            <p:cNvPr id="4134" name="Group 28"/>
            <p:cNvGrpSpPr>
              <a:grpSpLocks/>
            </p:cNvGrpSpPr>
            <p:nvPr/>
          </p:nvGrpSpPr>
          <p:grpSpPr bwMode="auto">
            <a:xfrm>
              <a:off x="3748" y="2056"/>
              <a:ext cx="33" cy="276"/>
              <a:chOff x="4228" y="2674"/>
              <a:chExt cx="38" cy="276"/>
            </a:xfrm>
          </p:grpSpPr>
          <p:sp>
            <p:nvSpPr>
              <p:cNvPr id="4149" name="Line 29"/>
              <p:cNvSpPr>
                <a:spLocks noChangeShapeType="1"/>
              </p:cNvSpPr>
              <p:nvPr/>
            </p:nvSpPr>
            <p:spPr bwMode="auto">
              <a:xfrm>
                <a:off x="4266" y="2674"/>
                <a:ext cx="0" cy="2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50" name="Line 30"/>
              <p:cNvSpPr>
                <a:spLocks noChangeShapeType="1"/>
              </p:cNvSpPr>
              <p:nvPr/>
            </p:nvSpPr>
            <p:spPr bwMode="auto">
              <a:xfrm>
                <a:off x="4228" y="2674"/>
                <a:ext cx="0" cy="2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4135" name="Group 31"/>
            <p:cNvGrpSpPr>
              <a:grpSpLocks/>
            </p:cNvGrpSpPr>
            <p:nvPr/>
          </p:nvGrpSpPr>
          <p:grpSpPr bwMode="auto">
            <a:xfrm>
              <a:off x="4065" y="1686"/>
              <a:ext cx="259" cy="38"/>
              <a:chOff x="4585" y="2304"/>
              <a:chExt cx="292" cy="38"/>
            </a:xfrm>
          </p:grpSpPr>
          <p:sp>
            <p:nvSpPr>
              <p:cNvPr id="4147" name="Line 32"/>
              <p:cNvSpPr>
                <a:spLocks noChangeShapeType="1"/>
              </p:cNvSpPr>
              <p:nvPr/>
            </p:nvSpPr>
            <p:spPr bwMode="auto">
              <a:xfrm flipH="1">
                <a:off x="4585" y="2342"/>
                <a:ext cx="2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48" name="Line 33"/>
              <p:cNvSpPr>
                <a:spLocks noChangeShapeType="1"/>
              </p:cNvSpPr>
              <p:nvPr/>
            </p:nvSpPr>
            <p:spPr bwMode="auto">
              <a:xfrm flipH="1">
                <a:off x="4585" y="2304"/>
                <a:ext cx="2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4136" name="Group 34"/>
            <p:cNvGrpSpPr>
              <a:grpSpLocks/>
            </p:cNvGrpSpPr>
            <p:nvPr/>
          </p:nvGrpSpPr>
          <p:grpSpPr bwMode="auto">
            <a:xfrm>
              <a:off x="3201" y="1686"/>
              <a:ext cx="259" cy="38"/>
              <a:chOff x="3613" y="2304"/>
              <a:chExt cx="292" cy="38"/>
            </a:xfrm>
          </p:grpSpPr>
          <p:sp>
            <p:nvSpPr>
              <p:cNvPr id="4145" name="Line 35"/>
              <p:cNvSpPr>
                <a:spLocks noChangeShapeType="1"/>
              </p:cNvSpPr>
              <p:nvPr/>
            </p:nvSpPr>
            <p:spPr bwMode="auto">
              <a:xfrm flipH="1">
                <a:off x="3613" y="2342"/>
                <a:ext cx="2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46" name="Line 36"/>
              <p:cNvSpPr>
                <a:spLocks noChangeShapeType="1"/>
              </p:cNvSpPr>
              <p:nvPr/>
            </p:nvSpPr>
            <p:spPr bwMode="auto">
              <a:xfrm flipH="1">
                <a:off x="3613" y="2304"/>
                <a:ext cx="2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4137" name="Group 37"/>
            <p:cNvGrpSpPr>
              <a:grpSpLocks/>
            </p:cNvGrpSpPr>
            <p:nvPr/>
          </p:nvGrpSpPr>
          <p:grpSpPr bwMode="auto">
            <a:xfrm>
              <a:off x="3748" y="1080"/>
              <a:ext cx="33" cy="276"/>
              <a:chOff x="4228" y="1698"/>
              <a:chExt cx="38" cy="276"/>
            </a:xfrm>
          </p:grpSpPr>
          <p:sp>
            <p:nvSpPr>
              <p:cNvPr id="4143" name="Line 38"/>
              <p:cNvSpPr>
                <a:spLocks noChangeShapeType="1"/>
              </p:cNvSpPr>
              <p:nvPr/>
            </p:nvSpPr>
            <p:spPr bwMode="auto">
              <a:xfrm>
                <a:off x="4266" y="1698"/>
                <a:ext cx="0" cy="2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44" name="Line 39"/>
              <p:cNvSpPr>
                <a:spLocks noChangeShapeType="1"/>
              </p:cNvSpPr>
              <p:nvPr/>
            </p:nvSpPr>
            <p:spPr bwMode="auto">
              <a:xfrm>
                <a:off x="4228" y="1698"/>
                <a:ext cx="0" cy="2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4138" name="Rectangle 40"/>
            <p:cNvSpPr>
              <a:spLocks noChangeArrowheads="1"/>
            </p:cNvSpPr>
            <p:nvPr/>
          </p:nvSpPr>
          <p:spPr bwMode="auto">
            <a:xfrm>
              <a:off x="3719" y="1361"/>
              <a:ext cx="88" cy="98"/>
            </a:xfrm>
            <a:prstGeom prst="rect">
              <a:avLst/>
            </a:prstGeom>
            <a:solidFill>
              <a:srgbClr val="FF3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39" name="Rectangle 41"/>
            <p:cNvSpPr>
              <a:spLocks noChangeArrowheads="1"/>
            </p:cNvSpPr>
            <p:nvPr/>
          </p:nvSpPr>
          <p:spPr bwMode="auto">
            <a:xfrm>
              <a:off x="3984" y="1656"/>
              <a:ext cx="87" cy="98"/>
            </a:xfrm>
            <a:prstGeom prst="rect">
              <a:avLst/>
            </a:prstGeom>
            <a:solidFill>
              <a:srgbClr val="FF3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40" name="Rectangle 42"/>
            <p:cNvSpPr>
              <a:spLocks noChangeArrowheads="1"/>
            </p:cNvSpPr>
            <p:nvPr/>
          </p:nvSpPr>
          <p:spPr bwMode="auto">
            <a:xfrm>
              <a:off x="3721" y="1951"/>
              <a:ext cx="88" cy="98"/>
            </a:xfrm>
            <a:prstGeom prst="rect">
              <a:avLst/>
            </a:prstGeom>
            <a:solidFill>
              <a:srgbClr val="FF3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41" name="Rectangle 43"/>
            <p:cNvSpPr>
              <a:spLocks noChangeArrowheads="1"/>
            </p:cNvSpPr>
            <p:nvPr/>
          </p:nvSpPr>
          <p:spPr bwMode="auto">
            <a:xfrm>
              <a:off x="3458" y="1656"/>
              <a:ext cx="87" cy="98"/>
            </a:xfrm>
            <a:prstGeom prst="rect">
              <a:avLst/>
            </a:prstGeom>
            <a:solidFill>
              <a:srgbClr val="FF3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42" name="Oval 44"/>
            <p:cNvSpPr>
              <a:spLocks noChangeArrowheads="1"/>
            </p:cNvSpPr>
            <p:nvPr/>
          </p:nvSpPr>
          <p:spPr bwMode="auto">
            <a:xfrm>
              <a:off x="3540" y="1452"/>
              <a:ext cx="449" cy="50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17D5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A17D5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101" name="Group 45"/>
          <p:cNvGrpSpPr>
            <a:grpSpLocks/>
          </p:cNvGrpSpPr>
          <p:nvPr/>
        </p:nvGrpSpPr>
        <p:grpSpPr bwMode="auto">
          <a:xfrm>
            <a:off x="2774950" y="1247775"/>
            <a:ext cx="1365250" cy="1476375"/>
            <a:chOff x="1548" y="981"/>
            <a:chExt cx="860" cy="930"/>
          </a:xfrm>
        </p:grpSpPr>
        <p:grpSp>
          <p:nvGrpSpPr>
            <p:cNvPr id="4107" name="Group 46"/>
            <p:cNvGrpSpPr>
              <a:grpSpLocks/>
            </p:cNvGrpSpPr>
            <p:nvPr/>
          </p:nvGrpSpPr>
          <p:grpSpPr bwMode="auto">
            <a:xfrm>
              <a:off x="2079" y="1642"/>
              <a:ext cx="260" cy="38"/>
              <a:chOff x="2351" y="2305"/>
              <a:chExt cx="292" cy="38"/>
            </a:xfrm>
          </p:grpSpPr>
          <p:sp>
            <p:nvSpPr>
              <p:cNvPr id="4116" name="Line 47"/>
              <p:cNvSpPr>
                <a:spLocks noChangeShapeType="1"/>
              </p:cNvSpPr>
              <p:nvPr/>
            </p:nvSpPr>
            <p:spPr bwMode="auto">
              <a:xfrm flipH="1">
                <a:off x="2351" y="2343"/>
                <a:ext cx="2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17" name="Line 48"/>
              <p:cNvSpPr>
                <a:spLocks noChangeShapeType="1"/>
              </p:cNvSpPr>
              <p:nvPr/>
            </p:nvSpPr>
            <p:spPr bwMode="auto">
              <a:xfrm flipH="1">
                <a:off x="2351" y="2305"/>
                <a:ext cx="2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4108" name="Group 49"/>
            <p:cNvGrpSpPr>
              <a:grpSpLocks/>
            </p:cNvGrpSpPr>
            <p:nvPr/>
          </p:nvGrpSpPr>
          <p:grpSpPr bwMode="auto">
            <a:xfrm>
              <a:off x="1756" y="1035"/>
              <a:ext cx="34" cy="276"/>
              <a:chOff x="1988" y="1698"/>
              <a:chExt cx="38" cy="276"/>
            </a:xfrm>
          </p:grpSpPr>
          <p:sp>
            <p:nvSpPr>
              <p:cNvPr id="4114" name="Line 50"/>
              <p:cNvSpPr>
                <a:spLocks noChangeShapeType="1"/>
              </p:cNvSpPr>
              <p:nvPr/>
            </p:nvSpPr>
            <p:spPr bwMode="auto">
              <a:xfrm>
                <a:off x="2026" y="1698"/>
                <a:ext cx="0" cy="2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15" name="Line 51"/>
              <p:cNvSpPr>
                <a:spLocks noChangeShapeType="1"/>
              </p:cNvSpPr>
              <p:nvPr/>
            </p:nvSpPr>
            <p:spPr bwMode="auto">
              <a:xfrm>
                <a:off x="1988" y="1698"/>
                <a:ext cx="0" cy="2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4109" name="Rectangle 52"/>
            <p:cNvSpPr>
              <a:spLocks noChangeArrowheads="1"/>
            </p:cNvSpPr>
            <p:nvPr/>
          </p:nvSpPr>
          <p:spPr bwMode="auto">
            <a:xfrm>
              <a:off x="1753" y="981"/>
              <a:ext cx="374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en-US" sz="1500">
                  <a:solidFill>
                    <a:schemeClr val="tx1"/>
                  </a:solidFill>
                  <a:latin typeface="Times" charset="0"/>
                </a:rPr>
                <a:t>FITC</a:t>
              </a:r>
            </a:p>
          </p:txBody>
        </p:sp>
        <p:sp>
          <p:nvSpPr>
            <p:cNvPr id="4110" name="Rectangle 53"/>
            <p:cNvSpPr>
              <a:spLocks noChangeArrowheads="1"/>
            </p:cNvSpPr>
            <p:nvPr/>
          </p:nvSpPr>
          <p:spPr bwMode="auto">
            <a:xfrm>
              <a:off x="1730" y="1314"/>
              <a:ext cx="87" cy="98"/>
            </a:xfrm>
            <a:prstGeom prst="rect">
              <a:avLst/>
            </a:prstGeom>
            <a:solidFill>
              <a:srgbClr val="FF3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1" name="Rectangle 54"/>
            <p:cNvSpPr>
              <a:spLocks noChangeArrowheads="1"/>
            </p:cNvSpPr>
            <p:nvPr/>
          </p:nvSpPr>
          <p:spPr bwMode="auto">
            <a:xfrm>
              <a:off x="1993" y="1609"/>
              <a:ext cx="87" cy="98"/>
            </a:xfrm>
            <a:prstGeom prst="rect">
              <a:avLst/>
            </a:prstGeom>
            <a:solidFill>
              <a:srgbClr val="FF3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2" name="Oval 55"/>
            <p:cNvSpPr>
              <a:spLocks noChangeArrowheads="1"/>
            </p:cNvSpPr>
            <p:nvPr/>
          </p:nvSpPr>
          <p:spPr bwMode="auto">
            <a:xfrm>
              <a:off x="1548" y="1405"/>
              <a:ext cx="450" cy="50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17D5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A17D5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3" name="Rectangle 56"/>
            <p:cNvSpPr>
              <a:spLocks noChangeArrowheads="1"/>
            </p:cNvSpPr>
            <p:nvPr/>
          </p:nvSpPr>
          <p:spPr bwMode="auto">
            <a:xfrm>
              <a:off x="2034" y="1691"/>
              <a:ext cx="374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en-US" sz="1500">
                  <a:solidFill>
                    <a:schemeClr val="tx1"/>
                  </a:solidFill>
                  <a:latin typeface="Times" charset="0"/>
                </a:rPr>
                <a:t>FITC</a:t>
              </a:r>
            </a:p>
          </p:txBody>
        </p:sp>
      </p:grpSp>
      <p:grpSp>
        <p:nvGrpSpPr>
          <p:cNvPr id="4102" name="Group 57"/>
          <p:cNvGrpSpPr>
            <a:grpSpLocks/>
          </p:cNvGrpSpPr>
          <p:nvPr/>
        </p:nvGrpSpPr>
        <p:grpSpPr bwMode="auto">
          <a:xfrm>
            <a:off x="1763713" y="4149725"/>
            <a:ext cx="5473700" cy="2544763"/>
            <a:chOff x="1111" y="2614"/>
            <a:chExt cx="3448" cy="1603"/>
          </a:xfrm>
        </p:grpSpPr>
        <p:graphicFrame>
          <p:nvGraphicFramePr>
            <p:cNvPr id="4098" name="Object 58"/>
            <p:cNvGraphicFramePr>
              <a:graphicFrameLocks noChangeAspect="1"/>
            </p:cNvGraphicFramePr>
            <p:nvPr/>
          </p:nvGraphicFramePr>
          <p:xfrm>
            <a:off x="1247" y="2614"/>
            <a:ext cx="3312" cy="1406"/>
          </p:xfrm>
          <a:graphic>
            <a:graphicData uri="http://schemas.openxmlformats.org/presentationml/2006/ole">
              <p:oleObj spid="_x0000_s4098" name="Bitkép" r:id="rId3" imgW="1714739" imgH="1714739" progId="Paint.Picture">
                <p:embed/>
              </p:oleObj>
            </a:graphicData>
          </a:graphic>
        </p:graphicFrame>
        <p:sp>
          <p:nvSpPr>
            <p:cNvPr id="4105" name="Rectangle 59"/>
            <p:cNvSpPr>
              <a:spLocks noChangeArrowheads="1"/>
            </p:cNvSpPr>
            <p:nvPr/>
          </p:nvSpPr>
          <p:spPr bwMode="auto">
            <a:xfrm>
              <a:off x="2065" y="3974"/>
              <a:ext cx="1944" cy="2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11125" tIns="55562" rIns="111125" bIns="55562">
              <a:spAutoFit/>
            </a:bodyPr>
            <a:lstStyle/>
            <a:p>
              <a:pPr algn="ctr" defTabSz="1316038"/>
              <a:r>
                <a:rPr lang="en-US" altLang="en-US" sz="1800">
                  <a:solidFill>
                    <a:schemeClr val="tx1"/>
                  </a:solidFill>
                  <a:latin typeface="Times" charset="0"/>
                </a:rPr>
                <a:t> </a:t>
              </a:r>
              <a:r>
                <a:rPr lang="hu-HU" altLang="en-US" sz="1800">
                  <a:solidFill>
                    <a:schemeClr val="tx1"/>
                  </a:solidFill>
                  <a:latin typeface="Times" charset="0"/>
                </a:rPr>
                <a:t>Fluoreszcencia intenzitás (log)</a:t>
              </a:r>
              <a:endParaRPr lang="en-US" altLang="en-US" sz="18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4106" name="Rectangle 60"/>
            <p:cNvSpPr>
              <a:spLocks noChangeArrowheads="1"/>
            </p:cNvSpPr>
            <p:nvPr/>
          </p:nvSpPr>
          <p:spPr bwMode="auto">
            <a:xfrm rot="-5400000">
              <a:off x="909" y="2861"/>
              <a:ext cx="63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r"/>
              <a:r>
                <a:rPr lang="hu-HU" altLang="en-US" sz="1800">
                  <a:solidFill>
                    <a:schemeClr val="tx1"/>
                  </a:solidFill>
                  <a:latin typeface="Times" charset="0"/>
                </a:rPr>
                <a:t>Sejtszám</a:t>
              </a:r>
              <a:endParaRPr lang="en-US" altLang="en-US" sz="1800">
                <a:solidFill>
                  <a:schemeClr val="tx1"/>
                </a:solidFill>
                <a:latin typeface="Times" charset="0"/>
              </a:endParaRPr>
            </a:p>
          </p:txBody>
        </p:sp>
      </p:grpSp>
      <p:sp>
        <p:nvSpPr>
          <p:cNvPr id="4103" name="Line 61"/>
          <p:cNvSpPr>
            <a:spLocks noChangeShapeType="1"/>
          </p:cNvSpPr>
          <p:nvPr/>
        </p:nvSpPr>
        <p:spPr bwMode="auto">
          <a:xfrm>
            <a:off x="3132138" y="3213100"/>
            <a:ext cx="0" cy="792163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04" name="Line 62"/>
          <p:cNvSpPr>
            <a:spLocks noChangeShapeType="1"/>
          </p:cNvSpPr>
          <p:nvPr/>
        </p:nvSpPr>
        <p:spPr bwMode="auto">
          <a:xfrm>
            <a:off x="5867400" y="3284538"/>
            <a:ext cx="0" cy="792162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>
            <p:ph type="title"/>
          </p:nvPr>
        </p:nvSpPr>
        <p:spPr>
          <a:xfrm>
            <a:off x="685800" y="333375"/>
            <a:ext cx="7772400" cy="706438"/>
          </a:xfrm>
          <a:noFill/>
        </p:spPr>
        <p:txBody>
          <a:bodyPr lIns="91440" tIns="45720" rIns="91440" bIns="45720"/>
          <a:lstStyle/>
          <a:p>
            <a:pPr defTabSz="914400"/>
            <a:r>
              <a:rPr lang="hu-HU" altLang="en-US" sz="3600" b="1" smtClean="0">
                <a:solidFill>
                  <a:srgbClr val="0066CC"/>
                </a:solidFill>
              </a:rPr>
              <a:t>Emissziós spektrum</a:t>
            </a:r>
            <a:endParaRPr lang="en-US" altLang="en-US" sz="3600" b="1" smtClean="0">
              <a:solidFill>
                <a:srgbClr val="0066CC"/>
              </a:solidFill>
            </a:endParaRPr>
          </a:p>
        </p:txBody>
      </p:sp>
      <p:grpSp>
        <p:nvGrpSpPr>
          <p:cNvPr id="28676" name="Group 33"/>
          <p:cNvGrpSpPr>
            <a:grpSpLocks/>
          </p:cNvGrpSpPr>
          <p:nvPr/>
        </p:nvGrpSpPr>
        <p:grpSpPr bwMode="auto">
          <a:xfrm>
            <a:off x="755650" y="5516563"/>
            <a:ext cx="7993063" cy="882650"/>
            <a:chOff x="476" y="3475"/>
            <a:chExt cx="5035" cy="556"/>
          </a:xfrm>
        </p:grpSpPr>
        <p:sp>
          <p:nvSpPr>
            <p:cNvPr id="28677" name="Text Box 34"/>
            <p:cNvSpPr txBox="1">
              <a:spLocks noChangeArrowheads="1"/>
            </p:cNvSpPr>
            <p:nvPr/>
          </p:nvSpPr>
          <p:spPr bwMode="auto">
            <a:xfrm>
              <a:off x="476" y="3475"/>
              <a:ext cx="47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hu-HU" sz="18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28678" name="Group 35"/>
            <p:cNvGrpSpPr>
              <a:grpSpLocks/>
            </p:cNvGrpSpPr>
            <p:nvPr/>
          </p:nvGrpSpPr>
          <p:grpSpPr bwMode="auto">
            <a:xfrm>
              <a:off x="521" y="3566"/>
              <a:ext cx="4808" cy="453"/>
              <a:chOff x="521" y="3566"/>
              <a:chExt cx="4808" cy="453"/>
            </a:xfrm>
          </p:grpSpPr>
          <p:sp>
            <p:nvSpPr>
              <p:cNvPr id="28680" name="Rectangle 36"/>
              <p:cNvSpPr>
                <a:spLocks noChangeArrowheads="1"/>
              </p:cNvSpPr>
              <p:nvPr/>
            </p:nvSpPr>
            <p:spPr bwMode="auto">
              <a:xfrm>
                <a:off x="521" y="3788"/>
                <a:ext cx="4808" cy="231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hu-HU" sz="1800" b="1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28681" name="Rectangle 37"/>
              <p:cNvSpPr>
                <a:spLocks noChangeArrowheads="1"/>
              </p:cNvSpPr>
              <p:nvPr/>
            </p:nvSpPr>
            <p:spPr bwMode="auto">
              <a:xfrm>
                <a:off x="521" y="3566"/>
                <a:ext cx="4808" cy="227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8679" name="Rectangle 38"/>
            <p:cNvSpPr>
              <a:spLocks noChangeArrowheads="1"/>
            </p:cNvSpPr>
            <p:nvPr/>
          </p:nvSpPr>
          <p:spPr bwMode="auto">
            <a:xfrm>
              <a:off x="590" y="3566"/>
              <a:ext cx="4921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hu-HU" sz="1400" b="1">
                  <a:solidFill>
                    <a:schemeClr val="tx1"/>
                  </a:solidFill>
                  <a:latin typeface="Arial" pitchFamily="34" charset="0"/>
                </a:rPr>
                <a:t>A kibocsátott fény hullámhossza függ: </a:t>
              </a:r>
            </a:p>
            <a:p>
              <a:pPr eaLnBrk="1" hangingPunct="1"/>
              <a:r>
                <a:rPr lang="hu-HU" sz="1400" b="1">
                  <a:solidFill>
                    <a:schemeClr val="tx1"/>
                  </a:solidFill>
                  <a:latin typeface="Arial" pitchFamily="34" charset="0"/>
                </a:rPr>
                <a:t>	1) a fluorokróm típusától, </a:t>
              </a:r>
            </a:p>
            <a:p>
              <a:pPr eaLnBrk="1" hangingPunct="1"/>
              <a:r>
                <a:rPr lang="hu-HU" sz="1400" b="1">
                  <a:solidFill>
                    <a:schemeClr val="tx1"/>
                  </a:solidFill>
                  <a:latin typeface="Arial" pitchFamily="34" charset="0"/>
                </a:rPr>
                <a:t>	2) a fluorokróm környezetétől</a:t>
              </a:r>
              <a:endParaRPr lang="hu-HU" sz="140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28716" name="Group 44"/>
          <p:cNvGrpSpPr>
            <a:grpSpLocks/>
          </p:cNvGrpSpPr>
          <p:nvPr/>
        </p:nvGrpSpPr>
        <p:grpSpPr bwMode="auto">
          <a:xfrm>
            <a:off x="674688" y="1268413"/>
            <a:ext cx="7310437" cy="4178300"/>
            <a:chOff x="425" y="799"/>
            <a:chExt cx="4605" cy="2632"/>
          </a:xfrm>
        </p:grpSpPr>
        <p:grpSp>
          <p:nvGrpSpPr>
            <p:cNvPr id="28675" name="Group 3"/>
            <p:cNvGrpSpPr>
              <a:grpSpLocks/>
            </p:cNvGrpSpPr>
            <p:nvPr/>
          </p:nvGrpSpPr>
          <p:grpSpPr bwMode="auto">
            <a:xfrm>
              <a:off x="425" y="799"/>
              <a:ext cx="4605" cy="2632"/>
              <a:chOff x="425" y="1218"/>
              <a:chExt cx="4605" cy="2632"/>
            </a:xfrm>
          </p:grpSpPr>
          <p:sp>
            <p:nvSpPr>
              <p:cNvPr id="28682" name="Rectangle 4"/>
              <p:cNvSpPr>
                <a:spLocks noChangeArrowheads="1"/>
              </p:cNvSpPr>
              <p:nvPr/>
            </p:nvSpPr>
            <p:spPr bwMode="auto">
              <a:xfrm>
                <a:off x="754" y="1315"/>
                <a:ext cx="4276" cy="2172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83" name="Rectangle 5"/>
              <p:cNvSpPr>
                <a:spLocks noChangeArrowheads="1"/>
              </p:cNvSpPr>
              <p:nvPr/>
            </p:nvSpPr>
            <p:spPr bwMode="auto">
              <a:xfrm>
                <a:off x="3009" y="1325"/>
                <a:ext cx="21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en-US" sz="1400">
                    <a:solidFill>
                      <a:srgbClr val="000000"/>
                    </a:solidFill>
                    <a:latin typeface="Times" charset="0"/>
                  </a:rPr>
                  <a:t>APC</a:t>
                </a:r>
                <a:endParaRPr lang="en-US" altLang="en-US" sz="2800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28684" name="Rectangle 6"/>
              <p:cNvSpPr>
                <a:spLocks noChangeArrowheads="1"/>
              </p:cNvSpPr>
              <p:nvPr/>
            </p:nvSpPr>
            <p:spPr bwMode="auto">
              <a:xfrm>
                <a:off x="3506" y="1328"/>
                <a:ext cx="28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en-US" sz="1400">
                    <a:solidFill>
                      <a:srgbClr val="000000"/>
                    </a:solidFill>
                    <a:latin typeface="Times" charset="0"/>
                  </a:rPr>
                  <a:t>PerCP</a:t>
                </a:r>
                <a:endParaRPr lang="en-US" altLang="en-US" sz="2800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28685" name="Rectangle 7"/>
              <p:cNvSpPr>
                <a:spLocks noChangeArrowheads="1"/>
              </p:cNvSpPr>
              <p:nvPr/>
            </p:nvSpPr>
            <p:spPr bwMode="auto">
              <a:xfrm>
                <a:off x="2415" y="3696"/>
                <a:ext cx="90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tx1"/>
                    </a:solidFill>
                    <a:latin typeface="Times" charset="0"/>
                  </a:rPr>
                  <a:t>Wavelength (nm)</a:t>
                </a:r>
                <a:endParaRPr lang="en-US" altLang="en-US" sz="2800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28686" name="Rectangle 8"/>
              <p:cNvSpPr>
                <a:spLocks noChangeArrowheads="1"/>
              </p:cNvSpPr>
              <p:nvPr/>
            </p:nvSpPr>
            <p:spPr bwMode="auto">
              <a:xfrm>
                <a:off x="773" y="3541"/>
                <a:ext cx="1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tx1"/>
                    </a:solidFill>
                    <a:latin typeface="Times" charset="0"/>
                  </a:rPr>
                  <a:t>400</a:t>
                </a:r>
                <a:endParaRPr lang="en-US" altLang="en-US" sz="2800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28687" name="Rectangle 9"/>
              <p:cNvSpPr>
                <a:spLocks noChangeArrowheads="1"/>
              </p:cNvSpPr>
              <p:nvPr/>
            </p:nvSpPr>
            <p:spPr bwMode="auto">
              <a:xfrm>
                <a:off x="1736" y="3541"/>
                <a:ext cx="1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tx1"/>
                    </a:solidFill>
                    <a:latin typeface="Times" charset="0"/>
                  </a:rPr>
                  <a:t>500</a:t>
                </a:r>
                <a:endParaRPr lang="en-US" altLang="en-US" sz="2800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28688" name="Rectangle 10"/>
              <p:cNvSpPr>
                <a:spLocks noChangeArrowheads="1"/>
              </p:cNvSpPr>
              <p:nvPr/>
            </p:nvSpPr>
            <p:spPr bwMode="auto">
              <a:xfrm>
                <a:off x="2660" y="3531"/>
                <a:ext cx="1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tx1"/>
                    </a:solidFill>
                    <a:latin typeface="Times" charset="0"/>
                  </a:rPr>
                  <a:t>600</a:t>
                </a:r>
                <a:endParaRPr lang="en-US" altLang="en-US" sz="2800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28689" name="Rectangle 11"/>
              <p:cNvSpPr>
                <a:spLocks noChangeArrowheads="1"/>
              </p:cNvSpPr>
              <p:nvPr/>
            </p:nvSpPr>
            <p:spPr bwMode="auto">
              <a:xfrm>
                <a:off x="3631" y="3544"/>
                <a:ext cx="1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tx1"/>
                    </a:solidFill>
                    <a:latin typeface="Times" charset="0"/>
                  </a:rPr>
                  <a:t>700</a:t>
                </a:r>
                <a:endParaRPr lang="en-US" altLang="en-US" sz="2800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28690" name="Rectangle 12"/>
              <p:cNvSpPr>
                <a:spLocks noChangeArrowheads="1"/>
              </p:cNvSpPr>
              <p:nvPr/>
            </p:nvSpPr>
            <p:spPr bwMode="auto">
              <a:xfrm>
                <a:off x="425" y="1218"/>
                <a:ext cx="29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tx1"/>
                    </a:solidFill>
                    <a:latin typeface="Times" charset="0"/>
                  </a:rPr>
                  <a:t>100%</a:t>
                </a:r>
                <a:endParaRPr lang="en-US" altLang="en-US" sz="2800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28691" name="Rectangle 13"/>
              <p:cNvSpPr>
                <a:spLocks noChangeArrowheads="1"/>
              </p:cNvSpPr>
              <p:nvPr/>
            </p:nvSpPr>
            <p:spPr bwMode="auto">
              <a:xfrm>
                <a:off x="553" y="3390"/>
                <a:ext cx="1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tx1"/>
                    </a:solidFill>
                    <a:latin typeface="Times" charset="0"/>
                  </a:rPr>
                  <a:t>0%</a:t>
                </a:r>
                <a:endParaRPr lang="en-US" altLang="en-US" sz="2800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28692" name="Rectangle 14"/>
              <p:cNvSpPr>
                <a:spLocks noChangeArrowheads="1"/>
              </p:cNvSpPr>
              <p:nvPr/>
            </p:nvSpPr>
            <p:spPr bwMode="auto">
              <a:xfrm>
                <a:off x="750" y="1306"/>
                <a:ext cx="4279" cy="2187"/>
              </a:xfrm>
              <a:prstGeom prst="rect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93" name="Freeform 15"/>
              <p:cNvSpPr>
                <a:spLocks/>
              </p:cNvSpPr>
              <p:nvPr/>
            </p:nvSpPr>
            <p:spPr bwMode="auto">
              <a:xfrm>
                <a:off x="1678" y="1452"/>
                <a:ext cx="885" cy="1988"/>
              </a:xfrm>
              <a:custGeom>
                <a:avLst/>
                <a:gdLst>
                  <a:gd name="T0" fmla="*/ 23 w 885"/>
                  <a:gd name="T1" fmla="*/ 1099 h 1988"/>
                  <a:gd name="T2" fmla="*/ 36 w 885"/>
                  <a:gd name="T3" fmla="*/ 950 h 1988"/>
                  <a:gd name="T4" fmla="*/ 53 w 885"/>
                  <a:gd name="T5" fmla="*/ 749 h 1988"/>
                  <a:gd name="T6" fmla="*/ 72 w 885"/>
                  <a:gd name="T7" fmla="*/ 581 h 1988"/>
                  <a:gd name="T8" fmla="*/ 86 w 885"/>
                  <a:gd name="T9" fmla="*/ 441 h 1988"/>
                  <a:gd name="T10" fmla="*/ 102 w 885"/>
                  <a:gd name="T11" fmla="*/ 301 h 1988"/>
                  <a:gd name="T12" fmla="*/ 107 w 885"/>
                  <a:gd name="T13" fmla="*/ 264 h 1988"/>
                  <a:gd name="T14" fmla="*/ 117 w 885"/>
                  <a:gd name="T15" fmla="*/ 172 h 1988"/>
                  <a:gd name="T16" fmla="*/ 129 w 885"/>
                  <a:gd name="T17" fmla="*/ 102 h 1988"/>
                  <a:gd name="T18" fmla="*/ 140 w 885"/>
                  <a:gd name="T19" fmla="*/ 48 h 1988"/>
                  <a:gd name="T20" fmla="*/ 154 w 885"/>
                  <a:gd name="T21" fmla="*/ 17 h 1988"/>
                  <a:gd name="T22" fmla="*/ 169 w 885"/>
                  <a:gd name="T23" fmla="*/ 16 h 1988"/>
                  <a:gd name="T24" fmla="*/ 187 w 885"/>
                  <a:gd name="T25" fmla="*/ 46 h 1988"/>
                  <a:gd name="T26" fmla="*/ 203 w 885"/>
                  <a:gd name="T27" fmla="*/ 90 h 1988"/>
                  <a:gd name="T28" fmla="*/ 221 w 885"/>
                  <a:gd name="T29" fmla="*/ 176 h 1988"/>
                  <a:gd name="T30" fmla="*/ 235 w 885"/>
                  <a:gd name="T31" fmla="*/ 267 h 1988"/>
                  <a:gd name="T32" fmla="*/ 244 w 885"/>
                  <a:gd name="T33" fmla="*/ 322 h 1988"/>
                  <a:gd name="T34" fmla="*/ 250 w 885"/>
                  <a:gd name="T35" fmla="*/ 365 h 1988"/>
                  <a:gd name="T36" fmla="*/ 293 w 885"/>
                  <a:gd name="T37" fmla="*/ 633 h 1988"/>
                  <a:gd name="T38" fmla="*/ 340 w 885"/>
                  <a:gd name="T39" fmla="*/ 862 h 1988"/>
                  <a:gd name="T40" fmla="*/ 381 w 885"/>
                  <a:gd name="T41" fmla="*/ 1030 h 1988"/>
                  <a:gd name="T42" fmla="*/ 424 w 885"/>
                  <a:gd name="T43" fmla="*/ 1177 h 1988"/>
                  <a:gd name="T44" fmla="*/ 466 w 885"/>
                  <a:gd name="T45" fmla="*/ 1314 h 1988"/>
                  <a:gd name="T46" fmla="*/ 518 w 885"/>
                  <a:gd name="T47" fmla="*/ 1457 h 1988"/>
                  <a:gd name="T48" fmla="*/ 578 w 885"/>
                  <a:gd name="T49" fmla="*/ 1588 h 1988"/>
                  <a:gd name="T50" fmla="*/ 620 w 885"/>
                  <a:gd name="T51" fmla="*/ 1664 h 1988"/>
                  <a:gd name="T52" fmla="*/ 719 w 885"/>
                  <a:gd name="T53" fmla="*/ 1815 h 1988"/>
                  <a:gd name="T54" fmla="*/ 767 w 885"/>
                  <a:gd name="T55" fmla="*/ 1876 h 1988"/>
                  <a:gd name="T56" fmla="*/ 825 w 885"/>
                  <a:gd name="T57" fmla="*/ 1939 h 1988"/>
                  <a:gd name="T58" fmla="*/ 885 w 885"/>
                  <a:gd name="T59" fmla="*/ 1976 h 1988"/>
                  <a:gd name="T60" fmla="*/ 796 w 885"/>
                  <a:gd name="T61" fmla="*/ 1884 h 1988"/>
                  <a:gd name="T62" fmla="*/ 746 w 885"/>
                  <a:gd name="T63" fmla="*/ 1826 h 1988"/>
                  <a:gd name="T64" fmla="*/ 683 w 885"/>
                  <a:gd name="T65" fmla="*/ 1733 h 1988"/>
                  <a:gd name="T66" fmla="*/ 611 w 885"/>
                  <a:gd name="T67" fmla="*/ 1619 h 1988"/>
                  <a:gd name="T68" fmla="*/ 571 w 885"/>
                  <a:gd name="T69" fmla="*/ 1540 h 1988"/>
                  <a:gd name="T70" fmla="*/ 515 w 885"/>
                  <a:gd name="T71" fmla="*/ 1405 h 1988"/>
                  <a:gd name="T72" fmla="*/ 451 w 885"/>
                  <a:gd name="T73" fmla="*/ 1217 h 1988"/>
                  <a:gd name="T74" fmla="*/ 416 w 885"/>
                  <a:gd name="T75" fmla="*/ 1093 h 1988"/>
                  <a:gd name="T76" fmla="*/ 388 w 885"/>
                  <a:gd name="T77" fmla="*/ 996 h 1988"/>
                  <a:gd name="T78" fmla="*/ 325 w 885"/>
                  <a:gd name="T79" fmla="*/ 710 h 1988"/>
                  <a:gd name="T80" fmla="*/ 279 w 885"/>
                  <a:gd name="T81" fmla="*/ 458 h 1988"/>
                  <a:gd name="T82" fmla="*/ 262 w 885"/>
                  <a:gd name="T83" fmla="*/ 345 h 1988"/>
                  <a:gd name="T84" fmla="*/ 256 w 885"/>
                  <a:gd name="T85" fmla="*/ 294 h 1988"/>
                  <a:gd name="T86" fmla="*/ 247 w 885"/>
                  <a:gd name="T87" fmla="*/ 237 h 1988"/>
                  <a:gd name="T88" fmla="*/ 231 w 885"/>
                  <a:gd name="T89" fmla="*/ 141 h 1988"/>
                  <a:gd name="T90" fmla="*/ 211 w 885"/>
                  <a:gd name="T91" fmla="*/ 62 h 1988"/>
                  <a:gd name="T92" fmla="*/ 192 w 885"/>
                  <a:gd name="T93" fmla="*/ 21 h 1988"/>
                  <a:gd name="T94" fmla="*/ 179 w 885"/>
                  <a:gd name="T95" fmla="*/ 3 h 1988"/>
                  <a:gd name="T96" fmla="*/ 167 w 885"/>
                  <a:gd name="T97" fmla="*/ 0 h 1988"/>
                  <a:gd name="T98" fmla="*/ 153 w 885"/>
                  <a:gd name="T99" fmla="*/ 0 h 1988"/>
                  <a:gd name="T100" fmla="*/ 143 w 885"/>
                  <a:gd name="T101" fmla="*/ 7 h 1988"/>
                  <a:gd name="T102" fmla="*/ 131 w 885"/>
                  <a:gd name="T103" fmla="*/ 28 h 1988"/>
                  <a:gd name="T104" fmla="*/ 124 w 885"/>
                  <a:gd name="T105" fmla="*/ 44 h 1988"/>
                  <a:gd name="T106" fmla="*/ 116 w 885"/>
                  <a:gd name="T107" fmla="*/ 81 h 1988"/>
                  <a:gd name="T108" fmla="*/ 109 w 885"/>
                  <a:gd name="T109" fmla="*/ 123 h 1988"/>
                  <a:gd name="T110" fmla="*/ 94 w 885"/>
                  <a:gd name="T111" fmla="*/ 239 h 1988"/>
                  <a:gd name="T112" fmla="*/ 87 w 885"/>
                  <a:gd name="T113" fmla="*/ 298 h 1988"/>
                  <a:gd name="T114" fmla="*/ 74 w 885"/>
                  <a:gd name="T115" fmla="*/ 400 h 1988"/>
                  <a:gd name="T116" fmla="*/ 60 w 885"/>
                  <a:gd name="T117" fmla="*/ 529 h 1988"/>
                  <a:gd name="T118" fmla="*/ 44 w 885"/>
                  <a:gd name="T119" fmla="*/ 688 h 1988"/>
                  <a:gd name="T120" fmla="*/ 25 w 885"/>
                  <a:gd name="T121" fmla="*/ 879 h 1988"/>
                  <a:gd name="T122" fmla="*/ 13 w 885"/>
                  <a:gd name="T123" fmla="*/ 1022 h 19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85"/>
                  <a:gd name="T187" fmla="*/ 0 h 1988"/>
                  <a:gd name="T188" fmla="*/ 885 w 885"/>
                  <a:gd name="T189" fmla="*/ 1988 h 198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85" h="1988">
                    <a:moveTo>
                      <a:pt x="0" y="1178"/>
                    </a:moveTo>
                    <a:lnTo>
                      <a:pt x="16" y="1180"/>
                    </a:lnTo>
                    <a:lnTo>
                      <a:pt x="23" y="1099"/>
                    </a:lnTo>
                    <a:lnTo>
                      <a:pt x="29" y="1022"/>
                    </a:lnTo>
                    <a:lnTo>
                      <a:pt x="36" y="950"/>
                    </a:lnTo>
                    <a:lnTo>
                      <a:pt x="41" y="880"/>
                    </a:lnTo>
                    <a:lnTo>
                      <a:pt x="48" y="812"/>
                    </a:lnTo>
                    <a:lnTo>
                      <a:pt x="53" y="749"/>
                    </a:lnTo>
                    <a:lnTo>
                      <a:pt x="60" y="690"/>
                    </a:lnTo>
                    <a:lnTo>
                      <a:pt x="67" y="634"/>
                    </a:lnTo>
                    <a:lnTo>
                      <a:pt x="72" y="581"/>
                    </a:lnTo>
                    <a:lnTo>
                      <a:pt x="75" y="530"/>
                    </a:lnTo>
                    <a:lnTo>
                      <a:pt x="81" y="484"/>
                    </a:lnTo>
                    <a:lnTo>
                      <a:pt x="86" y="441"/>
                    </a:lnTo>
                    <a:lnTo>
                      <a:pt x="90" y="402"/>
                    </a:lnTo>
                    <a:lnTo>
                      <a:pt x="95" y="364"/>
                    </a:lnTo>
                    <a:lnTo>
                      <a:pt x="99" y="331"/>
                    </a:lnTo>
                    <a:lnTo>
                      <a:pt x="102" y="301"/>
                    </a:lnTo>
                    <a:lnTo>
                      <a:pt x="105" y="284"/>
                    </a:lnTo>
                    <a:lnTo>
                      <a:pt x="105" y="283"/>
                    </a:lnTo>
                    <a:lnTo>
                      <a:pt x="107" y="264"/>
                    </a:lnTo>
                    <a:lnTo>
                      <a:pt x="109" y="241"/>
                    </a:lnTo>
                    <a:lnTo>
                      <a:pt x="111" y="220"/>
                    </a:lnTo>
                    <a:lnTo>
                      <a:pt x="117" y="172"/>
                    </a:lnTo>
                    <a:lnTo>
                      <a:pt x="124" y="126"/>
                    </a:lnTo>
                    <a:lnTo>
                      <a:pt x="129" y="103"/>
                    </a:lnTo>
                    <a:lnTo>
                      <a:pt x="129" y="102"/>
                    </a:lnTo>
                    <a:lnTo>
                      <a:pt x="131" y="84"/>
                    </a:lnTo>
                    <a:lnTo>
                      <a:pt x="137" y="66"/>
                    </a:lnTo>
                    <a:lnTo>
                      <a:pt x="137" y="65"/>
                    </a:lnTo>
                    <a:lnTo>
                      <a:pt x="140" y="48"/>
                    </a:lnTo>
                    <a:lnTo>
                      <a:pt x="146" y="34"/>
                    </a:lnTo>
                    <a:lnTo>
                      <a:pt x="151" y="23"/>
                    </a:lnTo>
                    <a:lnTo>
                      <a:pt x="154" y="17"/>
                    </a:lnTo>
                    <a:lnTo>
                      <a:pt x="158" y="15"/>
                    </a:lnTo>
                    <a:lnTo>
                      <a:pt x="162" y="15"/>
                    </a:lnTo>
                    <a:lnTo>
                      <a:pt x="166" y="15"/>
                    </a:lnTo>
                    <a:lnTo>
                      <a:pt x="169" y="16"/>
                    </a:lnTo>
                    <a:lnTo>
                      <a:pt x="170" y="18"/>
                    </a:lnTo>
                    <a:lnTo>
                      <a:pt x="179" y="28"/>
                    </a:lnTo>
                    <a:lnTo>
                      <a:pt x="187" y="46"/>
                    </a:lnTo>
                    <a:lnTo>
                      <a:pt x="196" y="67"/>
                    </a:lnTo>
                    <a:lnTo>
                      <a:pt x="203" y="90"/>
                    </a:lnTo>
                    <a:lnTo>
                      <a:pt x="210" y="117"/>
                    </a:lnTo>
                    <a:lnTo>
                      <a:pt x="216" y="145"/>
                    </a:lnTo>
                    <a:lnTo>
                      <a:pt x="215" y="145"/>
                    </a:lnTo>
                    <a:lnTo>
                      <a:pt x="221" y="176"/>
                    </a:lnTo>
                    <a:lnTo>
                      <a:pt x="226" y="207"/>
                    </a:lnTo>
                    <a:lnTo>
                      <a:pt x="231" y="239"/>
                    </a:lnTo>
                    <a:lnTo>
                      <a:pt x="235" y="267"/>
                    </a:lnTo>
                    <a:lnTo>
                      <a:pt x="235" y="268"/>
                    </a:lnTo>
                    <a:lnTo>
                      <a:pt x="242" y="296"/>
                    </a:lnTo>
                    <a:lnTo>
                      <a:pt x="241" y="296"/>
                    </a:lnTo>
                    <a:lnTo>
                      <a:pt x="244" y="322"/>
                    </a:lnTo>
                    <a:lnTo>
                      <a:pt x="246" y="346"/>
                    </a:lnTo>
                    <a:lnTo>
                      <a:pt x="247" y="347"/>
                    </a:lnTo>
                    <a:lnTo>
                      <a:pt x="250" y="365"/>
                    </a:lnTo>
                    <a:lnTo>
                      <a:pt x="249" y="365"/>
                    </a:lnTo>
                    <a:lnTo>
                      <a:pt x="263" y="461"/>
                    </a:lnTo>
                    <a:lnTo>
                      <a:pt x="278" y="549"/>
                    </a:lnTo>
                    <a:lnTo>
                      <a:pt x="293" y="633"/>
                    </a:lnTo>
                    <a:lnTo>
                      <a:pt x="294" y="633"/>
                    </a:lnTo>
                    <a:lnTo>
                      <a:pt x="310" y="714"/>
                    </a:lnTo>
                    <a:lnTo>
                      <a:pt x="325" y="789"/>
                    </a:lnTo>
                    <a:lnTo>
                      <a:pt x="340" y="862"/>
                    </a:lnTo>
                    <a:lnTo>
                      <a:pt x="357" y="932"/>
                    </a:lnTo>
                    <a:lnTo>
                      <a:pt x="373" y="1000"/>
                    </a:lnTo>
                    <a:lnTo>
                      <a:pt x="373" y="1001"/>
                    </a:lnTo>
                    <a:lnTo>
                      <a:pt x="381" y="1030"/>
                    </a:lnTo>
                    <a:lnTo>
                      <a:pt x="389" y="1061"/>
                    </a:lnTo>
                    <a:lnTo>
                      <a:pt x="401" y="1098"/>
                    </a:lnTo>
                    <a:lnTo>
                      <a:pt x="411" y="1135"/>
                    </a:lnTo>
                    <a:lnTo>
                      <a:pt x="424" y="1177"/>
                    </a:lnTo>
                    <a:lnTo>
                      <a:pt x="436" y="1222"/>
                    </a:lnTo>
                    <a:lnTo>
                      <a:pt x="451" y="1267"/>
                    </a:lnTo>
                    <a:lnTo>
                      <a:pt x="466" y="1314"/>
                    </a:lnTo>
                    <a:lnTo>
                      <a:pt x="484" y="1363"/>
                    </a:lnTo>
                    <a:lnTo>
                      <a:pt x="500" y="1410"/>
                    </a:lnTo>
                    <a:lnTo>
                      <a:pt x="500" y="1411"/>
                    </a:lnTo>
                    <a:lnTo>
                      <a:pt x="518" y="1457"/>
                    </a:lnTo>
                    <a:lnTo>
                      <a:pt x="538" y="1504"/>
                    </a:lnTo>
                    <a:lnTo>
                      <a:pt x="556" y="1546"/>
                    </a:lnTo>
                    <a:lnTo>
                      <a:pt x="578" y="1588"/>
                    </a:lnTo>
                    <a:lnTo>
                      <a:pt x="597" y="1626"/>
                    </a:lnTo>
                    <a:lnTo>
                      <a:pt x="598" y="1627"/>
                    </a:lnTo>
                    <a:lnTo>
                      <a:pt x="620" y="1664"/>
                    </a:lnTo>
                    <a:lnTo>
                      <a:pt x="645" y="1704"/>
                    </a:lnTo>
                    <a:lnTo>
                      <a:pt x="669" y="1742"/>
                    </a:lnTo>
                    <a:lnTo>
                      <a:pt x="694" y="1778"/>
                    </a:lnTo>
                    <a:lnTo>
                      <a:pt x="719" y="1815"/>
                    </a:lnTo>
                    <a:lnTo>
                      <a:pt x="719" y="1816"/>
                    </a:lnTo>
                    <a:lnTo>
                      <a:pt x="734" y="1835"/>
                    </a:lnTo>
                    <a:lnTo>
                      <a:pt x="750" y="1855"/>
                    </a:lnTo>
                    <a:lnTo>
                      <a:pt x="767" y="1876"/>
                    </a:lnTo>
                    <a:lnTo>
                      <a:pt x="785" y="1895"/>
                    </a:lnTo>
                    <a:lnTo>
                      <a:pt x="803" y="1916"/>
                    </a:lnTo>
                    <a:lnTo>
                      <a:pt x="825" y="1939"/>
                    </a:lnTo>
                    <a:lnTo>
                      <a:pt x="825" y="1940"/>
                    </a:lnTo>
                    <a:lnTo>
                      <a:pt x="849" y="1963"/>
                    </a:lnTo>
                    <a:lnTo>
                      <a:pt x="874" y="1988"/>
                    </a:lnTo>
                    <a:lnTo>
                      <a:pt x="885" y="1976"/>
                    </a:lnTo>
                    <a:lnTo>
                      <a:pt x="859" y="1952"/>
                    </a:lnTo>
                    <a:lnTo>
                      <a:pt x="837" y="1929"/>
                    </a:lnTo>
                    <a:lnTo>
                      <a:pt x="815" y="1905"/>
                    </a:lnTo>
                    <a:lnTo>
                      <a:pt x="796" y="1884"/>
                    </a:lnTo>
                    <a:lnTo>
                      <a:pt x="779" y="1866"/>
                    </a:lnTo>
                    <a:lnTo>
                      <a:pt x="762" y="1845"/>
                    </a:lnTo>
                    <a:lnTo>
                      <a:pt x="746" y="1826"/>
                    </a:lnTo>
                    <a:lnTo>
                      <a:pt x="732" y="1806"/>
                    </a:lnTo>
                    <a:lnTo>
                      <a:pt x="707" y="1770"/>
                    </a:lnTo>
                    <a:lnTo>
                      <a:pt x="683" y="1733"/>
                    </a:lnTo>
                    <a:lnTo>
                      <a:pt x="658" y="1695"/>
                    </a:lnTo>
                    <a:lnTo>
                      <a:pt x="633" y="1655"/>
                    </a:lnTo>
                    <a:lnTo>
                      <a:pt x="611" y="1619"/>
                    </a:lnTo>
                    <a:lnTo>
                      <a:pt x="592" y="1581"/>
                    </a:lnTo>
                    <a:lnTo>
                      <a:pt x="571" y="1540"/>
                    </a:lnTo>
                    <a:lnTo>
                      <a:pt x="553" y="1498"/>
                    </a:lnTo>
                    <a:lnTo>
                      <a:pt x="533" y="1451"/>
                    </a:lnTo>
                    <a:lnTo>
                      <a:pt x="515" y="1405"/>
                    </a:lnTo>
                    <a:lnTo>
                      <a:pt x="499" y="1358"/>
                    </a:lnTo>
                    <a:lnTo>
                      <a:pt x="481" y="1309"/>
                    </a:lnTo>
                    <a:lnTo>
                      <a:pt x="466" y="1262"/>
                    </a:lnTo>
                    <a:lnTo>
                      <a:pt x="451" y="1217"/>
                    </a:lnTo>
                    <a:lnTo>
                      <a:pt x="438" y="1173"/>
                    </a:lnTo>
                    <a:lnTo>
                      <a:pt x="426" y="1131"/>
                    </a:lnTo>
                    <a:lnTo>
                      <a:pt x="416" y="1093"/>
                    </a:lnTo>
                    <a:lnTo>
                      <a:pt x="404" y="1057"/>
                    </a:lnTo>
                    <a:lnTo>
                      <a:pt x="396" y="1026"/>
                    </a:lnTo>
                    <a:lnTo>
                      <a:pt x="388" y="996"/>
                    </a:lnTo>
                    <a:lnTo>
                      <a:pt x="372" y="929"/>
                    </a:lnTo>
                    <a:lnTo>
                      <a:pt x="355" y="859"/>
                    </a:lnTo>
                    <a:lnTo>
                      <a:pt x="340" y="785"/>
                    </a:lnTo>
                    <a:lnTo>
                      <a:pt x="325" y="710"/>
                    </a:lnTo>
                    <a:lnTo>
                      <a:pt x="309" y="630"/>
                    </a:lnTo>
                    <a:lnTo>
                      <a:pt x="294" y="546"/>
                    </a:lnTo>
                    <a:lnTo>
                      <a:pt x="279" y="458"/>
                    </a:lnTo>
                    <a:lnTo>
                      <a:pt x="265" y="363"/>
                    </a:lnTo>
                    <a:lnTo>
                      <a:pt x="262" y="345"/>
                    </a:lnTo>
                    <a:lnTo>
                      <a:pt x="260" y="322"/>
                    </a:lnTo>
                    <a:lnTo>
                      <a:pt x="260" y="321"/>
                    </a:lnTo>
                    <a:lnTo>
                      <a:pt x="256" y="294"/>
                    </a:lnTo>
                    <a:lnTo>
                      <a:pt x="250" y="266"/>
                    </a:lnTo>
                    <a:lnTo>
                      <a:pt x="247" y="237"/>
                    </a:lnTo>
                    <a:lnTo>
                      <a:pt x="242" y="204"/>
                    </a:lnTo>
                    <a:lnTo>
                      <a:pt x="236" y="174"/>
                    </a:lnTo>
                    <a:lnTo>
                      <a:pt x="231" y="142"/>
                    </a:lnTo>
                    <a:lnTo>
                      <a:pt x="231" y="141"/>
                    </a:lnTo>
                    <a:lnTo>
                      <a:pt x="225" y="113"/>
                    </a:lnTo>
                    <a:lnTo>
                      <a:pt x="218" y="85"/>
                    </a:lnTo>
                    <a:lnTo>
                      <a:pt x="211" y="62"/>
                    </a:lnTo>
                    <a:lnTo>
                      <a:pt x="211" y="61"/>
                    </a:lnTo>
                    <a:lnTo>
                      <a:pt x="202" y="40"/>
                    </a:lnTo>
                    <a:lnTo>
                      <a:pt x="201" y="39"/>
                    </a:lnTo>
                    <a:lnTo>
                      <a:pt x="192" y="21"/>
                    </a:lnTo>
                    <a:lnTo>
                      <a:pt x="191" y="20"/>
                    </a:lnTo>
                    <a:lnTo>
                      <a:pt x="182" y="8"/>
                    </a:lnTo>
                    <a:lnTo>
                      <a:pt x="179" y="4"/>
                    </a:lnTo>
                    <a:lnTo>
                      <a:pt x="179" y="3"/>
                    </a:lnTo>
                    <a:lnTo>
                      <a:pt x="176" y="1"/>
                    </a:lnTo>
                    <a:lnTo>
                      <a:pt x="174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3" y="0"/>
                    </a:lnTo>
                    <a:lnTo>
                      <a:pt x="152" y="0"/>
                    </a:lnTo>
                    <a:lnTo>
                      <a:pt x="145" y="4"/>
                    </a:lnTo>
                    <a:lnTo>
                      <a:pt x="144" y="6"/>
                    </a:lnTo>
                    <a:lnTo>
                      <a:pt x="143" y="7"/>
                    </a:lnTo>
                    <a:lnTo>
                      <a:pt x="137" y="14"/>
                    </a:lnTo>
                    <a:lnTo>
                      <a:pt x="137" y="15"/>
                    </a:lnTo>
                    <a:lnTo>
                      <a:pt x="131" y="27"/>
                    </a:lnTo>
                    <a:lnTo>
                      <a:pt x="131" y="28"/>
                    </a:lnTo>
                    <a:lnTo>
                      <a:pt x="125" y="42"/>
                    </a:lnTo>
                    <a:lnTo>
                      <a:pt x="124" y="45"/>
                    </a:lnTo>
                    <a:lnTo>
                      <a:pt x="124" y="44"/>
                    </a:lnTo>
                    <a:lnTo>
                      <a:pt x="122" y="63"/>
                    </a:lnTo>
                    <a:lnTo>
                      <a:pt x="116" y="79"/>
                    </a:lnTo>
                    <a:lnTo>
                      <a:pt x="116" y="82"/>
                    </a:lnTo>
                    <a:lnTo>
                      <a:pt x="116" y="81"/>
                    </a:lnTo>
                    <a:lnTo>
                      <a:pt x="113" y="100"/>
                    </a:lnTo>
                    <a:lnTo>
                      <a:pt x="114" y="100"/>
                    </a:lnTo>
                    <a:lnTo>
                      <a:pt x="109" y="123"/>
                    </a:lnTo>
                    <a:lnTo>
                      <a:pt x="102" y="169"/>
                    </a:lnTo>
                    <a:lnTo>
                      <a:pt x="95" y="218"/>
                    </a:lnTo>
                    <a:lnTo>
                      <a:pt x="94" y="239"/>
                    </a:lnTo>
                    <a:lnTo>
                      <a:pt x="91" y="262"/>
                    </a:lnTo>
                    <a:lnTo>
                      <a:pt x="89" y="281"/>
                    </a:lnTo>
                    <a:lnTo>
                      <a:pt x="87" y="298"/>
                    </a:lnTo>
                    <a:lnTo>
                      <a:pt x="83" y="329"/>
                    </a:lnTo>
                    <a:lnTo>
                      <a:pt x="80" y="362"/>
                    </a:lnTo>
                    <a:lnTo>
                      <a:pt x="74" y="400"/>
                    </a:lnTo>
                    <a:lnTo>
                      <a:pt x="70" y="439"/>
                    </a:lnTo>
                    <a:lnTo>
                      <a:pt x="65" y="483"/>
                    </a:lnTo>
                    <a:lnTo>
                      <a:pt x="60" y="528"/>
                    </a:lnTo>
                    <a:lnTo>
                      <a:pt x="60" y="529"/>
                    </a:lnTo>
                    <a:lnTo>
                      <a:pt x="56" y="579"/>
                    </a:lnTo>
                    <a:lnTo>
                      <a:pt x="51" y="632"/>
                    </a:lnTo>
                    <a:lnTo>
                      <a:pt x="44" y="688"/>
                    </a:lnTo>
                    <a:lnTo>
                      <a:pt x="38" y="748"/>
                    </a:lnTo>
                    <a:lnTo>
                      <a:pt x="32" y="811"/>
                    </a:lnTo>
                    <a:lnTo>
                      <a:pt x="25" y="878"/>
                    </a:lnTo>
                    <a:lnTo>
                      <a:pt x="25" y="879"/>
                    </a:lnTo>
                    <a:lnTo>
                      <a:pt x="20" y="948"/>
                    </a:lnTo>
                    <a:lnTo>
                      <a:pt x="13" y="1021"/>
                    </a:lnTo>
                    <a:lnTo>
                      <a:pt x="13" y="1022"/>
                    </a:lnTo>
                    <a:lnTo>
                      <a:pt x="7" y="1097"/>
                    </a:lnTo>
                    <a:lnTo>
                      <a:pt x="0" y="1178"/>
                    </a:lnTo>
                    <a:close/>
                  </a:path>
                </a:pathLst>
              </a:custGeom>
              <a:solidFill>
                <a:srgbClr val="33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94" name="Freeform 16"/>
              <p:cNvSpPr>
                <a:spLocks/>
              </p:cNvSpPr>
              <p:nvPr/>
            </p:nvSpPr>
            <p:spPr bwMode="auto">
              <a:xfrm>
                <a:off x="2494" y="1453"/>
                <a:ext cx="1105" cy="1989"/>
              </a:xfrm>
              <a:custGeom>
                <a:avLst/>
                <a:gdLst>
                  <a:gd name="T0" fmla="*/ 133 w 1105"/>
                  <a:gd name="T1" fmla="*/ 1988 h 1989"/>
                  <a:gd name="T2" fmla="*/ 182 w 1105"/>
                  <a:gd name="T3" fmla="*/ 1979 h 1989"/>
                  <a:gd name="T4" fmla="*/ 236 w 1105"/>
                  <a:gd name="T5" fmla="*/ 1947 h 1989"/>
                  <a:gd name="T6" fmla="*/ 301 w 1105"/>
                  <a:gd name="T7" fmla="*/ 1876 h 1989"/>
                  <a:gd name="T8" fmla="*/ 378 w 1105"/>
                  <a:gd name="T9" fmla="*/ 1735 h 1989"/>
                  <a:gd name="T10" fmla="*/ 428 w 1105"/>
                  <a:gd name="T11" fmla="*/ 1595 h 1989"/>
                  <a:gd name="T12" fmla="*/ 544 w 1105"/>
                  <a:gd name="T13" fmla="*/ 1266 h 1989"/>
                  <a:gd name="T14" fmla="*/ 601 w 1105"/>
                  <a:gd name="T15" fmla="*/ 1027 h 1989"/>
                  <a:gd name="T16" fmla="*/ 612 w 1105"/>
                  <a:gd name="T17" fmla="*/ 932 h 1989"/>
                  <a:gd name="T18" fmla="*/ 627 w 1105"/>
                  <a:gd name="T19" fmla="*/ 804 h 1989"/>
                  <a:gd name="T20" fmla="*/ 647 w 1105"/>
                  <a:gd name="T21" fmla="*/ 633 h 1989"/>
                  <a:gd name="T22" fmla="*/ 674 w 1105"/>
                  <a:gd name="T23" fmla="*/ 398 h 1989"/>
                  <a:gd name="T24" fmla="*/ 694 w 1105"/>
                  <a:gd name="T25" fmla="*/ 244 h 1989"/>
                  <a:gd name="T26" fmla="*/ 714 w 1105"/>
                  <a:gd name="T27" fmla="*/ 47 h 1989"/>
                  <a:gd name="T28" fmla="*/ 728 w 1105"/>
                  <a:gd name="T29" fmla="*/ 20 h 1989"/>
                  <a:gd name="T30" fmla="*/ 746 w 1105"/>
                  <a:gd name="T31" fmla="*/ 25 h 1989"/>
                  <a:gd name="T32" fmla="*/ 756 w 1105"/>
                  <a:gd name="T33" fmla="*/ 52 h 1989"/>
                  <a:gd name="T34" fmla="*/ 762 w 1105"/>
                  <a:gd name="T35" fmla="*/ 155 h 1989"/>
                  <a:gd name="T36" fmla="*/ 768 w 1105"/>
                  <a:gd name="T37" fmla="*/ 377 h 1989"/>
                  <a:gd name="T38" fmla="*/ 788 w 1105"/>
                  <a:gd name="T39" fmla="*/ 597 h 1989"/>
                  <a:gd name="T40" fmla="*/ 791 w 1105"/>
                  <a:gd name="T41" fmla="*/ 641 h 1989"/>
                  <a:gd name="T42" fmla="*/ 801 w 1105"/>
                  <a:gd name="T43" fmla="*/ 715 h 1989"/>
                  <a:gd name="T44" fmla="*/ 833 w 1105"/>
                  <a:gd name="T45" fmla="*/ 968 h 1989"/>
                  <a:gd name="T46" fmla="*/ 855 w 1105"/>
                  <a:gd name="T47" fmla="*/ 1156 h 1989"/>
                  <a:gd name="T48" fmla="*/ 865 w 1105"/>
                  <a:gd name="T49" fmla="*/ 1217 h 1989"/>
                  <a:gd name="T50" fmla="*/ 875 w 1105"/>
                  <a:gd name="T51" fmla="*/ 1294 h 1989"/>
                  <a:gd name="T52" fmla="*/ 903 w 1105"/>
                  <a:gd name="T53" fmla="*/ 1451 h 1989"/>
                  <a:gd name="T54" fmla="*/ 949 w 1105"/>
                  <a:gd name="T55" fmla="*/ 1573 h 1989"/>
                  <a:gd name="T56" fmla="*/ 970 w 1105"/>
                  <a:gd name="T57" fmla="*/ 1626 h 1989"/>
                  <a:gd name="T58" fmla="*/ 1035 w 1105"/>
                  <a:gd name="T59" fmla="*/ 1763 h 1989"/>
                  <a:gd name="T60" fmla="*/ 1048 w 1105"/>
                  <a:gd name="T61" fmla="*/ 1756 h 1989"/>
                  <a:gd name="T62" fmla="*/ 985 w 1105"/>
                  <a:gd name="T63" fmla="*/ 1620 h 1989"/>
                  <a:gd name="T64" fmla="*/ 964 w 1105"/>
                  <a:gd name="T65" fmla="*/ 1567 h 1989"/>
                  <a:gd name="T66" fmla="*/ 918 w 1105"/>
                  <a:gd name="T67" fmla="*/ 1446 h 1989"/>
                  <a:gd name="T68" fmla="*/ 890 w 1105"/>
                  <a:gd name="T69" fmla="*/ 1292 h 1989"/>
                  <a:gd name="T70" fmla="*/ 881 w 1105"/>
                  <a:gd name="T71" fmla="*/ 1215 h 1989"/>
                  <a:gd name="T72" fmla="*/ 871 w 1105"/>
                  <a:gd name="T73" fmla="*/ 1154 h 1989"/>
                  <a:gd name="T74" fmla="*/ 848 w 1105"/>
                  <a:gd name="T75" fmla="*/ 966 h 1989"/>
                  <a:gd name="T76" fmla="*/ 817 w 1105"/>
                  <a:gd name="T77" fmla="*/ 713 h 1989"/>
                  <a:gd name="T78" fmla="*/ 807 w 1105"/>
                  <a:gd name="T79" fmla="*/ 638 h 1989"/>
                  <a:gd name="T80" fmla="*/ 805 w 1105"/>
                  <a:gd name="T81" fmla="*/ 601 h 1989"/>
                  <a:gd name="T82" fmla="*/ 790 w 1105"/>
                  <a:gd name="T83" fmla="*/ 454 h 1989"/>
                  <a:gd name="T84" fmla="*/ 777 w 1105"/>
                  <a:gd name="T85" fmla="*/ 154 h 1989"/>
                  <a:gd name="T86" fmla="*/ 773 w 1105"/>
                  <a:gd name="T87" fmla="*/ 64 h 1989"/>
                  <a:gd name="T88" fmla="*/ 765 w 1105"/>
                  <a:gd name="T89" fmla="*/ 27 h 1989"/>
                  <a:gd name="T90" fmla="*/ 749 w 1105"/>
                  <a:gd name="T91" fmla="*/ 6 h 1989"/>
                  <a:gd name="T92" fmla="*/ 727 w 1105"/>
                  <a:gd name="T93" fmla="*/ 1 h 1989"/>
                  <a:gd name="T94" fmla="*/ 707 w 1105"/>
                  <a:gd name="T95" fmla="*/ 17 h 1989"/>
                  <a:gd name="T96" fmla="*/ 698 w 1105"/>
                  <a:gd name="T97" fmla="*/ 44 h 1989"/>
                  <a:gd name="T98" fmla="*/ 679 w 1105"/>
                  <a:gd name="T99" fmla="*/ 242 h 1989"/>
                  <a:gd name="T100" fmla="*/ 658 w 1105"/>
                  <a:gd name="T101" fmla="*/ 396 h 1989"/>
                  <a:gd name="T102" fmla="*/ 631 w 1105"/>
                  <a:gd name="T103" fmla="*/ 630 h 1989"/>
                  <a:gd name="T104" fmla="*/ 611 w 1105"/>
                  <a:gd name="T105" fmla="*/ 802 h 1989"/>
                  <a:gd name="T106" fmla="*/ 596 w 1105"/>
                  <a:gd name="T107" fmla="*/ 930 h 1989"/>
                  <a:gd name="T108" fmla="*/ 585 w 1105"/>
                  <a:gd name="T109" fmla="*/ 1024 h 1989"/>
                  <a:gd name="T110" fmla="*/ 529 w 1105"/>
                  <a:gd name="T111" fmla="*/ 1260 h 1989"/>
                  <a:gd name="T112" fmla="*/ 413 w 1105"/>
                  <a:gd name="T113" fmla="*/ 1589 h 1989"/>
                  <a:gd name="T114" fmla="*/ 356 w 1105"/>
                  <a:gd name="T115" fmla="*/ 1748 h 1989"/>
                  <a:gd name="T116" fmla="*/ 288 w 1105"/>
                  <a:gd name="T117" fmla="*/ 1868 h 1989"/>
                  <a:gd name="T118" fmla="*/ 209 w 1105"/>
                  <a:gd name="T119" fmla="*/ 1949 h 1989"/>
                  <a:gd name="T120" fmla="*/ 175 w 1105"/>
                  <a:gd name="T121" fmla="*/ 1965 h 1989"/>
                  <a:gd name="T122" fmla="*/ 77 w 1105"/>
                  <a:gd name="T123" fmla="*/ 1973 h 19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05"/>
                  <a:gd name="T187" fmla="*/ 0 h 1989"/>
                  <a:gd name="T188" fmla="*/ 1105 w 1105"/>
                  <a:gd name="T189" fmla="*/ 1989 h 19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05" h="1989">
                    <a:moveTo>
                      <a:pt x="0" y="1973"/>
                    </a:moveTo>
                    <a:lnTo>
                      <a:pt x="0" y="1989"/>
                    </a:lnTo>
                    <a:lnTo>
                      <a:pt x="23" y="1989"/>
                    </a:lnTo>
                    <a:lnTo>
                      <a:pt x="50" y="1989"/>
                    </a:lnTo>
                    <a:lnTo>
                      <a:pt x="77" y="1989"/>
                    </a:lnTo>
                    <a:lnTo>
                      <a:pt x="106" y="1989"/>
                    </a:lnTo>
                    <a:lnTo>
                      <a:pt x="133" y="1988"/>
                    </a:lnTo>
                    <a:lnTo>
                      <a:pt x="134" y="1988"/>
                    </a:lnTo>
                    <a:lnTo>
                      <a:pt x="160" y="1986"/>
                    </a:lnTo>
                    <a:lnTo>
                      <a:pt x="161" y="1986"/>
                    </a:lnTo>
                    <a:lnTo>
                      <a:pt x="171" y="1984"/>
                    </a:lnTo>
                    <a:lnTo>
                      <a:pt x="173" y="1984"/>
                    </a:lnTo>
                    <a:lnTo>
                      <a:pt x="173" y="1983"/>
                    </a:lnTo>
                    <a:lnTo>
                      <a:pt x="182" y="1979"/>
                    </a:lnTo>
                    <a:lnTo>
                      <a:pt x="189" y="1978"/>
                    </a:lnTo>
                    <a:lnTo>
                      <a:pt x="190" y="1978"/>
                    </a:lnTo>
                    <a:lnTo>
                      <a:pt x="198" y="1974"/>
                    </a:lnTo>
                    <a:lnTo>
                      <a:pt x="199" y="1973"/>
                    </a:lnTo>
                    <a:lnTo>
                      <a:pt x="217" y="1962"/>
                    </a:lnTo>
                    <a:lnTo>
                      <a:pt x="218" y="1961"/>
                    </a:lnTo>
                    <a:lnTo>
                      <a:pt x="236" y="1947"/>
                    </a:lnTo>
                    <a:lnTo>
                      <a:pt x="254" y="1931"/>
                    </a:lnTo>
                    <a:lnTo>
                      <a:pt x="255" y="1931"/>
                    </a:lnTo>
                    <a:lnTo>
                      <a:pt x="271" y="1914"/>
                    </a:lnTo>
                    <a:lnTo>
                      <a:pt x="301" y="1877"/>
                    </a:lnTo>
                    <a:lnTo>
                      <a:pt x="301" y="1876"/>
                    </a:lnTo>
                    <a:lnTo>
                      <a:pt x="329" y="1836"/>
                    </a:lnTo>
                    <a:lnTo>
                      <a:pt x="352" y="1797"/>
                    </a:lnTo>
                    <a:lnTo>
                      <a:pt x="353" y="1796"/>
                    </a:lnTo>
                    <a:lnTo>
                      <a:pt x="371" y="1755"/>
                    </a:lnTo>
                    <a:lnTo>
                      <a:pt x="378" y="1735"/>
                    </a:lnTo>
                    <a:lnTo>
                      <a:pt x="386" y="1718"/>
                    </a:lnTo>
                    <a:lnTo>
                      <a:pt x="387" y="1717"/>
                    </a:lnTo>
                    <a:lnTo>
                      <a:pt x="392" y="1700"/>
                    </a:lnTo>
                    <a:lnTo>
                      <a:pt x="399" y="1685"/>
                    </a:lnTo>
                    <a:lnTo>
                      <a:pt x="399" y="1684"/>
                    </a:lnTo>
                    <a:lnTo>
                      <a:pt x="428" y="1595"/>
                    </a:lnTo>
                    <a:lnTo>
                      <a:pt x="459" y="1508"/>
                    </a:lnTo>
                    <a:lnTo>
                      <a:pt x="490" y="1427"/>
                    </a:lnTo>
                    <a:lnTo>
                      <a:pt x="490" y="1426"/>
                    </a:lnTo>
                    <a:lnTo>
                      <a:pt x="518" y="1344"/>
                    </a:lnTo>
                    <a:lnTo>
                      <a:pt x="544" y="1266"/>
                    </a:lnTo>
                    <a:lnTo>
                      <a:pt x="567" y="1187"/>
                    </a:lnTo>
                    <a:lnTo>
                      <a:pt x="577" y="1149"/>
                    </a:lnTo>
                    <a:lnTo>
                      <a:pt x="577" y="1148"/>
                    </a:lnTo>
                    <a:lnTo>
                      <a:pt x="586" y="1107"/>
                    </a:lnTo>
                    <a:lnTo>
                      <a:pt x="595" y="1067"/>
                    </a:lnTo>
                    <a:lnTo>
                      <a:pt x="601" y="1027"/>
                    </a:lnTo>
                    <a:lnTo>
                      <a:pt x="601" y="1026"/>
                    </a:lnTo>
                    <a:lnTo>
                      <a:pt x="602" y="1005"/>
                    </a:lnTo>
                    <a:lnTo>
                      <a:pt x="605" y="985"/>
                    </a:lnTo>
                    <a:lnTo>
                      <a:pt x="609" y="959"/>
                    </a:lnTo>
                    <a:lnTo>
                      <a:pt x="609" y="958"/>
                    </a:lnTo>
                    <a:lnTo>
                      <a:pt x="612" y="932"/>
                    </a:lnTo>
                    <a:lnTo>
                      <a:pt x="616" y="904"/>
                    </a:lnTo>
                    <a:lnTo>
                      <a:pt x="616" y="903"/>
                    </a:lnTo>
                    <a:lnTo>
                      <a:pt x="620" y="873"/>
                    </a:lnTo>
                    <a:lnTo>
                      <a:pt x="623" y="840"/>
                    </a:lnTo>
                    <a:lnTo>
                      <a:pt x="627" y="804"/>
                    </a:lnTo>
                    <a:lnTo>
                      <a:pt x="633" y="765"/>
                    </a:lnTo>
                    <a:lnTo>
                      <a:pt x="633" y="764"/>
                    </a:lnTo>
                    <a:lnTo>
                      <a:pt x="638" y="722"/>
                    </a:lnTo>
                    <a:lnTo>
                      <a:pt x="642" y="678"/>
                    </a:lnTo>
                    <a:lnTo>
                      <a:pt x="647" y="633"/>
                    </a:lnTo>
                    <a:lnTo>
                      <a:pt x="655" y="583"/>
                    </a:lnTo>
                    <a:lnTo>
                      <a:pt x="655" y="582"/>
                    </a:lnTo>
                    <a:lnTo>
                      <a:pt x="659" y="530"/>
                    </a:lnTo>
                    <a:lnTo>
                      <a:pt x="665" y="475"/>
                    </a:lnTo>
                    <a:lnTo>
                      <a:pt x="672" y="415"/>
                    </a:lnTo>
                    <a:lnTo>
                      <a:pt x="674" y="398"/>
                    </a:lnTo>
                    <a:lnTo>
                      <a:pt x="677" y="378"/>
                    </a:lnTo>
                    <a:lnTo>
                      <a:pt x="679" y="357"/>
                    </a:lnTo>
                    <a:lnTo>
                      <a:pt x="681" y="336"/>
                    </a:lnTo>
                    <a:lnTo>
                      <a:pt x="687" y="291"/>
                    </a:lnTo>
                    <a:lnTo>
                      <a:pt x="694" y="244"/>
                    </a:lnTo>
                    <a:lnTo>
                      <a:pt x="699" y="196"/>
                    </a:lnTo>
                    <a:lnTo>
                      <a:pt x="705" y="148"/>
                    </a:lnTo>
                    <a:lnTo>
                      <a:pt x="709" y="102"/>
                    </a:lnTo>
                    <a:lnTo>
                      <a:pt x="712" y="58"/>
                    </a:lnTo>
                    <a:lnTo>
                      <a:pt x="714" y="47"/>
                    </a:lnTo>
                    <a:lnTo>
                      <a:pt x="715" y="39"/>
                    </a:lnTo>
                    <a:lnTo>
                      <a:pt x="719" y="32"/>
                    </a:lnTo>
                    <a:lnTo>
                      <a:pt x="720" y="31"/>
                    </a:lnTo>
                    <a:lnTo>
                      <a:pt x="721" y="25"/>
                    </a:lnTo>
                    <a:lnTo>
                      <a:pt x="726" y="20"/>
                    </a:lnTo>
                    <a:lnTo>
                      <a:pt x="728" y="20"/>
                    </a:lnTo>
                    <a:lnTo>
                      <a:pt x="729" y="19"/>
                    </a:lnTo>
                    <a:lnTo>
                      <a:pt x="732" y="16"/>
                    </a:lnTo>
                    <a:lnTo>
                      <a:pt x="734" y="16"/>
                    </a:lnTo>
                    <a:lnTo>
                      <a:pt x="738" y="18"/>
                    </a:lnTo>
                    <a:lnTo>
                      <a:pt x="740" y="19"/>
                    </a:lnTo>
                    <a:lnTo>
                      <a:pt x="746" y="25"/>
                    </a:lnTo>
                    <a:lnTo>
                      <a:pt x="749" y="28"/>
                    </a:lnTo>
                    <a:lnTo>
                      <a:pt x="751" y="34"/>
                    </a:lnTo>
                    <a:lnTo>
                      <a:pt x="756" y="45"/>
                    </a:lnTo>
                    <a:lnTo>
                      <a:pt x="757" y="52"/>
                    </a:lnTo>
                    <a:lnTo>
                      <a:pt x="756" y="52"/>
                    </a:lnTo>
                    <a:lnTo>
                      <a:pt x="757" y="65"/>
                    </a:lnTo>
                    <a:lnTo>
                      <a:pt x="757" y="80"/>
                    </a:lnTo>
                    <a:lnTo>
                      <a:pt x="757" y="81"/>
                    </a:lnTo>
                    <a:lnTo>
                      <a:pt x="759" y="102"/>
                    </a:lnTo>
                    <a:lnTo>
                      <a:pt x="759" y="126"/>
                    </a:lnTo>
                    <a:lnTo>
                      <a:pt x="759" y="127"/>
                    </a:lnTo>
                    <a:lnTo>
                      <a:pt x="762" y="155"/>
                    </a:lnTo>
                    <a:lnTo>
                      <a:pt x="762" y="187"/>
                    </a:lnTo>
                    <a:lnTo>
                      <a:pt x="762" y="188"/>
                    </a:lnTo>
                    <a:lnTo>
                      <a:pt x="763" y="223"/>
                    </a:lnTo>
                    <a:lnTo>
                      <a:pt x="763" y="258"/>
                    </a:lnTo>
                    <a:lnTo>
                      <a:pt x="763" y="259"/>
                    </a:lnTo>
                    <a:lnTo>
                      <a:pt x="765" y="297"/>
                    </a:lnTo>
                    <a:lnTo>
                      <a:pt x="768" y="377"/>
                    </a:lnTo>
                    <a:lnTo>
                      <a:pt x="774" y="455"/>
                    </a:lnTo>
                    <a:lnTo>
                      <a:pt x="776" y="494"/>
                    </a:lnTo>
                    <a:lnTo>
                      <a:pt x="779" y="530"/>
                    </a:lnTo>
                    <a:lnTo>
                      <a:pt x="783" y="563"/>
                    </a:lnTo>
                    <a:lnTo>
                      <a:pt x="787" y="596"/>
                    </a:lnTo>
                    <a:lnTo>
                      <a:pt x="788" y="597"/>
                    </a:lnTo>
                    <a:lnTo>
                      <a:pt x="789" y="602"/>
                    </a:lnTo>
                    <a:lnTo>
                      <a:pt x="789" y="612"/>
                    </a:lnTo>
                    <a:lnTo>
                      <a:pt x="789" y="613"/>
                    </a:lnTo>
                    <a:lnTo>
                      <a:pt x="790" y="627"/>
                    </a:lnTo>
                    <a:lnTo>
                      <a:pt x="791" y="640"/>
                    </a:lnTo>
                    <a:lnTo>
                      <a:pt x="791" y="641"/>
                    </a:lnTo>
                    <a:lnTo>
                      <a:pt x="794" y="657"/>
                    </a:lnTo>
                    <a:lnTo>
                      <a:pt x="796" y="674"/>
                    </a:lnTo>
                    <a:lnTo>
                      <a:pt x="796" y="675"/>
                    </a:lnTo>
                    <a:lnTo>
                      <a:pt x="799" y="695"/>
                    </a:lnTo>
                    <a:lnTo>
                      <a:pt x="801" y="715"/>
                    </a:lnTo>
                    <a:lnTo>
                      <a:pt x="806" y="761"/>
                    </a:lnTo>
                    <a:lnTo>
                      <a:pt x="806" y="762"/>
                    </a:lnTo>
                    <a:lnTo>
                      <a:pt x="813" y="811"/>
                    </a:lnTo>
                    <a:lnTo>
                      <a:pt x="819" y="862"/>
                    </a:lnTo>
                    <a:lnTo>
                      <a:pt x="826" y="916"/>
                    </a:lnTo>
                    <a:lnTo>
                      <a:pt x="833" y="968"/>
                    </a:lnTo>
                    <a:lnTo>
                      <a:pt x="840" y="1020"/>
                    </a:lnTo>
                    <a:lnTo>
                      <a:pt x="844" y="1070"/>
                    </a:lnTo>
                    <a:lnTo>
                      <a:pt x="850" y="1117"/>
                    </a:lnTo>
                    <a:lnTo>
                      <a:pt x="851" y="1118"/>
                    </a:lnTo>
                    <a:lnTo>
                      <a:pt x="854" y="1138"/>
                    </a:lnTo>
                    <a:lnTo>
                      <a:pt x="855" y="1156"/>
                    </a:lnTo>
                    <a:lnTo>
                      <a:pt x="857" y="1174"/>
                    </a:lnTo>
                    <a:lnTo>
                      <a:pt x="858" y="1175"/>
                    </a:lnTo>
                    <a:lnTo>
                      <a:pt x="861" y="1190"/>
                    </a:lnTo>
                    <a:lnTo>
                      <a:pt x="863" y="1206"/>
                    </a:lnTo>
                    <a:lnTo>
                      <a:pt x="865" y="1217"/>
                    </a:lnTo>
                    <a:lnTo>
                      <a:pt x="865" y="1225"/>
                    </a:lnTo>
                    <a:lnTo>
                      <a:pt x="865" y="1226"/>
                    </a:lnTo>
                    <a:lnTo>
                      <a:pt x="866" y="1233"/>
                    </a:lnTo>
                    <a:lnTo>
                      <a:pt x="866" y="1234"/>
                    </a:lnTo>
                    <a:lnTo>
                      <a:pt x="870" y="1261"/>
                    </a:lnTo>
                    <a:lnTo>
                      <a:pt x="875" y="1294"/>
                    </a:lnTo>
                    <a:lnTo>
                      <a:pt x="879" y="1328"/>
                    </a:lnTo>
                    <a:lnTo>
                      <a:pt x="879" y="1329"/>
                    </a:lnTo>
                    <a:lnTo>
                      <a:pt x="886" y="1369"/>
                    </a:lnTo>
                    <a:lnTo>
                      <a:pt x="887" y="1369"/>
                    </a:lnTo>
                    <a:lnTo>
                      <a:pt x="895" y="1409"/>
                    </a:lnTo>
                    <a:lnTo>
                      <a:pt x="903" y="1450"/>
                    </a:lnTo>
                    <a:lnTo>
                      <a:pt x="903" y="1451"/>
                    </a:lnTo>
                    <a:lnTo>
                      <a:pt x="916" y="1490"/>
                    </a:lnTo>
                    <a:lnTo>
                      <a:pt x="916" y="1491"/>
                    </a:lnTo>
                    <a:lnTo>
                      <a:pt x="931" y="1532"/>
                    </a:lnTo>
                    <a:lnTo>
                      <a:pt x="938" y="1543"/>
                    </a:lnTo>
                    <a:lnTo>
                      <a:pt x="943" y="1557"/>
                    </a:lnTo>
                    <a:lnTo>
                      <a:pt x="949" y="1573"/>
                    </a:lnTo>
                    <a:lnTo>
                      <a:pt x="956" y="1587"/>
                    </a:lnTo>
                    <a:lnTo>
                      <a:pt x="962" y="1606"/>
                    </a:lnTo>
                    <a:lnTo>
                      <a:pt x="962" y="1607"/>
                    </a:lnTo>
                    <a:lnTo>
                      <a:pt x="970" y="1626"/>
                    </a:lnTo>
                    <a:lnTo>
                      <a:pt x="980" y="1647"/>
                    </a:lnTo>
                    <a:lnTo>
                      <a:pt x="988" y="1668"/>
                    </a:lnTo>
                    <a:lnTo>
                      <a:pt x="1010" y="1714"/>
                    </a:lnTo>
                    <a:lnTo>
                      <a:pt x="1034" y="1763"/>
                    </a:lnTo>
                    <a:lnTo>
                      <a:pt x="1035" y="1763"/>
                    </a:lnTo>
                    <a:lnTo>
                      <a:pt x="1061" y="1809"/>
                    </a:lnTo>
                    <a:lnTo>
                      <a:pt x="1092" y="1855"/>
                    </a:lnTo>
                    <a:lnTo>
                      <a:pt x="1105" y="1847"/>
                    </a:lnTo>
                    <a:lnTo>
                      <a:pt x="1074" y="1800"/>
                    </a:lnTo>
                    <a:lnTo>
                      <a:pt x="1048" y="1756"/>
                    </a:lnTo>
                    <a:lnTo>
                      <a:pt x="1024" y="1707"/>
                    </a:lnTo>
                    <a:lnTo>
                      <a:pt x="1003" y="1662"/>
                    </a:lnTo>
                    <a:lnTo>
                      <a:pt x="994" y="1641"/>
                    </a:lnTo>
                    <a:lnTo>
                      <a:pt x="994" y="1640"/>
                    </a:lnTo>
                    <a:lnTo>
                      <a:pt x="985" y="1620"/>
                    </a:lnTo>
                    <a:lnTo>
                      <a:pt x="977" y="1601"/>
                    </a:lnTo>
                    <a:lnTo>
                      <a:pt x="971" y="1581"/>
                    </a:lnTo>
                    <a:lnTo>
                      <a:pt x="970" y="1581"/>
                    </a:lnTo>
                    <a:lnTo>
                      <a:pt x="964" y="1567"/>
                    </a:lnTo>
                    <a:lnTo>
                      <a:pt x="958" y="1551"/>
                    </a:lnTo>
                    <a:lnTo>
                      <a:pt x="952" y="1537"/>
                    </a:lnTo>
                    <a:lnTo>
                      <a:pt x="952" y="1536"/>
                    </a:lnTo>
                    <a:lnTo>
                      <a:pt x="946" y="1525"/>
                    </a:lnTo>
                    <a:lnTo>
                      <a:pt x="931" y="1485"/>
                    </a:lnTo>
                    <a:lnTo>
                      <a:pt x="918" y="1446"/>
                    </a:lnTo>
                    <a:lnTo>
                      <a:pt x="910" y="1406"/>
                    </a:lnTo>
                    <a:lnTo>
                      <a:pt x="902" y="1366"/>
                    </a:lnTo>
                    <a:lnTo>
                      <a:pt x="895" y="1326"/>
                    </a:lnTo>
                    <a:lnTo>
                      <a:pt x="890" y="1292"/>
                    </a:lnTo>
                    <a:lnTo>
                      <a:pt x="886" y="1259"/>
                    </a:lnTo>
                    <a:lnTo>
                      <a:pt x="882" y="1231"/>
                    </a:lnTo>
                    <a:lnTo>
                      <a:pt x="881" y="1224"/>
                    </a:lnTo>
                    <a:lnTo>
                      <a:pt x="881" y="1216"/>
                    </a:lnTo>
                    <a:lnTo>
                      <a:pt x="881" y="1215"/>
                    </a:lnTo>
                    <a:lnTo>
                      <a:pt x="879" y="1203"/>
                    </a:lnTo>
                    <a:lnTo>
                      <a:pt x="876" y="1188"/>
                    </a:lnTo>
                    <a:lnTo>
                      <a:pt x="876" y="1187"/>
                    </a:lnTo>
                    <a:lnTo>
                      <a:pt x="873" y="1172"/>
                    </a:lnTo>
                    <a:lnTo>
                      <a:pt x="871" y="1154"/>
                    </a:lnTo>
                    <a:lnTo>
                      <a:pt x="870" y="1137"/>
                    </a:lnTo>
                    <a:lnTo>
                      <a:pt x="870" y="1135"/>
                    </a:lnTo>
                    <a:lnTo>
                      <a:pt x="866" y="1115"/>
                    </a:lnTo>
                    <a:lnTo>
                      <a:pt x="860" y="1069"/>
                    </a:lnTo>
                    <a:lnTo>
                      <a:pt x="855" y="1018"/>
                    </a:lnTo>
                    <a:lnTo>
                      <a:pt x="848" y="966"/>
                    </a:lnTo>
                    <a:lnTo>
                      <a:pt x="842" y="915"/>
                    </a:lnTo>
                    <a:lnTo>
                      <a:pt x="835" y="860"/>
                    </a:lnTo>
                    <a:lnTo>
                      <a:pt x="829" y="809"/>
                    </a:lnTo>
                    <a:lnTo>
                      <a:pt x="822" y="759"/>
                    </a:lnTo>
                    <a:lnTo>
                      <a:pt x="817" y="713"/>
                    </a:lnTo>
                    <a:lnTo>
                      <a:pt x="815" y="692"/>
                    </a:lnTo>
                    <a:lnTo>
                      <a:pt x="812" y="672"/>
                    </a:lnTo>
                    <a:lnTo>
                      <a:pt x="810" y="655"/>
                    </a:lnTo>
                    <a:lnTo>
                      <a:pt x="807" y="638"/>
                    </a:lnTo>
                    <a:lnTo>
                      <a:pt x="805" y="625"/>
                    </a:lnTo>
                    <a:lnTo>
                      <a:pt x="805" y="612"/>
                    </a:lnTo>
                    <a:lnTo>
                      <a:pt x="805" y="602"/>
                    </a:lnTo>
                    <a:lnTo>
                      <a:pt x="805" y="601"/>
                    </a:lnTo>
                    <a:lnTo>
                      <a:pt x="803" y="594"/>
                    </a:lnTo>
                    <a:lnTo>
                      <a:pt x="798" y="561"/>
                    </a:lnTo>
                    <a:lnTo>
                      <a:pt x="795" y="528"/>
                    </a:lnTo>
                    <a:lnTo>
                      <a:pt x="791" y="492"/>
                    </a:lnTo>
                    <a:lnTo>
                      <a:pt x="790" y="454"/>
                    </a:lnTo>
                    <a:lnTo>
                      <a:pt x="784" y="376"/>
                    </a:lnTo>
                    <a:lnTo>
                      <a:pt x="781" y="296"/>
                    </a:lnTo>
                    <a:lnTo>
                      <a:pt x="779" y="258"/>
                    </a:lnTo>
                    <a:lnTo>
                      <a:pt x="779" y="222"/>
                    </a:lnTo>
                    <a:lnTo>
                      <a:pt x="777" y="187"/>
                    </a:lnTo>
                    <a:lnTo>
                      <a:pt x="777" y="154"/>
                    </a:lnTo>
                    <a:lnTo>
                      <a:pt x="777" y="153"/>
                    </a:lnTo>
                    <a:lnTo>
                      <a:pt x="775" y="125"/>
                    </a:lnTo>
                    <a:lnTo>
                      <a:pt x="775" y="101"/>
                    </a:lnTo>
                    <a:lnTo>
                      <a:pt x="775" y="100"/>
                    </a:lnTo>
                    <a:lnTo>
                      <a:pt x="773" y="79"/>
                    </a:lnTo>
                    <a:lnTo>
                      <a:pt x="773" y="64"/>
                    </a:lnTo>
                    <a:lnTo>
                      <a:pt x="772" y="51"/>
                    </a:lnTo>
                    <a:lnTo>
                      <a:pt x="772" y="50"/>
                    </a:lnTo>
                    <a:lnTo>
                      <a:pt x="770" y="41"/>
                    </a:lnTo>
                    <a:lnTo>
                      <a:pt x="770" y="39"/>
                    </a:lnTo>
                    <a:lnTo>
                      <a:pt x="766" y="28"/>
                    </a:lnTo>
                    <a:lnTo>
                      <a:pt x="765" y="27"/>
                    </a:lnTo>
                    <a:lnTo>
                      <a:pt x="762" y="20"/>
                    </a:lnTo>
                    <a:lnTo>
                      <a:pt x="758" y="14"/>
                    </a:lnTo>
                    <a:lnTo>
                      <a:pt x="757" y="13"/>
                    </a:lnTo>
                    <a:lnTo>
                      <a:pt x="751" y="7"/>
                    </a:lnTo>
                    <a:lnTo>
                      <a:pt x="749" y="6"/>
                    </a:lnTo>
                    <a:lnTo>
                      <a:pt x="745" y="4"/>
                    </a:lnTo>
                    <a:lnTo>
                      <a:pt x="743" y="3"/>
                    </a:lnTo>
                    <a:lnTo>
                      <a:pt x="737" y="1"/>
                    </a:lnTo>
                    <a:lnTo>
                      <a:pt x="735" y="0"/>
                    </a:lnTo>
                    <a:lnTo>
                      <a:pt x="729" y="0"/>
                    </a:lnTo>
                    <a:lnTo>
                      <a:pt x="727" y="1"/>
                    </a:lnTo>
                    <a:lnTo>
                      <a:pt x="725" y="2"/>
                    </a:lnTo>
                    <a:lnTo>
                      <a:pt x="721" y="6"/>
                    </a:lnTo>
                    <a:lnTo>
                      <a:pt x="717" y="7"/>
                    </a:lnTo>
                    <a:lnTo>
                      <a:pt x="715" y="8"/>
                    </a:lnTo>
                    <a:lnTo>
                      <a:pt x="709" y="13"/>
                    </a:lnTo>
                    <a:lnTo>
                      <a:pt x="709" y="14"/>
                    </a:lnTo>
                    <a:lnTo>
                      <a:pt x="707" y="17"/>
                    </a:lnTo>
                    <a:lnTo>
                      <a:pt x="707" y="18"/>
                    </a:lnTo>
                    <a:lnTo>
                      <a:pt x="705" y="26"/>
                    </a:lnTo>
                    <a:lnTo>
                      <a:pt x="701" y="32"/>
                    </a:lnTo>
                    <a:lnTo>
                      <a:pt x="701" y="34"/>
                    </a:lnTo>
                    <a:lnTo>
                      <a:pt x="699" y="43"/>
                    </a:lnTo>
                    <a:lnTo>
                      <a:pt x="698" y="45"/>
                    </a:lnTo>
                    <a:lnTo>
                      <a:pt x="698" y="44"/>
                    </a:lnTo>
                    <a:lnTo>
                      <a:pt x="696" y="55"/>
                    </a:lnTo>
                    <a:lnTo>
                      <a:pt x="696" y="56"/>
                    </a:lnTo>
                    <a:lnTo>
                      <a:pt x="693" y="100"/>
                    </a:lnTo>
                    <a:lnTo>
                      <a:pt x="689" y="146"/>
                    </a:lnTo>
                    <a:lnTo>
                      <a:pt x="683" y="195"/>
                    </a:lnTo>
                    <a:lnTo>
                      <a:pt x="679" y="242"/>
                    </a:lnTo>
                    <a:lnTo>
                      <a:pt x="672" y="288"/>
                    </a:lnTo>
                    <a:lnTo>
                      <a:pt x="665" y="335"/>
                    </a:lnTo>
                    <a:lnTo>
                      <a:pt x="664" y="356"/>
                    </a:lnTo>
                    <a:lnTo>
                      <a:pt x="661" y="377"/>
                    </a:lnTo>
                    <a:lnTo>
                      <a:pt x="658" y="396"/>
                    </a:lnTo>
                    <a:lnTo>
                      <a:pt x="657" y="413"/>
                    </a:lnTo>
                    <a:lnTo>
                      <a:pt x="650" y="473"/>
                    </a:lnTo>
                    <a:lnTo>
                      <a:pt x="644" y="528"/>
                    </a:lnTo>
                    <a:lnTo>
                      <a:pt x="639" y="580"/>
                    </a:lnTo>
                    <a:lnTo>
                      <a:pt x="631" y="630"/>
                    </a:lnTo>
                    <a:lnTo>
                      <a:pt x="626" y="676"/>
                    </a:lnTo>
                    <a:lnTo>
                      <a:pt x="626" y="677"/>
                    </a:lnTo>
                    <a:lnTo>
                      <a:pt x="623" y="720"/>
                    </a:lnTo>
                    <a:lnTo>
                      <a:pt x="617" y="762"/>
                    </a:lnTo>
                    <a:lnTo>
                      <a:pt x="611" y="802"/>
                    </a:lnTo>
                    <a:lnTo>
                      <a:pt x="608" y="839"/>
                    </a:lnTo>
                    <a:lnTo>
                      <a:pt x="604" y="871"/>
                    </a:lnTo>
                    <a:lnTo>
                      <a:pt x="601" y="902"/>
                    </a:lnTo>
                    <a:lnTo>
                      <a:pt x="596" y="930"/>
                    </a:lnTo>
                    <a:lnTo>
                      <a:pt x="594" y="957"/>
                    </a:lnTo>
                    <a:lnTo>
                      <a:pt x="589" y="982"/>
                    </a:lnTo>
                    <a:lnTo>
                      <a:pt x="587" y="1003"/>
                    </a:lnTo>
                    <a:lnTo>
                      <a:pt x="585" y="1024"/>
                    </a:lnTo>
                    <a:lnTo>
                      <a:pt x="579" y="1064"/>
                    </a:lnTo>
                    <a:lnTo>
                      <a:pt x="580" y="1064"/>
                    </a:lnTo>
                    <a:lnTo>
                      <a:pt x="571" y="1104"/>
                    </a:lnTo>
                    <a:lnTo>
                      <a:pt x="562" y="1145"/>
                    </a:lnTo>
                    <a:lnTo>
                      <a:pt x="553" y="1182"/>
                    </a:lnTo>
                    <a:lnTo>
                      <a:pt x="529" y="1260"/>
                    </a:lnTo>
                    <a:lnTo>
                      <a:pt x="504" y="1339"/>
                    </a:lnTo>
                    <a:lnTo>
                      <a:pt x="475" y="1420"/>
                    </a:lnTo>
                    <a:lnTo>
                      <a:pt x="444" y="1502"/>
                    </a:lnTo>
                    <a:lnTo>
                      <a:pt x="413" y="1589"/>
                    </a:lnTo>
                    <a:lnTo>
                      <a:pt x="384" y="1679"/>
                    </a:lnTo>
                    <a:lnTo>
                      <a:pt x="378" y="1694"/>
                    </a:lnTo>
                    <a:lnTo>
                      <a:pt x="378" y="1695"/>
                    </a:lnTo>
                    <a:lnTo>
                      <a:pt x="372" y="1712"/>
                    </a:lnTo>
                    <a:lnTo>
                      <a:pt x="364" y="1728"/>
                    </a:lnTo>
                    <a:lnTo>
                      <a:pt x="356" y="1748"/>
                    </a:lnTo>
                    <a:lnTo>
                      <a:pt x="356" y="1749"/>
                    </a:lnTo>
                    <a:lnTo>
                      <a:pt x="338" y="1790"/>
                    </a:lnTo>
                    <a:lnTo>
                      <a:pt x="315" y="1827"/>
                    </a:lnTo>
                    <a:lnTo>
                      <a:pt x="288" y="1868"/>
                    </a:lnTo>
                    <a:lnTo>
                      <a:pt x="259" y="1904"/>
                    </a:lnTo>
                    <a:lnTo>
                      <a:pt x="244" y="1919"/>
                    </a:lnTo>
                    <a:lnTo>
                      <a:pt x="225" y="1935"/>
                    </a:lnTo>
                    <a:lnTo>
                      <a:pt x="209" y="1949"/>
                    </a:lnTo>
                    <a:lnTo>
                      <a:pt x="192" y="1959"/>
                    </a:lnTo>
                    <a:lnTo>
                      <a:pt x="184" y="1963"/>
                    </a:lnTo>
                    <a:lnTo>
                      <a:pt x="176" y="1965"/>
                    </a:lnTo>
                    <a:lnTo>
                      <a:pt x="175" y="1965"/>
                    </a:lnTo>
                    <a:lnTo>
                      <a:pt x="168" y="1968"/>
                    </a:lnTo>
                    <a:lnTo>
                      <a:pt x="158" y="1970"/>
                    </a:lnTo>
                    <a:lnTo>
                      <a:pt x="133" y="1973"/>
                    </a:lnTo>
                    <a:lnTo>
                      <a:pt x="106" y="1973"/>
                    </a:lnTo>
                    <a:lnTo>
                      <a:pt x="77" y="1973"/>
                    </a:lnTo>
                    <a:lnTo>
                      <a:pt x="50" y="1973"/>
                    </a:lnTo>
                    <a:lnTo>
                      <a:pt x="23" y="1973"/>
                    </a:lnTo>
                    <a:lnTo>
                      <a:pt x="0" y="1973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95" name="Freeform 17"/>
              <p:cNvSpPr>
                <a:spLocks/>
              </p:cNvSpPr>
              <p:nvPr/>
            </p:nvSpPr>
            <p:spPr bwMode="auto">
              <a:xfrm>
                <a:off x="2651" y="1460"/>
                <a:ext cx="1187" cy="1960"/>
              </a:xfrm>
              <a:custGeom>
                <a:avLst/>
                <a:gdLst>
                  <a:gd name="T0" fmla="*/ 278 w 1187"/>
                  <a:gd name="T1" fmla="*/ 1955 h 1960"/>
                  <a:gd name="T2" fmla="*/ 410 w 1187"/>
                  <a:gd name="T3" fmla="*/ 1922 h 1960"/>
                  <a:gd name="T4" fmla="*/ 498 w 1187"/>
                  <a:gd name="T5" fmla="*/ 1847 h 1960"/>
                  <a:gd name="T6" fmla="*/ 528 w 1187"/>
                  <a:gd name="T7" fmla="*/ 1750 h 1960"/>
                  <a:gd name="T8" fmla="*/ 572 w 1187"/>
                  <a:gd name="T9" fmla="*/ 1585 h 1960"/>
                  <a:gd name="T10" fmla="*/ 599 w 1187"/>
                  <a:gd name="T11" fmla="*/ 1478 h 1960"/>
                  <a:gd name="T12" fmla="*/ 631 w 1187"/>
                  <a:gd name="T13" fmla="*/ 1355 h 1960"/>
                  <a:gd name="T14" fmla="*/ 648 w 1187"/>
                  <a:gd name="T15" fmla="*/ 1200 h 1960"/>
                  <a:gd name="T16" fmla="*/ 672 w 1187"/>
                  <a:gd name="T17" fmla="*/ 803 h 1960"/>
                  <a:gd name="T18" fmla="*/ 686 w 1187"/>
                  <a:gd name="T19" fmla="*/ 590 h 1960"/>
                  <a:gd name="T20" fmla="*/ 695 w 1187"/>
                  <a:gd name="T21" fmla="*/ 494 h 1960"/>
                  <a:gd name="T22" fmla="*/ 706 w 1187"/>
                  <a:gd name="T23" fmla="*/ 367 h 1960"/>
                  <a:gd name="T24" fmla="*/ 724 w 1187"/>
                  <a:gd name="T25" fmla="*/ 230 h 1960"/>
                  <a:gd name="T26" fmla="*/ 732 w 1187"/>
                  <a:gd name="T27" fmla="*/ 106 h 1960"/>
                  <a:gd name="T28" fmla="*/ 745 w 1187"/>
                  <a:gd name="T29" fmla="*/ 40 h 1960"/>
                  <a:gd name="T30" fmla="*/ 767 w 1187"/>
                  <a:gd name="T31" fmla="*/ 17 h 1960"/>
                  <a:gd name="T32" fmla="*/ 786 w 1187"/>
                  <a:gd name="T33" fmla="*/ 66 h 1960"/>
                  <a:gd name="T34" fmla="*/ 801 w 1187"/>
                  <a:gd name="T35" fmla="*/ 156 h 1960"/>
                  <a:gd name="T36" fmla="*/ 820 w 1187"/>
                  <a:gd name="T37" fmla="*/ 408 h 1960"/>
                  <a:gd name="T38" fmla="*/ 828 w 1187"/>
                  <a:gd name="T39" fmla="*/ 508 h 1960"/>
                  <a:gd name="T40" fmla="*/ 842 w 1187"/>
                  <a:gd name="T41" fmla="*/ 670 h 1960"/>
                  <a:gd name="T42" fmla="*/ 891 w 1187"/>
                  <a:gd name="T43" fmla="*/ 1096 h 1960"/>
                  <a:gd name="T44" fmla="*/ 899 w 1187"/>
                  <a:gd name="T45" fmla="*/ 1190 h 1960"/>
                  <a:gd name="T46" fmla="*/ 922 w 1187"/>
                  <a:gd name="T47" fmla="*/ 1334 h 1960"/>
                  <a:gd name="T48" fmla="*/ 944 w 1187"/>
                  <a:gd name="T49" fmla="*/ 1433 h 1960"/>
                  <a:gd name="T50" fmla="*/ 991 w 1187"/>
                  <a:gd name="T51" fmla="*/ 1617 h 1960"/>
                  <a:gd name="T52" fmla="*/ 1059 w 1187"/>
                  <a:gd name="T53" fmla="*/ 1727 h 1960"/>
                  <a:gd name="T54" fmla="*/ 1147 w 1187"/>
                  <a:gd name="T55" fmla="*/ 1784 h 1960"/>
                  <a:gd name="T56" fmla="*/ 1095 w 1187"/>
                  <a:gd name="T57" fmla="*/ 1737 h 1960"/>
                  <a:gd name="T58" fmla="*/ 1019 w 1187"/>
                  <a:gd name="T59" fmla="*/ 1639 h 1960"/>
                  <a:gd name="T60" fmla="*/ 963 w 1187"/>
                  <a:gd name="T61" fmla="*/ 1460 h 1960"/>
                  <a:gd name="T62" fmla="*/ 944 w 1187"/>
                  <a:gd name="T63" fmla="*/ 1363 h 1960"/>
                  <a:gd name="T64" fmla="*/ 921 w 1187"/>
                  <a:gd name="T65" fmla="*/ 1231 h 1960"/>
                  <a:gd name="T66" fmla="*/ 907 w 1187"/>
                  <a:gd name="T67" fmla="*/ 1096 h 1960"/>
                  <a:gd name="T68" fmla="*/ 865 w 1187"/>
                  <a:gd name="T69" fmla="*/ 734 h 1960"/>
                  <a:gd name="T70" fmla="*/ 846 w 1187"/>
                  <a:gd name="T71" fmla="*/ 524 h 1960"/>
                  <a:gd name="T72" fmla="*/ 839 w 1187"/>
                  <a:gd name="T73" fmla="*/ 433 h 1960"/>
                  <a:gd name="T74" fmla="*/ 823 w 1187"/>
                  <a:gd name="T75" fmla="*/ 219 h 1960"/>
                  <a:gd name="T76" fmla="*/ 802 w 1187"/>
                  <a:gd name="T77" fmla="*/ 66 h 1960"/>
                  <a:gd name="T78" fmla="*/ 793 w 1187"/>
                  <a:gd name="T79" fmla="*/ 25 h 1960"/>
                  <a:gd name="T80" fmla="*/ 774 w 1187"/>
                  <a:gd name="T81" fmla="*/ 3 h 1960"/>
                  <a:gd name="T82" fmla="*/ 749 w 1187"/>
                  <a:gd name="T83" fmla="*/ 6 h 1960"/>
                  <a:gd name="T84" fmla="*/ 729 w 1187"/>
                  <a:gd name="T85" fmla="*/ 36 h 1960"/>
                  <a:gd name="T86" fmla="*/ 717 w 1187"/>
                  <a:gd name="T87" fmla="*/ 91 h 1960"/>
                  <a:gd name="T88" fmla="*/ 710 w 1187"/>
                  <a:gd name="T89" fmla="*/ 199 h 1960"/>
                  <a:gd name="T90" fmla="*/ 694 w 1187"/>
                  <a:gd name="T91" fmla="*/ 331 h 1960"/>
                  <a:gd name="T92" fmla="*/ 683 w 1187"/>
                  <a:gd name="T93" fmla="*/ 463 h 1960"/>
                  <a:gd name="T94" fmla="*/ 670 w 1187"/>
                  <a:gd name="T95" fmla="*/ 560 h 1960"/>
                  <a:gd name="T96" fmla="*/ 663 w 1187"/>
                  <a:gd name="T97" fmla="*/ 706 h 1960"/>
                  <a:gd name="T98" fmla="*/ 641 w 1187"/>
                  <a:gd name="T99" fmla="*/ 1084 h 1960"/>
                  <a:gd name="T100" fmla="*/ 620 w 1187"/>
                  <a:gd name="T101" fmla="*/ 1329 h 1960"/>
                  <a:gd name="T102" fmla="*/ 595 w 1187"/>
                  <a:gd name="T103" fmla="*/ 1440 h 1960"/>
                  <a:gd name="T104" fmla="*/ 566 w 1187"/>
                  <a:gd name="T105" fmla="*/ 1546 h 1960"/>
                  <a:gd name="T106" fmla="*/ 522 w 1187"/>
                  <a:gd name="T107" fmla="*/ 1717 h 1960"/>
                  <a:gd name="T108" fmla="*/ 505 w 1187"/>
                  <a:gd name="T109" fmla="*/ 1772 h 1960"/>
                  <a:gd name="T110" fmla="*/ 449 w 1187"/>
                  <a:gd name="T111" fmla="*/ 1879 h 1960"/>
                  <a:gd name="T112" fmla="*/ 321 w 1187"/>
                  <a:gd name="T113" fmla="*/ 1934 h 1960"/>
                  <a:gd name="T114" fmla="*/ 0 w 1187"/>
                  <a:gd name="T115" fmla="*/ 1945 h 19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87"/>
                  <a:gd name="T175" fmla="*/ 0 h 1960"/>
                  <a:gd name="T176" fmla="*/ 1187 w 1187"/>
                  <a:gd name="T177" fmla="*/ 1960 h 19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87" h="1960">
                    <a:moveTo>
                      <a:pt x="0" y="1945"/>
                    </a:moveTo>
                    <a:lnTo>
                      <a:pt x="0" y="1960"/>
                    </a:lnTo>
                    <a:lnTo>
                      <a:pt x="95" y="1960"/>
                    </a:lnTo>
                    <a:lnTo>
                      <a:pt x="189" y="1960"/>
                    </a:lnTo>
                    <a:lnTo>
                      <a:pt x="235" y="1959"/>
                    </a:lnTo>
                    <a:lnTo>
                      <a:pt x="236" y="1959"/>
                    </a:lnTo>
                    <a:lnTo>
                      <a:pt x="278" y="1955"/>
                    </a:lnTo>
                    <a:lnTo>
                      <a:pt x="323" y="1949"/>
                    </a:lnTo>
                    <a:lnTo>
                      <a:pt x="324" y="1949"/>
                    </a:lnTo>
                    <a:lnTo>
                      <a:pt x="361" y="1941"/>
                    </a:lnTo>
                    <a:lnTo>
                      <a:pt x="362" y="1941"/>
                    </a:lnTo>
                    <a:lnTo>
                      <a:pt x="387" y="1934"/>
                    </a:lnTo>
                    <a:lnTo>
                      <a:pt x="388" y="1933"/>
                    </a:lnTo>
                    <a:lnTo>
                      <a:pt x="410" y="1922"/>
                    </a:lnTo>
                    <a:lnTo>
                      <a:pt x="436" y="1908"/>
                    </a:lnTo>
                    <a:lnTo>
                      <a:pt x="438" y="1907"/>
                    </a:lnTo>
                    <a:lnTo>
                      <a:pt x="459" y="1890"/>
                    </a:lnTo>
                    <a:lnTo>
                      <a:pt x="460" y="1890"/>
                    </a:lnTo>
                    <a:lnTo>
                      <a:pt x="480" y="1870"/>
                    </a:lnTo>
                    <a:lnTo>
                      <a:pt x="480" y="1869"/>
                    </a:lnTo>
                    <a:lnTo>
                      <a:pt x="498" y="1847"/>
                    </a:lnTo>
                    <a:lnTo>
                      <a:pt x="499" y="1846"/>
                    </a:lnTo>
                    <a:lnTo>
                      <a:pt x="511" y="1824"/>
                    </a:lnTo>
                    <a:lnTo>
                      <a:pt x="512" y="1822"/>
                    </a:lnTo>
                    <a:lnTo>
                      <a:pt x="519" y="1798"/>
                    </a:lnTo>
                    <a:lnTo>
                      <a:pt x="519" y="1797"/>
                    </a:lnTo>
                    <a:lnTo>
                      <a:pt x="521" y="1773"/>
                    </a:lnTo>
                    <a:lnTo>
                      <a:pt x="528" y="1750"/>
                    </a:lnTo>
                    <a:lnTo>
                      <a:pt x="536" y="1721"/>
                    </a:lnTo>
                    <a:lnTo>
                      <a:pt x="543" y="1690"/>
                    </a:lnTo>
                    <a:lnTo>
                      <a:pt x="553" y="1655"/>
                    </a:lnTo>
                    <a:lnTo>
                      <a:pt x="562" y="1622"/>
                    </a:lnTo>
                    <a:lnTo>
                      <a:pt x="572" y="1585"/>
                    </a:lnTo>
                    <a:lnTo>
                      <a:pt x="572" y="1584"/>
                    </a:lnTo>
                    <a:lnTo>
                      <a:pt x="581" y="1550"/>
                    </a:lnTo>
                    <a:lnTo>
                      <a:pt x="592" y="1513"/>
                    </a:lnTo>
                    <a:lnTo>
                      <a:pt x="592" y="1512"/>
                    </a:lnTo>
                    <a:lnTo>
                      <a:pt x="599" y="1478"/>
                    </a:lnTo>
                    <a:lnTo>
                      <a:pt x="610" y="1445"/>
                    </a:lnTo>
                    <a:lnTo>
                      <a:pt x="619" y="1411"/>
                    </a:lnTo>
                    <a:lnTo>
                      <a:pt x="619" y="1410"/>
                    </a:lnTo>
                    <a:lnTo>
                      <a:pt x="626" y="1382"/>
                    </a:lnTo>
                    <a:lnTo>
                      <a:pt x="631" y="1355"/>
                    </a:lnTo>
                    <a:lnTo>
                      <a:pt x="634" y="1332"/>
                    </a:lnTo>
                    <a:lnTo>
                      <a:pt x="638" y="1313"/>
                    </a:lnTo>
                    <a:lnTo>
                      <a:pt x="638" y="1312"/>
                    </a:lnTo>
                    <a:lnTo>
                      <a:pt x="645" y="1256"/>
                    </a:lnTo>
                    <a:lnTo>
                      <a:pt x="648" y="1200"/>
                    </a:lnTo>
                    <a:lnTo>
                      <a:pt x="653" y="1143"/>
                    </a:lnTo>
                    <a:lnTo>
                      <a:pt x="656" y="1085"/>
                    </a:lnTo>
                    <a:lnTo>
                      <a:pt x="660" y="1025"/>
                    </a:lnTo>
                    <a:lnTo>
                      <a:pt x="663" y="967"/>
                    </a:lnTo>
                    <a:lnTo>
                      <a:pt x="667" y="912"/>
                    </a:lnTo>
                    <a:lnTo>
                      <a:pt x="669" y="856"/>
                    </a:lnTo>
                    <a:lnTo>
                      <a:pt x="672" y="803"/>
                    </a:lnTo>
                    <a:lnTo>
                      <a:pt x="676" y="753"/>
                    </a:lnTo>
                    <a:lnTo>
                      <a:pt x="679" y="706"/>
                    </a:lnTo>
                    <a:lnTo>
                      <a:pt x="679" y="664"/>
                    </a:lnTo>
                    <a:lnTo>
                      <a:pt x="683" y="623"/>
                    </a:lnTo>
                    <a:lnTo>
                      <a:pt x="686" y="591"/>
                    </a:lnTo>
                    <a:lnTo>
                      <a:pt x="686" y="590"/>
                    </a:lnTo>
                    <a:lnTo>
                      <a:pt x="686" y="575"/>
                    </a:lnTo>
                    <a:lnTo>
                      <a:pt x="686" y="562"/>
                    </a:lnTo>
                    <a:lnTo>
                      <a:pt x="688" y="549"/>
                    </a:lnTo>
                    <a:lnTo>
                      <a:pt x="688" y="548"/>
                    </a:lnTo>
                    <a:lnTo>
                      <a:pt x="688" y="540"/>
                    </a:lnTo>
                    <a:lnTo>
                      <a:pt x="691" y="519"/>
                    </a:lnTo>
                    <a:lnTo>
                      <a:pt x="695" y="494"/>
                    </a:lnTo>
                    <a:lnTo>
                      <a:pt x="695" y="493"/>
                    </a:lnTo>
                    <a:lnTo>
                      <a:pt x="698" y="465"/>
                    </a:lnTo>
                    <a:lnTo>
                      <a:pt x="702" y="434"/>
                    </a:lnTo>
                    <a:lnTo>
                      <a:pt x="704" y="401"/>
                    </a:lnTo>
                    <a:lnTo>
                      <a:pt x="706" y="367"/>
                    </a:lnTo>
                    <a:lnTo>
                      <a:pt x="710" y="332"/>
                    </a:lnTo>
                    <a:lnTo>
                      <a:pt x="717" y="298"/>
                    </a:lnTo>
                    <a:lnTo>
                      <a:pt x="717" y="297"/>
                    </a:lnTo>
                    <a:lnTo>
                      <a:pt x="720" y="265"/>
                    </a:lnTo>
                    <a:lnTo>
                      <a:pt x="724" y="230"/>
                    </a:lnTo>
                    <a:lnTo>
                      <a:pt x="725" y="200"/>
                    </a:lnTo>
                    <a:lnTo>
                      <a:pt x="725" y="199"/>
                    </a:lnTo>
                    <a:lnTo>
                      <a:pt x="725" y="171"/>
                    </a:lnTo>
                    <a:lnTo>
                      <a:pt x="729" y="146"/>
                    </a:lnTo>
                    <a:lnTo>
                      <a:pt x="732" y="125"/>
                    </a:lnTo>
                    <a:lnTo>
                      <a:pt x="732" y="123"/>
                    </a:lnTo>
                    <a:lnTo>
                      <a:pt x="732" y="106"/>
                    </a:lnTo>
                    <a:lnTo>
                      <a:pt x="732" y="94"/>
                    </a:lnTo>
                    <a:lnTo>
                      <a:pt x="736" y="73"/>
                    </a:lnTo>
                    <a:lnTo>
                      <a:pt x="743" y="48"/>
                    </a:lnTo>
                    <a:lnTo>
                      <a:pt x="744" y="40"/>
                    </a:lnTo>
                    <a:lnTo>
                      <a:pt x="745" y="40"/>
                    </a:lnTo>
                    <a:lnTo>
                      <a:pt x="748" y="31"/>
                    </a:lnTo>
                    <a:lnTo>
                      <a:pt x="753" y="23"/>
                    </a:lnTo>
                    <a:lnTo>
                      <a:pt x="759" y="19"/>
                    </a:lnTo>
                    <a:lnTo>
                      <a:pt x="761" y="16"/>
                    </a:lnTo>
                    <a:lnTo>
                      <a:pt x="765" y="16"/>
                    </a:lnTo>
                    <a:lnTo>
                      <a:pt x="767" y="17"/>
                    </a:lnTo>
                    <a:lnTo>
                      <a:pt x="773" y="23"/>
                    </a:lnTo>
                    <a:lnTo>
                      <a:pt x="778" y="30"/>
                    </a:lnTo>
                    <a:lnTo>
                      <a:pt x="783" y="48"/>
                    </a:lnTo>
                    <a:lnTo>
                      <a:pt x="786" y="56"/>
                    </a:lnTo>
                    <a:lnTo>
                      <a:pt x="786" y="66"/>
                    </a:lnTo>
                    <a:lnTo>
                      <a:pt x="787" y="69"/>
                    </a:lnTo>
                    <a:lnTo>
                      <a:pt x="790" y="82"/>
                    </a:lnTo>
                    <a:lnTo>
                      <a:pt x="793" y="94"/>
                    </a:lnTo>
                    <a:lnTo>
                      <a:pt x="792" y="94"/>
                    </a:lnTo>
                    <a:lnTo>
                      <a:pt x="801" y="156"/>
                    </a:lnTo>
                    <a:lnTo>
                      <a:pt x="808" y="221"/>
                    </a:lnTo>
                    <a:lnTo>
                      <a:pt x="815" y="286"/>
                    </a:lnTo>
                    <a:lnTo>
                      <a:pt x="818" y="349"/>
                    </a:lnTo>
                    <a:lnTo>
                      <a:pt x="820" y="378"/>
                    </a:lnTo>
                    <a:lnTo>
                      <a:pt x="820" y="408"/>
                    </a:lnTo>
                    <a:lnTo>
                      <a:pt x="820" y="409"/>
                    </a:lnTo>
                    <a:lnTo>
                      <a:pt x="823" y="435"/>
                    </a:lnTo>
                    <a:lnTo>
                      <a:pt x="823" y="460"/>
                    </a:lnTo>
                    <a:lnTo>
                      <a:pt x="823" y="461"/>
                    </a:lnTo>
                    <a:lnTo>
                      <a:pt x="827" y="487"/>
                    </a:lnTo>
                    <a:lnTo>
                      <a:pt x="827" y="506"/>
                    </a:lnTo>
                    <a:lnTo>
                      <a:pt x="828" y="508"/>
                    </a:lnTo>
                    <a:lnTo>
                      <a:pt x="830" y="524"/>
                    </a:lnTo>
                    <a:lnTo>
                      <a:pt x="830" y="543"/>
                    </a:lnTo>
                    <a:lnTo>
                      <a:pt x="830" y="544"/>
                    </a:lnTo>
                    <a:lnTo>
                      <a:pt x="837" y="605"/>
                    </a:lnTo>
                    <a:lnTo>
                      <a:pt x="842" y="670"/>
                    </a:lnTo>
                    <a:lnTo>
                      <a:pt x="849" y="735"/>
                    </a:lnTo>
                    <a:lnTo>
                      <a:pt x="856" y="804"/>
                    </a:lnTo>
                    <a:lnTo>
                      <a:pt x="872" y="944"/>
                    </a:lnTo>
                    <a:lnTo>
                      <a:pt x="887" y="1081"/>
                    </a:lnTo>
                    <a:lnTo>
                      <a:pt x="888" y="1082"/>
                    </a:lnTo>
                    <a:lnTo>
                      <a:pt x="891" y="1096"/>
                    </a:lnTo>
                    <a:lnTo>
                      <a:pt x="891" y="1112"/>
                    </a:lnTo>
                    <a:lnTo>
                      <a:pt x="891" y="1114"/>
                    </a:lnTo>
                    <a:lnTo>
                      <a:pt x="893" y="1133"/>
                    </a:lnTo>
                    <a:lnTo>
                      <a:pt x="893" y="1150"/>
                    </a:lnTo>
                    <a:lnTo>
                      <a:pt x="893" y="1151"/>
                    </a:lnTo>
                    <a:lnTo>
                      <a:pt x="899" y="1190"/>
                    </a:lnTo>
                    <a:lnTo>
                      <a:pt x="899" y="1191"/>
                    </a:lnTo>
                    <a:lnTo>
                      <a:pt x="906" y="1233"/>
                    </a:lnTo>
                    <a:lnTo>
                      <a:pt x="913" y="1277"/>
                    </a:lnTo>
                    <a:lnTo>
                      <a:pt x="918" y="1315"/>
                    </a:lnTo>
                    <a:lnTo>
                      <a:pt x="919" y="1315"/>
                    </a:lnTo>
                    <a:lnTo>
                      <a:pt x="922" y="1334"/>
                    </a:lnTo>
                    <a:lnTo>
                      <a:pt x="926" y="1351"/>
                    </a:lnTo>
                    <a:lnTo>
                      <a:pt x="929" y="1366"/>
                    </a:lnTo>
                    <a:lnTo>
                      <a:pt x="933" y="1382"/>
                    </a:lnTo>
                    <a:lnTo>
                      <a:pt x="938" y="1407"/>
                    </a:lnTo>
                    <a:lnTo>
                      <a:pt x="938" y="1408"/>
                    </a:lnTo>
                    <a:lnTo>
                      <a:pt x="944" y="1433"/>
                    </a:lnTo>
                    <a:lnTo>
                      <a:pt x="947" y="1462"/>
                    </a:lnTo>
                    <a:lnTo>
                      <a:pt x="952" y="1493"/>
                    </a:lnTo>
                    <a:lnTo>
                      <a:pt x="953" y="1494"/>
                    </a:lnTo>
                    <a:lnTo>
                      <a:pt x="970" y="1555"/>
                    </a:lnTo>
                    <a:lnTo>
                      <a:pt x="991" y="1617"/>
                    </a:lnTo>
                    <a:lnTo>
                      <a:pt x="991" y="1618"/>
                    </a:lnTo>
                    <a:lnTo>
                      <a:pt x="1005" y="1646"/>
                    </a:lnTo>
                    <a:lnTo>
                      <a:pt x="1020" y="1676"/>
                    </a:lnTo>
                    <a:lnTo>
                      <a:pt x="1021" y="1678"/>
                    </a:lnTo>
                    <a:lnTo>
                      <a:pt x="1040" y="1702"/>
                    </a:lnTo>
                    <a:lnTo>
                      <a:pt x="1059" y="1727"/>
                    </a:lnTo>
                    <a:lnTo>
                      <a:pt x="1060" y="1728"/>
                    </a:lnTo>
                    <a:lnTo>
                      <a:pt x="1084" y="1749"/>
                    </a:lnTo>
                    <a:lnTo>
                      <a:pt x="1085" y="1750"/>
                    </a:lnTo>
                    <a:lnTo>
                      <a:pt x="1114" y="1770"/>
                    </a:lnTo>
                    <a:lnTo>
                      <a:pt x="1116" y="1771"/>
                    </a:lnTo>
                    <a:lnTo>
                      <a:pt x="1147" y="1784"/>
                    </a:lnTo>
                    <a:lnTo>
                      <a:pt x="1181" y="1795"/>
                    </a:lnTo>
                    <a:lnTo>
                      <a:pt x="1187" y="1780"/>
                    </a:lnTo>
                    <a:lnTo>
                      <a:pt x="1153" y="1769"/>
                    </a:lnTo>
                    <a:lnTo>
                      <a:pt x="1122" y="1756"/>
                    </a:lnTo>
                    <a:lnTo>
                      <a:pt x="1095" y="1737"/>
                    </a:lnTo>
                    <a:lnTo>
                      <a:pt x="1070" y="1716"/>
                    </a:lnTo>
                    <a:lnTo>
                      <a:pt x="1070" y="1717"/>
                    </a:lnTo>
                    <a:lnTo>
                      <a:pt x="1053" y="1693"/>
                    </a:lnTo>
                    <a:lnTo>
                      <a:pt x="1034" y="1669"/>
                    </a:lnTo>
                    <a:lnTo>
                      <a:pt x="1019" y="1639"/>
                    </a:lnTo>
                    <a:lnTo>
                      <a:pt x="1006" y="1612"/>
                    </a:lnTo>
                    <a:lnTo>
                      <a:pt x="985" y="1550"/>
                    </a:lnTo>
                    <a:lnTo>
                      <a:pt x="968" y="1490"/>
                    </a:lnTo>
                    <a:lnTo>
                      <a:pt x="963" y="1460"/>
                    </a:lnTo>
                    <a:lnTo>
                      <a:pt x="960" y="1431"/>
                    </a:lnTo>
                    <a:lnTo>
                      <a:pt x="960" y="1430"/>
                    </a:lnTo>
                    <a:lnTo>
                      <a:pt x="953" y="1404"/>
                    </a:lnTo>
                    <a:lnTo>
                      <a:pt x="948" y="1378"/>
                    </a:lnTo>
                    <a:lnTo>
                      <a:pt x="944" y="1363"/>
                    </a:lnTo>
                    <a:lnTo>
                      <a:pt x="941" y="1348"/>
                    </a:lnTo>
                    <a:lnTo>
                      <a:pt x="937" y="1330"/>
                    </a:lnTo>
                    <a:lnTo>
                      <a:pt x="934" y="1312"/>
                    </a:lnTo>
                    <a:lnTo>
                      <a:pt x="928" y="1274"/>
                    </a:lnTo>
                    <a:lnTo>
                      <a:pt x="921" y="1231"/>
                    </a:lnTo>
                    <a:lnTo>
                      <a:pt x="914" y="1189"/>
                    </a:lnTo>
                    <a:lnTo>
                      <a:pt x="909" y="1149"/>
                    </a:lnTo>
                    <a:lnTo>
                      <a:pt x="909" y="1131"/>
                    </a:lnTo>
                    <a:lnTo>
                      <a:pt x="909" y="1130"/>
                    </a:lnTo>
                    <a:lnTo>
                      <a:pt x="907" y="1112"/>
                    </a:lnTo>
                    <a:lnTo>
                      <a:pt x="907" y="1096"/>
                    </a:lnTo>
                    <a:lnTo>
                      <a:pt x="907" y="1094"/>
                    </a:lnTo>
                    <a:lnTo>
                      <a:pt x="903" y="1079"/>
                    </a:lnTo>
                    <a:lnTo>
                      <a:pt x="887" y="942"/>
                    </a:lnTo>
                    <a:lnTo>
                      <a:pt x="872" y="803"/>
                    </a:lnTo>
                    <a:lnTo>
                      <a:pt x="865" y="734"/>
                    </a:lnTo>
                    <a:lnTo>
                      <a:pt x="858" y="668"/>
                    </a:lnTo>
                    <a:lnTo>
                      <a:pt x="853" y="604"/>
                    </a:lnTo>
                    <a:lnTo>
                      <a:pt x="853" y="603"/>
                    </a:lnTo>
                    <a:lnTo>
                      <a:pt x="846" y="542"/>
                    </a:lnTo>
                    <a:lnTo>
                      <a:pt x="846" y="524"/>
                    </a:lnTo>
                    <a:lnTo>
                      <a:pt x="843" y="506"/>
                    </a:lnTo>
                    <a:lnTo>
                      <a:pt x="843" y="485"/>
                    </a:lnTo>
                    <a:lnTo>
                      <a:pt x="843" y="484"/>
                    </a:lnTo>
                    <a:lnTo>
                      <a:pt x="839" y="459"/>
                    </a:lnTo>
                    <a:lnTo>
                      <a:pt x="839" y="434"/>
                    </a:lnTo>
                    <a:lnTo>
                      <a:pt x="839" y="433"/>
                    </a:lnTo>
                    <a:lnTo>
                      <a:pt x="836" y="407"/>
                    </a:lnTo>
                    <a:lnTo>
                      <a:pt x="836" y="377"/>
                    </a:lnTo>
                    <a:lnTo>
                      <a:pt x="834" y="348"/>
                    </a:lnTo>
                    <a:lnTo>
                      <a:pt x="830" y="285"/>
                    </a:lnTo>
                    <a:lnTo>
                      <a:pt x="830" y="284"/>
                    </a:lnTo>
                    <a:lnTo>
                      <a:pt x="823" y="219"/>
                    </a:lnTo>
                    <a:lnTo>
                      <a:pt x="816" y="153"/>
                    </a:lnTo>
                    <a:lnTo>
                      <a:pt x="808" y="91"/>
                    </a:lnTo>
                    <a:lnTo>
                      <a:pt x="808" y="90"/>
                    </a:lnTo>
                    <a:lnTo>
                      <a:pt x="805" y="77"/>
                    </a:lnTo>
                    <a:lnTo>
                      <a:pt x="802" y="66"/>
                    </a:lnTo>
                    <a:lnTo>
                      <a:pt x="802" y="55"/>
                    </a:lnTo>
                    <a:lnTo>
                      <a:pt x="802" y="52"/>
                    </a:lnTo>
                    <a:lnTo>
                      <a:pt x="798" y="42"/>
                    </a:lnTo>
                    <a:lnTo>
                      <a:pt x="793" y="26"/>
                    </a:lnTo>
                    <a:lnTo>
                      <a:pt x="793" y="25"/>
                    </a:lnTo>
                    <a:lnTo>
                      <a:pt x="791" y="23"/>
                    </a:lnTo>
                    <a:lnTo>
                      <a:pt x="784" y="13"/>
                    </a:lnTo>
                    <a:lnTo>
                      <a:pt x="777" y="5"/>
                    </a:lnTo>
                    <a:lnTo>
                      <a:pt x="774" y="3"/>
                    </a:lnTo>
                    <a:lnTo>
                      <a:pt x="768" y="1"/>
                    </a:lnTo>
                    <a:lnTo>
                      <a:pt x="766" y="0"/>
                    </a:lnTo>
                    <a:lnTo>
                      <a:pt x="759" y="0"/>
                    </a:lnTo>
                    <a:lnTo>
                      <a:pt x="756" y="1"/>
                    </a:lnTo>
                    <a:lnTo>
                      <a:pt x="754" y="2"/>
                    </a:lnTo>
                    <a:lnTo>
                      <a:pt x="749" y="6"/>
                    </a:lnTo>
                    <a:lnTo>
                      <a:pt x="742" y="12"/>
                    </a:lnTo>
                    <a:lnTo>
                      <a:pt x="741" y="13"/>
                    </a:lnTo>
                    <a:lnTo>
                      <a:pt x="740" y="13"/>
                    </a:lnTo>
                    <a:lnTo>
                      <a:pt x="734" y="23"/>
                    </a:lnTo>
                    <a:lnTo>
                      <a:pt x="733" y="25"/>
                    </a:lnTo>
                    <a:lnTo>
                      <a:pt x="730" y="34"/>
                    </a:lnTo>
                    <a:lnTo>
                      <a:pt x="729" y="36"/>
                    </a:lnTo>
                    <a:lnTo>
                      <a:pt x="730" y="35"/>
                    </a:lnTo>
                    <a:lnTo>
                      <a:pt x="728" y="44"/>
                    </a:lnTo>
                    <a:lnTo>
                      <a:pt x="721" y="69"/>
                    </a:lnTo>
                    <a:lnTo>
                      <a:pt x="720" y="71"/>
                    </a:lnTo>
                    <a:lnTo>
                      <a:pt x="720" y="70"/>
                    </a:lnTo>
                    <a:lnTo>
                      <a:pt x="717" y="91"/>
                    </a:lnTo>
                    <a:lnTo>
                      <a:pt x="717" y="92"/>
                    </a:lnTo>
                    <a:lnTo>
                      <a:pt x="717" y="106"/>
                    </a:lnTo>
                    <a:lnTo>
                      <a:pt x="717" y="122"/>
                    </a:lnTo>
                    <a:lnTo>
                      <a:pt x="713" y="144"/>
                    </a:lnTo>
                    <a:lnTo>
                      <a:pt x="710" y="168"/>
                    </a:lnTo>
                    <a:lnTo>
                      <a:pt x="710" y="169"/>
                    </a:lnTo>
                    <a:lnTo>
                      <a:pt x="710" y="199"/>
                    </a:lnTo>
                    <a:lnTo>
                      <a:pt x="708" y="228"/>
                    </a:lnTo>
                    <a:lnTo>
                      <a:pt x="704" y="263"/>
                    </a:lnTo>
                    <a:lnTo>
                      <a:pt x="701" y="295"/>
                    </a:lnTo>
                    <a:lnTo>
                      <a:pt x="702" y="295"/>
                    </a:lnTo>
                    <a:lnTo>
                      <a:pt x="695" y="329"/>
                    </a:lnTo>
                    <a:lnTo>
                      <a:pt x="694" y="331"/>
                    </a:lnTo>
                    <a:lnTo>
                      <a:pt x="694" y="330"/>
                    </a:lnTo>
                    <a:lnTo>
                      <a:pt x="690" y="365"/>
                    </a:lnTo>
                    <a:lnTo>
                      <a:pt x="690" y="366"/>
                    </a:lnTo>
                    <a:lnTo>
                      <a:pt x="689" y="400"/>
                    </a:lnTo>
                    <a:lnTo>
                      <a:pt x="686" y="433"/>
                    </a:lnTo>
                    <a:lnTo>
                      <a:pt x="683" y="463"/>
                    </a:lnTo>
                    <a:lnTo>
                      <a:pt x="679" y="491"/>
                    </a:lnTo>
                    <a:lnTo>
                      <a:pt x="676" y="517"/>
                    </a:lnTo>
                    <a:lnTo>
                      <a:pt x="672" y="538"/>
                    </a:lnTo>
                    <a:lnTo>
                      <a:pt x="672" y="547"/>
                    </a:lnTo>
                    <a:lnTo>
                      <a:pt x="670" y="560"/>
                    </a:lnTo>
                    <a:lnTo>
                      <a:pt x="670" y="561"/>
                    </a:lnTo>
                    <a:lnTo>
                      <a:pt x="670" y="575"/>
                    </a:lnTo>
                    <a:lnTo>
                      <a:pt x="670" y="589"/>
                    </a:lnTo>
                    <a:lnTo>
                      <a:pt x="667" y="622"/>
                    </a:lnTo>
                    <a:lnTo>
                      <a:pt x="663" y="663"/>
                    </a:lnTo>
                    <a:lnTo>
                      <a:pt x="663" y="664"/>
                    </a:lnTo>
                    <a:lnTo>
                      <a:pt x="663" y="706"/>
                    </a:lnTo>
                    <a:lnTo>
                      <a:pt x="660" y="752"/>
                    </a:lnTo>
                    <a:lnTo>
                      <a:pt x="656" y="802"/>
                    </a:lnTo>
                    <a:lnTo>
                      <a:pt x="653" y="855"/>
                    </a:lnTo>
                    <a:lnTo>
                      <a:pt x="651" y="911"/>
                    </a:lnTo>
                    <a:lnTo>
                      <a:pt x="648" y="966"/>
                    </a:lnTo>
                    <a:lnTo>
                      <a:pt x="644" y="1024"/>
                    </a:lnTo>
                    <a:lnTo>
                      <a:pt x="641" y="1084"/>
                    </a:lnTo>
                    <a:lnTo>
                      <a:pt x="637" y="1142"/>
                    </a:lnTo>
                    <a:lnTo>
                      <a:pt x="633" y="1199"/>
                    </a:lnTo>
                    <a:lnTo>
                      <a:pt x="629" y="1254"/>
                    </a:lnTo>
                    <a:lnTo>
                      <a:pt x="622" y="1310"/>
                    </a:lnTo>
                    <a:lnTo>
                      <a:pt x="623" y="1310"/>
                    </a:lnTo>
                    <a:lnTo>
                      <a:pt x="620" y="1329"/>
                    </a:lnTo>
                    <a:lnTo>
                      <a:pt x="619" y="1329"/>
                    </a:lnTo>
                    <a:lnTo>
                      <a:pt x="615" y="1352"/>
                    </a:lnTo>
                    <a:lnTo>
                      <a:pt x="616" y="1352"/>
                    </a:lnTo>
                    <a:lnTo>
                      <a:pt x="611" y="1378"/>
                    </a:lnTo>
                    <a:lnTo>
                      <a:pt x="604" y="1406"/>
                    </a:lnTo>
                    <a:lnTo>
                      <a:pt x="595" y="1440"/>
                    </a:lnTo>
                    <a:lnTo>
                      <a:pt x="585" y="1473"/>
                    </a:lnTo>
                    <a:lnTo>
                      <a:pt x="585" y="1474"/>
                    </a:lnTo>
                    <a:lnTo>
                      <a:pt x="577" y="1509"/>
                    </a:lnTo>
                    <a:lnTo>
                      <a:pt x="566" y="1546"/>
                    </a:lnTo>
                    <a:lnTo>
                      <a:pt x="557" y="1581"/>
                    </a:lnTo>
                    <a:lnTo>
                      <a:pt x="547" y="1617"/>
                    </a:lnTo>
                    <a:lnTo>
                      <a:pt x="538" y="1651"/>
                    </a:lnTo>
                    <a:lnTo>
                      <a:pt x="529" y="1686"/>
                    </a:lnTo>
                    <a:lnTo>
                      <a:pt x="522" y="1717"/>
                    </a:lnTo>
                    <a:lnTo>
                      <a:pt x="513" y="1746"/>
                    </a:lnTo>
                    <a:lnTo>
                      <a:pt x="506" y="1770"/>
                    </a:lnTo>
                    <a:lnTo>
                      <a:pt x="505" y="1772"/>
                    </a:lnTo>
                    <a:lnTo>
                      <a:pt x="503" y="1795"/>
                    </a:lnTo>
                    <a:lnTo>
                      <a:pt x="497" y="1817"/>
                    </a:lnTo>
                    <a:lnTo>
                      <a:pt x="486" y="1837"/>
                    </a:lnTo>
                    <a:lnTo>
                      <a:pt x="468" y="1859"/>
                    </a:lnTo>
                    <a:lnTo>
                      <a:pt x="449" y="1879"/>
                    </a:lnTo>
                    <a:lnTo>
                      <a:pt x="429" y="1895"/>
                    </a:lnTo>
                    <a:lnTo>
                      <a:pt x="403" y="1908"/>
                    </a:lnTo>
                    <a:lnTo>
                      <a:pt x="382" y="1919"/>
                    </a:lnTo>
                    <a:lnTo>
                      <a:pt x="358" y="1926"/>
                    </a:lnTo>
                    <a:lnTo>
                      <a:pt x="321" y="1934"/>
                    </a:lnTo>
                    <a:lnTo>
                      <a:pt x="321" y="1933"/>
                    </a:lnTo>
                    <a:lnTo>
                      <a:pt x="277" y="1939"/>
                    </a:lnTo>
                    <a:lnTo>
                      <a:pt x="235" y="1944"/>
                    </a:lnTo>
                    <a:lnTo>
                      <a:pt x="189" y="1945"/>
                    </a:lnTo>
                    <a:lnTo>
                      <a:pt x="95" y="1945"/>
                    </a:lnTo>
                    <a:lnTo>
                      <a:pt x="0" y="194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696" name="Rectangle 18"/>
              <p:cNvSpPr>
                <a:spLocks noChangeArrowheads="1"/>
              </p:cNvSpPr>
              <p:nvPr/>
            </p:nvSpPr>
            <p:spPr bwMode="auto">
              <a:xfrm rot="-5400000">
                <a:off x="-13" y="2101"/>
                <a:ext cx="108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tx1"/>
                    </a:solidFill>
                    <a:latin typeface="Times" charset="0"/>
                  </a:rPr>
                  <a:t>Normalized Intensity</a:t>
                </a:r>
                <a:endParaRPr lang="en-US" altLang="en-US" sz="2800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28697" name="Rectangle 19"/>
              <p:cNvSpPr>
                <a:spLocks noChangeArrowheads="1"/>
              </p:cNvSpPr>
              <p:nvPr/>
            </p:nvSpPr>
            <p:spPr bwMode="auto">
              <a:xfrm>
                <a:off x="1545" y="1325"/>
                <a:ext cx="24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en-US" sz="1400">
                    <a:solidFill>
                      <a:srgbClr val="000000"/>
                    </a:solidFill>
                    <a:latin typeface="Times" charset="0"/>
                  </a:rPr>
                  <a:t>FITC</a:t>
                </a:r>
                <a:endParaRPr lang="en-US" altLang="en-US" sz="2800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28698" name="Rectangle 20"/>
              <p:cNvSpPr>
                <a:spLocks noChangeArrowheads="1"/>
              </p:cNvSpPr>
              <p:nvPr/>
            </p:nvSpPr>
            <p:spPr bwMode="auto">
              <a:xfrm>
                <a:off x="2304" y="1328"/>
                <a:ext cx="20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en-US" sz="1400">
                    <a:solidFill>
                      <a:srgbClr val="000000"/>
                    </a:solidFill>
                    <a:latin typeface="Times" charset="0"/>
                  </a:rPr>
                  <a:t>RPE</a:t>
                </a:r>
                <a:endParaRPr lang="en-US" altLang="en-US" sz="1400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28699" name="Rectangle 21"/>
              <p:cNvSpPr>
                <a:spLocks noChangeArrowheads="1"/>
              </p:cNvSpPr>
              <p:nvPr/>
            </p:nvSpPr>
            <p:spPr bwMode="auto">
              <a:xfrm>
                <a:off x="4231" y="3554"/>
                <a:ext cx="57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tx1"/>
                    </a:solidFill>
                    <a:latin typeface="Times" charset="0"/>
                  </a:rPr>
                  <a:t>            800</a:t>
                </a:r>
                <a:endParaRPr lang="en-US" altLang="en-US" sz="2800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28700" name="Freeform 22"/>
              <p:cNvSpPr>
                <a:spLocks/>
              </p:cNvSpPr>
              <p:nvPr/>
            </p:nvSpPr>
            <p:spPr bwMode="auto">
              <a:xfrm>
                <a:off x="1342" y="2584"/>
                <a:ext cx="348" cy="875"/>
              </a:xfrm>
              <a:custGeom>
                <a:avLst/>
                <a:gdLst>
                  <a:gd name="T0" fmla="*/ 333 w 348"/>
                  <a:gd name="T1" fmla="*/ 0 h 875"/>
                  <a:gd name="T2" fmla="*/ 318 w 348"/>
                  <a:gd name="T3" fmla="*/ 112 h 875"/>
                  <a:gd name="T4" fmla="*/ 308 w 348"/>
                  <a:gd name="T5" fmla="*/ 183 h 875"/>
                  <a:gd name="T6" fmla="*/ 299 w 348"/>
                  <a:gd name="T7" fmla="*/ 247 h 875"/>
                  <a:gd name="T8" fmla="*/ 295 w 348"/>
                  <a:gd name="T9" fmla="*/ 275 h 875"/>
                  <a:gd name="T10" fmla="*/ 284 w 348"/>
                  <a:gd name="T11" fmla="*/ 327 h 875"/>
                  <a:gd name="T12" fmla="*/ 281 w 348"/>
                  <a:gd name="T13" fmla="*/ 346 h 875"/>
                  <a:gd name="T14" fmla="*/ 267 w 348"/>
                  <a:gd name="T15" fmla="*/ 408 h 875"/>
                  <a:gd name="T16" fmla="*/ 256 w 348"/>
                  <a:gd name="T17" fmla="*/ 448 h 875"/>
                  <a:gd name="T18" fmla="*/ 242 w 348"/>
                  <a:gd name="T19" fmla="*/ 490 h 875"/>
                  <a:gd name="T20" fmla="*/ 207 w 348"/>
                  <a:gd name="T21" fmla="*/ 572 h 875"/>
                  <a:gd name="T22" fmla="*/ 190 w 348"/>
                  <a:gd name="T23" fmla="*/ 610 h 875"/>
                  <a:gd name="T24" fmla="*/ 172 w 348"/>
                  <a:gd name="T25" fmla="*/ 644 h 875"/>
                  <a:gd name="T26" fmla="*/ 136 w 348"/>
                  <a:gd name="T27" fmla="*/ 700 h 875"/>
                  <a:gd name="T28" fmla="*/ 125 w 348"/>
                  <a:gd name="T29" fmla="*/ 715 h 875"/>
                  <a:gd name="T30" fmla="*/ 101 w 348"/>
                  <a:gd name="T31" fmla="*/ 747 h 875"/>
                  <a:gd name="T32" fmla="*/ 71 w 348"/>
                  <a:gd name="T33" fmla="*/ 785 h 875"/>
                  <a:gd name="T34" fmla="*/ 39 w 348"/>
                  <a:gd name="T35" fmla="*/ 822 h 875"/>
                  <a:gd name="T36" fmla="*/ 11 w 348"/>
                  <a:gd name="T37" fmla="*/ 853 h 875"/>
                  <a:gd name="T38" fmla="*/ 0 w 348"/>
                  <a:gd name="T39" fmla="*/ 863 h 875"/>
                  <a:gd name="T40" fmla="*/ 16 w 348"/>
                  <a:gd name="T41" fmla="*/ 870 h 875"/>
                  <a:gd name="T42" fmla="*/ 36 w 348"/>
                  <a:gd name="T43" fmla="*/ 850 h 875"/>
                  <a:gd name="T44" fmla="*/ 67 w 348"/>
                  <a:gd name="T45" fmla="*/ 815 h 875"/>
                  <a:gd name="T46" fmla="*/ 97 w 348"/>
                  <a:gd name="T47" fmla="*/ 777 h 875"/>
                  <a:gd name="T48" fmla="*/ 125 w 348"/>
                  <a:gd name="T49" fmla="*/ 741 h 875"/>
                  <a:gd name="T50" fmla="*/ 147 w 348"/>
                  <a:gd name="T51" fmla="*/ 711 h 875"/>
                  <a:gd name="T52" fmla="*/ 168 w 348"/>
                  <a:gd name="T53" fmla="*/ 680 h 875"/>
                  <a:gd name="T54" fmla="*/ 195 w 348"/>
                  <a:gd name="T55" fmla="*/ 633 h 875"/>
                  <a:gd name="T56" fmla="*/ 214 w 348"/>
                  <a:gd name="T57" fmla="*/ 598 h 875"/>
                  <a:gd name="T58" fmla="*/ 240 w 348"/>
                  <a:gd name="T59" fmla="*/ 538 h 875"/>
                  <a:gd name="T60" fmla="*/ 271 w 348"/>
                  <a:gd name="T61" fmla="*/ 453 h 875"/>
                  <a:gd name="T62" fmla="*/ 277 w 348"/>
                  <a:gd name="T63" fmla="*/ 433 h 875"/>
                  <a:gd name="T64" fmla="*/ 291 w 348"/>
                  <a:gd name="T65" fmla="*/ 373 h 875"/>
                  <a:gd name="T66" fmla="*/ 296 w 348"/>
                  <a:gd name="T67" fmla="*/ 350 h 875"/>
                  <a:gd name="T68" fmla="*/ 300 w 348"/>
                  <a:gd name="T69" fmla="*/ 327 h 875"/>
                  <a:gd name="T70" fmla="*/ 310 w 348"/>
                  <a:gd name="T71" fmla="*/ 278 h 875"/>
                  <a:gd name="T72" fmla="*/ 315 w 348"/>
                  <a:gd name="T73" fmla="*/ 247 h 875"/>
                  <a:gd name="T74" fmla="*/ 324 w 348"/>
                  <a:gd name="T75" fmla="*/ 183 h 875"/>
                  <a:gd name="T76" fmla="*/ 333 w 348"/>
                  <a:gd name="T77" fmla="*/ 112 h 875"/>
                  <a:gd name="T78" fmla="*/ 348 w 348"/>
                  <a:gd name="T79" fmla="*/ 2 h 8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8"/>
                  <a:gd name="T121" fmla="*/ 0 h 875"/>
                  <a:gd name="T122" fmla="*/ 348 w 348"/>
                  <a:gd name="T123" fmla="*/ 875 h 8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8" h="875">
                    <a:moveTo>
                      <a:pt x="348" y="2"/>
                    </a:moveTo>
                    <a:lnTo>
                      <a:pt x="333" y="0"/>
                    </a:lnTo>
                    <a:lnTo>
                      <a:pt x="323" y="76"/>
                    </a:lnTo>
                    <a:lnTo>
                      <a:pt x="318" y="112"/>
                    </a:lnTo>
                    <a:lnTo>
                      <a:pt x="313" y="148"/>
                    </a:lnTo>
                    <a:lnTo>
                      <a:pt x="308" y="183"/>
                    </a:lnTo>
                    <a:lnTo>
                      <a:pt x="304" y="216"/>
                    </a:lnTo>
                    <a:lnTo>
                      <a:pt x="299" y="247"/>
                    </a:lnTo>
                    <a:lnTo>
                      <a:pt x="294" y="275"/>
                    </a:lnTo>
                    <a:lnTo>
                      <a:pt x="295" y="275"/>
                    </a:lnTo>
                    <a:lnTo>
                      <a:pt x="290" y="303"/>
                    </a:lnTo>
                    <a:lnTo>
                      <a:pt x="284" y="327"/>
                    </a:lnTo>
                    <a:lnTo>
                      <a:pt x="281" y="346"/>
                    </a:lnTo>
                    <a:lnTo>
                      <a:pt x="277" y="367"/>
                    </a:lnTo>
                    <a:lnTo>
                      <a:pt x="267" y="408"/>
                    </a:lnTo>
                    <a:lnTo>
                      <a:pt x="262" y="427"/>
                    </a:lnTo>
                    <a:lnTo>
                      <a:pt x="256" y="448"/>
                    </a:lnTo>
                    <a:lnTo>
                      <a:pt x="242" y="490"/>
                    </a:lnTo>
                    <a:lnTo>
                      <a:pt x="225" y="532"/>
                    </a:lnTo>
                    <a:lnTo>
                      <a:pt x="207" y="572"/>
                    </a:lnTo>
                    <a:lnTo>
                      <a:pt x="199" y="592"/>
                    </a:lnTo>
                    <a:lnTo>
                      <a:pt x="190" y="610"/>
                    </a:lnTo>
                    <a:lnTo>
                      <a:pt x="180" y="627"/>
                    </a:lnTo>
                    <a:lnTo>
                      <a:pt x="172" y="644"/>
                    </a:lnTo>
                    <a:lnTo>
                      <a:pt x="153" y="674"/>
                    </a:lnTo>
                    <a:lnTo>
                      <a:pt x="136" y="700"/>
                    </a:lnTo>
                    <a:lnTo>
                      <a:pt x="125" y="715"/>
                    </a:lnTo>
                    <a:lnTo>
                      <a:pt x="113" y="731"/>
                    </a:lnTo>
                    <a:lnTo>
                      <a:pt x="101" y="747"/>
                    </a:lnTo>
                    <a:lnTo>
                      <a:pt x="86" y="765"/>
                    </a:lnTo>
                    <a:lnTo>
                      <a:pt x="71" y="785"/>
                    </a:lnTo>
                    <a:lnTo>
                      <a:pt x="55" y="804"/>
                    </a:lnTo>
                    <a:lnTo>
                      <a:pt x="39" y="822"/>
                    </a:lnTo>
                    <a:lnTo>
                      <a:pt x="25" y="839"/>
                    </a:lnTo>
                    <a:lnTo>
                      <a:pt x="11" y="853"/>
                    </a:lnTo>
                    <a:lnTo>
                      <a:pt x="4" y="858"/>
                    </a:lnTo>
                    <a:lnTo>
                      <a:pt x="0" y="863"/>
                    </a:lnTo>
                    <a:lnTo>
                      <a:pt x="10" y="875"/>
                    </a:lnTo>
                    <a:lnTo>
                      <a:pt x="16" y="870"/>
                    </a:lnTo>
                    <a:lnTo>
                      <a:pt x="22" y="864"/>
                    </a:lnTo>
                    <a:lnTo>
                      <a:pt x="36" y="850"/>
                    </a:lnTo>
                    <a:lnTo>
                      <a:pt x="51" y="834"/>
                    </a:lnTo>
                    <a:lnTo>
                      <a:pt x="67" y="815"/>
                    </a:lnTo>
                    <a:lnTo>
                      <a:pt x="82" y="796"/>
                    </a:lnTo>
                    <a:lnTo>
                      <a:pt x="97" y="777"/>
                    </a:lnTo>
                    <a:lnTo>
                      <a:pt x="112" y="758"/>
                    </a:lnTo>
                    <a:lnTo>
                      <a:pt x="125" y="741"/>
                    </a:lnTo>
                    <a:lnTo>
                      <a:pt x="137" y="726"/>
                    </a:lnTo>
                    <a:lnTo>
                      <a:pt x="147" y="711"/>
                    </a:lnTo>
                    <a:lnTo>
                      <a:pt x="149" y="709"/>
                    </a:lnTo>
                    <a:lnTo>
                      <a:pt x="168" y="680"/>
                    </a:lnTo>
                    <a:lnTo>
                      <a:pt x="186" y="650"/>
                    </a:lnTo>
                    <a:lnTo>
                      <a:pt x="195" y="633"/>
                    </a:lnTo>
                    <a:lnTo>
                      <a:pt x="204" y="617"/>
                    </a:lnTo>
                    <a:lnTo>
                      <a:pt x="214" y="598"/>
                    </a:lnTo>
                    <a:lnTo>
                      <a:pt x="222" y="578"/>
                    </a:lnTo>
                    <a:lnTo>
                      <a:pt x="240" y="538"/>
                    </a:lnTo>
                    <a:lnTo>
                      <a:pt x="256" y="496"/>
                    </a:lnTo>
                    <a:lnTo>
                      <a:pt x="271" y="453"/>
                    </a:lnTo>
                    <a:lnTo>
                      <a:pt x="277" y="433"/>
                    </a:lnTo>
                    <a:lnTo>
                      <a:pt x="282" y="414"/>
                    </a:lnTo>
                    <a:lnTo>
                      <a:pt x="291" y="373"/>
                    </a:lnTo>
                    <a:lnTo>
                      <a:pt x="296" y="352"/>
                    </a:lnTo>
                    <a:lnTo>
                      <a:pt x="296" y="350"/>
                    </a:lnTo>
                    <a:lnTo>
                      <a:pt x="300" y="327"/>
                    </a:lnTo>
                    <a:lnTo>
                      <a:pt x="305" y="303"/>
                    </a:lnTo>
                    <a:lnTo>
                      <a:pt x="310" y="278"/>
                    </a:lnTo>
                    <a:lnTo>
                      <a:pt x="315" y="247"/>
                    </a:lnTo>
                    <a:lnTo>
                      <a:pt x="319" y="216"/>
                    </a:lnTo>
                    <a:lnTo>
                      <a:pt x="324" y="183"/>
                    </a:lnTo>
                    <a:lnTo>
                      <a:pt x="329" y="148"/>
                    </a:lnTo>
                    <a:lnTo>
                      <a:pt x="333" y="112"/>
                    </a:lnTo>
                    <a:lnTo>
                      <a:pt x="339" y="76"/>
                    </a:lnTo>
                    <a:lnTo>
                      <a:pt x="348" y="2"/>
                    </a:lnTo>
                    <a:close/>
                  </a:path>
                </a:pathLst>
              </a:custGeom>
              <a:solidFill>
                <a:srgbClr val="33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01" name="Freeform 23"/>
              <p:cNvSpPr>
                <a:spLocks/>
              </p:cNvSpPr>
              <p:nvPr/>
            </p:nvSpPr>
            <p:spPr bwMode="auto">
              <a:xfrm>
                <a:off x="2013" y="1461"/>
                <a:ext cx="1558" cy="1981"/>
              </a:xfrm>
              <a:custGeom>
                <a:avLst/>
                <a:gdLst>
                  <a:gd name="T0" fmla="*/ 117 w 1558"/>
                  <a:gd name="T1" fmla="*/ 1960 h 1981"/>
                  <a:gd name="T2" fmla="*/ 202 w 1558"/>
                  <a:gd name="T3" fmla="*/ 1866 h 1981"/>
                  <a:gd name="T4" fmla="*/ 247 w 1558"/>
                  <a:gd name="T5" fmla="*/ 1714 h 1981"/>
                  <a:gd name="T6" fmla="*/ 308 w 1558"/>
                  <a:gd name="T7" fmla="*/ 1335 h 1981"/>
                  <a:gd name="T8" fmla="*/ 342 w 1558"/>
                  <a:gd name="T9" fmla="*/ 723 h 1981"/>
                  <a:gd name="T10" fmla="*/ 368 w 1558"/>
                  <a:gd name="T11" fmla="*/ 285 h 1981"/>
                  <a:gd name="T12" fmla="*/ 378 w 1558"/>
                  <a:gd name="T13" fmla="*/ 135 h 1981"/>
                  <a:gd name="T14" fmla="*/ 386 w 1558"/>
                  <a:gd name="T15" fmla="*/ 79 h 1981"/>
                  <a:gd name="T16" fmla="*/ 407 w 1558"/>
                  <a:gd name="T17" fmla="*/ 22 h 1981"/>
                  <a:gd name="T18" fmla="*/ 418 w 1558"/>
                  <a:gd name="T19" fmla="*/ 42 h 1981"/>
                  <a:gd name="T20" fmla="*/ 427 w 1558"/>
                  <a:gd name="T21" fmla="*/ 174 h 1981"/>
                  <a:gd name="T22" fmla="*/ 455 w 1558"/>
                  <a:gd name="T23" fmla="*/ 470 h 1981"/>
                  <a:gd name="T24" fmla="*/ 479 w 1558"/>
                  <a:gd name="T25" fmla="*/ 695 h 1981"/>
                  <a:gd name="T26" fmla="*/ 488 w 1558"/>
                  <a:gd name="T27" fmla="*/ 779 h 1981"/>
                  <a:gd name="T28" fmla="*/ 502 w 1558"/>
                  <a:gd name="T29" fmla="*/ 909 h 1981"/>
                  <a:gd name="T30" fmla="*/ 543 w 1558"/>
                  <a:gd name="T31" fmla="*/ 1187 h 1981"/>
                  <a:gd name="T32" fmla="*/ 582 w 1558"/>
                  <a:gd name="T33" fmla="*/ 1352 h 1981"/>
                  <a:gd name="T34" fmla="*/ 622 w 1558"/>
                  <a:gd name="T35" fmla="*/ 1476 h 1981"/>
                  <a:gd name="T36" fmla="*/ 707 w 1558"/>
                  <a:gd name="T37" fmla="*/ 1607 h 1981"/>
                  <a:gd name="T38" fmla="*/ 866 w 1558"/>
                  <a:gd name="T39" fmla="*/ 1706 h 1981"/>
                  <a:gd name="T40" fmla="*/ 943 w 1558"/>
                  <a:gd name="T41" fmla="*/ 1756 h 1981"/>
                  <a:gd name="T42" fmla="*/ 982 w 1558"/>
                  <a:gd name="T43" fmla="*/ 1803 h 1981"/>
                  <a:gd name="T44" fmla="*/ 1087 w 1558"/>
                  <a:gd name="T45" fmla="*/ 1897 h 1981"/>
                  <a:gd name="T46" fmla="*/ 1119 w 1558"/>
                  <a:gd name="T47" fmla="*/ 1917 h 1981"/>
                  <a:gd name="T48" fmla="*/ 1180 w 1558"/>
                  <a:gd name="T49" fmla="*/ 1943 h 1981"/>
                  <a:gd name="T50" fmla="*/ 1280 w 1558"/>
                  <a:gd name="T51" fmla="*/ 1972 h 1981"/>
                  <a:gd name="T52" fmla="*/ 1363 w 1558"/>
                  <a:gd name="T53" fmla="*/ 1974 h 1981"/>
                  <a:gd name="T54" fmla="*/ 1538 w 1558"/>
                  <a:gd name="T55" fmla="*/ 1974 h 1981"/>
                  <a:gd name="T56" fmla="*/ 1468 w 1558"/>
                  <a:gd name="T57" fmla="*/ 1958 h 1981"/>
                  <a:gd name="T58" fmla="*/ 1305 w 1558"/>
                  <a:gd name="T59" fmla="*/ 1958 h 1981"/>
                  <a:gd name="T60" fmla="*/ 1234 w 1558"/>
                  <a:gd name="T61" fmla="*/ 1942 h 1981"/>
                  <a:gd name="T62" fmla="*/ 1135 w 1558"/>
                  <a:gd name="T63" fmla="*/ 1908 h 1981"/>
                  <a:gd name="T64" fmla="*/ 1111 w 1558"/>
                  <a:gd name="T65" fmla="*/ 1894 h 1981"/>
                  <a:gd name="T66" fmla="*/ 1016 w 1558"/>
                  <a:gd name="T67" fmla="*/ 1814 h 1981"/>
                  <a:gd name="T68" fmla="*/ 961 w 1558"/>
                  <a:gd name="T69" fmla="*/ 1755 h 1981"/>
                  <a:gd name="T70" fmla="*/ 902 w 1558"/>
                  <a:gd name="T71" fmla="*/ 1708 h 1981"/>
                  <a:gd name="T72" fmla="*/ 735 w 1558"/>
                  <a:gd name="T73" fmla="*/ 1610 h 1981"/>
                  <a:gd name="T74" fmla="*/ 637 w 1558"/>
                  <a:gd name="T75" fmla="*/ 1471 h 1981"/>
                  <a:gd name="T76" fmla="*/ 602 w 1558"/>
                  <a:gd name="T77" fmla="*/ 1362 h 1981"/>
                  <a:gd name="T78" fmla="*/ 566 w 1558"/>
                  <a:gd name="T79" fmla="*/ 1224 h 1981"/>
                  <a:gd name="T80" fmla="*/ 522 w 1558"/>
                  <a:gd name="T81" fmla="*/ 944 h 1981"/>
                  <a:gd name="T82" fmla="*/ 506 w 1558"/>
                  <a:gd name="T83" fmla="*/ 797 h 1981"/>
                  <a:gd name="T84" fmla="*/ 497 w 1558"/>
                  <a:gd name="T85" fmla="*/ 729 h 1981"/>
                  <a:gd name="T86" fmla="*/ 481 w 1558"/>
                  <a:gd name="T87" fmla="*/ 565 h 1981"/>
                  <a:gd name="T88" fmla="*/ 447 w 1558"/>
                  <a:gd name="T89" fmla="*/ 216 h 1981"/>
                  <a:gd name="T90" fmla="*/ 434 w 1558"/>
                  <a:gd name="T91" fmla="*/ 49 h 1981"/>
                  <a:gd name="T92" fmla="*/ 425 w 1558"/>
                  <a:gd name="T93" fmla="*/ 11 h 1981"/>
                  <a:gd name="T94" fmla="*/ 407 w 1558"/>
                  <a:gd name="T95" fmla="*/ 1 h 1981"/>
                  <a:gd name="T96" fmla="*/ 383 w 1558"/>
                  <a:gd name="T97" fmla="*/ 33 h 1981"/>
                  <a:gd name="T98" fmla="*/ 369 w 1558"/>
                  <a:gd name="T99" fmla="*/ 89 h 1981"/>
                  <a:gd name="T100" fmla="*/ 362 w 1558"/>
                  <a:gd name="T101" fmla="*/ 123 h 1981"/>
                  <a:gd name="T102" fmla="*/ 354 w 1558"/>
                  <a:gd name="T103" fmla="*/ 256 h 1981"/>
                  <a:gd name="T104" fmla="*/ 330 w 1558"/>
                  <a:gd name="T105" fmla="*/ 641 h 1981"/>
                  <a:gd name="T106" fmla="*/ 292 w 1558"/>
                  <a:gd name="T107" fmla="*/ 1333 h 1981"/>
                  <a:gd name="T108" fmla="*/ 241 w 1558"/>
                  <a:gd name="T109" fmla="*/ 1666 h 1981"/>
                  <a:gd name="T110" fmla="*/ 188 w 1558"/>
                  <a:gd name="T111" fmla="*/ 1860 h 1981"/>
                  <a:gd name="T112" fmla="*/ 84 w 1558"/>
                  <a:gd name="T113" fmla="*/ 1955 h 19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558"/>
                  <a:gd name="T172" fmla="*/ 0 h 1981"/>
                  <a:gd name="T173" fmla="*/ 1558 w 1558"/>
                  <a:gd name="T174" fmla="*/ 1981 h 19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558" h="1981">
                    <a:moveTo>
                      <a:pt x="0" y="1965"/>
                    </a:moveTo>
                    <a:lnTo>
                      <a:pt x="0" y="1981"/>
                    </a:lnTo>
                    <a:lnTo>
                      <a:pt x="31" y="1980"/>
                    </a:lnTo>
                    <a:lnTo>
                      <a:pt x="32" y="1980"/>
                    </a:lnTo>
                    <a:lnTo>
                      <a:pt x="61" y="1978"/>
                    </a:lnTo>
                    <a:lnTo>
                      <a:pt x="62" y="1978"/>
                    </a:lnTo>
                    <a:lnTo>
                      <a:pt x="89" y="1970"/>
                    </a:lnTo>
                    <a:lnTo>
                      <a:pt x="117" y="1960"/>
                    </a:lnTo>
                    <a:lnTo>
                      <a:pt x="117" y="1959"/>
                    </a:lnTo>
                    <a:lnTo>
                      <a:pt x="139" y="1948"/>
                    </a:lnTo>
                    <a:lnTo>
                      <a:pt x="141" y="1947"/>
                    </a:lnTo>
                    <a:lnTo>
                      <a:pt x="162" y="1930"/>
                    </a:lnTo>
                    <a:lnTo>
                      <a:pt x="163" y="1929"/>
                    </a:lnTo>
                    <a:lnTo>
                      <a:pt x="180" y="1908"/>
                    </a:lnTo>
                    <a:lnTo>
                      <a:pt x="181" y="1906"/>
                    </a:lnTo>
                    <a:lnTo>
                      <a:pt x="194" y="1881"/>
                    </a:lnTo>
                    <a:lnTo>
                      <a:pt x="202" y="1866"/>
                    </a:lnTo>
                    <a:lnTo>
                      <a:pt x="203" y="1865"/>
                    </a:lnTo>
                    <a:lnTo>
                      <a:pt x="210" y="1844"/>
                    </a:lnTo>
                    <a:lnTo>
                      <a:pt x="217" y="1817"/>
                    </a:lnTo>
                    <a:lnTo>
                      <a:pt x="227" y="1788"/>
                    </a:lnTo>
                    <a:lnTo>
                      <a:pt x="238" y="1754"/>
                    </a:lnTo>
                    <a:lnTo>
                      <a:pt x="238" y="1753"/>
                    </a:lnTo>
                    <a:lnTo>
                      <a:pt x="247" y="1714"/>
                    </a:lnTo>
                    <a:lnTo>
                      <a:pt x="256" y="1670"/>
                    </a:lnTo>
                    <a:lnTo>
                      <a:pt x="267" y="1623"/>
                    </a:lnTo>
                    <a:lnTo>
                      <a:pt x="276" y="1574"/>
                    </a:lnTo>
                    <a:lnTo>
                      <a:pt x="285" y="1519"/>
                    </a:lnTo>
                    <a:lnTo>
                      <a:pt x="293" y="1462"/>
                    </a:lnTo>
                    <a:lnTo>
                      <a:pt x="293" y="1461"/>
                    </a:lnTo>
                    <a:lnTo>
                      <a:pt x="301" y="1400"/>
                    </a:lnTo>
                    <a:lnTo>
                      <a:pt x="308" y="1335"/>
                    </a:lnTo>
                    <a:lnTo>
                      <a:pt x="313" y="1267"/>
                    </a:lnTo>
                    <a:lnTo>
                      <a:pt x="319" y="1198"/>
                    </a:lnTo>
                    <a:lnTo>
                      <a:pt x="323" y="1125"/>
                    </a:lnTo>
                    <a:lnTo>
                      <a:pt x="326" y="1048"/>
                    </a:lnTo>
                    <a:lnTo>
                      <a:pt x="330" y="970"/>
                    </a:lnTo>
                    <a:lnTo>
                      <a:pt x="334" y="888"/>
                    </a:lnTo>
                    <a:lnTo>
                      <a:pt x="337" y="806"/>
                    </a:lnTo>
                    <a:lnTo>
                      <a:pt x="342" y="723"/>
                    </a:lnTo>
                    <a:lnTo>
                      <a:pt x="346" y="642"/>
                    </a:lnTo>
                    <a:lnTo>
                      <a:pt x="352" y="562"/>
                    </a:lnTo>
                    <a:lnTo>
                      <a:pt x="355" y="486"/>
                    </a:lnTo>
                    <a:lnTo>
                      <a:pt x="358" y="449"/>
                    </a:lnTo>
                    <a:lnTo>
                      <a:pt x="361" y="412"/>
                    </a:lnTo>
                    <a:lnTo>
                      <a:pt x="362" y="379"/>
                    </a:lnTo>
                    <a:lnTo>
                      <a:pt x="364" y="345"/>
                    </a:lnTo>
                    <a:lnTo>
                      <a:pt x="366" y="314"/>
                    </a:lnTo>
                    <a:lnTo>
                      <a:pt x="368" y="285"/>
                    </a:lnTo>
                    <a:lnTo>
                      <a:pt x="369" y="257"/>
                    </a:lnTo>
                    <a:lnTo>
                      <a:pt x="371" y="232"/>
                    </a:lnTo>
                    <a:lnTo>
                      <a:pt x="373" y="207"/>
                    </a:lnTo>
                    <a:lnTo>
                      <a:pt x="376" y="186"/>
                    </a:lnTo>
                    <a:lnTo>
                      <a:pt x="377" y="166"/>
                    </a:lnTo>
                    <a:lnTo>
                      <a:pt x="377" y="151"/>
                    </a:lnTo>
                    <a:lnTo>
                      <a:pt x="378" y="135"/>
                    </a:lnTo>
                    <a:lnTo>
                      <a:pt x="378" y="134"/>
                    </a:lnTo>
                    <a:lnTo>
                      <a:pt x="378" y="123"/>
                    </a:lnTo>
                    <a:lnTo>
                      <a:pt x="380" y="117"/>
                    </a:lnTo>
                    <a:lnTo>
                      <a:pt x="380" y="116"/>
                    </a:lnTo>
                    <a:lnTo>
                      <a:pt x="380" y="110"/>
                    </a:lnTo>
                    <a:lnTo>
                      <a:pt x="383" y="102"/>
                    </a:lnTo>
                    <a:lnTo>
                      <a:pt x="384" y="91"/>
                    </a:lnTo>
                    <a:lnTo>
                      <a:pt x="386" y="79"/>
                    </a:lnTo>
                    <a:lnTo>
                      <a:pt x="389" y="67"/>
                    </a:lnTo>
                    <a:lnTo>
                      <a:pt x="393" y="53"/>
                    </a:lnTo>
                    <a:lnTo>
                      <a:pt x="393" y="52"/>
                    </a:lnTo>
                    <a:lnTo>
                      <a:pt x="396" y="40"/>
                    </a:lnTo>
                    <a:lnTo>
                      <a:pt x="401" y="32"/>
                    </a:lnTo>
                    <a:lnTo>
                      <a:pt x="407" y="22"/>
                    </a:lnTo>
                    <a:lnTo>
                      <a:pt x="408" y="20"/>
                    </a:lnTo>
                    <a:lnTo>
                      <a:pt x="409" y="17"/>
                    </a:lnTo>
                    <a:lnTo>
                      <a:pt x="411" y="19"/>
                    </a:lnTo>
                    <a:lnTo>
                      <a:pt x="412" y="21"/>
                    </a:lnTo>
                    <a:lnTo>
                      <a:pt x="414" y="26"/>
                    </a:lnTo>
                    <a:lnTo>
                      <a:pt x="415" y="32"/>
                    </a:lnTo>
                    <a:lnTo>
                      <a:pt x="416" y="33"/>
                    </a:lnTo>
                    <a:lnTo>
                      <a:pt x="418" y="42"/>
                    </a:lnTo>
                    <a:lnTo>
                      <a:pt x="419" y="52"/>
                    </a:lnTo>
                    <a:lnTo>
                      <a:pt x="421" y="64"/>
                    </a:lnTo>
                    <a:lnTo>
                      <a:pt x="421" y="79"/>
                    </a:lnTo>
                    <a:lnTo>
                      <a:pt x="421" y="80"/>
                    </a:lnTo>
                    <a:lnTo>
                      <a:pt x="423" y="96"/>
                    </a:lnTo>
                    <a:lnTo>
                      <a:pt x="425" y="132"/>
                    </a:lnTo>
                    <a:lnTo>
                      <a:pt x="427" y="174"/>
                    </a:lnTo>
                    <a:lnTo>
                      <a:pt x="432" y="218"/>
                    </a:lnTo>
                    <a:lnTo>
                      <a:pt x="435" y="267"/>
                    </a:lnTo>
                    <a:lnTo>
                      <a:pt x="440" y="316"/>
                    </a:lnTo>
                    <a:lnTo>
                      <a:pt x="445" y="367"/>
                    </a:lnTo>
                    <a:lnTo>
                      <a:pt x="449" y="418"/>
                    </a:lnTo>
                    <a:lnTo>
                      <a:pt x="455" y="470"/>
                    </a:lnTo>
                    <a:lnTo>
                      <a:pt x="460" y="520"/>
                    </a:lnTo>
                    <a:lnTo>
                      <a:pt x="466" y="567"/>
                    </a:lnTo>
                    <a:lnTo>
                      <a:pt x="469" y="614"/>
                    </a:lnTo>
                    <a:lnTo>
                      <a:pt x="475" y="656"/>
                    </a:lnTo>
                    <a:lnTo>
                      <a:pt x="479" y="695"/>
                    </a:lnTo>
                    <a:lnTo>
                      <a:pt x="481" y="730"/>
                    </a:lnTo>
                    <a:lnTo>
                      <a:pt x="482" y="731"/>
                    </a:lnTo>
                    <a:lnTo>
                      <a:pt x="485" y="743"/>
                    </a:lnTo>
                    <a:lnTo>
                      <a:pt x="484" y="743"/>
                    </a:lnTo>
                    <a:lnTo>
                      <a:pt x="486" y="756"/>
                    </a:lnTo>
                    <a:lnTo>
                      <a:pt x="486" y="768"/>
                    </a:lnTo>
                    <a:lnTo>
                      <a:pt x="487" y="770"/>
                    </a:lnTo>
                    <a:lnTo>
                      <a:pt x="488" y="779"/>
                    </a:lnTo>
                    <a:lnTo>
                      <a:pt x="490" y="799"/>
                    </a:lnTo>
                    <a:lnTo>
                      <a:pt x="491" y="820"/>
                    </a:lnTo>
                    <a:lnTo>
                      <a:pt x="495" y="846"/>
                    </a:lnTo>
                    <a:lnTo>
                      <a:pt x="495" y="847"/>
                    </a:lnTo>
                    <a:lnTo>
                      <a:pt x="499" y="878"/>
                    </a:lnTo>
                    <a:lnTo>
                      <a:pt x="502" y="909"/>
                    </a:lnTo>
                    <a:lnTo>
                      <a:pt x="506" y="946"/>
                    </a:lnTo>
                    <a:lnTo>
                      <a:pt x="511" y="985"/>
                    </a:lnTo>
                    <a:lnTo>
                      <a:pt x="511" y="986"/>
                    </a:lnTo>
                    <a:lnTo>
                      <a:pt x="516" y="1024"/>
                    </a:lnTo>
                    <a:lnTo>
                      <a:pt x="527" y="1104"/>
                    </a:lnTo>
                    <a:lnTo>
                      <a:pt x="528" y="1105"/>
                    </a:lnTo>
                    <a:lnTo>
                      <a:pt x="543" y="1187"/>
                    </a:lnTo>
                    <a:lnTo>
                      <a:pt x="551" y="1228"/>
                    </a:lnTo>
                    <a:lnTo>
                      <a:pt x="558" y="1266"/>
                    </a:lnTo>
                    <a:lnTo>
                      <a:pt x="558" y="1267"/>
                    </a:lnTo>
                    <a:lnTo>
                      <a:pt x="570" y="1304"/>
                    </a:lnTo>
                    <a:lnTo>
                      <a:pt x="579" y="1338"/>
                    </a:lnTo>
                    <a:lnTo>
                      <a:pt x="582" y="1351"/>
                    </a:lnTo>
                    <a:lnTo>
                      <a:pt x="582" y="1352"/>
                    </a:lnTo>
                    <a:lnTo>
                      <a:pt x="587" y="1367"/>
                    </a:lnTo>
                    <a:lnTo>
                      <a:pt x="592" y="1383"/>
                    </a:lnTo>
                    <a:lnTo>
                      <a:pt x="597" y="1399"/>
                    </a:lnTo>
                    <a:lnTo>
                      <a:pt x="608" y="1439"/>
                    </a:lnTo>
                    <a:lnTo>
                      <a:pt x="622" y="1476"/>
                    </a:lnTo>
                    <a:lnTo>
                      <a:pt x="622" y="1477"/>
                    </a:lnTo>
                    <a:lnTo>
                      <a:pt x="641" y="1516"/>
                    </a:lnTo>
                    <a:lnTo>
                      <a:pt x="662" y="1555"/>
                    </a:lnTo>
                    <a:lnTo>
                      <a:pt x="663" y="1557"/>
                    </a:lnTo>
                    <a:lnTo>
                      <a:pt x="678" y="1573"/>
                    </a:lnTo>
                    <a:lnTo>
                      <a:pt x="693" y="1590"/>
                    </a:lnTo>
                    <a:lnTo>
                      <a:pt x="692" y="1590"/>
                    </a:lnTo>
                    <a:lnTo>
                      <a:pt x="705" y="1606"/>
                    </a:lnTo>
                    <a:lnTo>
                      <a:pt x="707" y="1607"/>
                    </a:lnTo>
                    <a:lnTo>
                      <a:pt x="726" y="1622"/>
                    </a:lnTo>
                    <a:lnTo>
                      <a:pt x="726" y="1623"/>
                    </a:lnTo>
                    <a:lnTo>
                      <a:pt x="761" y="1648"/>
                    </a:lnTo>
                    <a:lnTo>
                      <a:pt x="762" y="1648"/>
                    </a:lnTo>
                    <a:lnTo>
                      <a:pt x="799" y="1671"/>
                    </a:lnTo>
                    <a:lnTo>
                      <a:pt x="834" y="1689"/>
                    </a:lnTo>
                    <a:lnTo>
                      <a:pt x="866" y="1706"/>
                    </a:lnTo>
                    <a:lnTo>
                      <a:pt x="894" y="1721"/>
                    </a:lnTo>
                    <a:lnTo>
                      <a:pt x="919" y="1736"/>
                    </a:lnTo>
                    <a:lnTo>
                      <a:pt x="929" y="1742"/>
                    </a:lnTo>
                    <a:lnTo>
                      <a:pt x="936" y="1748"/>
                    </a:lnTo>
                    <a:lnTo>
                      <a:pt x="943" y="1756"/>
                    </a:lnTo>
                    <a:lnTo>
                      <a:pt x="949" y="1764"/>
                    </a:lnTo>
                    <a:lnTo>
                      <a:pt x="953" y="1770"/>
                    </a:lnTo>
                    <a:lnTo>
                      <a:pt x="953" y="1771"/>
                    </a:lnTo>
                    <a:lnTo>
                      <a:pt x="961" y="1781"/>
                    </a:lnTo>
                    <a:lnTo>
                      <a:pt x="971" y="1792"/>
                    </a:lnTo>
                    <a:lnTo>
                      <a:pt x="971" y="1793"/>
                    </a:lnTo>
                    <a:lnTo>
                      <a:pt x="982" y="1803"/>
                    </a:lnTo>
                    <a:lnTo>
                      <a:pt x="1006" y="1825"/>
                    </a:lnTo>
                    <a:lnTo>
                      <a:pt x="1030" y="1849"/>
                    </a:lnTo>
                    <a:lnTo>
                      <a:pt x="1054" y="1870"/>
                    </a:lnTo>
                    <a:lnTo>
                      <a:pt x="1076" y="1890"/>
                    </a:lnTo>
                    <a:lnTo>
                      <a:pt x="1077" y="1891"/>
                    </a:lnTo>
                    <a:lnTo>
                      <a:pt x="1087" y="1897"/>
                    </a:lnTo>
                    <a:lnTo>
                      <a:pt x="1093" y="1902"/>
                    </a:lnTo>
                    <a:lnTo>
                      <a:pt x="1095" y="1903"/>
                    </a:lnTo>
                    <a:lnTo>
                      <a:pt x="1102" y="1908"/>
                    </a:lnTo>
                    <a:lnTo>
                      <a:pt x="1104" y="1910"/>
                    </a:lnTo>
                    <a:lnTo>
                      <a:pt x="1104" y="1911"/>
                    </a:lnTo>
                    <a:lnTo>
                      <a:pt x="1107" y="1913"/>
                    </a:lnTo>
                    <a:lnTo>
                      <a:pt x="1109" y="1913"/>
                    </a:lnTo>
                    <a:lnTo>
                      <a:pt x="1114" y="1914"/>
                    </a:lnTo>
                    <a:lnTo>
                      <a:pt x="1119" y="1917"/>
                    </a:lnTo>
                    <a:lnTo>
                      <a:pt x="1128" y="1922"/>
                    </a:lnTo>
                    <a:lnTo>
                      <a:pt x="1139" y="1927"/>
                    </a:lnTo>
                    <a:lnTo>
                      <a:pt x="1140" y="1928"/>
                    </a:lnTo>
                    <a:lnTo>
                      <a:pt x="1153" y="1931"/>
                    </a:lnTo>
                    <a:lnTo>
                      <a:pt x="1167" y="1937"/>
                    </a:lnTo>
                    <a:lnTo>
                      <a:pt x="1180" y="1943"/>
                    </a:lnTo>
                    <a:lnTo>
                      <a:pt x="1181" y="1944"/>
                    </a:lnTo>
                    <a:lnTo>
                      <a:pt x="1199" y="1948"/>
                    </a:lnTo>
                    <a:lnTo>
                      <a:pt x="1229" y="1957"/>
                    </a:lnTo>
                    <a:lnTo>
                      <a:pt x="1255" y="1966"/>
                    </a:lnTo>
                    <a:lnTo>
                      <a:pt x="1256" y="1966"/>
                    </a:lnTo>
                    <a:lnTo>
                      <a:pt x="1269" y="1970"/>
                    </a:lnTo>
                    <a:lnTo>
                      <a:pt x="1270" y="1970"/>
                    </a:lnTo>
                    <a:lnTo>
                      <a:pt x="1280" y="1972"/>
                    </a:lnTo>
                    <a:lnTo>
                      <a:pt x="1288" y="1974"/>
                    </a:lnTo>
                    <a:lnTo>
                      <a:pt x="1290" y="1974"/>
                    </a:lnTo>
                    <a:lnTo>
                      <a:pt x="1298" y="1974"/>
                    </a:lnTo>
                    <a:lnTo>
                      <a:pt x="1305" y="1974"/>
                    </a:lnTo>
                    <a:lnTo>
                      <a:pt x="1316" y="1974"/>
                    </a:lnTo>
                    <a:lnTo>
                      <a:pt x="1331" y="1974"/>
                    </a:lnTo>
                    <a:lnTo>
                      <a:pt x="1344" y="1974"/>
                    </a:lnTo>
                    <a:lnTo>
                      <a:pt x="1363" y="1974"/>
                    </a:lnTo>
                    <a:lnTo>
                      <a:pt x="1383" y="1974"/>
                    </a:lnTo>
                    <a:lnTo>
                      <a:pt x="1405" y="1974"/>
                    </a:lnTo>
                    <a:lnTo>
                      <a:pt x="1426" y="1974"/>
                    </a:lnTo>
                    <a:lnTo>
                      <a:pt x="1447" y="1974"/>
                    </a:lnTo>
                    <a:lnTo>
                      <a:pt x="1468" y="1974"/>
                    </a:lnTo>
                    <a:lnTo>
                      <a:pt x="1488" y="1974"/>
                    </a:lnTo>
                    <a:lnTo>
                      <a:pt x="1505" y="1974"/>
                    </a:lnTo>
                    <a:lnTo>
                      <a:pt x="1524" y="1974"/>
                    </a:lnTo>
                    <a:lnTo>
                      <a:pt x="1538" y="1974"/>
                    </a:lnTo>
                    <a:lnTo>
                      <a:pt x="1549" y="1974"/>
                    </a:lnTo>
                    <a:lnTo>
                      <a:pt x="1558" y="1974"/>
                    </a:lnTo>
                    <a:lnTo>
                      <a:pt x="1558" y="1958"/>
                    </a:lnTo>
                    <a:lnTo>
                      <a:pt x="1549" y="1958"/>
                    </a:lnTo>
                    <a:lnTo>
                      <a:pt x="1538" y="1958"/>
                    </a:lnTo>
                    <a:lnTo>
                      <a:pt x="1524" y="1958"/>
                    </a:lnTo>
                    <a:lnTo>
                      <a:pt x="1505" y="1958"/>
                    </a:lnTo>
                    <a:lnTo>
                      <a:pt x="1488" y="1958"/>
                    </a:lnTo>
                    <a:lnTo>
                      <a:pt x="1468" y="1958"/>
                    </a:lnTo>
                    <a:lnTo>
                      <a:pt x="1447" y="1958"/>
                    </a:lnTo>
                    <a:lnTo>
                      <a:pt x="1426" y="1958"/>
                    </a:lnTo>
                    <a:lnTo>
                      <a:pt x="1405" y="1958"/>
                    </a:lnTo>
                    <a:lnTo>
                      <a:pt x="1383" y="1958"/>
                    </a:lnTo>
                    <a:lnTo>
                      <a:pt x="1363" y="1958"/>
                    </a:lnTo>
                    <a:lnTo>
                      <a:pt x="1344" y="1958"/>
                    </a:lnTo>
                    <a:lnTo>
                      <a:pt x="1331" y="1958"/>
                    </a:lnTo>
                    <a:lnTo>
                      <a:pt x="1316" y="1958"/>
                    </a:lnTo>
                    <a:lnTo>
                      <a:pt x="1305" y="1958"/>
                    </a:lnTo>
                    <a:lnTo>
                      <a:pt x="1298" y="1958"/>
                    </a:lnTo>
                    <a:lnTo>
                      <a:pt x="1291" y="1958"/>
                    </a:lnTo>
                    <a:lnTo>
                      <a:pt x="1284" y="1957"/>
                    </a:lnTo>
                    <a:lnTo>
                      <a:pt x="1283" y="1956"/>
                    </a:lnTo>
                    <a:lnTo>
                      <a:pt x="1272" y="1954"/>
                    </a:lnTo>
                    <a:lnTo>
                      <a:pt x="1260" y="1951"/>
                    </a:lnTo>
                    <a:lnTo>
                      <a:pt x="1234" y="1942"/>
                    </a:lnTo>
                    <a:lnTo>
                      <a:pt x="1203" y="1933"/>
                    </a:lnTo>
                    <a:lnTo>
                      <a:pt x="1187" y="1929"/>
                    </a:lnTo>
                    <a:lnTo>
                      <a:pt x="1174" y="1923"/>
                    </a:lnTo>
                    <a:lnTo>
                      <a:pt x="1159" y="1916"/>
                    </a:lnTo>
                    <a:lnTo>
                      <a:pt x="1158" y="1916"/>
                    </a:lnTo>
                    <a:lnTo>
                      <a:pt x="1146" y="1913"/>
                    </a:lnTo>
                    <a:lnTo>
                      <a:pt x="1135" y="1908"/>
                    </a:lnTo>
                    <a:lnTo>
                      <a:pt x="1126" y="1903"/>
                    </a:lnTo>
                    <a:lnTo>
                      <a:pt x="1120" y="1900"/>
                    </a:lnTo>
                    <a:lnTo>
                      <a:pt x="1119" y="1899"/>
                    </a:lnTo>
                    <a:lnTo>
                      <a:pt x="1118" y="1898"/>
                    </a:lnTo>
                    <a:lnTo>
                      <a:pt x="1114" y="1898"/>
                    </a:lnTo>
                    <a:lnTo>
                      <a:pt x="1112" y="1896"/>
                    </a:lnTo>
                    <a:lnTo>
                      <a:pt x="1112" y="1895"/>
                    </a:lnTo>
                    <a:lnTo>
                      <a:pt x="1111" y="1894"/>
                    </a:lnTo>
                    <a:lnTo>
                      <a:pt x="1104" y="1890"/>
                    </a:lnTo>
                    <a:lnTo>
                      <a:pt x="1097" y="1885"/>
                    </a:lnTo>
                    <a:lnTo>
                      <a:pt x="1086" y="1879"/>
                    </a:lnTo>
                    <a:lnTo>
                      <a:pt x="1064" y="1859"/>
                    </a:lnTo>
                    <a:lnTo>
                      <a:pt x="1064" y="1858"/>
                    </a:lnTo>
                    <a:lnTo>
                      <a:pt x="1041" y="1837"/>
                    </a:lnTo>
                    <a:lnTo>
                      <a:pt x="1041" y="1838"/>
                    </a:lnTo>
                    <a:lnTo>
                      <a:pt x="1016" y="1814"/>
                    </a:lnTo>
                    <a:lnTo>
                      <a:pt x="992" y="1791"/>
                    </a:lnTo>
                    <a:lnTo>
                      <a:pt x="983" y="1782"/>
                    </a:lnTo>
                    <a:lnTo>
                      <a:pt x="973" y="1770"/>
                    </a:lnTo>
                    <a:lnTo>
                      <a:pt x="965" y="1762"/>
                    </a:lnTo>
                    <a:lnTo>
                      <a:pt x="962" y="1755"/>
                    </a:lnTo>
                    <a:lnTo>
                      <a:pt x="961" y="1755"/>
                    </a:lnTo>
                    <a:lnTo>
                      <a:pt x="955" y="1747"/>
                    </a:lnTo>
                    <a:lnTo>
                      <a:pt x="955" y="1746"/>
                    </a:lnTo>
                    <a:lnTo>
                      <a:pt x="948" y="1738"/>
                    </a:lnTo>
                    <a:lnTo>
                      <a:pt x="947" y="1738"/>
                    </a:lnTo>
                    <a:lnTo>
                      <a:pt x="938" y="1730"/>
                    </a:lnTo>
                    <a:lnTo>
                      <a:pt x="937" y="1728"/>
                    </a:lnTo>
                    <a:lnTo>
                      <a:pt x="927" y="1722"/>
                    </a:lnTo>
                    <a:lnTo>
                      <a:pt x="927" y="1723"/>
                    </a:lnTo>
                    <a:lnTo>
                      <a:pt x="902" y="1708"/>
                    </a:lnTo>
                    <a:lnTo>
                      <a:pt x="902" y="1707"/>
                    </a:lnTo>
                    <a:lnTo>
                      <a:pt x="874" y="1692"/>
                    </a:lnTo>
                    <a:lnTo>
                      <a:pt x="873" y="1692"/>
                    </a:lnTo>
                    <a:lnTo>
                      <a:pt x="841" y="1675"/>
                    </a:lnTo>
                    <a:lnTo>
                      <a:pt x="806" y="1657"/>
                    </a:lnTo>
                    <a:lnTo>
                      <a:pt x="770" y="1635"/>
                    </a:lnTo>
                    <a:lnTo>
                      <a:pt x="735" y="1610"/>
                    </a:lnTo>
                    <a:lnTo>
                      <a:pt x="718" y="1595"/>
                    </a:lnTo>
                    <a:lnTo>
                      <a:pt x="705" y="1580"/>
                    </a:lnTo>
                    <a:lnTo>
                      <a:pt x="690" y="1563"/>
                    </a:lnTo>
                    <a:lnTo>
                      <a:pt x="676" y="1547"/>
                    </a:lnTo>
                    <a:lnTo>
                      <a:pt x="655" y="1509"/>
                    </a:lnTo>
                    <a:lnTo>
                      <a:pt x="637" y="1471"/>
                    </a:lnTo>
                    <a:lnTo>
                      <a:pt x="623" y="1433"/>
                    </a:lnTo>
                    <a:lnTo>
                      <a:pt x="612" y="1395"/>
                    </a:lnTo>
                    <a:lnTo>
                      <a:pt x="612" y="1394"/>
                    </a:lnTo>
                    <a:lnTo>
                      <a:pt x="607" y="1377"/>
                    </a:lnTo>
                    <a:lnTo>
                      <a:pt x="602" y="1363"/>
                    </a:lnTo>
                    <a:lnTo>
                      <a:pt x="602" y="1362"/>
                    </a:lnTo>
                    <a:lnTo>
                      <a:pt x="597" y="1347"/>
                    </a:lnTo>
                    <a:lnTo>
                      <a:pt x="593" y="1334"/>
                    </a:lnTo>
                    <a:lnTo>
                      <a:pt x="585" y="1300"/>
                    </a:lnTo>
                    <a:lnTo>
                      <a:pt x="573" y="1263"/>
                    </a:lnTo>
                    <a:lnTo>
                      <a:pt x="566" y="1225"/>
                    </a:lnTo>
                    <a:lnTo>
                      <a:pt x="566" y="1224"/>
                    </a:lnTo>
                    <a:lnTo>
                      <a:pt x="558" y="1183"/>
                    </a:lnTo>
                    <a:lnTo>
                      <a:pt x="543" y="1103"/>
                    </a:lnTo>
                    <a:lnTo>
                      <a:pt x="532" y="1021"/>
                    </a:lnTo>
                    <a:lnTo>
                      <a:pt x="527" y="984"/>
                    </a:lnTo>
                    <a:lnTo>
                      <a:pt x="522" y="944"/>
                    </a:lnTo>
                    <a:lnTo>
                      <a:pt x="517" y="908"/>
                    </a:lnTo>
                    <a:lnTo>
                      <a:pt x="515" y="875"/>
                    </a:lnTo>
                    <a:lnTo>
                      <a:pt x="510" y="845"/>
                    </a:lnTo>
                    <a:lnTo>
                      <a:pt x="507" y="818"/>
                    </a:lnTo>
                    <a:lnTo>
                      <a:pt x="506" y="798"/>
                    </a:lnTo>
                    <a:lnTo>
                      <a:pt x="506" y="797"/>
                    </a:lnTo>
                    <a:lnTo>
                      <a:pt x="503" y="777"/>
                    </a:lnTo>
                    <a:lnTo>
                      <a:pt x="502" y="768"/>
                    </a:lnTo>
                    <a:lnTo>
                      <a:pt x="502" y="755"/>
                    </a:lnTo>
                    <a:lnTo>
                      <a:pt x="502" y="754"/>
                    </a:lnTo>
                    <a:lnTo>
                      <a:pt x="500" y="741"/>
                    </a:lnTo>
                    <a:lnTo>
                      <a:pt x="500" y="740"/>
                    </a:lnTo>
                    <a:lnTo>
                      <a:pt x="497" y="729"/>
                    </a:lnTo>
                    <a:lnTo>
                      <a:pt x="495" y="694"/>
                    </a:lnTo>
                    <a:lnTo>
                      <a:pt x="495" y="693"/>
                    </a:lnTo>
                    <a:lnTo>
                      <a:pt x="491" y="654"/>
                    </a:lnTo>
                    <a:lnTo>
                      <a:pt x="485" y="612"/>
                    </a:lnTo>
                    <a:lnTo>
                      <a:pt x="481" y="566"/>
                    </a:lnTo>
                    <a:lnTo>
                      <a:pt x="481" y="565"/>
                    </a:lnTo>
                    <a:lnTo>
                      <a:pt x="476" y="518"/>
                    </a:lnTo>
                    <a:lnTo>
                      <a:pt x="471" y="468"/>
                    </a:lnTo>
                    <a:lnTo>
                      <a:pt x="465" y="417"/>
                    </a:lnTo>
                    <a:lnTo>
                      <a:pt x="460" y="365"/>
                    </a:lnTo>
                    <a:lnTo>
                      <a:pt x="456" y="314"/>
                    </a:lnTo>
                    <a:lnTo>
                      <a:pt x="451" y="265"/>
                    </a:lnTo>
                    <a:lnTo>
                      <a:pt x="447" y="217"/>
                    </a:lnTo>
                    <a:lnTo>
                      <a:pt x="447" y="216"/>
                    </a:lnTo>
                    <a:lnTo>
                      <a:pt x="443" y="173"/>
                    </a:lnTo>
                    <a:lnTo>
                      <a:pt x="440" y="131"/>
                    </a:lnTo>
                    <a:lnTo>
                      <a:pt x="439" y="95"/>
                    </a:lnTo>
                    <a:lnTo>
                      <a:pt x="439" y="94"/>
                    </a:lnTo>
                    <a:lnTo>
                      <a:pt x="437" y="78"/>
                    </a:lnTo>
                    <a:lnTo>
                      <a:pt x="437" y="64"/>
                    </a:lnTo>
                    <a:lnTo>
                      <a:pt x="437" y="63"/>
                    </a:lnTo>
                    <a:lnTo>
                      <a:pt x="434" y="49"/>
                    </a:lnTo>
                    <a:lnTo>
                      <a:pt x="432" y="40"/>
                    </a:lnTo>
                    <a:lnTo>
                      <a:pt x="431" y="30"/>
                    </a:lnTo>
                    <a:lnTo>
                      <a:pt x="430" y="22"/>
                    </a:lnTo>
                    <a:lnTo>
                      <a:pt x="430" y="20"/>
                    </a:lnTo>
                    <a:lnTo>
                      <a:pt x="429" y="19"/>
                    </a:lnTo>
                    <a:lnTo>
                      <a:pt x="427" y="15"/>
                    </a:lnTo>
                    <a:lnTo>
                      <a:pt x="425" y="11"/>
                    </a:lnTo>
                    <a:lnTo>
                      <a:pt x="424" y="8"/>
                    </a:lnTo>
                    <a:lnTo>
                      <a:pt x="423" y="7"/>
                    </a:lnTo>
                    <a:lnTo>
                      <a:pt x="417" y="2"/>
                    </a:lnTo>
                    <a:lnTo>
                      <a:pt x="415" y="1"/>
                    </a:lnTo>
                    <a:lnTo>
                      <a:pt x="411" y="0"/>
                    </a:lnTo>
                    <a:lnTo>
                      <a:pt x="409" y="0"/>
                    </a:lnTo>
                    <a:lnTo>
                      <a:pt x="407" y="1"/>
                    </a:lnTo>
                    <a:lnTo>
                      <a:pt x="401" y="3"/>
                    </a:lnTo>
                    <a:lnTo>
                      <a:pt x="400" y="3"/>
                    </a:lnTo>
                    <a:lnTo>
                      <a:pt x="397" y="5"/>
                    </a:lnTo>
                    <a:lnTo>
                      <a:pt x="396" y="7"/>
                    </a:lnTo>
                    <a:lnTo>
                      <a:pt x="393" y="14"/>
                    </a:lnTo>
                    <a:lnTo>
                      <a:pt x="388" y="23"/>
                    </a:lnTo>
                    <a:lnTo>
                      <a:pt x="388" y="24"/>
                    </a:lnTo>
                    <a:lnTo>
                      <a:pt x="383" y="33"/>
                    </a:lnTo>
                    <a:lnTo>
                      <a:pt x="382" y="34"/>
                    </a:lnTo>
                    <a:lnTo>
                      <a:pt x="378" y="47"/>
                    </a:lnTo>
                    <a:lnTo>
                      <a:pt x="374" y="61"/>
                    </a:lnTo>
                    <a:lnTo>
                      <a:pt x="374" y="62"/>
                    </a:lnTo>
                    <a:lnTo>
                      <a:pt x="371" y="75"/>
                    </a:lnTo>
                    <a:lnTo>
                      <a:pt x="370" y="77"/>
                    </a:lnTo>
                    <a:lnTo>
                      <a:pt x="370" y="76"/>
                    </a:lnTo>
                    <a:lnTo>
                      <a:pt x="369" y="89"/>
                    </a:lnTo>
                    <a:lnTo>
                      <a:pt x="367" y="99"/>
                    </a:lnTo>
                    <a:lnTo>
                      <a:pt x="368" y="99"/>
                    </a:lnTo>
                    <a:lnTo>
                      <a:pt x="365" y="109"/>
                    </a:lnTo>
                    <a:lnTo>
                      <a:pt x="364" y="110"/>
                    </a:lnTo>
                    <a:lnTo>
                      <a:pt x="364" y="116"/>
                    </a:lnTo>
                    <a:lnTo>
                      <a:pt x="363" y="121"/>
                    </a:lnTo>
                    <a:lnTo>
                      <a:pt x="362" y="123"/>
                    </a:lnTo>
                    <a:lnTo>
                      <a:pt x="362" y="134"/>
                    </a:lnTo>
                    <a:lnTo>
                      <a:pt x="362" y="150"/>
                    </a:lnTo>
                    <a:lnTo>
                      <a:pt x="362" y="165"/>
                    </a:lnTo>
                    <a:lnTo>
                      <a:pt x="360" y="184"/>
                    </a:lnTo>
                    <a:lnTo>
                      <a:pt x="357" y="205"/>
                    </a:lnTo>
                    <a:lnTo>
                      <a:pt x="357" y="206"/>
                    </a:lnTo>
                    <a:lnTo>
                      <a:pt x="355" y="231"/>
                    </a:lnTo>
                    <a:lnTo>
                      <a:pt x="354" y="256"/>
                    </a:lnTo>
                    <a:lnTo>
                      <a:pt x="352" y="285"/>
                    </a:lnTo>
                    <a:lnTo>
                      <a:pt x="350" y="313"/>
                    </a:lnTo>
                    <a:lnTo>
                      <a:pt x="348" y="344"/>
                    </a:lnTo>
                    <a:lnTo>
                      <a:pt x="347" y="378"/>
                    </a:lnTo>
                    <a:lnTo>
                      <a:pt x="345" y="411"/>
                    </a:lnTo>
                    <a:lnTo>
                      <a:pt x="342" y="448"/>
                    </a:lnTo>
                    <a:lnTo>
                      <a:pt x="340" y="485"/>
                    </a:lnTo>
                    <a:lnTo>
                      <a:pt x="336" y="561"/>
                    </a:lnTo>
                    <a:lnTo>
                      <a:pt x="330" y="641"/>
                    </a:lnTo>
                    <a:lnTo>
                      <a:pt x="327" y="722"/>
                    </a:lnTo>
                    <a:lnTo>
                      <a:pt x="321" y="805"/>
                    </a:lnTo>
                    <a:lnTo>
                      <a:pt x="318" y="887"/>
                    </a:lnTo>
                    <a:lnTo>
                      <a:pt x="314" y="969"/>
                    </a:lnTo>
                    <a:lnTo>
                      <a:pt x="310" y="1048"/>
                    </a:lnTo>
                    <a:lnTo>
                      <a:pt x="307" y="1125"/>
                    </a:lnTo>
                    <a:lnTo>
                      <a:pt x="303" y="1197"/>
                    </a:lnTo>
                    <a:lnTo>
                      <a:pt x="298" y="1266"/>
                    </a:lnTo>
                    <a:lnTo>
                      <a:pt x="292" y="1333"/>
                    </a:lnTo>
                    <a:lnTo>
                      <a:pt x="285" y="1398"/>
                    </a:lnTo>
                    <a:lnTo>
                      <a:pt x="278" y="1460"/>
                    </a:lnTo>
                    <a:lnTo>
                      <a:pt x="269" y="1517"/>
                    </a:lnTo>
                    <a:lnTo>
                      <a:pt x="260" y="1572"/>
                    </a:lnTo>
                    <a:lnTo>
                      <a:pt x="251" y="1621"/>
                    </a:lnTo>
                    <a:lnTo>
                      <a:pt x="252" y="1621"/>
                    </a:lnTo>
                    <a:lnTo>
                      <a:pt x="241" y="1666"/>
                    </a:lnTo>
                    <a:lnTo>
                      <a:pt x="232" y="1711"/>
                    </a:lnTo>
                    <a:lnTo>
                      <a:pt x="223" y="1748"/>
                    </a:lnTo>
                    <a:lnTo>
                      <a:pt x="212" y="1783"/>
                    </a:lnTo>
                    <a:lnTo>
                      <a:pt x="202" y="1811"/>
                    </a:lnTo>
                    <a:lnTo>
                      <a:pt x="202" y="1812"/>
                    </a:lnTo>
                    <a:lnTo>
                      <a:pt x="195" y="1839"/>
                    </a:lnTo>
                    <a:lnTo>
                      <a:pt x="188" y="1860"/>
                    </a:lnTo>
                    <a:lnTo>
                      <a:pt x="180" y="1874"/>
                    </a:lnTo>
                    <a:lnTo>
                      <a:pt x="168" y="1897"/>
                    </a:lnTo>
                    <a:lnTo>
                      <a:pt x="151" y="1918"/>
                    </a:lnTo>
                    <a:lnTo>
                      <a:pt x="131" y="1935"/>
                    </a:lnTo>
                    <a:lnTo>
                      <a:pt x="111" y="1945"/>
                    </a:lnTo>
                    <a:lnTo>
                      <a:pt x="84" y="1955"/>
                    </a:lnTo>
                    <a:lnTo>
                      <a:pt x="59" y="1962"/>
                    </a:lnTo>
                    <a:lnTo>
                      <a:pt x="30" y="1965"/>
                    </a:lnTo>
                    <a:lnTo>
                      <a:pt x="0" y="196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02" name="Rectangle 24"/>
              <p:cNvSpPr>
                <a:spLocks noChangeArrowheads="1"/>
              </p:cNvSpPr>
              <p:nvPr/>
            </p:nvSpPr>
            <p:spPr bwMode="auto">
              <a:xfrm>
                <a:off x="4650" y="3456"/>
                <a:ext cx="15" cy="7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03" name="Rectangle 25"/>
              <p:cNvSpPr>
                <a:spLocks noChangeArrowheads="1"/>
              </p:cNvSpPr>
              <p:nvPr/>
            </p:nvSpPr>
            <p:spPr bwMode="auto">
              <a:xfrm>
                <a:off x="843" y="3456"/>
                <a:ext cx="15" cy="7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04" name="Rectangle 26"/>
              <p:cNvSpPr>
                <a:spLocks noChangeArrowheads="1"/>
              </p:cNvSpPr>
              <p:nvPr/>
            </p:nvSpPr>
            <p:spPr bwMode="auto">
              <a:xfrm>
                <a:off x="1328" y="3456"/>
                <a:ext cx="15" cy="7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05" name="Rectangle 27"/>
              <p:cNvSpPr>
                <a:spLocks noChangeArrowheads="1"/>
              </p:cNvSpPr>
              <p:nvPr/>
            </p:nvSpPr>
            <p:spPr bwMode="auto">
              <a:xfrm>
                <a:off x="1800" y="3456"/>
                <a:ext cx="15" cy="7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06" name="Rectangle 28"/>
              <p:cNvSpPr>
                <a:spLocks noChangeArrowheads="1"/>
              </p:cNvSpPr>
              <p:nvPr/>
            </p:nvSpPr>
            <p:spPr bwMode="auto">
              <a:xfrm>
                <a:off x="2240" y="3456"/>
                <a:ext cx="15" cy="7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07" name="Rectangle 29"/>
              <p:cNvSpPr>
                <a:spLocks noChangeArrowheads="1"/>
              </p:cNvSpPr>
              <p:nvPr/>
            </p:nvSpPr>
            <p:spPr bwMode="auto">
              <a:xfrm>
                <a:off x="2726" y="3456"/>
                <a:ext cx="15" cy="7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08" name="Rectangle 30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5" cy="7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09" name="Rectangle 31"/>
              <p:cNvSpPr>
                <a:spLocks noChangeArrowheads="1"/>
              </p:cNvSpPr>
              <p:nvPr/>
            </p:nvSpPr>
            <p:spPr bwMode="auto">
              <a:xfrm>
                <a:off x="3698" y="3456"/>
                <a:ext cx="15" cy="7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10" name="Rectangle 32"/>
              <p:cNvSpPr>
                <a:spLocks noChangeArrowheads="1"/>
              </p:cNvSpPr>
              <p:nvPr/>
            </p:nvSpPr>
            <p:spPr bwMode="auto">
              <a:xfrm>
                <a:off x="4162" y="3456"/>
                <a:ext cx="15" cy="7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3560" y="1071"/>
              <a:ext cx="11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7457" anchor="ctr">
              <a:spAutoFit/>
            </a:bodyPr>
            <a:lstStyle/>
            <a:p>
              <a:pPr eaLnBrk="1" fontAlgn="ctr" hangingPunct="1"/>
              <a:r>
                <a:rPr lang="hu-HU" sz="1000">
                  <a:solidFill>
                    <a:srgbClr val="990033"/>
                  </a:solidFill>
                  <a:latin typeface="Arial" pitchFamily="34" charset="0"/>
                </a:rPr>
                <a:t>peridinin chlorophyll A protein 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793" y="1071"/>
              <a:ext cx="10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hu-HU" sz="1000">
                  <a:solidFill>
                    <a:srgbClr val="33CC33"/>
                  </a:solidFill>
                  <a:latin typeface="Arial" pitchFamily="34" charset="0"/>
                </a:rPr>
                <a:t>Fluorescein isothiocyanate </a:t>
              </a:r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2109" y="1117"/>
              <a:ext cx="7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hu-HU" sz="1000">
                  <a:solidFill>
                    <a:srgbClr val="FF9933"/>
                  </a:solidFill>
                  <a:latin typeface="Arial" pitchFamily="34" charset="0"/>
                </a:rPr>
                <a:t>R-Phycoerythrin </a:t>
              </a:r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2699" y="1253"/>
              <a:ext cx="7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hu-HU" sz="1000">
                  <a:solidFill>
                    <a:srgbClr val="FF0000"/>
                  </a:solidFill>
                  <a:latin typeface="Arial" pitchFamily="34" charset="0"/>
                </a:rPr>
                <a:t>Allophycocyanin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 lIns="91440" tIns="45720" rIns="91440" bIns="45720"/>
          <a:lstStyle/>
          <a:p>
            <a:pPr defTabSz="914400"/>
            <a:r>
              <a:rPr lang="hu-HU" altLang="en-US" sz="3200" b="1" smtClean="0">
                <a:solidFill>
                  <a:srgbClr val="0066CC"/>
                </a:solidFill>
              </a:rPr>
              <a:t>A </a:t>
            </a:r>
            <a:r>
              <a:rPr lang="en-US" altLang="en-US" sz="3200" b="1" smtClean="0">
                <a:solidFill>
                  <a:srgbClr val="0066CC"/>
                </a:solidFill>
              </a:rPr>
              <a:t>f</a:t>
            </a:r>
            <a:r>
              <a:rPr lang="hu-HU" altLang="en-US" sz="3200" b="1" smtClean="0">
                <a:solidFill>
                  <a:srgbClr val="0066CC"/>
                </a:solidFill>
              </a:rPr>
              <a:t>luoreszcens jelek grafikus megjelenítése</a:t>
            </a:r>
            <a:endParaRPr lang="en-US" altLang="en-US" sz="3200" b="1" smtClean="0">
              <a:solidFill>
                <a:srgbClr val="0066CC"/>
              </a:solidFill>
            </a:endParaRPr>
          </a:p>
        </p:txBody>
      </p:sp>
      <p:grpSp>
        <p:nvGrpSpPr>
          <p:cNvPr id="5125" name="Group 3"/>
          <p:cNvGrpSpPr>
            <a:grpSpLocks/>
          </p:cNvGrpSpPr>
          <p:nvPr/>
        </p:nvGrpSpPr>
        <p:grpSpPr bwMode="auto">
          <a:xfrm>
            <a:off x="323850" y="1668463"/>
            <a:ext cx="8569325" cy="3705225"/>
            <a:chOff x="204" y="1051"/>
            <a:chExt cx="5398" cy="2334"/>
          </a:xfrm>
        </p:grpSpPr>
        <p:graphicFrame>
          <p:nvGraphicFramePr>
            <p:cNvPr id="5122" name="Object 4"/>
            <p:cNvGraphicFramePr>
              <a:graphicFrameLocks noChangeAspect="1"/>
            </p:cNvGraphicFramePr>
            <p:nvPr/>
          </p:nvGraphicFramePr>
          <p:xfrm>
            <a:off x="2971" y="1051"/>
            <a:ext cx="2631" cy="2334"/>
          </p:xfrm>
          <a:graphic>
            <a:graphicData uri="http://schemas.openxmlformats.org/presentationml/2006/ole">
              <p:oleObj spid="_x0000_s5122" name="Bitkép" r:id="rId3" imgW="3123810" imgH="2771429" progId="Paint.Picture">
                <p:embed/>
              </p:oleObj>
            </a:graphicData>
          </a:graphic>
        </p:graphicFrame>
        <p:graphicFrame>
          <p:nvGraphicFramePr>
            <p:cNvPr id="5123" name="Object 5"/>
            <p:cNvGraphicFramePr>
              <a:graphicFrameLocks noChangeAspect="1"/>
            </p:cNvGraphicFramePr>
            <p:nvPr/>
          </p:nvGraphicFramePr>
          <p:xfrm>
            <a:off x="204" y="1129"/>
            <a:ext cx="2721" cy="2165"/>
          </p:xfrm>
          <a:graphic>
            <a:graphicData uri="http://schemas.openxmlformats.org/presentationml/2006/ole">
              <p:oleObj spid="_x0000_s5123" name="Bitkép" r:id="rId4" imgW="3076190" imgH="2448267" progId="Paint.Picture">
                <p:embed/>
              </p:oleObj>
            </a:graphicData>
          </a:graphic>
        </p:graphicFrame>
      </p:grp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628775" y="5464175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>
                <a:solidFill>
                  <a:schemeClr val="tx1"/>
                </a:solidFill>
                <a:latin typeface="Arial" pitchFamily="34" charset="0"/>
              </a:rPr>
              <a:t>Hisztogram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289675" y="5492750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>
                <a:solidFill>
                  <a:schemeClr val="tx1"/>
                </a:solidFill>
                <a:latin typeface="Arial" pitchFamily="34" charset="0"/>
              </a:rPr>
              <a:t>Dot plot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rgbClr val="FFCCFF"/>
            </a:solidFill>
            <a:effectLst/>
            <a:latin typeface="Times New Roman CE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rgbClr val="FFCCFF"/>
            </a:solidFill>
            <a:effectLst/>
            <a:latin typeface="Times New Roman CE" charset="-18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1070</Words>
  <Application>Microsoft Office PowerPoint</Application>
  <PresentationFormat>Diavetítés a képernyőre (4:3 oldalarány)</PresentationFormat>
  <Paragraphs>350</Paragraphs>
  <Slides>50</Slides>
  <Notes>10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50</vt:i4>
      </vt:variant>
    </vt:vector>
  </HeadingPairs>
  <TitlesOfParts>
    <vt:vector size="59" baseType="lpstr">
      <vt:lpstr>Times New Roman CE</vt:lpstr>
      <vt:lpstr>Arial</vt:lpstr>
      <vt:lpstr>Times New Roman</vt:lpstr>
      <vt:lpstr>Times</vt:lpstr>
      <vt:lpstr>Symbol</vt:lpstr>
      <vt:lpstr>Alapértelmezett terv</vt:lpstr>
      <vt:lpstr>Microsoft Word kép</vt:lpstr>
      <vt:lpstr>Bitkép</vt:lpstr>
      <vt:lpstr>Bitkép alakzat</vt:lpstr>
      <vt:lpstr>FLOW CYTOMETRIA FACS (fluorescence activated cell sorting) ÁRAMLÁSI CITOMETRIA</vt:lpstr>
      <vt:lpstr>2. dia</vt:lpstr>
      <vt:lpstr>A FLOW CYTOMETRIA ELŐNYEI</vt:lpstr>
      <vt:lpstr>Mit mond el az áramlási citometria a sejtekről?</vt:lpstr>
      <vt:lpstr>Fényszórási jellegzetességek</vt:lpstr>
      <vt:lpstr>Mi is az a fluoreszcencia?</vt:lpstr>
      <vt:lpstr>Fluoreszcencia Az emittált fluoreszcencia intenzitás arányos a gerjesztett festék molekulák számával</vt:lpstr>
      <vt:lpstr>Emissziós spektrum</vt:lpstr>
      <vt:lpstr>A fluoreszcens jelek grafikus megjelenítése</vt:lpstr>
      <vt:lpstr>Hogyan működik az áramlási citométer?</vt:lpstr>
      <vt:lpstr>Folyadék rendszer</vt:lpstr>
      <vt:lpstr>Optikai rendszer</vt:lpstr>
      <vt:lpstr>Milyen kérdéseket tehetünk fel egy áramlási citométernek?</vt:lpstr>
      <vt:lpstr>Milyen paramétereket használhatunk a kérdéseink megválaszolására?</vt:lpstr>
      <vt:lpstr>TECHNIKAI MEGKÖZELÍTÉS (Hogyan készítsük elő a sejteket FACS mérésre?)</vt:lpstr>
      <vt:lpstr>Sejtmegoszlás méret és struktúráltság szerint</vt:lpstr>
      <vt:lpstr>Sejtpopulációk azonosítása méret és granuláltság szerint</vt:lpstr>
      <vt:lpstr>SEJTTÍPUSOK</vt:lpstr>
      <vt:lpstr>Differenciálódási markerek FELHASZNÁLÁSA AZ IMMUNRENDSZER SEJTJEINEK VIZSGÁLATÁBAN: IMMUNFENOTIPIZÁLÁS</vt:lpstr>
      <vt:lpstr>Sejtpopulációk azonosítása a sejtfelszíni és/vagy a citoplazmatikus fehérjemintázat alapján IMMUNFENOTIPIZÁLÁS</vt:lpstr>
      <vt:lpstr>Lymphocyta alcsoportok</vt:lpstr>
      <vt:lpstr>„Igen-nem” válasz</vt:lpstr>
      <vt:lpstr>Sejtfelszíni antigén expresszió mértéke</vt:lpstr>
      <vt:lpstr>Flow cytometria IMMUNFENOTIPIZÁLÁS</vt:lpstr>
      <vt:lpstr>KLINIKAI PÉLDA AZ IMMUNFENOTIPIZÁLÁSRA</vt:lpstr>
      <vt:lpstr>Myeloma Multiplex</vt:lpstr>
      <vt:lpstr>27. dia</vt:lpstr>
      <vt:lpstr>Csontvelő (FACS)</vt:lpstr>
      <vt:lpstr>29. dia</vt:lpstr>
      <vt:lpstr>30. dia</vt:lpstr>
      <vt:lpstr>31. dia</vt:lpstr>
      <vt:lpstr>32. dia</vt:lpstr>
      <vt:lpstr>33. dia</vt:lpstr>
      <vt:lpstr>34. dia</vt:lpstr>
      <vt:lpstr>Immunfenotipizált sejtek további vizsgálati lehetőségei: sejtszeparálás („sorting”)</vt:lpstr>
      <vt:lpstr>36. dia</vt:lpstr>
      <vt:lpstr>37. dia</vt:lpstr>
      <vt:lpstr>A flow cytometria klinikai alkalmazása</vt:lpstr>
      <vt:lpstr>KLINIKAI MEGKÖZELÍTÉS </vt:lpstr>
      <vt:lpstr>RUTIN VIZSGÁLATOK CÉLJA</vt:lpstr>
      <vt:lpstr>A FLOW CYTOMETRIA HELYE A RUTIN KLINIKAI GYAKORLATBAN</vt:lpstr>
      <vt:lpstr>42. dia</vt:lpstr>
      <vt:lpstr>Intracelluláris citokin kimutatás</vt:lpstr>
      <vt:lpstr>Fagocita képesség vizsgálata</vt:lpstr>
      <vt:lpstr>45. dia</vt:lpstr>
      <vt:lpstr>ÖSSZEFOGLALÁS</vt:lpstr>
      <vt:lpstr>A FLOW CYTOMETRIA ABSZOLÚT INDIKÁCIÓS TERÜLETEI</vt:lpstr>
      <vt:lpstr>A FLOW CYTOMETRIA RELATÍV INDIKÁCIÓS TERÜLETEI</vt:lpstr>
      <vt:lpstr>Mintaelőkészítés</vt:lpstr>
      <vt:lpstr>Minőség ellenőrzés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APPLICATIONS OF FLOW CYTOMETRY</dc:title>
  <dc:creator>KISS ATTILA</dc:creator>
  <cp:lastModifiedBy>bonyesz</cp:lastModifiedBy>
  <cp:revision>182</cp:revision>
  <dcterms:created xsi:type="dcterms:W3CDTF">1997-06-13T06:50:46Z</dcterms:created>
  <dcterms:modified xsi:type="dcterms:W3CDTF">2010-10-28T13:58:13Z</dcterms:modified>
</cp:coreProperties>
</file>