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4" r:id="rId5"/>
    <p:sldMasterId id="2147483656" r:id="rId6"/>
  </p:sldMasterIdLst>
  <p:notesMasterIdLst>
    <p:notesMasterId r:id="rId42"/>
  </p:notesMasterIdLst>
  <p:sldIdLst>
    <p:sldId id="256" r:id="rId7"/>
    <p:sldId id="257" r:id="rId8"/>
    <p:sldId id="276" r:id="rId9"/>
    <p:sldId id="414" r:id="rId10"/>
    <p:sldId id="274" r:id="rId11"/>
    <p:sldId id="385" r:id="rId12"/>
    <p:sldId id="386" r:id="rId13"/>
    <p:sldId id="387" r:id="rId14"/>
    <p:sldId id="388" r:id="rId15"/>
    <p:sldId id="389" r:id="rId16"/>
    <p:sldId id="382" r:id="rId17"/>
    <p:sldId id="392" r:id="rId18"/>
    <p:sldId id="404" r:id="rId19"/>
    <p:sldId id="272" r:id="rId20"/>
    <p:sldId id="332" r:id="rId21"/>
    <p:sldId id="333" r:id="rId22"/>
    <p:sldId id="334" r:id="rId23"/>
    <p:sldId id="335" r:id="rId24"/>
    <p:sldId id="343" r:id="rId25"/>
    <p:sldId id="278" r:id="rId26"/>
    <p:sldId id="280" r:id="rId27"/>
    <p:sldId id="291" r:id="rId28"/>
    <p:sldId id="297" r:id="rId29"/>
    <p:sldId id="300" r:id="rId30"/>
    <p:sldId id="289" r:id="rId31"/>
    <p:sldId id="415" r:id="rId32"/>
    <p:sldId id="301" r:id="rId33"/>
    <p:sldId id="322" r:id="rId34"/>
    <p:sldId id="323" r:id="rId35"/>
    <p:sldId id="307" r:id="rId36"/>
    <p:sldId id="330" r:id="rId37"/>
    <p:sldId id="413" r:id="rId38"/>
    <p:sldId id="350" r:id="rId39"/>
    <p:sldId id="344" r:id="rId40"/>
    <p:sldId id="403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808080"/>
    <a:srgbClr val="FF33CC"/>
    <a:srgbClr val="008000"/>
    <a:srgbClr val="0033CC"/>
    <a:srgbClr val="3399FF"/>
    <a:srgbClr val="FF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70" autoAdjust="0"/>
    <p:restoredTop sz="94643" autoAdjust="0"/>
  </p:normalViewPr>
  <p:slideViewPr>
    <p:cSldViewPr>
      <p:cViewPr>
        <p:scale>
          <a:sx n="75" d="100"/>
          <a:sy n="75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0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D684376-8E0C-4A33-9D8F-A4713D549A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>
                <a:latin typeface="Arial" charset="0"/>
              </a:rPr>
              <a:t>A szereplők hálózatot alkotnak.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>
                <a:latin typeface="Arial" charset="0"/>
              </a:rPr>
              <a:t>Hasonló ábrát ad ahematológiai automata.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78F487B-43F5-441D-88D0-1B76BFAA2F32}" type="slidenum">
              <a:rPr lang="en-US" sz="1200">
                <a:latin typeface="Times New Roman" pitchFamily="18" charset="0"/>
              </a:rPr>
              <a:pPr algn="r" eaLnBrk="0" hangingPunct="0"/>
              <a:t>33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C8E7D-5C3E-4666-A39A-100B474A474A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FFD2D-1F1B-4792-9D3F-8B584EF1B5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D5C0E-B9E2-4FC5-94AC-55A755DFE946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5484-9CD4-43E2-970A-CFAD7AA721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51B0C-8943-400A-AA55-A14A08694B5C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3858-F319-4AEE-B8F1-164E1A91E1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EF517-C19D-4152-9D05-A576FE26D447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A77F-58F0-448B-8D1B-5C021899BC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58438-2CC7-4FCD-8E5A-4A8226094C47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61C8-FC26-49C0-B16E-EA9854C4D4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01274-29C3-430B-8090-6DC3C9AA5E96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2F53-EB73-4704-A5CD-A6BE3965DC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94722-19D4-44B5-BAAC-F19DAB190A68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8ABA-F94A-4569-87C4-9C6AF00715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2C164-1DF5-48AA-B9E8-B9920868CED5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6CA0-750D-4D83-AA27-265B748D18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9C088-FBD9-4CEB-BD00-08DFB8033A98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2532-CFCF-49F1-97AE-051BF39395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56D55-A8E7-422F-A9A9-B953DF59577D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9E7B-A872-4300-9467-52686E56C2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4CD0D-03DA-4610-A907-0FC32C7206C3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6604-A339-42A6-9660-192DD1CBE8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15C1-AFFB-437A-8D3E-97A9573F7739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5C31-832D-4245-AA97-0C29FCE645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32A6C-03CE-4DDB-B650-61115053E68E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8612-D041-4941-9404-A6CEC22BF5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47A22-B212-4B90-A06B-7B4444BE57AE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BA50-F14C-45C2-8768-B9ED9FC48E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F2B01-667C-4B9D-8DAD-3CF9ED28104D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FF67-03A7-4AB7-BF7F-DBBCE3E50C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900FC-FB7F-4470-9A85-2C92FC5C7D74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6AF2-E3F6-45F4-B42E-6E14260446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71A61-A555-4FFE-A9E5-A194B1F6DEB9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BDBE-746A-41AD-95A2-A088866C9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2B76-CE59-4094-B0B4-BCEEC4D6B79A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B54C-7028-4E9B-84D2-926CBF3E4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031A-172B-4B0E-87CA-314C8A4A8EC4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0F0F-E1DF-4C29-B7EC-613D6D44F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677A-5707-47D9-A8C3-7320DD167005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B5B-1CAA-442C-A16A-410E29118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C646-09CC-4582-993F-7EDF473C36D9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CF96-2FE7-40B5-BABC-BA08FC1EAE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1549-20EA-48AD-905A-ED22EAA92912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B2D9-EF39-47D5-A59D-F6EF40EE0C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047A-CA79-44ED-9477-ECAE7EFC87B9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FEF4-A932-4528-B48E-8F555E8A00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33D1-0EA3-4A23-B021-4EB2731416C3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52D3-7B1C-4D3F-AFCD-924C2E416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1AB2-C717-4CAB-AC4F-8CA7A6E4113E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EA14-1BD0-4688-BE58-BBDA76941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877B-6126-486B-A0C7-BE6EB359FDA4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170B5-0CAA-4614-8BC6-65B5C91837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5318-69C2-46BF-9348-40BF985AB45E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AE59-4E90-4A2B-B1AC-DF976D4EBC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DCB89-8939-40FB-9E61-AC9ADB4F776C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E2284-FC87-475A-BC7E-902FA039F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E0712-3B82-4A7C-920D-5C06657A6D6E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A7A7-3E60-4705-940F-40DBC4A0F4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920A-24DC-44C6-9C03-B781F6FB6413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FA7A8-3F2E-4291-AF48-8EA95CB55B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21C2-8453-4AE4-824C-9BD1B3E9B647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42A0-6830-46B6-9090-4A6791342B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17CA-F264-40F2-AA18-F9C6ADF1E193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2970-4683-48CC-9703-F4BCD4C30F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2BCD-6187-4BF6-AE49-F6AD5FE8EC90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22E7-0125-423A-B407-1DC5876356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0B556-B5F6-47A2-935B-5F70B8477C74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E8B3-0CF0-462C-87F3-6535245A4B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29F45-2F5D-48D6-BCB4-7484BE35D3F1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30D0-A27E-4852-8206-F866A92397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F666C-FC6C-44D9-8951-E6AA084671FF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4566F-D40E-463F-B745-961ED83F4B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54DB-5F5E-4512-926C-465EEF169269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6C54-F9F8-4296-BC1E-E65C26EBA3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84C5-B040-4BAE-8F44-73422FE5473E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E3A9-3C55-49A2-86DF-BF9D27A694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3784-FC34-42F3-9087-6774451140BD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25D4-C576-4B42-B058-5FE0C9C60E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C937-C43C-4FD2-8B71-8DEC98158533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083D-B398-4534-9069-5EA0F8168E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6201-19B9-4173-8ADB-1107B0B58C06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4D09-6BD8-4A60-821E-C6750C8095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C1E16-96FF-4BF2-9BE5-34FEE9AAE39F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6E30E-A107-4563-8FA4-D7EE7E92D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2F7F0-1BD0-4E39-9C4A-39C874CD4962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A178-E8A2-485F-965A-C1712F9B0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2ACA0-CFB3-4EB3-961E-94EB9AD136B0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CE6C-DAAC-46E5-80E4-3087E325E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62C0A-7F26-4A6B-A72A-0B704A8A0CD1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F51BE-9AFA-48AE-8A52-7A99E6AD43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C511E-D2E1-4F57-9E59-052C669E33BC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D890-F47F-4613-BF8C-FDE9EC005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FCEDC-86E2-4960-9C9F-4F53B86931DE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C2B9-6394-4DC3-AC06-205A1F2E8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B3F8F-F6EE-413D-AEDB-FE2E6FBAC56C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B2B7-5031-4049-B403-71DAAFF0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EB9A3-57C0-4BCE-88CA-630F7E3396C8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20FC-6C39-4ED8-8B0B-1EA44D2B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FE819-1057-44CE-8D41-AA9ACD482028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EE1B8-947C-48DF-AB66-0851AD4F1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AF12E-798C-43CE-AC86-4FA4B8C7C303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7883-0F9D-4A8F-B803-398A96D86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D18C-89B9-40E2-8872-ABF3BD3E7EEF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260A-AF8B-4DB8-B19D-001FBB374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C3D8-5C67-43B9-A1D8-422758345DBD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A03E-FC9E-41AC-9FA2-F4AE3121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55678-51AE-435B-BBF2-0540F08D9CBF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43BB-E7FA-4706-A60E-9F8BA2454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E4CFD-2462-47DE-B9AF-D34C40846D06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6717E8-DA99-4BC6-920B-21B31BCB8E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C195B-E80E-4267-A824-4C42BE887339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C264-23D5-4DC8-944F-BDD15DAFD9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5A486-2BA3-4A67-BF1A-2AB4B71705D8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6C299-0B36-4357-B9B2-7B3C78813B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29151-1633-4448-9DEE-B07F60043AEE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0AB66-3493-418C-9116-C97033B038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E9715-6BFA-4E37-B00D-103913B0BDDB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3CEC1-E488-4E48-AE69-D77334EBB6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D7AF1-818B-4688-89E8-BFE0DA605B37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5AC86-47CB-450B-9656-A6D09B8347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0279B-36F4-43B0-B747-26CE4D445620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99329-EAF9-4CF1-A5D3-27BD00B6BD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3C921-1427-4C9B-87A6-28BBDB166CC4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9C614-97A1-470E-909D-BFFBFDDC70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2AFD3-E86B-4B5D-A584-42E469B86393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40591F-96FA-43C1-BBC5-C7027FA5F4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9D925-E8C9-4452-AB7B-ECE0D986ECAF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75D15-532A-410D-ACBC-B393AD1D5F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3FD0F-24E6-4C54-854C-54DFEE4FBA20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40B80-50F5-49CB-9683-FBBD16E0A2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85FD7-44A2-4D29-9F64-E5D43B4B1168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D751B3-67B2-489D-B833-7C68E89364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32BBB-51F5-4400-9155-9CD22C8ADA1F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96D8-3CB5-4DBC-B0A7-7584E13BCF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54B34-5239-4A36-A4D0-507C9D183C98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4EDE-C4B4-4E35-A0EF-D3ED28B33A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1B45E-551C-4C21-9A96-1A3D16F3C002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4854-868B-4A75-A5F7-F7141A9CF1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633A51C-AD17-40B5-88B7-45962263DD20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1CE5883-13C3-46E2-9DDF-71EF8B7B3A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4DBE912-0325-4C4C-992B-C849FDE2EAD8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7309EC1-AEA7-42D4-B678-E5518417CF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9EAD4847-5ECD-49D5-9D7F-A1C43194D154}" type="datetime1">
              <a:rPr lang="en-GB"/>
              <a:pPr>
                <a:defRPr/>
              </a:pPr>
              <a:t>28/10/2010</a:t>
            </a:fld>
            <a:endParaRPr lang="en-GB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25186AB-6E1D-4239-BEAD-35E298003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FDB5DC6-E9E3-4571-A5A8-97B38651EE9C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019AB7-0FFB-4E5D-9815-4CDEF27C9E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99FF"/>
            </a:gs>
            <a:gs pos="100000">
              <a:srgbClr val="0047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fld id="{ECF2C6E6-F16A-4C48-886C-A832C7537977}" type="datetime1">
              <a:rPr lang="hu-HU"/>
              <a:pPr/>
              <a:t>2010.10.28.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310405C8-8CEB-4FC8-B929-81A29274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9F0593F-95F3-493C-9802-8CBAF0D1E4EE}" type="datetime1">
              <a:rPr lang="hu-HU"/>
              <a:pPr/>
              <a:t>2010.10.28.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472256B-D913-429A-9FE5-4965D34F8F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1/13/Hematopoiesis_%28human%29_cytokines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Chem114A_epitopes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32CFFAB-E476-4CC3-998F-D674C7D992F2}" type="slidenum">
              <a:rPr lang="hu-HU"/>
              <a:pPr>
                <a:defRPr/>
              </a:pPr>
              <a:t>1</a:t>
            </a:fld>
            <a:endParaRPr lang="hu-H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z="4000" b="1" smtClean="0">
                <a:solidFill>
                  <a:schemeClr val="tx1"/>
                </a:solidFill>
              </a:rPr>
              <a:t>Immunológiai alapfogalmak. Az immunrendszer felépítése.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451725" y="5445125"/>
          <a:ext cx="1524000" cy="1219200"/>
        </p:xfrm>
        <a:graphic>
          <a:graphicData uri="http://schemas.openxmlformats.org/presentationml/2006/ole">
            <p:oleObj spid="_x0000_s1026" name="Kép" r:id="rId4" imgW="1310760" imgH="1054080" progId="Word.Picture.8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504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990099"/>
                </a:solidFill>
              </a:rPr>
              <a:t>„Az immunológia alapjai” TK 1. és 2. fejezet (3-21. oldal)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8CDF2FB-DB9A-4963-97F9-2ED03C916F0F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256002" name="Rectangle 3"/>
          <p:cNvSpPr>
            <a:spLocks noChangeArrowheads="1"/>
          </p:cNvSpPr>
          <p:nvPr/>
        </p:nvSpPr>
        <p:spPr bwMode="auto">
          <a:xfrm>
            <a:off x="323850" y="692150"/>
            <a:ext cx="86407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hu-HU" sz="1600" b="1"/>
              <a:t>Passzív immunitás</a:t>
            </a:r>
            <a:r>
              <a:rPr lang="hu-HU" sz="1600"/>
              <a:t>: Nem antigénnel, hanem egy már immunizált egyed immunológiailag kompetens sejtjeinek és/vagy ellenanyagainak (szérumának) a recipiens szervezetbe juttatásával kiváltott immunitás. </a:t>
            </a:r>
          </a:p>
          <a:p>
            <a:pPr algn="just">
              <a:spcBef>
                <a:spcPct val="20000"/>
              </a:spcBef>
            </a:pPr>
            <a:r>
              <a:rPr lang="hu-HU" sz="1600" b="1"/>
              <a:t>Aktív immunitás</a:t>
            </a:r>
            <a:r>
              <a:rPr lang="hu-HU" sz="1600"/>
              <a:t>: immunogén (patogén, védőoltás, stb.) hatására kialakuló immunitás</a:t>
            </a:r>
          </a:p>
          <a:p>
            <a:pPr algn="just">
              <a:spcBef>
                <a:spcPct val="20000"/>
              </a:spcBef>
            </a:pPr>
            <a:r>
              <a:rPr lang="hu-HU" sz="1600" b="1"/>
              <a:t>Humorális immunválasz</a:t>
            </a:r>
            <a:r>
              <a:rPr lang="hu-HU" sz="1600"/>
              <a:t> (ellenanyag-közvetített immunválasz): az immunválasznak az a formája, melyben az effektor funkció(ka)t az antigénnel komplexbe került ellenanyag-molekulák váltják ki. </a:t>
            </a:r>
          </a:p>
          <a:p>
            <a:pPr algn="just">
              <a:spcBef>
                <a:spcPct val="20000"/>
              </a:spcBef>
            </a:pPr>
            <a:r>
              <a:rPr lang="hu-HU" sz="1600" b="1"/>
              <a:t>Sejtközvetített immunválasz</a:t>
            </a:r>
            <a:r>
              <a:rPr lang="hu-HU" sz="1600"/>
              <a:t>: (celluláris immunválasz): az immunválasznak az a formája, melyben az effektor funkciókat sejtek közvetítik. </a:t>
            </a:r>
          </a:p>
          <a:p>
            <a:pPr algn="just">
              <a:spcBef>
                <a:spcPct val="20000"/>
              </a:spcBef>
            </a:pPr>
            <a:endParaRPr lang="hu-HU" sz="1600"/>
          </a:p>
          <a:p>
            <a:pPr algn="just">
              <a:spcBef>
                <a:spcPct val="20000"/>
              </a:spcBef>
            </a:pPr>
            <a:endParaRPr lang="hu-HU" sz="1600"/>
          </a:p>
          <a:p>
            <a:pPr algn="just">
              <a:spcBef>
                <a:spcPct val="20000"/>
              </a:spcBef>
            </a:pPr>
            <a:endParaRPr lang="hu-HU" sz="1600"/>
          </a:p>
          <a:p>
            <a:pPr algn="just">
              <a:spcBef>
                <a:spcPct val="20000"/>
              </a:spcBef>
            </a:pPr>
            <a:r>
              <a:rPr lang="hu-HU" sz="1600"/>
              <a:t> </a:t>
            </a:r>
          </a:p>
          <a:p>
            <a:pPr algn="just">
              <a:spcBef>
                <a:spcPct val="20000"/>
              </a:spcBef>
            </a:pPr>
            <a:r>
              <a:rPr lang="hu-HU" sz="1600"/>
              <a:t> </a:t>
            </a:r>
          </a:p>
          <a:p>
            <a:pPr algn="just">
              <a:spcBef>
                <a:spcPct val="20000"/>
              </a:spcBef>
            </a:pPr>
            <a:endParaRPr lang="hu-HU" sz="1600"/>
          </a:p>
        </p:txBody>
      </p:sp>
      <p:sp>
        <p:nvSpPr>
          <p:cNvPr id="256003" name="Text Box 4"/>
          <p:cNvSpPr txBox="1">
            <a:spLocks noChangeArrowheads="1"/>
          </p:cNvSpPr>
          <p:nvPr/>
        </p:nvSpPr>
        <p:spPr bwMode="auto">
          <a:xfrm>
            <a:off x="3081338" y="234950"/>
            <a:ext cx="356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FF0000"/>
                </a:solidFill>
              </a:rPr>
              <a:t>MI A KÖVETKEZMÉNY?</a:t>
            </a:r>
          </a:p>
        </p:txBody>
      </p:sp>
      <p:grpSp>
        <p:nvGrpSpPr>
          <p:cNvPr id="256016" name="Group 16"/>
          <p:cNvGrpSpPr>
            <a:grpSpLocks/>
          </p:cNvGrpSpPr>
          <p:nvPr/>
        </p:nvGrpSpPr>
        <p:grpSpPr bwMode="auto">
          <a:xfrm>
            <a:off x="468313" y="3429000"/>
            <a:ext cx="4075112" cy="2822575"/>
            <a:chOff x="1655" y="1071"/>
            <a:chExt cx="2567" cy="1778"/>
          </a:xfrm>
        </p:grpSpPr>
        <p:grpSp>
          <p:nvGrpSpPr>
            <p:cNvPr id="256017" name="Group 17"/>
            <p:cNvGrpSpPr>
              <a:grpSpLocks/>
            </p:cNvGrpSpPr>
            <p:nvPr/>
          </p:nvGrpSpPr>
          <p:grpSpPr bwMode="auto">
            <a:xfrm>
              <a:off x="1655" y="1071"/>
              <a:ext cx="2567" cy="1778"/>
              <a:chOff x="177" y="2115"/>
              <a:chExt cx="2567" cy="1778"/>
            </a:xfrm>
          </p:grpSpPr>
          <p:pic>
            <p:nvPicPr>
              <p:cNvPr id="256018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" y="2115"/>
                <a:ext cx="2041" cy="1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019" name="Line 8"/>
              <p:cNvSpPr>
                <a:spLocks noChangeShapeType="1"/>
              </p:cNvSpPr>
              <p:nvPr/>
            </p:nvSpPr>
            <p:spPr bwMode="auto">
              <a:xfrm flipH="1">
                <a:off x="517" y="3159"/>
                <a:ext cx="817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6020" name="Line 9"/>
              <p:cNvSpPr>
                <a:spLocks noChangeShapeType="1"/>
              </p:cNvSpPr>
              <p:nvPr/>
            </p:nvSpPr>
            <p:spPr bwMode="auto">
              <a:xfrm>
                <a:off x="1334" y="3159"/>
                <a:ext cx="31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6021" name="Text Box 11"/>
              <p:cNvSpPr txBox="1">
                <a:spLocks noChangeArrowheads="1"/>
              </p:cNvSpPr>
              <p:nvPr/>
            </p:nvSpPr>
            <p:spPr bwMode="auto">
              <a:xfrm>
                <a:off x="484" y="3057"/>
                <a:ext cx="3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400"/>
                  <a:t>B sejt</a:t>
                </a:r>
              </a:p>
            </p:txBody>
          </p:sp>
          <p:sp>
            <p:nvSpPr>
              <p:cNvPr id="256022" name="Text Box 13"/>
              <p:cNvSpPr txBox="1">
                <a:spLocks noChangeArrowheads="1"/>
              </p:cNvSpPr>
              <p:nvPr/>
            </p:nvSpPr>
            <p:spPr bwMode="auto">
              <a:xfrm>
                <a:off x="177" y="3541"/>
                <a:ext cx="81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1400"/>
                  <a:t>Klonális</a:t>
                </a:r>
              </a:p>
              <a:p>
                <a:pPr algn="ctr"/>
                <a:r>
                  <a:rPr lang="hu-HU" sz="1400"/>
                  <a:t>felszaporodás</a:t>
                </a:r>
              </a:p>
            </p:txBody>
          </p:sp>
          <p:sp>
            <p:nvSpPr>
              <p:cNvPr id="256023" name="Text Box 14"/>
              <p:cNvSpPr txBox="1">
                <a:spLocks noChangeArrowheads="1"/>
              </p:cNvSpPr>
              <p:nvPr/>
            </p:nvSpPr>
            <p:spPr bwMode="auto">
              <a:xfrm>
                <a:off x="1288" y="3558"/>
                <a:ext cx="66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1400"/>
                  <a:t>Plazmasejt</a:t>
                </a:r>
              </a:p>
              <a:p>
                <a:pPr algn="ctr"/>
                <a:r>
                  <a:rPr lang="hu-HU" sz="1400"/>
                  <a:t>képződés</a:t>
                </a:r>
              </a:p>
            </p:txBody>
          </p:sp>
          <p:sp>
            <p:nvSpPr>
              <p:cNvPr id="256024" name="Text Box 39"/>
              <p:cNvSpPr txBox="1">
                <a:spLocks noChangeArrowheads="1"/>
              </p:cNvSpPr>
              <p:nvPr/>
            </p:nvSpPr>
            <p:spPr bwMode="auto">
              <a:xfrm>
                <a:off x="1983" y="3567"/>
                <a:ext cx="76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1400"/>
                  <a:t>Memória-sejt</a:t>
                </a:r>
              </a:p>
              <a:p>
                <a:pPr algn="ctr"/>
                <a:r>
                  <a:rPr lang="hu-HU" sz="1400"/>
                  <a:t>képződés</a:t>
                </a:r>
              </a:p>
            </p:txBody>
          </p:sp>
          <p:sp>
            <p:nvSpPr>
              <p:cNvPr id="256025" name="Line 40"/>
              <p:cNvSpPr>
                <a:spLocks noChangeShapeType="1"/>
              </p:cNvSpPr>
              <p:nvPr/>
            </p:nvSpPr>
            <p:spPr bwMode="auto">
              <a:xfrm>
                <a:off x="1333" y="3159"/>
                <a:ext cx="953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56026" name="Oval 26"/>
            <p:cNvSpPr>
              <a:spLocks noChangeArrowheads="1"/>
            </p:cNvSpPr>
            <p:nvPr/>
          </p:nvSpPr>
          <p:spPr bwMode="auto">
            <a:xfrm>
              <a:off x="2200" y="1071"/>
              <a:ext cx="1270" cy="3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6027" name="Text Box 27"/>
            <p:cNvSpPr txBox="1">
              <a:spLocks noChangeArrowheads="1"/>
            </p:cNvSpPr>
            <p:nvPr/>
          </p:nvSpPr>
          <p:spPr bwMode="auto">
            <a:xfrm>
              <a:off x="2562" y="1117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</a:rPr>
                <a:t>antigén</a:t>
              </a:r>
            </a:p>
          </p:txBody>
        </p:sp>
      </p:grpSp>
      <p:grpSp>
        <p:nvGrpSpPr>
          <p:cNvPr id="256028" name="Group 28"/>
          <p:cNvGrpSpPr>
            <a:grpSpLocks/>
          </p:cNvGrpSpPr>
          <p:nvPr/>
        </p:nvGrpSpPr>
        <p:grpSpPr bwMode="auto">
          <a:xfrm>
            <a:off x="4787900" y="3357563"/>
            <a:ext cx="3795713" cy="2878137"/>
            <a:chOff x="1610" y="1026"/>
            <a:chExt cx="2391" cy="1813"/>
          </a:xfrm>
        </p:grpSpPr>
        <p:pic>
          <p:nvPicPr>
            <p:cNvPr id="256029" name="Picture 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0" y="1026"/>
              <a:ext cx="2391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30" name="Oval 30"/>
            <p:cNvSpPr>
              <a:spLocks noChangeArrowheads="1"/>
            </p:cNvSpPr>
            <p:nvPr/>
          </p:nvSpPr>
          <p:spPr bwMode="auto">
            <a:xfrm rot="-1268765">
              <a:off x="3107" y="1434"/>
              <a:ext cx="454" cy="2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sz="1400">
                  <a:solidFill>
                    <a:schemeClr val="bg1"/>
                  </a:solidFill>
                </a:rPr>
                <a:t>peptid</a:t>
              </a:r>
            </a:p>
          </p:txBody>
        </p:sp>
        <p:sp>
          <p:nvSpPr>
            <p:cNvPr id="256031" name="Oval 31"/>
            <p:cNvSpPr>
              <a:spLocks noChangeArrowheads="1"/>
            </p:cNvSpPr>
            <p:nvPr/>
          </p:nvSpPr>
          <p:spPr bwMode="auto">
            <a:xfrm rot="1852609">
              <a:off x="2108" y="1390"/>
              <a:ext cx="454" cy="2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sz="1400">
                  <a:solidFill>
                    <a:schemeClr val="bg1"/>
                  </a:solidFill>
                </a:rPr>
                <a:t>peptid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25A2A91-5F1C-4BD9-B589-6C5180D1F360}" type="slidenum">
              <a:rPr lang="hu-HU"/>
              <a:pPr>
                <a:defRPr/>
              </a:pPr>
              <a:t>11</a:t>
            </a:fld>
            <a:endParaRPr lang="hu-HU"/>
          </a:p>
        </p:txBody>
      </p:sp>
      <p:grpSp>
        <p:nvGrpSpPr>
          <p:cNvPr id="241666" name="Group 25"/>
          <p:cNvGrpSpPr>
            <a:grpSpLocks/>
          </p:cNvGrpSpPr>
          <p:nvPr/>
        </p:nvGrpSpPr>
        <p:grpSpPr bwMode="auto">
          <a:xfrm>
            <a:off x="468313" y="549275"/>
            <a:ext cx="8210550" cy="6308725"/>
            <a:chOff x="68" y="39"/>
            <a:chExt cx="5625" cy="4281"/>
          </a:xfrm>
        </p:grpSpPr>
        <p:pic>
          <p:nvPicPr>
            <p:cNvPr id="241667" name="Picture 3" descr="inflammation3"/>
            <p:cNvPicPr>
              <a:picLocks noChangeAspect="1" noChangeArrowheads="1"/>
            </p:cNvPicPr>
            <p:nvPr/>
          </p:nvPicPr>
          <p:blipFill>
            <a:blip r:embed="rId3" cstate="print"/>
            <a:srcRect r="23357"/>
            <a:stretch>
              <a:fillRect/>
            </a:stretch>
          </p:blipFill>
          <p:spPr bwMode="auto">
            <a:xfrm>
              <a:off x="68" y="39"/>
              <a:ext cx="5420" cy="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1668" name="Oval 4"/>
            <p:cNvSpPr>
              <a:spLocks noChangeArrowheads="1"/>
            </p:cNvSpPr>
            <p:nvPr/>
          </p:nvSpPr>
          <p:spPr bwMode="auto">
            <a:xfrm>
              <a:off x="567" y="255"/>
              <a:ext cx="1452" cy="40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E0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Komplement rsz</a:t>
              </a:r>
            </a:p>
          </p:txBody>
        </p:sp>
        <p:sp>
          <p:nvSpPr>
            <p:cNvPr id="241669" name="Oval 5"/>
            <p:cNvSpPr>
              <a:spLocks noChangeArrowheads="1"/>
            </p:cNvSpPr>
            <p:nvPr/>
          </p:nvSpPr>
          <p:spPr bwMode="auto">
            <a:xfrm>
              <a:off x="1021" y="572"/>
              <a:ext cx="1452" cy="40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9E0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Alvadási rsz</a:t>
              </a:r>
            </a:p>
          </p:txBody>
        </p:sp>
        <p:grpSp>
          <p:nvGrpSpPr>
            <p:cNvPr id="241670" name="Group 6"/>
            <p:cNvGrpSpPr>
              <a:grpSpLocks/>
            </p:cNvGrpSpPr>
            <p:nvPr/>
          </p:nvGrpSpPr>
          <p:grpSpPr bwMode="auto">
            <a:xfrm>
              <a:off x="3606" y="164"/>
              <a:ext cx="726" cy="681"/>
              <a:chOff x="4377" y="3475"/>
              <a:chExt cx="726" cy="681"/>
            </a:xfrm>
          </p:grpSpPr>
          <p:sp>
            <p:nvSpPr>
              <p:cNvPr id="241671" name="AutoShape 7"/>
              <p:cNvSpPr>
                <a:spLocks noChangeArrowheads="1"/>
              </p:cNvSpPr>
              <p:nvPr/>
            </p:nvSpPr>
            <p:spPr bwMode="auto">
              <a:xfrm>
                <a:off x="4377" y="3475"/>
                <a:ext cx="726" cy="681"/>
              </a:xfrm>
              <a:prstGeom prst="irregularSeal1">
                <a:avLst/>
              </a:prstGeom>
              <a:solidFill>
                <a:srgbClr val="FFCC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1672" name="Oval 8"/>
              <p:cNvSpPr>
                <a:spLocks noChangeArrowheads="1"/>
              </p:cNvSpPr>
              <p:nvPr/>
            </p:nvSpPr>
            <p:spPr bwMode="auto">
              <a:xfrm>
                <a:off x="4604" y="3748"/>
                <a:ext cx="272" cy="13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hu-HU" sz="1400"/>
                  <a:t>DC</a:t>
                </a:r>
              </a:p>
            </p:txBody>
          </p:sp>
        </p:grpSp>
        <p:grpSp>
          <p:nvGrpSpPr>
            <p:cNvPr id="241673" name="Group 9"/>
            <p:cNvGrpSpPr>
              <a:grpSpLocks/>
            </p:cNvGrpSpPr>
            <p:nvPr/>
          </p:nvGrpSpPr>
          <p:grpSpPr bwMode="auto">
            <a:xfrm>
              <a:off x="4241" y="3475"/>
              <a:ext cx="726" cy="681"/>
              <a:chOff x="4377" y="3475"/>
              <a:chExt cx="726" cy="681"/>
            </a:xfrm>
          </p:grpSpPr>
          <p:sp>
            <p:nvSpPr>
              <p:cNvPr id="241674" name="AutoShape 10"/>
              <p:cNvSpPr>
                <a:spLocks noChangeArrowheads="1"/>
              </p:cNvSpPr>
              <p:nvPr/>
            </p:nvSpPr>
            <p:spPr bwMode="auto">
              <a:xfrm>
                <a:off x="4377" y="3475"/>
                <a:ext cx="726" cy="681"/>
              </a:xfrm>
              <a:prstGeom prst="irregularSeal1">
                <a:avLst/>
              </a:prstGeom>
              <a:solidFill>
                <a:srgbClr val="FFCC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41675" name="Oval 11"/>
              <p:cNvSpPr>
                <a:spLocks noChangeArrowheads="1"/>
              </p:cNvSpPr>
              <p:nvPr/>
            </p:nvSpPr>
            <p:spPr bwMode="auto">
              <a:xfrm>
                <a:off x="4604" y="3748"/>
                <a:ext cx="272" cy="13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hu-HU" sz="1400"/>
                  <a:t>DC</a:t>
                </a:r>
              </a:p>
            </p:txBody>
          </p:sp>
        </p:grpSp>
        <p:sp>
          <p:nvSpPr>
            <p:cNvPr id="241676" name="Line 12"/>
            <p:cNvSpPr>
              <a:spLocks noChangeShapeType="1"/>
            </p:cNvSpPr>
            <p:nvPr/>
          </p:nvSpPr>
          <p:spPr bwMode="auto">
            <a:xfrm flipH="1">
              <a:off x="4422" y="3113"/>
              <a:ext cx="182" cy="453"/>
            </a:xfrm>
            <a:prstGeom prst="line">
              <a:avLst/>
            </a:prstGeom>
            <a:noFill/>
            <a:ln w="57150">
              <a:solidFill>
                <a:srgbClr val="99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1677" name="Text Box 13"/>
            <p:cNvSpPr txBox="1">
              <a:spLocks noChangeArrowheads="1"/>
            </p:cNvSpPr>
            <p:nvPr/>
          </p:nvSpPr>
          <p:spPr bwMode="auto">
            <a:xfrm>
              <a:off x="4241" y="3510"/>
              <a:ext cx="36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 b="1">
                  <a:solidFill>
                    <a:srgbClr val="9900CC"/>
                  </a:solidFill>
                </a:rPr>
                <a:t>TLR</a:t>
              </a:r>
            </a:p>
          </p:txBody>
        </p:sp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4966" y="905"/>
              <a:ext cx="727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b="1">
                  <a:solidFill>
                    <a:srgbClr val="FF5050"/>
                  </a:solidFill>
                </a:rPr>
                <a:t>Sérülés</a:t>
              </a:r>
            </a:p>
          </p:txBody>
        </p:sp>
        <p:sp>
          <p:nvSpPr>
            <p:cNvPr id="241679" name="Text Box 15"/>
            <p:cNvSpPr txBox="1">
              <a:spLocks noChangeArrowheads="1"/>
            </p:cNvSpPr>
            <p:nvPr/>
          </p:nvSpPr>
          <p:spPr bwMode="auto">
            <a:xfrm>
              <a:off x="2608" y="528"/>
              <a:ext cx="1043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1"/>
                <a:t>Vérlemezke</a:t>
              </a:r>
            </a:p>
          </p:txBody>
        </p:sp>
        <p:sp>
          <p:nvSpPr>
            <p:cNvPr id="241680" name="Text Box 16"/>
            <p:cNvSpPr txBox="1">
              <a:spLocks noChangeArrowheads="1"/>
            </p:cNvSpPr>
            <p:nvPr/>
          </p:nvSpPr>
          <p:spPr bwMode="auto">
            <a:xfrm>
              <a:off x="2653" y="1748"/>
              <a:ext cx="1043" cy="2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1"/>
                <a:t>Hízósejt</a:t>
              </a:r>
            </a:p>
          </p:txBody>
        </p:sp>
        <p:sp>
          <p:nvSpPr>
            <p:cNvPr id="241681" name="Text Box 17"/>
            <p:cNvSpPr txBox="1">
              <a:spLocks noChangeArrowheads="1"/>
            </p:cNvSpPr>
            <p:nvPr/>
          </p:nvSpPr>
          <p:spPr bwMode="auto">
            <a:xfrm>
              <a:off x="1791" y="2473"/>
              <a:ext cx="1043" cy="2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1"/>
                <a:t>Neutrofil gr.</a:t>
              </a:r>
            </a:p>
          </p:txBody>
        </p:sp>
        <p:sp>
          <p:nvSpPr>
            <p:cNvPr id="241682" name="Text Box 18"/>
            <p:cNvSpPr txBox="1">
              <a:spLocks noChangeArrowheads="1"/>
            </p:cNvSpPr>
            <p:nvPr/>
          </p:nvSpPr>
          <p:spPr bwMode="auto">
            <a:xfrm>
              <a:off x="3198" y="3743"/>
              <a:ext cx="1043" cy="2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1"/>
                <a:t>Makrofág</a:t>
              </a:r>
            </a:p>
          </p:txBody>
        </p:sp>
        <p:sp>
          <p:nvSpPr>
            <p:cNvPr id="241683" name="Text Box 19"/>
            <p:cNvSpPr txBox="1">
              <a:spLocks noChangeArrowheads="1"/>
            </p:cNvSpPr>
            <p:nvPr/>
          </p:nvSpPr>
          <p:spPr bwMode="auto">
            <a:xfrm>
              <a:off x="838" y="3974"/>
              <a:ext cx="772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 b="1"/>
                <a:t>Érpálya</a:t>
              </a:r>
            </a:p>
          </p:txBody>
        </p:sp>
        <p:sp>
          <p:nvSpPr>
            <p:cNvPr id="241684" name="Text Box 20"/>
            <p:cNvSpPr txBox="1">
              <a:spLocks noChangeArrowheads="1"/>
            </p:cNvSpPr>
            <p:nvPr/>
          </p:nvSpPr>
          <p:spPr bwMode="auto">
            <a:xfrm>
              <a:off x="839" y="2750"/>
              <a:ext cx="315" cy="166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000" b="1"/>
                <a:t>VVT</a:t>
              </a:r>
            </a:p>
          </p:txBody>
        </p:sp>
        <p:sp>
          <p:nvSpPr>
            <p:cNvPr id="241685" name="Oval 5"/>
            <p:cNvSpPr>
              <a:spLocks noChangeArrowheads="1"/>
            </p:cNvSpPr>
            <p:nvPr/>
          </p:nvSpPr>
          <p:spPr bwMode="auto">
            <a:xfrm>
              <a:off x="1791" y="3158"/>
              <a:ext cx="1452" cy="408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Citokinek</a:t>
              </a:r>
            </a:p>
          </p:txBody>
        </p:sp>
      </p:grpSp>
      <p:sp>
        <p:nvSpPr>
          <p:cNvPr id="241686" name="Text Box 22"/>
          <p:cNvSpPr txBox="1">
            <a:spLocks noChangeArrowheads="1"/>
          </p:cNvSpPr>
          <p:nvPr/>
        </p:nvSpPr>
        <p:spPr bwMode="auto">
          <a:xfrm>
            <a:off x="2771775" y="65088"/>
            <a:ext cx="294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/>
              <a:t>LOKÁLIS IMMUNVÁLASZ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A564791-C4B4-4CB4-A6E2-D72414B83631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28797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hu-HU" sz="2800" smtClean="0"/>
              <a:t>A felismerés és a válasz feltétele: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hu-HU" sz="2800" smtClean="0"/>
              <a:t>a </a:t>
            </a:r>
            <a:r>
              <a:rPr lang="hu-HU" sz="2800" b="1" smtClean="0">
                <a:solidFill>
                  <a:srgbClr val="FF0000"/>
                </a:solidFill>
              </a:rPr>
              <a:t>TALÁLKOZÁS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hu-HU" sz="200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hu-HU" sz="2000" smtClean="0"/>
              <a:t>Az antigének felismerésére képes immunsejteknek el kell jutniuk az antigénhez: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hu-HU" sz="200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hu-HU" sz="2000" smtClean="0">
                <a:solidFill>
                  <a:srgbClr val="FF0000"/>
                </a:solidFill>
              </a:rPr>
              <a:t>„Járőrözés”: RECIRKULÁCIÓ  („HOMING”)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hu-HU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962A281-1103-4BB8-9BE4-E96C8DA0E342}" type="slidenum">
              <a:rPr lang="hu-HU"/>
              <a:pPr>
                <a:defRPr/>
              </a:pPr>
              <a:t>13</a:t>
            </a:fld>
            <a:endParaRPr lang="hu-HU"/>
          </a:p>
        </p:txBody>
      </p:sp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3132138" y="549275"/>
            <a:ext cx="2808287" cy="5329238"/>
            <a:chOff x="1973" y="391"/>
            <a:chExt cx="1769" cy="3357"/>
          </a:xfrm>
        </p:grpSpPr>
        <p:grpSp>
          <p:nvGrpSpPr>
            <p:cNvPr id="285699" name="Group 3"/>
            <p:cNvGrpSpPr>
              <a:grpSpLocks/>
            </p:cNvGrpSpPr>
            <p:nvPr/>
          </p:nvGrpSpPr>
          <p:grpSpPr bwMode="auto">
            <a:xfrm>
              <a:off x="1973" y="391"/>
              <a:ext cx="1769" cy="3357"/>
              <a:chOff x="1973" y="391"/>
              <a:chExt cx="1769" cy="3357"/>
            </a:xfrm>
          </p:grpSpPr>
          <p:sp>
            <p:nvSpPr>
              <p:cNvPr id="285700" name="AutoShape 4"/>
              <p:cNvSpPr>
                <a:spLocks noChangeArrowheads="1"/>
              </p:cNvSpPr>
              <p:nvPr/>
            </p:nvSpPr>
            <p:spPr bwMode="auto">
              <a:xfrm>
                <a:off x="2426" y="1343"/>
                <a:ext cx="1044" cy="499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hu-HU" b="1"/>
                  <a:t>NYIROK, VÉR</a:t>
                </a:r>
                <a:r>
                  <a:rPr lang="hu-HU"/>
                  <a:t> </a:t>
                </a:r>
              </a:p>
            </p:txBody>
          </p:sp>
          <p:sp>
            <p:nvSpPr>
              <p:cNvPr id="285701" name="AutoShape 5"/>
              <p:cNvSpPr>
                <a:spLocks noChangeArrowheads="1"/>
              </p:cNvSpPr>
              <p:nvPr/>
            </p:nvSpPr>
            <p:spPr bwMode="auto">
              <a:xfrm>
                <a:off x="2290" y="3158"/>
                <a:ext cx="1315" cy="59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hu-HU" b="1"/>
                  <a:t>MÁSODLAGOS </a:t>
                </a:r>
              </a:p>
              <a:p>
                <a:pPr algn="ctr"/>
                <a:r>
                  <a:rPr lang="hu-HU" b="1"/>
                  <a:t>NYIROKSZERVEK</a:t>
                </a:r>
              </a:p>
            </p:txBody>
          </p:sp>
          <p:sp>
            <p:nvSpPr>
              <p:cNvPr id="285702" name="AutoShape 6"/>
              <p:cNvSpPr>
                <a:spLocks noChangeArrowheads="1"/>
              </p:cNvSpPr>
              <p:nvPr/>
            </p:nvSpPr>
            <p:spPr bwMode="auto">
              <a:xfrm>
                <a:off x="2290" y="391"/>
                <a:ext cx="1452" cy="499"/>
              </a:xfrm>
              <a:prstGeom prst="roundRect">
                <a:avLst>
                  <a:gd name="adj" fmla="val 16667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hu-HU" b="1">
                    <a:solidFill>
                      <a:schemeClr val="bg1"/>
                    </a:solidFill>
                  </a:rPr>
                  <a:t>ELSŐDLEGES </a:t>
                </a:r>
              </a:p>
              <a:p>
                <a:pPr algn="ctr"/>
                <a:r>
                  <a:rPr lang="hu-HU" b="1">
                    <a:solidFill>
                      <a:schemeClr val="bg1"/>
                    </a:solidFill>
                  </a:rPr>
                  <a:t>NYIROKSZERVEK</a:t>
                </a:r>
              </a:p>
            </p:txBody>
          </p:sp>
          <p:sp>
            <p:nvSpPr>
              <p:cNvPr id="285703" name="Line 7"/>
              <p:cNvSpPr>
                <a:spLocks noChangeShapeType="1"/>
              </p:cNvSpPr>
              <p:nvPr/>
            </p:nvSpPr>
            <p:spPr bwMode="auto">
              <a:xfrm>
                <a:off x="2925" y="1978"/>
                <a:ext cx="0" cy="108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5704" name="AutoShape 8"/>
              <p:cNvSpPr>
                <a:spLocks/>
              </p:cNvSpPr>
              <p:nvPr/>
            </p:nvSpPr>
            <p:spPr bwMode="auto">
              <a:xfrm>
                <a:off x="1973" y="1570"/>
                <a:ext cx="226" cy="1996"/>
              </a:xfrm>
              <a:prstGeom prst="leftBracket">
                <a:avLst>
                  <a:gd name="adj" fmla="val 73599"/>
                </a:avLst>
              </a:prstGeom>
              <a:noFill/>
              <a:ln w="57150">
                <a:solidFill>
                  <a:srgbClr val="FFCC00"/>
                </a:solidFill>
                <a:round/>
                <a:headEnd type="stealth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>
              <a:off x="2925" y="935"/>
              <a:ext cx="0" cy="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5884863" y="5516563"/>
            <a:ext cx="2000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HEV</a:t>
            </a:r>
            <a:r>
              <a:rPr lang="hu-HU" sz="1600"/>
              <a:t> </a:t>
            </a:r>
          </a:p>
          <a:p>
            <a:r>
              <a:rPr lang="hu-HU" sz="1400"/>
              <a:t>(szövet-specifikus </a:t>
            </a:r>
          </a:p>
          <a:p>
            <a:r>
              <a:rPr lang="hu-HU" sz="1400"/>
              <a:t>adhéziós molekulák)</a:t>
            </a:r>
          </a:p>
        </p:txBody>
      </p:sp>
      <p:grpSp>
        <p:nvGrpSpPr>
          <p:cNvPr id="285715" name="Group 19"/>
          <p:cNvGrpSpPr>
            <a:grpSpLocks/>
          </p:cNvGrpSpPr>
          <p:nvPr/>
        </p:nvGrpSpPr>
        <p:grpSpPr bwMode="auto">
          <a:xfrm>
            <a:off x="5867400" y="3716338"/>
            <a:ext cx="3240088" cy="1657350"/>
            <a:chOff x="3696" y="2341"/>
            <a:chExt cx="2041" cy="1044"/>
          </a:xfrm>
        </p:grpSpPr>
        <p:grpSp>
          <p:nvGrpSpPr>
            <p:cNvPr id="285716" name="Group 20"/>
            <p:cNvGrpSpPr>
              <a:grpSpLocks/>
            </p:cNvGrpSpPr>
            <p:nvPr/>
          </p:nvGrpSpPr>
          <p:grpSpPr bwMode="auto">
            <a:xfrm>
              <a:off x="3696" y="2568"/>
              <a:ext cx="2041" cy="817"/>
              <a:chOff x="3696" y="2568"/>
              <a:chExt cx="2041" cy="817"/>
            </a:xfrm>
          </p:grpSpPr>
          <p:grpSp>
            <p:nvGrpSpPr>
              <p:cNvPr id="285717" name="Group 21"/>
              <p:cNvGrpSpPr>
                <a:grpSpLocks/>
              </p:cNvGrpSpPr>
              <p:nvPr/>
            </p:nvGrpSpPr>
            <p:grpSpPr bwMode="auto">
              <a:xfrm>
                <a:off x="3696" y="2705"/>
                <a:ext cx="2041" cy="680"/>
                <a:chOff x="3696" y="2296"/>
                <a:chExt cx="2041" cy="680"/>
              </a:xfrm>
            </p:grpSpPr>
            <p:grpSp>
              <p:nvGrpSpPr>
                <p:cNvPr id="285718" name="Group 22"/>
                <p:cNvGrpSpPr>
                  <a:grpSpLocks/>
                </p:cNvGrpSpPr>
                <p:nvPr/>
              </p:nvGrpSpPr>
              <p:grpSpPr bwMode="auto">
                <a:xfrm>
                  <a:off x="3696" y="2614"/>
                  <a:ext cx="408" cy="167"/>
                  <a:chOff x="3742" y="2614"/>
                  <a:chExt cx="408" cy="167"/>
                </a:xfrm>
              </p:grpSpPr>
              <p:sp>
                <p:nvSpPr>
                  <p:cNvPr id="28571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614"/>
                    <a:ext cx="408" cy="16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2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659"/>
                    <a:ext cx="318" cy="4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21" name="Group 25"/>
                <p:cNvGrpSpPr>
                  <a:grpSpLocks/>
                </p:cNvGrpSpPr>
                <p:nvPr/>
              </p:nvGrpSpPr>
              <p:grpSpPr bwMode="auto">
                <a:xfrm>
                  <a:off x="4104" y="2614"/>
                  <a:ext cx="408" cy="167"/>
                  <a:chOff x="3742" y="2614"/>
                  <a:chExt cx="408" cy="167"/>
                </a:xfrm>
              </p:grpSpPr>
              <p:sp>
                <p:nvSpPr>
                  <p:cNvPr id="28572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614"/>
                    <a:ext cx="408" cy="16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2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659"/>
                    <a:ext cx="318" cy="4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24" name="Group 28"/>
                <p:cNvGrpSpPr>
                  <a:grpSpLocks/>
                </p:cNvGrpSpPr>
                <p:nvPr/>
              </p:nvGrpSpPr>
              <p:grpSpPr bwMode="auto">
                <a:xfrm>
                  <a:off x="4512" y="2614"/>
                  <a:ext cx="408" cy="167"/>
                  <a:chOff x="3742" y="2614"/>
                  <a:chExt cx="408" cy="167"/>
                </a:xfrm>
              </p:grpSpPr>
              <p:sp>
                <p:nvSpPr>
                  <p:cNvPr id="28572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614"/>
                    <a:ext cx="408" cy="16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26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659"/>
                    <a:ext cx="318" cy="4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27" name="Group 31"/>
                <p:cNvGrpSpPr>
                  <a:grpSpLocks/>
                </p:cNvGrpSpPr>
                <p:nvPr/>
              </p:nvGrpSpPr>
              <p:grpSpPr bwMode="auto">
                <a:xfrm>
                  <a:off x="4921" y="2614"/>
                  <a:ext cx="408" cy="167"/>
                  <a:chOff x="3742" y="2614"/>
                  <a:chExt cx="408" cy="167"/>
                </a:xfrm>
              </p:grpSpPr>
              <p:sp>
                <p:nvSpPr>
                  <p:cNvPr id="28572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614"/>
                    <a:ext cx="408" cy="16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2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659"/>
                    <a:ext cx="318" cy="4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30" name="Group 34"/>
                <p:cNvGrpSpPr>
                  <a:grpSpLocks/>
                </p:cNvGrpSpPr>
                <p:nvPr/>
              </p:nvGrpSpPr>
              <p:grpSpPr bwMode="auto">
                <a:xfrm>
                  <a:off x="5329" y="2614"/>
                  <a:ext cx="408" cy="167"/>
                  <a:chOff x="3742" y="2614"/>
                  <a:chExt cx="408" cy="167"/>
                </a:xfrm>
              </p:grpSpPr>
              <p:sp>
                <p:nvSpPr>
                  <p:cNvPr id="28573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614"/>
                    <a:ext cx="408" cy="16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32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659"/>
                    <a:ext cx="318" cy="4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33" name="Group 37"/>
                <p:cNvGrpSpPr>
                  <a:grpSpLocks/>
                </p:cNvGrpSpPr>
                <p:nvPr/>
              </p:nvGrpSpPr>
              <p:grpSpPr bwMode="auto">
                <a:xfrm>
                  <a:off x="3833" y="2296"/>
                  <a:ext cx="272" cy="272"/>
                  <a:chOff x="3833" y="2296"/>
                  <a:chExt cx="272" cy="272"/>
                </a:xfrm>
              </p:grpSpPr>
              <p:sp>
                <p:nvSpPr>
                  <p:cNvPr id="28573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296"/>
                    <a:ext cx="272" cy="2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3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341"/>
                    <a:ext cx="136" cy="182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36" name="Group 40"/>
                <p:cNvGrpSpPr>
                  <a:grpSpLocks/>
                </p:cNvGrpSpPr>
                <p:nvPr/>
              </p:nvGrpSpPr>
              <p:grpSpPr bwMode="auto">
                <a:xfrm>
                  <a:off x="4195" y="2341"/>
                  <a:ext cx="363" cy="227"/>
                  <a:chOff x="3833" y="2296"/>
                  <a:chExt cx="272" cy="272"/>
                </a:xfrm>
              </p:grpSpPr>
              <p:sp>
                <p:nvSpPr>
                  <p:cNvPr id="28573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296"/>
                    <a:ext cx="272" cy="2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3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341"/>
                    <a:ext cx="136" cy="182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39" name="Group 43"/>
                <p:cNvGrpSpPr>
                  <a:grpSpLocks/>
                </p:cNvGrpSpPr>
                <p:nvPr/>
              </p:nvGrpSpPr>
              <p:grpSpPr bwMode="auto">
                <a:xfrm>
                  <a:off x="4649" y="2478"/>
                  <a:ext cx="499" cy="136"/>
                  <a:chOff x="3833" y="2296"/>
                  <a:chExt cx="272" cy="272"/>
                </a:xfrm>
              </p:grpSpPr>
              <p:sp>
                <p:nvSpPr>
                  <p:cNvPr id="285740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296"/>
                    <a:ext cx="272" cy="2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41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341"/>
                    <a:ext cx="136" cy="182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285742" name="Group 46"/>
                <p:cNvGrpSpPr>
                  <a:grpSpLocks/>
                </p:cNvGrpSpPr>
                <p:nvPr/>
              </p:nvGrpSpPr>
              <p:grpSpPr bwMode="auto">
                <a:xfrm>
                  <a:off x="5239" y="2478"/>
                  <a:ext cx="182" cy="498"/>
                  <a:chOff x="3833" y="2296"/>
                  <a:chExt cx="272" cy="272"/>
                </a:xfrm>
              </p:grpSpPr>
              <p:sp>
                <p:nvSpPr>
                  <p:cNvPr id="285743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296"/>
                    <a:ext cx="272" cy="2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85744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341"/>
                    <a:ext cx="136" cy="182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285745" name="AutoShape 49"/>
                <p:cNvSpPr>
                  <a:spLocks noChangeArrowheads="1"/>
                </p:cNvSpPr>
                <p:nvPr/>
              </p:nvSpPr>
              <p:spPr bwMode="auto">
                <a:xfrm>
                  <a:off x="4377" y="2523"/>
                  <a:ext cx="90" cy="90"/>
                </a:xfrm>
                <a:prstGeom prst="diamond">
                  <a:avLst/>
                </a:prstGeom>
                <a:solidFill>
                  <a:srgbClr val="CC0066"/>
                </a:solidFill>
                <a:ln w="9525">
                  <a:solidFill>
                    <a:srgbClr val="CC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85746" name="AutoShape 50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0" cy="90"/>
                </a:xfrm>
                <a:prstGeom prst="diamond">
                  <a:avLst/>
                </a:prstGeom>
                <a:solidFill>
                  <a:srgbClr val="CC0066"/>
                </a:solidFill>
                <a:ln w="9525">
                  <a:solidFill>
                    <a:srgbClr val="CC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85747" name="Arc 51"/>
                <p:cNvSpPr>
                  <a:spLocks/>
                </p:cNvSpPr>
                <p:nvPr/>
              </p:nvSpPr>
              <p:spPr bwMode="auto">
                <a:xfrm rot="1251268" flipV="1">
                  <a:off x="4738" y="2486"/>
                  <a:ext cx="363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285748" name="AutoShape 52"/>
              <p:cNvSpPr>
                <a:spLocks noChangeArrowheads="1"/>
              </p:cNvSpPr>
              <p:nvPr/>
            </p:nvSpPr>
            <p:spPr bwMode="auto">
              <a:xfrm>
                <a:off x="3787" y="2568"/>
                <a:ext cx="363" cy="136"/>
              </a:xfrm>
              <a:prstGeom prst="curvedDownArrow">
                <a:avLst>
                  <a:gd name="adj1" fmla="val 53382"/>
                  <a:gd name="adj2" fmla="val 106765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85749" name="Text Box 53"/>
            <p:cNvSpPr txBox="1">
              <a:spLocks noChangeArrowheads="1"/>
            </p:cNvSpPr>
            <p:nvPr/>
          </p:nvSpPr>
          <p:spPr bwMode="auto">
            <a:xfrm>
              <a:off x="3696" y="2341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/>
                <a:t>gördülés</a:t>
              </a:r>
            </a:p>
          </p:txBody>
        </p:sp>
        <p:sp>
          <p:nvSpPr>
            <p:cNvPr id="285750" name="Text Box 54"/>
            <p:cNvSpPr txBox="1">
              <a:spLocks noChangeArrowheads="1"/>
            </p:cNvSpPr>
            <p:nvPr/>
          </p:nvSpPr>
          <p:spPr bwMode="auto">
            <a:xfrm>
              <a:off x="4105" y="2477"/>
              <a:ext cx="5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/>
                <a:t>aktiváció</a:t>
              </a:r>
            </a:p>
          </p:txBody>
        </p:sp>
        <p:sp>
          <p:nvSpPr>
            <p:cNvPr id="285751" name="Text Box 55"/>
            <p:cNvSpPr txBox="1">
              <a:spLocks noChangeArrowheads="1"/>
            </p:cNvSpPr>
            <p:nvPr/>
          </p:nvSpPr>
          <p:spPr bwMode="auto">
            <a:xfrm>
              <a:off x="4604" y="2613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/>
                <a:t>adhézió</a:t>
              </a:r>
            </a:p>
          </p:txBody>
        </p:sp>
        <p:sp>
          <p:nvSpPr>
            <p:cNvPr id="285752" name="Text Box 56"/>
            <p:cNvSpPr txBox="1">
              <a:spLocks noChangeArrowheads="1"/>
            </p:cNvSpPr>
            <p:nvPr/>
          </p:nvSpPr>
          <p:spPr bwMode="auto">
            <a:xfrm>
              <a:off x="5080" y="2704"/>
              <a:ext cx="4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/>
                <a:t>átlépés</a:t>
              </a:r>
            </a:p>
          </p:txBody>
        </p:sp>
      </p:grpSp>
      <p:grpSp>
        <p:nvGrpSpPr>
          <p:cNvPr id="285756" name="Group 60"/>
          <p:cNvGrpSpPr>
            <a:grpSpLocks/>
          </p:cNvGrpSpPr>
          <p:nvPr/>
        </p:nvGrpSpPr>
        <p:grpSpPr bwMode="auto">
          <a:xfrm>
            <a:off x="250825" y="2565400"/>
            <a:ext cx="5276850" cy="3778250"/>
            <a:chOff x="158" y="1616"/>
            <a:chExt cx="3324" cy="2380"/>
          </a:xfrm>
        </p:grpSpPr>
        <p:grpSp>
          <p:nvGrpSpPr>
            <p:cNvPr id="285754" name="Group 58"/>
            <p:cNvGrpSpPr>
              <a:grpSpLocks/>
            </p:cNvGrpSpPr>
            <p:nvPr/>
          </p:nvGrpSpPr>
          <p:grpSpPr bwMode="auto">
            <a:xfrm>
              <a:off x="158" y="2024"/>
              <a:ext cx="3324" cy="1972"/>
              <a:chOff x="158" y="2024"/>
              <a:chExt cx="3324" cy="1972"/>
            </a:xfrm>
          </p:grpSpPr>
          <p:grpSp>
            <p:nvGrpSpPr>
              <p:cNvPr id="285708" name="Group 12"/>
              <p:cNvGrpSpPr>
                <a:grpSpLocks/>
              </p:cNvGrpSpPr>
              <p:nvPr/>
            </p:nvGrpSpPr>
            <p:grpSpPr bwMode="auto">
              <a:xfrm>
                <a:off x="249" y="2024"/>
                <a:ext cx="3233" cy="1972"/>
                <a:chOff x="249" y="2070"/>
                <a:chExt cx="3233" cy="1972"/>
              </a:xfrm>
            </p:grpSpPr>
            <p:grpSp>
              <p:nvGrpSpPr>
                <p:cNvPr id="285709" name="Group 13"/>
                <p:cNvGrpSpPr>
                  <a:grpSpLocks/>
                </p:cNvGrpSpPr>
                <p:nvPr/>
              </p:nvGrpSpPr>
              <p:grpSpPr bwMode="auto">
                <a:xfrm>
                  <a:off x="249" y="2070"/>
                  <a:ext cx="1181" cy="773"/>
                  <a:chOff x="4059" y="1888"/>
                  <a:chExt cx="1181" cy="558"/>
                </a:xfrm>
              </p:grpSpPr>
              <p:sp>
                <p:nvSpPr>
                  <p:cNvPr id="285710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888"/>
                    <a:ext cx="1180" cy="5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CFF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571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4" y="1933"/>
                    <a:ext cx="1156" cy="5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hu-HU"/>
                      <a:t>„extra-lymphoid”</a:t>
                    </a:r>
                  </a:p>
                  <a:p>
                    <a:pPr algn="ctr"/>
                    <a:r>
                      <a:rPr lang="hu-HU" sz="1400"/>
                      <a:t>gyulladásos</a:t>
                    </a:r>
                  </a:p>
                  <a:p>
                    <a:pPr algn="ctr"/>
                    <a:r>
                      <a:rPr lang="hu-HU"/>
                      <a:t>PERIFÉRIÁS</a:t>
                    </a:r>
                  </a:p>
                  <a:p>
                    <a:pPr algn="ctr"/>
                    <a:r>
                      <a:rPr lang="hu-HU"/>
                      <a:t>SZÖVETEK</a:t>
                    </a:r>
                  </a:p>
                </p:txBody>
              </p:sp>
            </p:grpSp>
            <p:sp>
              <p:nvSpPr>
                <p:cNvPr id="2857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72" y="3805"/>
                  <a:ext cx="1010" cy="237"/>
                </a:xfrm>
                <a:prstGeom prst="rect">
                  <a:avLst/>
                </a:prstGeom>
                <a:noFill/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hu-HU" b="1">
                      <a:solidFill>
                        <a:srgbClr val="00CC66"/>
                      </a:solidFill>
                    </a:rPr>
                    <a:t>Ag expozició</a:t>
                  </a:r>
                </a:p>
              </p:txBody>
            </p:sp>
            <p:sp>
              <p:nvSpPr>
                <p:cNvPr id="285713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884" y="2886"/>
                  <a:ext cx="1588" cy="1043"/>
                </a:xfrm>
                <a:prstGeom prst="line">
                  <a:avLst/>
                </a:prstGeom>
                <a:noFill/>
                <a:ln w="57150">
                  <a:solidFill>
                    <a:srgbClr val="00CC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85714" name="Text Box 18"/>
              <p:cNvSpPr txBox="1">
                <a:spLocks noChangeArrowheads="1"/>
              </p:cNvSpPr>
              <p:nvPr/>
            </p:nvSpPr>
            <p:spPr bwMode="auto">
              <a:xfrm>
                <a:off x="158" y="2931"/>
                <a:ext cx="99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1400"/>
                  <a:t>szövet-specifikus </a:t>
                </a:r>
              </a:p>
              <a:p>
                <a:pPr algn="ctr"/>
                <a:r>
                  <a:rPr lang="hu-HU" sz="1400"/>
                  <a:t>kemokinek</a:t>
                </a:r>
              </a:p>
            </p:txBody>
          </p:sp>
        </p:grpSp>
        <p:sp>
          <p:nvSpPr>
            <p:cNvPr id="285753" name="Line 57"/>
            <p:cNvSpPr>
              <a:spLocks noChangeShapeType="1"/>
            </p:cNvSpPr>
            <p:nvPr/>
          </p:nvSpPr>
          <p:spPr bwMode="auto">
            <a:xfrm flipV="1">
              <a:off x="1202" y="1616"/>
              <a:ext cx="680" cy="317"/>
            </a:xfrm>
            <a:prstGeom prst="line">
              <a:avLst/>
            </a:prstGeom>
            <a:noFill/>
            <a:ln w="5715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5755" name="Text Box 59"/>
          <p:cNvSpPr txBox="1">
            <a:spLocks noChangeArrowheads="1"/>
          </p:cNvSpPr>
          <p:nvPr/>
        </p:nvSpPr>
        <p:spPr bwMode="auto">
          <a:xfrm>
            <a:off x="4154488" y="5588000"/>
            <a:ext cx="1074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/>
              <a:t>NYCS.; 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4A29425-5E3C-4001-8EC7-6FEA643C0486}" type="slidenum">
              <a:rPr lang="hu-HU"/>
              <a:pPr>
                <a:defRPr/>
              </a:pPr>
              <a:t>14</a:t>
            </a:fld>
            <a:endParaRPr lang="hu-HU"/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0"/>
            <a:ext cx="3763963" cy="675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-5400000">
            <a:off x="-1847056" y="2796381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u-HU" sz="3200"/>
              <a:t>Immun-szervrendszer</a:t>
            </a:r>
            <a:endParaRPr lang="hu-HU" sz="220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435600" y="5229225"/>
            <a:ext cx="12382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szöveti </a:t>
            </a:r>
          </a:p>
          <a:p>
            <a:pPr algn="ctr"/>
            <a:r>
              <a:rPr lang="hu-HU"/>
              <a:t>nyirokerek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364163" y="3567113"/>
            <a:ext cx="1149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csontvelő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332413" y="2708275"/>
            <a:ext cx="12128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vékonybél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5219700" y="2414588"/>
            <a:ext cx="1619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Peyer plakkok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5219700" y="2133600"/>
            <a:ext cx="488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lép</a:t>
            </a:r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1763713" y="2924175"/>
            <a:ext cx="1162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vastagbél</a:t>
            </a: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3276600" y="3213100"/>
            <a:ext cx="7207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3492500" y="2924175"/>
            <a:ext cx="5048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2678113" y="3349625"/>
            <a:ext cx="1606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féregnyúlvány</a:t>
            </a:r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 flipH="1">
            <a:off x="2843213" y="2781300"/>
            <a:ext cx="14414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2843213" y="1412875"/>
            <a:ext cx="920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thymus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5508625" y="549275"/>
            <a:ext cx="1962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ductus thoracicus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5435600" y="260350"/>
            <a:ext cx="895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tonsilla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5435600" y="1268413"/>
            <a:ext cx="6159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b="1"/>
              <a:t>nycs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1763713" y="765175"/>
            <a:ext cx="21605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truncus lymphaticus dexter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F5379C5-F866-4DF9-836B-E7DED1B32AF7}" type="slidenum">
              <a:rPr lang="hu-HU"/>
              <a:pPr>
                <a:defRPr/>
              </a:pPr>
              <a:t>15</a:t>
            </a:fld>
            <a:endParaRPr lang="hu-HU"/>
          </a:p>
        </p:txBody>
      </p:sp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323850" y="271463"/>
            <a:ext cx="3168650" cy="2754312"/>
            <a:chOff x="204" y="171"/>
            <a:chExt cx="1996" cy="1735"/>
          </a:xfrm>
        </p:grpSpPr>
        <p:pic>
          <p:nvPicPr>
            <p:cNvPr id="86023" name="Picture 7" descr="afferent10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171"/>
              <a:ext cx="1996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Rectangle 11"/>
            <p:cNvSpPr>
              <a:spLocks noChangeArrowheads="1"/>
            </p:cNvSpPr>
            <p:nvPr/>
          </p:nvSpPr>
          <p:spPr bwMode="auto">
            <a:xfrm>
              <a:off x="204" y="1752"/>
              <a:ext cx="9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hu-HU" sz="1000">
                  <a:solidFill>
                    <a:srgbClr val="0033CC"/>
                  </a:solidFill>
                </a:rPr>
                <a:t>www.bio.davidson.edu</a:t>
              </a:r>
            </a:p>
          </p:txBody>
        </p:sp>
      </p:grp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341438"/>
            <a:ext cx="51482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716338"/>
            <a:ext cx="294322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395B419-CDCD-4F28-A4A4-E0A8A4948C1E}" type="slidenum">
              <a:rPr lang="hu-HU"/>
              <a:pPr>
                <a:defRPr/>
              </a:pPr>
              <a:t>16</a:t>
            </a:fld>
            <a:endParaRPr lang="hu-HU"/>
          </a:p>
        </p:txBody>
      </p:sp>
      <p:pic>
        <p:nvPicPr>
          <p:cNvPr id="19458" name="Picture 3" descr="cap1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4175"/>
            <a:ext cx="280828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250825" y="2852738"/>
            <a:ext cx="165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1000">
                <a:solidFill>
                  <a:srgbClr val="0033CC"/>
                </a:solidFill>
              </a:rPr>
              <a:t>www.bio.davidson.edu</a:t>
            </a:r>
          </a:p>
        </p:txBody>
      </p:sp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44900"/>
            <a:ext cx="25860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412875"/>
            <a:ext cx="5867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F68F2D6-3BB6-4546-8CAA-96E416EB3A27}" type="slidenum">
              <a:rPr lang="hu-HU"/>
              <a:pPr>
                <a:defRPr/>
              </a:pPr>
              <a:t>17</a:t>
            </a:fld>
            <a:endParaRPr lang="hu-HU"/>
          </a:p>
        </p:txBody>
      </p:sp>
      <p:pic>
        <p:nvPicPr>
          <p:cNvPr id="88069" name="Picture 5" descr="spleenmix1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8813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95288" y="2636838"/>
            <a:ext cx="208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1000">
                <a:solidFill>
                  <a:srgbClr val="0033CC"/>
                </a:solidFill>
              </a:rPr>
              <a:t>www.bio.davidson.edu</a:t>
            </a:r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79863"/>
            <a:ext cx="41036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2513" y="1196975"/>
            <a:ext cx="53721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F26B49-1CCA-431C-92A3-FC62019674B0}" type="slidenum">
              <a:rPr lang="hu-HU"/>
              <a:pPr>
                <a:defRPr/>
              </a:pPr>
              <a:t>18</a:t>
            </a:fld>
            <a:endParaRPr lang="hu-HU"/>
          </a:p>
        </p:txBody>
      </p:sp>
      <p:pic>
        <p:nvPicPr>
          <p:cNvPr id="23554" name="Picture 3" descr="thymus1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27368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23050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72" name="Rectangle 9"/>
          <p:cNvSpPr>
            <a:spLocks noChangeArrowheads="1"/>
          </p:cNvSpPr>
          <p:nvPr/>
        </p:nvSpPr>
        <p:spPr bwMode="auto">
          <a:xfrm>
            <a:off x="323850" y="2636838"/>
            <a:ext cx="208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1000">
                <a:solidFill>
                  <a:srgbClr val="0033CC"/>
                </a:solidFill>
              </a:rPr>
              <a:t>www.bio.davidson.edu</a:t>
            </a:r>
          </a:p>
        </p:txBody>
      </p: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2987675" y="1628775"/>
            <a:ext cx="6121400" cy="4143375"/>
            <a:chOff x="1882" y="1026"/>
            <a:chExt cx="3856" cy="2610"/>
          </a:xfrm>
        </p:grpSpPr>
        <p:pic>
          <p:nvPicPr>
            <p:cNvPr id="2357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2" y="1026"/>
              <a:ext cx="3509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9" y="1570"/>
              <a:ext cx="859" cy="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60DBF69-B573-404F-980D-B27518250631}" type="slidenum">
              <a:rPr lang="en-GB"/>
              <a:pPr>
                <a:defRPr/>
              </a:pPr>
              <a:t>19</a:t>
            </a:fld>
            <a:endParaRPr lang="en-GB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43350"/>
            <a:ext cx="34528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3708400" y="1341438"/>
            <a:ext cx="5262563" cy="4564062"/>
            <a:chOff x="2336" y="845"/>
            <a:chExt cx="3315" cy="2875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6" y="845"/>
              <a:ext cx="3315" cy="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3984" y="3566"/>
              <a:ext cx="16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1000">
                  <a:solidFill>
                    <a:schemeClr val="accent2"/>
                  </a:solidFill>
                </a:rPr>
                <a:t>Nat Rev Immunol. Apr 2004;4(4):290-300.3 </a:t>
              </a:r>
              <a:endParaRPr lang="hu-HU" sz="10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21BDA9F-4142-42AB-AD51-35B2A29613ED}" type="slidenum">
              <a:rPr lang="hu-HU"/>
              <a:pPr>
                <a:defRPr/>
              </a:pPr>
              <a:t>2</a:t>
            </a:fld>
            <a:endParaRPr lang="hu-H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hu-HU" smtClean="0"/>
              <a:t>Koncepció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5788"/>
            <a:ext cx="9144000" cy="32289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hu-HU" sz="2800" smtClean="0"/>
              <a:t>Általános összefoglalás: az immunrendszer szerepe / működése, immunológiai alapfogalmak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800" smtClean="0"/>
              <a:t>Az immunrendszer szervei és sejtjei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800" smtClean="0"/>
              <a:t>Az immunrendszer sejtjeinek vizsgálata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800" smtClean="0"/>
              <a:t>Kommunikáció az immunrendszer sejtjei között </a:t>
            </a:r>
          </a:p>
          <a:p>
            <a:pPr marL="609600" indent="-609600" eaLnBrk="1" hangingPunct="1">
              <a:buFontTx/>
              <a:buAutoNum type="arabicPeriod"/>
            </a:pPr>
            <a:endParaRPr lang="hu-HU" sz="2800" smtClean="0"/>
          </a:p>
          <a:p>
            <a:pPr marL="1371600" lvl="2" indent="-457200" eaLnBrk="1" hangingPunct="1">
              <a:buFontTx/>
              <a:buAutoNum type="arabicPeriod"/>
            </a:pPr>
            <a:endParaRPr lang="hu-HU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504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990099"/>
                </a:solidFill>
              </a:rPr>
              <a:t>„Az immunológia alapjai” TK 1. és 2. fejezet (3-21. oldal)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9C191E6-13E6-4987-8C37-A124924D2202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pPr eaLnBrk="1" hangingPunct="1"/>
            <a:r>
              <a:rPr lang="hu-HU" sz="3200" smtClean="0">
                <a:solidFill>
                  <a:srgbClr val="0033CC"/>
                </a:solidFill>
              </a:rPr>
              <a:t>Az immunrendszer sejtjeinek általános jellemzői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/>
            <a:r>
              <a:rPr lang="hu-HU" smtClean="0"/>
              <a:t>Dinamikusan változó sejtösszetétel</a:t>
            </a:r>
          </a:p>
          <a:p>
            <a:pPr eaLnBrk="1" hangingPunct="1"/>
            <a:r>
              <a:rPr lang="hu-HU" smtClean="0"/>
              <a:t>Képződés: a központi nyirokszervekben </a:t>
            </a:r>
            <a:r>
              <a:rPr lang="hu-HU" sz="2400" smtClean="0"/>
              <a:t>(csontvelő, timusz)</a:t>
            </a:r>
            <a:r>
              <a:rPr lang="hu-HU" smtClean="0"/>
              <a:t> </a:t>
            </a:r>
          </a:p>
          <a:p>
            <a:pPr eaLnBrk="1" hangingPunct="1"/>
            <a:r>
              <a:rPr lang="hu-HU" smtClean="0"/>
              <a:t>Differenciálódás: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mtClean="0"/>
              <a:t>   a perifériás nyirokszervekben </a:t>
            </a:r>
            <a:r>
              <a:rPr lang="hu-HU" sz="2000" smtClean="0"/>
              <a:t>( nyirokcsomók, lép, bőr, nyálkahártyákhoz kapcsolódó nyirokrendszer)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mtClean="0"/>
              <a:t>   az immunválasz helyszínén </a:t>
            </a:r>
          </a:p>
          <a:p>
            <a:pPr eaLnBrk="1" hangingPunct="1"/>
            <a:r>
              <a:rPr lang="hu-HU" smtClean="0"/>
              <a:t>Morfológiai és funkcionális kategóriák</a:t>
            </a:r>
          </a:p>
          <a:p>
            <a:pPr eaLnBrk="1" hangingPunct="1"/>
            <a:r>
              <a:rPr lang="hu-HU" smtClean="0"/>
              <a:t>Funkció zavar: immunhiányos állapot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500A383-D3E1-49A1-9A26-20E45499FAE4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sz="2800" smtClean="0">
                <a:solidFill>
                  <a:srgbClr val="0033CC"/>
                </a:solidFill>
              </a:rPr>
              <a:t>Az immunrendszer sejtjeinek </a:t>
            </a:r>
            <a:r>
              <a:rPr lang="hu-HU" sz="2800" b="1" smtClean="0">
                <a:solidFill>
                  <a:srgbClr val="0033CC"/>
                </a:solidFill>
              </a:rPr>
              <a:t>képződése</a:t>
            </a:r>
          </a:p>
        </p:txBody>
      </p:sp>
      <p:pic>
        <p:nvPicPr>
          <p:cNvPr id="38915" name="Picture 3" descr="Image:Hematopoiesis (human) cytokines.jpg">
            <a:hlinkClick r:id="rId3"/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908050"/>
            <a:ext cx="8496300" cy="4110038"/>
          </a:xfrm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9388" y="543877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VÉRALVADÁS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403350" y="6021388"/>
            <a:ext cx="171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O</a:t>
            </a:r>
            <a:r>
              <a:rPr lang="hu-HU" baseline="-25000"/>
              <a:t>2</a:t>
            </a:r>
            <a:r>
              <a:rPr lang="hu-HU"/>
              <a:t> SZÁLLÍTÁS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787900" y="543877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IMMUNITÁS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971550" y="508476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339975" y="4149725"/>
            <a:ext cx="0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916238" y="5229225"/>
            <a:ext cx="5688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E6D6749-98EC-4643-A610-F593B8FEF68F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pPr eaLnBrk="1" hangingPunct="1"/>
            <a:r>
              <a:rPr lang="hu-HU" sz="2800" b="1" smtClean="0">
                <a:solidFill>
                  <a:srgbClr val="0033CC"/>
                </a:solidFill>
              </a:rPr>
              <a:t>SEJTTÍPUSOK</a:t>
            </a:r>
          </a:p>
        </p:txBody>
      </p:sp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684213" y="20304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/>
              <a:t>Cluster of Differentiation = CD</a:t>
            </a:r>
            <a:br>
              <a:rPr lang="hu-HU" sz="2800"/>
            </a:br>
            <a:r>
              <a:rPr lang="hu-HU" sz="1400"/>
              <a:t>(Differenciálódási markerek)</a:t>
            </a:r>
            <a:endParaRPr lang="en-GB" sz="1400"/>
          </a:p>
        </p:txBody>
      </p:sp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323850" y="3614738"/>
            <a:ext cx="8577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1. Leukocyta szubpopulációk azonosítása</a:t>
            </a:r>
          </a:p>
          <a:p>
            <a:r>
              <a:rPr lang="hu-HU" sz="2400"/>
              <a:t>2. Leukocyták érési / funkcionális állapotának meghatározása </a:t>
            </a:r>
            <a:endParaRPr lang="en-GB" sz="2400"/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323850" y="6308725"/>
            <a:ext cx="504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990099"/>
                </a:solidFill>
              </a:rPr>
              <a:t>„Az immunológia alapjai” TK Függelék 1. táblázat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877E243-FF2D-454D-9871-7168E9F68790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40962" name="Rectangle 3"/>
          <p:cNvSpPr>
            <a:spLocks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hu-HU" sz="1200" smtClean="0">
                <a:solidFill>
                  <a:schemeClr val="tx1"/>
                </a:solidFill>
              </a:rPr>
              <a:t>Differenciálódási markerek FELHASZNÁLÁSA AZ IMMUNRENDSZER SEJTJEINEK VIZSGÁLATÁBAN:</a:t>
            </a:r>
            <a:r>
              <a:rPr lang="hu-HU" sz="4000" smtClean="0">
                <a:solidFill>
                  <a:srgbClr val="FF0000"/>
                </a:solidFill>
              </a:rPr>
              <a:t> IMMUNFENOTIPIZÁLÁS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12875"/>
            <a:ext cx="6191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539750" y="48688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/>
              <a:t>MÓDSZEREK:</a:t>
            </a:r>
            <a:br>
              <a:rPr lang="hu-HU" sz="2400"/>
            </a:br>
            <a:r>
              <a:rPr lang="hu-HU" sz="2400">
                <a:solidFill>
                  <a:srgbClr val="FF0000"/>
                </a:solidFill>
              </a:rPr>
              <a:t>ÁRAMLÁSI CITOMETRIA </a:t>
            </a:r>
            <a:br>
              <a:rPr lang="hu-HU" sz="2400">
                <a:solidFill>
                  <a:srgbClr val="FF0000"/>
                </a:solidFill>
              </a:rPr>
            </a:br>
            <a:r>
              <a:rPr lang="hu-HU" sz="2400">
                <a:solidFill>
                  <a:srgbClr val="FF0000"/>
                </a:solidFill>
              </a:rPr>
              <a:t>IMMUNHISZTOKÉMIA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612D14-488E-410A-9AED-8CC669E24C52}" type="slidenum">
              <a:rPr lang="hu-HU"/>
              <a:pPr>
                <a:defRPr/>
              </a:pPr>
              <a:t>24</a:t>
            </a:fld>
            <a:endParaRPr lang="hu-H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81025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0033CC"/>
                </a:solidFill>
              </a:rPr>
              <a:t>Lymphocyta alcsoportok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822450" y="685800"/>
            <a:ext cx="526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hu-HU" sz="1600"/>
              <a:t>Funkcionális és morfológiai (immunfenotípus) kategóriák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466725" y="1219200"/>
            <a:ext cx="8066088" cy="4954588"/>
            <a:chOff x="294" y="768"/>
            <a:chExt cx="5081" cy="3121"/>
          </a:xfrm>
        </p:grpSpPr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4678" y="768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CD3-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CD56+</a:t>
              </a:r>
            </a:p>
          </p:txBody>
        </p:sp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369" y="1176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CD3+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CD56+</a:t>
              </a:r>
            </a:p>
          </p:txBody>
        </p:sp>
        <p:sp>
          <p:nvSpPr>
            <p:cNvPr id="43016" name="Text Box 7"/>
            <p:cNvSpPr txBox="1">
              <a:spLocks noChangeArrowheads="1"/>
            </p:cNvSpPr>
            <p:nvPr/>
          </p:nvSpPr>
          <p:spPr bwMode="auto">
            <a:xfrm>
              <a:off x="3862" y="1535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CD19+</a:t>
              </a:r>
            </a:p>
          </p:txBody>
        </p:sp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295" y="2627"/>
              <a:ext cx="62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CD3+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  <a:latin typeface="Symbol" pitchFamily="18" charset="2"/>
                </a:rPr>
                <a:t>gd</a:t>
              </a:r>
              <a:r>
                <a:rPr lang="hu-HU" b="1">
                  <a:solidFill>
                    <a:srgbClr val="FF0066"/>
                  </a:solidFill>
                </a:rPr>
                <a:t>TCR+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CD4-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CD8-</a:t>
              </a:r>
            </a:p>
          </p:txBody>
        </p:sp>
        <p:sp>
          <p:nvSpPr>
            <p:cNvPr id="43018" name="Text Box 9"/>
            <p:cNvSpPr txBox="1">
              <a:spLocks noChangeArrowheads="1"/>
            </p:cNvSpPr>
            <p:nvPr/>
          </p:nvSpPr>
          <p:spPr bwMode="auto">
            <a:xfrm>
              <a:off x="1231" y="2627"/>
              <a:ext cx="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CD3+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CD8+</a:t>
              </a:r>
            </a:p>
          </p:txBody>
        </p:sp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2637" y="1811"/>
              <a:ext cx="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CD3+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CD4+</a:t>
              </a:r>
            </a:p>
          </p:txBody>
        </p:sp>
        <p:sp>
          <p:nvSpPr>
            <p:cNvPr id="43020" name="Text Box 11"/>
            <p:cNvSpPr txBox="1">
              <a:spLocks noChangeArrowheads="1"/>
            </p:cNvSpPr>
            <p:nvPr/>
          </p:nvSpPr>
          <p:spPr bwMode="auto">
            <a:xfrm>
              <a:off x="1775" y="1357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CD3+</a:t>
              </a:r>
            </a:p>
          </p:txBody>
        </p:sp>
        <p:sp>
          <p:nvSpPr>
            <p:cNvPr id="43021" name="Text Box 12"/>
            <p:cNvSpPr txBox="1">
              <a:spLocks noChangeArrowheads="1"/>
            </p:cNvSpPr>
            <p:nvPr/>
          </p:nvSpPr>
          <p:spPr bwMode="auto">
            <a:xfrm>
              <a:off x="1815" y="3308"/>
              <a:ext cx="68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IFNg+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IL-12+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TNF</a:t>
              </a:r>
              <a:r>
                <a:rPr lang="hu-HU" b="1">
                  <a:solidFill>
                    <a:srgbClr val="FF0066"/>
                  </a:solidFill>
                  <a:latin typeface="Symbol" pitchFamily="18" charset="2"/>
                </a:rPr>
                <a:t>a,b+</a:t>
              </a:r>
            </a:p>
          </p:txBody>
        </p:sp>
        <p:sp>
          <p:nvSpPr>
            <p:cNvPr id="43022" name="Text Box 13"/>
            <p:cNvSpPr txBox="1">
              <a:spLocks noChangeArrowheads="1"/>
            </p:cNvSpPr>
            <p:nvPr/>
          </p:nvSpPr>
          <p:spPr bwMode="auto">
            <a:xfrm>
              <a:off x="2585" y="3295"/>
              <a:ext cx="44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b="1">
                  <a:solidFill>
                    <a:srgbClr val="FF0066"/>
                  </a:solidFill>
                </a:rPr>
                <a:t>IL4+</a:t>
              </a:r>
            </a:p>
            <a:p>
              <a:pPr algn="ctr"/>
              <a:r>
                <a:rPr lang="hu-HU" sz="1400" b="1">
                  <a:solidFill>
                    <a:srgbClr val="FF0066"/>
                  </a:solidFill>
                </a:rPr>
                <a:t>IL-5+</a:t>
              </a:r>
            </a:p>
            <a:p>
              <a:pPr algn="ctr"/>
              <a:r>
                <a:rPr lang="hu-HU" sz="1400" b="1">
                  <a:solidFill>
                    <a:srgbClr val="FF0066"/>
                  </a:solidFill>
                </a:rPr>
                <a:t>IL-10+</a:t>
              </a:r>
            </a:p>
            <a:p>
              <a:pPr algn="ctr"/>
              <a:r>
                <a:rPr lang="hu-HU" sz="1400" b="1">
                  <a:solidFill>
                    <a:srgbClr val="FF0066"/>
                  </a:solidFill>
                </a:rPr>
                <a:t>IL-13+</a:t>
              </a:r>
            </a:p>
          </p:txBody>
        </p:sp>
        <p:sp>
          <p:nvSpPr>
            <p:cNvPr id="43023" name="Text Box 14"/>
            <p:cNvSpPr txBox="1">
              <a:spLocks noChangeArrowheads="1"/>
            </p:cNvSpPr>
            <p:nvPr/>
          </p:nvSpPr>
          <p:spPr bwMode="auto">
            <a:xfrm>
              <a:off x="3237" y="3263"/>
              <a:ext cx="56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IL-17+</a:t>
              </a:r>
            </a:p>
            <a:p>
              <a:pPr algn="ctr"/>
              <a:r>
                <a:rPr lang="hu-HU" b="1">
                  <a:solidFill>
                    <a:srgbClr val="FF0066"/>
                  </a:solidFill>
                </a:rPr>
                <a:t>TGF</a:t>
              </a:r>
              <a:r>
                <a:rPr lang="hu-HU" b="1">
                  <a:solidFill>
                    <a:srgbClr val="FF0066"/>
                  </a:solidFill>
                  <a:latin typeface="Symbol" pitchFamily="18" charset="2"/>
                </a:rPr>
                <a:t>b</a:t>
              </a:r>
              <a:r>
                <a:rPr lang="hu-HU" b="1">
                  <a:solidFill>
                    <a:srgbClr val="FF0066"/>
                  </a:solidFill>
                </a:rPr>
                <a:t>+</a:t>
              </a:r>
            </a:p>
          </p:txBody>
        </p:sp>
        <p:sp>
          <p:nvSpPr>
            <p:cNvPr id="43024" name="Oval 15"/>
            <p:cNvSpPr>
              <a:spLocks noChangeArrowheads="1"/>
            </p:cNvSpPr>
            <p:nvPr/>
          </p:nvSpPr>
          <p:spPr bwMode="auto">
            <a:xfrm>
              <a:off x="2834" y="1037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Ly</a:t>
              </a:r>
            </a:p>
          </p:txBody>
        </p:sp>
        <p:sp>
          <p:nvSpPr>
            <p:cNvPr id="43025" name="Oval 16"/>
            <p:cNvSpPr>
              <a:spLocks noChangeArrowheads="1"/>
            </p:cNvSpPr>
            <p:nvPr/>
          </p:nvSpPr>
          <p:spPr bwMode="auto">
            <a:xfrm>
              <a:off x="1700" y="158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T</a:t>
              </a:r>
            </a:p>
          </p:txBody>
        </p:sp>
        <p:sp>
          <p:nvSpPr>
            <p:cNvPr id="43026" name="Oval 17"/>
            <p:cNvSpPr>
              <a:spLocks noChangeArrowheads="1"/>
            </p:cNvSpPr>
            <p:nvPr/>
          </p:nvSpPr>
          <p:spPr bwMode="auto">
            <a:xfrm>
              <a:off x="3787" y="17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B</a:t>
              </a:r>
            </a:p>
          </p:txBody>
        </p:sp>
        <p:sp>
          <p:nvSpPr>
            <p:cNvPr id="43027" name="Oval 18"/>
            <p:cNvSpPr>
              <a:spLocks noChangeArrowheads="1"/>
            </p:cNvSpPr>
            <p:nvPr/>
          </p:nvSpPr>
          <p:spPr bwMode="auto">
            <a:xfrm>
              <a:off x="4649" y="1173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NK</a:t>
              </a:r>
            </a:p>
          </p:txBody>
        </p:sp>
        <p:sp>
          <p:nvSpPr>
            <p:cNvPr id="43028" name="Oval 19"/>
            <p:cNvSpPr>
              <a:spLocks noChangeArrowheads="1"/>
            </p:cNvSpPr>
            <p:nvPr/>
          </p:nvSpPr>
          <p:spPr bwMode="auto">
            <a:xfrm>
              <a:off x="1156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Tc</a:t>
              </a:r>
            </a:p>
          </p:txBody>
        </p:sp>
        <p:sp>
          <p:nvSpPr>
            <p:cNvPr id="43029" name="Oval 20"/>
            <p:cNvSpPr>
              <a:spLocks noChangeArrowheads="1"/>
            </p:cNvSpPr>
            <p:nvPr/>
          </p:nvSpPr>
          <p:spPr bwMode="auto">
            <a:xfrm>
              <a:off x="2517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Th</a:t>
              </a:r>
            </a:p>
          </p:txBody>
        </p:sp>
        <p:sp>
          <p:nvSpPr>
            <p:cNvPr id="43030" name="Oval 21"/>
            <p:cNvSpPr>
              <a:spLocks noChangeArrowheads="1"/>
            </p:cNvSpPr>
            <p:nvPr/>
          </p:nvSpPr>
          <p:spPr bwMode="auto">
            <a:xfrm>
              <a:off x="3198" y="285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Th17</a:t>
              </a:r>
            </a:p>
          </p:txBody>
        </p:sp>
        <p:sp>
          <p:nvSpPr>
            <p:cNvPr id="43031" name="Oval 22"/>
            <p:cNvSpPr>
              <a:spLocks noChangeArrowheads="1"/>
            </p:cNvSpPr>
            <p:nvPr/>
          </p:nvSpPr>
          <p:spPr bwMode="auto">
            <a:xfrm>
              <a:off x="2518" y="285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Th2</a:t>
              </a:r>
            </a:p>
          </p:txBody>
        </p:sp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1837" y="285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Th1</a:t>
              </a:r>
            </a:p>
          </p:txBody>
        </p:sp>
        <p:sp>
          <p:nvSpPr>
            <p:cNvPr id="43033" name="Oval 24"/>
            <p:cNvSpPr>
              <a:spLocks noChangeArrowheads="1"/>
            </p:cNvSpPr>
            <p:nvPr/>
          </p:nvSpPr>
          <p:spPr bwMode="auto">
            <a:xfrm>
              <a:off x="295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>
                  <a:latin typeface="Symbol" pitchFamily="18" charset="2"/>
                </a:rPr>
                <a:t>gd</a:t>
              </a:r>
              <a:r>
                <a:rPr lang="hu-HU" b="1"/>
                <a:t>T</a:t>
              </a:r>
            </a:p>
          </p:txBody>
        </p:sp>
        <p:sp>
          <p:nvSpPr>
            <p:cNvPr id="43034" name="Oval 25"/>
            <p:cNvSpPr>
              <a:spLocks noChangeArrowheads="1"/>
            </p:cNvSpPr>
            <p:nvPr/>
          </p:nvSpPr>
          <p:spPr bwMode="auto">
            <a:xfrm>
              <a:off x="294" y="158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NKT</a:t>
              </a:r>
            </a:p>
          </p:txBody>
        </p:sp>
        <p:sp>
          <p:nvSpPr>
            <p:cNvPr id="43035" name="Line 26"/>
            <p:cNvSpPr>
              <a:spLocks noChangeShapeType="1"/>
            </p:cNvSpPr>
            <p:nvPr/>
          </p:nvSpPr>
          <p:spPr bwMode="auto">
            <a:xfrm flipH="1">
              <a:off x="2245" y="1354"/>
              <a:ext cx="54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36" name="Line 27"/>
            <p:cNvSpPr>
              <a:spLocks noChangeShapeType="1"/>
            </p:cNvSpPr>
            <p:nvPr/>
          </p:nvSpPr>
          <p:spPr bwMode="auto">
            <a:xfrm>
              <a:off x="3515" y="1218"/>
              <a:ext cx="108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37" name="Line 28"/>
            <p:cNvSpPr>
              <a:spLocks noChangeShapeType="1"/>
            </p:cNvSpPr>
            <p:nvPr/>
          </p:nvSpPr>
          <p:spPr bwMode="auto">
            <a:xfrm>
              <a:off x="3424" y="1400"/>
              <a:ext cx="454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38" name="Line 29"/>
            <p:cNvSpPr>
              <a:spLocks noChangeShapeType="1"/>
            </p:cNvSpPr>
            <p:nvPr/>
          </p:nvSpPr>
          <p:spPr bwMode="auto">
            <a:xfrm flipH="1">
              <a:off x="2290" y="2579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39" name="Line 30"/>
            <p:cNvSpPr>
              <a:spLocks noChangeShapeType="1"/>
            </p:cNvSpPr>
            <p:nvPr/>
          </p:nvSpPr>
          <p:spPr bwMode="auto">
            <a:xfrm>
              <a:off x="2835" y="267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40" name="Line 31"/>
            <p:cNvSpPr>
              <a:spLocks noChangeShapeType="1"/>
            </p:cNvSpPr>
            <p:nvPr/>
          </p:nvSpPr>
          <p:spPr bwMode="auto">
            <a:xfrm>
              <a:off x="3061" y="2579"/>
              <a:ext cx="31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41" name="Line 32"/>
            <p:cNvSpPr>
              <a:spLocks noChangeShapeType="1"/>
            </p:cNvSpPr>
            <p:nvPr/>
          </p:nvSpPr>
          <p:spPr bwMode="auto">
            <a:xfrm flipH="1">
              <a:off x="1610" y="2035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42" name="Line 33"/>
            <p:cNvSpPr>
              <a:spLocks noChangeShapeType="1"/>
            </p:cNvSpPr>
            <p:nvPr/>
          </p:nvSpPr>
          <p:spPr bwMode="auto">
            <a:xfrm>
              <a:off x="2200" y="1989"/>
              <a:ext cx="3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43" name="Line 34"/>
            <p:cNvSpPr>
              <a:spLocks noChangeShapeType="1"/>
            </p:cNvSpPr>
            <p:nvPr/>
          </p:nvSpPr>
          <p:spPr bwMode="auto">
            <a:xfrm flipH="1">
              <a:off x="839" y="1899"/>
              <a:ext cx="81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44" name="Line 35"/>
            <p:cNvSpPr>
              <a:spLocks noChangeShapeType="1"/>
            </p:cNvSpPr>
            <p:nvPr/>
          </p:nvSpPr>
          <p:spPr bwMode="auto">
            <a:xfrm flipH="1">
              <a:off x="930" y="1762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45" name="Oval 36"/>
            <p:cNvSpPr>
              <a:spLocks noChangeArrowheads="1"/>
            </p:cNvSpPr>
            <p:nvPr/>
          </p:nvSpPr>
          <p:spPr bwMode="auto">
            <a:xfrm>
              <a:off x="3742" y="2351"/>
              <a:ext cx="771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Plazmasejt</a:t>
              </a:r>
            </a:p>
          </p:txBody>
        </p:sp>
        <p:sp>
          <p:nvSpPr>
            <p:cNvPr id="43046" name="Line 37"/>
            <p:cNvSpPr>
              <a:spLocks noChangeShapeType="1"/>
            </p:cNvSpPr>
            <p:nvPr/>
          </p:nvSpPr>
          <p:spPr bwMode="auto">
            <a:xfrm>
              <a:off x="4105" y="212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47" name="Text Box 38"/>
            <p:cNvSpPr txBox="1">
              <a:spLocks noChangeArrowheads="1"/>
            </p:cNvSpPr>
            <p:nvPr/>
          </p:nvSpPr>
          <p:spPr bwMode="auto">
            <a:xfrm>
              <a:off x="3651" y="2714"/>
              <a:ext cx="11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ic könnyűlánc+</a:t>
              </a:r>
            </a:p>
          </p:txBody>
        </p:sp>
        <p:sp>
          <p:nvSpPr>
            <p:cNvPr id="43048" name="Oval 39"/>
            <p:cNvSpPr>
              <a:spLocks noChangeArrowheads="1"/>
            </p:cNvSpPr>
            <p:nvPr/>
          </p:nvSpPr>
          <p:spPr bwMode="auto">
            <a:xfrm>
              <a:off x="4513" y="1671"/>
              <a:ext cx="40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B1</a:t>
              </a:r>
            </a:p>
          </p:txBody>
        </p:sp>
        <p:sp>
          <p:nvSpPr>
            <p:cNvPr id="43049" name="Oval 40"/>
            <p:cNvSpPr>
              <a:spLocks noChangeArrowheads="1"/>
            </p:cNvSpPr>
            <p:nvPr/>
          </p:nvSpPr>
          <p:spPr bwMode="auto">
            <a:xfrm>
              <a:off x="4513" y="1988"/>
              <a:ext cx="40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B2</a:t>
              </a:r>
            </a:p>
          </p:txBody>
        </p:sp>
        <p:sp>
          <p:nvSpPr>
            <p:cNvPr id="43050" name="Line 41"/>
            <p:cNvSpPr>
              <a:spLocks noChangeShapeType="1"/>
            </p:cNvSpPr>
            <p:nvPr/>
          </p:nvSpPr>
          <p:spPr bwMode="auto">
            <a:xfrm flipV="1">
              <a:off x="4377" y="1852"/>
              <a:ext cx="13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51" name="Line 42"/>
            <p:cNvSpPr>
              <a:spLocks noChangeShapeType="1"/>
            </p:cNvSpPr>
            <p:nvPr/>
          </p:nvSpPr>
          <p:spPr bwMode="auto">
            <a:xfrm>
              <a:off x="4377" y="1898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052" name="Text Box 43"/>
            <p:cNvSpPr txBox="1">
              <a:spLocks noChangeArrowheads="1"/>
            </p:cNvSpPr>
            <p:nvPr/>
          </p:nvSpPr>
          <p:spPr bwMode="auto">
            <a:xfrm>
              <a:off x="4887" y="1671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b="1">
                  <a:solidFill>
                    <a:srgbClr val="FF0066"/>
                  </a:solidFill>
                </a:rPr>
                <a:t>CD5+</a:t>
              </a:r>
            </a:p>
          </p:txBody>
        </p:sp>
      </p:grpSp>
      <p:pic>
        <p:nvPicPr>
          <p:cNvPr id="43013" name="Picture 44" descr="1_2_lymphocy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868863"/>
            <a:ext cx="15462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D581CCA-24F1-4F86-BE83-388860BFBC5F}" type="slidenum">
              <a:rPr lang="hu-HU"/>
              <a:pPr>
                <a:defRPr/>
              </a:pPr>
              <a:t>25</a:t>
            </a:fld>
            <a:endParaRPr lang="hu-H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Az immunrendszer sejtjeinek vizsgálata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3687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FFCC00"/>
                </a:solidFill>
              </a:rPr>
              <a:t>Quantitativ és qualitativ vérkép</a:t>
            </a:r>
            <a:endParaRPr lang="hu-HU" sz="2800" smtClean="0"/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FF9900"/>
                </a:solidFill>
              </a:rPr>
              <a:t>Csontvelő kenet ill. biopszia</a:t>
            </a:r>
            <a:endParaRPr lang="hu-HU" sz="2800" smtClean="0"/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FF0000"/>
                </a:solidFill>
              </a:rPr>
              <a:t>Cytokémia</a:t>
            </a:r>
            <a:endParaRPr lang="hu-HU" sz="2800" smtClean="0"/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chemeClr val="accent2"/>
                </a:solidFill>
              </a:rPr>
              <a:t>Flow cytometria, immunhisztokémia</a:t>
            </a: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rgbClr val="006600"/>
                </a:solidFill>
              </a:rPr>
              <a:t>Cytogenetika, molekuláris genetika</a:t>
            </a:r>
            <a:r>
              <a:rPr lang="hu-HU" sz="280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0738C7D-2E63-4072-AEBA-0DD1637F78EA}" type="slidenum">
              <a:rPr lang="hu-HU"/>
              <a:pPr>
                <a:defRPr/>
              </a:pPr>
              <a:t>26</a:t>
            </a:fld>
            <a:endParaRPr lang="hu-HU"/>
          </a:p>
        </p:txBody>
      </p:sp>
      <p:pic>
        <p:nvPicPr>
          <p:cNvPr id="309253" name="Picture 5" descr="8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58813"/>
            <a:ext cx="4762500" cy="2409825"/>
          </a:xfrm>
          <a:prstGeom prst="rect">
            <a:avLst/>
          </a:prstGeom>
          <a:noFill/>
        </p:spPr>
      </p:pic>
      <p:pic>
        <p:nvPicPr>
          <p:cNvPr id="309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62375"/>
            <a:ext cx="34575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5" name="Rectangle 4"/>
          <p:cNvSpPr>
            <a:spLocks noChangeArrowheads="1"/>
          </p:cNvSpPr>
          <p:nvPr/>
        </p:nvSpPr>
        <p:spPr bwMode="auto">
          <a:xfrm>
            <a:off x="555625" y="6284913"/>
            <a:ext cx="254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000"/>
              <a:t>Normál perifériás vér</a:t>
            </a:r>
          </a:p>
        </p:txBody>
      </p:sp>
      <p:pic>
        <p:nvPicPr>
          <p:cNvPr id="3092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725" y="3802063"/>
            <a:ext cx="37306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7" name="Rectangle 7"/>
          <p:cNvSpPr>
            <a:spLocks noChangeArrowheads="1"/>
          </p:cNvSpPr>
          <p:nvPr/>
        </p:nvSpPr>
        <p:spPr bwMode="auto">
          <a:xfrm>
            <a:off x="5280025" y="6284913"/>
            <a:ext cx="214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000"/>
              <a:t>Normál csontvelő</a:t>
            </a: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3059113" y="115888"/>
            <a:ext cx="274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FF0000"/>
                </a:solidFill>
              </a:rPr>
              <a:t>Vérkép vizsgálatok</a:t>
            </a:r>
          </a:p>
        </p:txBody>
      </p:sp>
      <p:sp>
        <p:nvSpPr>
          <p:cNvPr id="309259" name="Rectangle 7"/>
          <p:cNvSpPr>
            <a:spLocks noChangeArrowheads="1"/>
          </p:cNvSpPr>
          <p:nvPr/>
        </p:nvSpPr>
        <p:spPr bwMode="auto">
          <a:xfrm>
            <a:off x="3203575" y="3032125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000"/>
              <a:t>Quantitatív vérkép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E8C3BD4-DFA4-43DD-8E1C-42F987AC5259}" type="slidenum">
              <a:rPr lang="hu-HU"/>
              <a:pPr>
                <a:defRPr/>
              </a:pPr>
              <a:t>27</a:t>
            </a:fld>
            <a:endParaRPr lang="hu-H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>
                <a:solidFill>
                  <a:schemeClr val="tx1"/>
                </a:solidFill>
              </a:rPr>
              <a:t>Cytokémiai vizsgálatok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z="2400" smtClean="0"/>
              <a:t>			</a:t>
            </a:r>
            <a:r>
              <a:rPr lang="hu-HU" sz="2400" smtClean="0">
                <a:solidFill>
                  <a:schemeClr val="accent2"/>
                </a:solidFill>
              </a:rPr>
              <a:t>Mo		Neu		Ly</a:t>
            </a:r>
            <a:endParaRPr lang="hu-HU" sz="2400" smtClean="0"/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Sudan black B</a:t>
            </a:r>
            <a:r>
              <a:rPr lang="hu-HU" sz="2400" smtClean="0">
                <a:solidFill>
                  <a:schemeClr val="accent2"/>
                </a:solidFill>
              </a:rPr>
              <a:t>		</a:t>
            </a:r>
            <a:r>
              <a:rPr lang="hu-HU" sz="2400" smtClean="0">
                <a:solidFill>
                  <a:srgbClr val="FF0000"/>
                </a:solidFill>
              </a:rPr>
              <a:t>++</a:t>
            </a:r>
            <a:r>
              <a:rPr lang="hu-HU" sz="2400" smtClean="0"/>
              <a:t>		+		-	</a:t>
            </a:r>
            <a:endParaRPr lang="hu-HU" sz="240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MPO</a:t>
            </a:r>
            <a:r>
              <a:rPr lang="hu-HU" sz="2400" smtClean="0">
                <a:solidFill>
                  <a:schemeClr val="accent2"/>
                </a:solidFill>
              </a:rPr>
              <a:t>			</a:t>
            </a:r>
            <a:r>
              <a:rPr lang="hu-HU" sz="2400" smtClean="0"/>
              <a:t>+		+		-</a:t>
            </a:r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Nem spec. észteráz</a:t>
            </a:r>
            <a:r>
              <a:rPr lang="hu-HU" sz="2400" smtClean="0">
                <a:solidFill>
                  <a:schemeClr val="accent2"/>
                </a:solidFill>
              </a:rPr>
              <a:t>	</a:t>
            </a:r>
            <a:r>
              <a:rPr lang="hu-HU" sz="2400" smtClean="0"/>
              <a:t>++		+		-</a:t>
            </a:r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a-naftilbutirát </a:t>
            </a:r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   észteráz</a:t>
            </a:r>
            <a:r>
              <a:rPr lang="hu-HU" sz="2400" smtClean="0">
                <a:solidFill>
                  <a:schemeClr val="accent2"/>
                </a:solidFill>
              </a:rPr>
              <a:t>		</a:t>
            </a:r>
            <a:r>
              <a:rPr lang="hu-HU" sz="2400" smtClean="0"/>
              <a:t>++		+		-</a:t>
            </a:r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a-naftilbutirát észt.</a:t>
            </a:r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   NaF gátlással	</a:t>
            </a:r>
            <a:r>
              <a:rPr lang="hu-HU" sz="2400" smtClean="0">
                <a:solidFill>
                  <a:srgbClr val="FF0000"/>
                </a:solidFill>
              </a:rPr>
              <a:t>++</a:t>
            </a:r>
            <a:r>
              <a:rPr lang="hu-HU" sz="2400" smtClean="0"/>
              <a:t>		-		-</a:t>
            </a:r>
          </a:p>
          <a:p>
            <a:pPr marL="0" indent="0" eaLnBrk="1" hangingPunct="1">
              <a:buFontTx/>
              <a:buNone/>
            </a:pPr>
            <a:r>
              <a:rPr lang="hu-HU" sz="2200" smtClean="0">
                <a:solidFill>
                  <a:schemeClr val="accent2"/>
                </a:solidFill>
              </a:rPr>
              <a:t>PAS</a:t>
            </a:r>
            <a:r>
              <a:rPr lang="hu-HU" sz="2400" smtClean="0">
                <a:solidFill>
                  <a:schemeClr val="accent2"/>
                </a:solidFill>
              </a:rPr>
              <a:t>			</a:t>
            </a:r>
            <a:r>
              <a:rPr lang="hu-HU" sz="2400" smtClean="0"/>
              <a:t>-		-		</a:t>
            </a:r>
            <a:r>
              <a:rPr lang="hu-HU" sz="2400" smtClean="0">
                <a:solidFill>
                  <a:srgbClr val="FF0000"/>
                </a:solidFill>
              </a:rPr>
              <a:t>+</a:t>
            </a:r>
            <a:endParaRPr lang="hu-HU" sz="240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BC9C62D-5593-4011-84B5-FC0E0CB9F1B5}" type="slidenum">
              <a:rPr lang="hu-HU"/>
              <a:pPr>
                <a:defRPr/>
              </a:pPr>
              <a:t>28</a:t>
            </a:fld>
            <a:endParaRPr lang="hu-HU"/>
          </a:p>
        </p:txBody>
      </p:sp>
      <p:sp>
        <p:nvSpPr>
          <p:cNvPr id="3075" name="Rectangle 2"/>
          <p:cNvSpPr>
            <a:spLocks noChangeArrowheads="1"/>
          </p:cNvSpPr>
          <p:nvPr>
            <p:ph type="title"/>
          </p:nvPr>
        </p:nvSpPr>
        <p:spPr>
          <a:xfrm>
            <a:off x="685800" y="404813"/>
            <a:ext cx="7772400" cy="706437"/>
          </a:xfrm>
          <a:noFill/>
        </p:spPr>
        <p:txBody>
          <a:bodyPr/>
          <a:lstStyle/>
          <a:p>
            <a:pPr eaLnBrk="1" hangingPunct="1"/>
            <a:r>
              <a:rPr lang="hu-HU" sz="2800" smtClean="0">
                <a:solidFill>
                  <a:srgbClr val="0033CC"/>
                </a:solidFill>
              </a:rPr>
              <a:t>Flow cytometria</a:t>
            </a:r>
            <a:r>
              <a:rPr lang="hu-HU" altLang="en-US" sz="3600" smtClean="0">
                <a:solidFill>
                  <a:srgbClr val="0066CC"/>
                </a:solidFill>
              </a:rPr>
              <a:t> </a:t>
            </a:r>
            <a:br>
              <a:rPr lang="hu-HU" altLang="en-US" sz="3600" smtClean="0">
                <a:solidFill>
                  <a:srgbClr val="0066CC"/>
                </a:solidFill>
              </a:rPr>
            </a:br>
            <a:r>
              <a:rPr lang="hu-HU" altLang="en-US" sz="2000" smtClean="0">
                <a:solidFill>
                  <a:srgbClr val="0066CC"/>
                </a:solidFill>
              </a:rPr>
              <a:t>Sejtmegoszlás méret és struktúráltság szerint</a:t>
            </a:r>
            <a:endParaRPr lang="en-US" altLang="en-US" sz="2000" smtClean="0">
              <a:solidFill>
                <a:srgbClr val="0066CC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76213" y="1341438"/>
            <a:ext cx="8497887" cy="5424487"/>
            <a:chOff x="111" y="845"/>
            <a:chExt cx="5353" cy="3417"/>
          </a:xfrm>
        </p:grpSpPr>
        <p:grpSp>
          <p:nvGrpSpPr>
            <p:cNvPr id="3077" name="Group 4"/>
            <p:cNvGrpSpPr>
              <a:grpSpLocks/>
            </p:cNvGrpSpPr>
            <p:nvPr/>
          </p:nvGrpSpPr>
          <p:grpSpPr bwMode="auto">
            <a:xfrm>
              <a:off x="521" y="845"/>
              <a:ext cx="4943" cy="3241"/>
              <a:chOff x="125" y="1298"/>
              <a:chExt cx="3169" cy="2153"/>
            </a:xfrm>
          </p:grpSpPr>
          <p:graphicFrame>
            <p:nvGraphicFramePr>
              <p:cNvPr id="3074" name="Object 5"/>
              <p:cNvGraphicFramePr>
                <a:graphicFrameLocks noChangeAspect="1"/>
              </p:cNvGraphicFramePr>
              <p:nvPr/>
            </p:nvGraphicFramePr>
            <p:xfrm>
              <a:off x="125" y="1298"/>
              <a:ext cx="2065" cy="2153"/>
            </p:xfrm>
            <a:graphic>
              <a:graphicData uri="http://schemas.openxmlformats.org/presentationml/2006/ole">
                <p:oleObj spid="_x0000_s3074" name="Bitkép" r:id="rId4" imgW="2000000" imgH="2085714" progId="Paint.Picture">
                  <p:embed/>
                </p:oleObj>
              </a:graphicData>
            </a:graphic>
          </p:graphicFrame>
          <p:sp>
            <p:nvSpPr>
              <p:cNvPr id="3080" name="Text Box 6"/>
              <p:cNvSpPr txBox="1">
                <a:spLocks noChangeArrowheads="1"/>
              </p:cNvSpPr>
              <p:nvPr/>
            </p:nvSpPr>
            <p:spPr bwMode="auto">
              <a:xfrm>
                <a:off x="2260" y="2750"/>
                <a:ext cx="10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>
                    <a:solidFill>
                      <a:srgbClr val="008000"/>
                    </a:solidFill>
                  </a:rPr>
                  <a:t>Lymphocyta</a:t>
                </a:r>
              </a:p>
              <a:p>
                <a:pPr algn="ctr"/>
                <a:r>
                  <a:rPr lang="hu-HU" b="1">
                    <a:solidFill>
                      <a:srgbClr val="008000"/>
                    </a:solidFill>
                  </a:rPr>
                  <a:t>Basophil granulocyta</a:t>
                </a:r>
              </a:p>
            </p:txBody>
          </p:sp>
          <p:sp>
            <p:nvSpPr>
              <p:cNvPr id="3081" name="Line 7"/>
              <p:cNvSpPr>
                <a:spLocks noChangeShapeType="1"/>
              </p:cNvSpPr>
              <p:nvPr/>
            </p:nvSpPr>
            <p:spPr bwMode="auto">
              <a:xfrm flipH="1">
                <a:off x="1111" y="3022"/>
                <a:ext cx="1179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2" name="Text Box 8"/>
              <p:cNvSpPr txBox="1">
                <a:spLocks noChangeArrowheads="1"/>
              </p:cNvSpPr>
              <p:nvPr/>
            </p:nvSpPr>
            <p:spPr bwMode="auto">
              <a:xfrm>
                <a:off x="2516" y="2247"/>
                <a:ext cx="5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>
                    <a:solidFill>
                      <a:srgbClr val="FF66CC"/>
                    </a:solidFill>
                  </a:rPr>
                  <a:t>Monocyta</a:t>
                </a:r>
              </a:p>
            </p:txBody>
          </p:sp>
          <p:sp>
            <p:nvSpPr>
              <p:cNvPr id="3083" name="Line 9"/>
              <p:cNvSpPr>
                <a:spLocks noChangeShapeType="1"/>
              </p:cNvSpPr>
              <p:nvPr/>
            </p:nvSpPr>
            <p:spPr bwMode="auto">
              <a:xfrm flipH="1">
                <a:off x="1429" y="2387"/>
                <a:ext cx="907" cy="363"/>
              </a:xfrm>
              <a:prstGeom prst="line">
                <a:avLst/>
              </a:prstGeom>
              <a:noFill/>
              <a:ln w="38100">
                <a:solidFill>
                  <a:srgbClr val="FF66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4" name="Text Box 10"/>
              <p:cNvSpPr txBox="1">
                <a:spLocks noChangeArrowheads="1"/>
              </p:cNvSpPr>
              <p:nvPr/>
            </p:nvSpPr>
            <p:spPr bwMode="auto">
              <a:xfrm>
                <a:off x="2205" y="1752"/>
                <a:ext cx="108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>
                    <a:solidFill>
                      <a:srgbClr val="0066FF"/>
                    </a:solidFill>
                  </a:rPr>
                  <a:t>Neutrophil granulocyta</a:t>
                </a:r>
              </a:p>
            </p:txBody>
          </p:sp>
          <p:sp>
            <p:nvSpPr>
              <p:cNvPr id="3085" name="Line 11"/>
              <p:cNvSpPr>
                <a:spLocks noChangeShapeType="1"/>
              </p:cNvSpPr>
              <p:nvPr/>
            </p:nvSpPr>
            <p:spPr bwMode="auto">
              <a:xfrm flipH="1">
                <a:off x="1519" y="1888"/>
                <a:ext cx="771" cy="136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6" name="Text Box 12"/>
              <p:cNvSpPr txBox="1">
                <a:spLocks noChangeArrowheads="1"/>
              </p:cNvSpPr>
              <p:nvPr/>
            </p:nvSpPr>
            <p:spPr bwMode="auto">
              <a:xfrm>
                <a:off x="2199" y="1389"/>
                <a:ext cx="109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>
                    <a:solidFill>
                      <a:srgbClr val="FF9900"/>
                    </a:solidFill>
                  </a:rPr>
                  <a:t>Eosinophil granulocyta</a:t>
                </a:r>
              </a:p>
            </p:txBody>
          </p:sp>
          <p:sp>
            <p:nvSpPr>
              <p:cNvPr id="3087" name="Line 13"/>
              <p:cNvSpPr>
                <a:spLocks noChangeShapeType="1"/>
              </p:cNvSpPr>
              <p:nvPr/>
            </p:nvSpPr>
            <p:spPr bwMode="auto">
              <a:xfrm flipH="1">
                <a:off x="1338" y="1480"/>
                <a:ext cx="862" cy="45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078" name="Text Box 14"/>
            <p:cNvSpPr txBox="1">
              <a:spLocks noChangeArrowheads="1"/>
            </p:cNvSpPr>
            <p:nvPr/>
          </p:nvSpPr>
          <p:spPr bwMode="auto">
            <a:xfrm>
              <a:off x="1964" y="3974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/>
                <a:t>méret</a:t>
              </a:r>
            </a:p>
          </p:txBody>
        </p:sp>
        <p:sp>
          <p:nvSpPr>
            <p:cNvPr id="3079" name="Text Box 15"/>
            <p:cNvSpPr txBox="1">
              <a:spLocks noChangeArrowheads="1"/>
            </p:cNvSpPr>
            <p:nvPr/>
          </p:nvSpPr>
          <p:spPr bwMode="auto">
            <a:xfrm rot="10800000">
              <a:off x="111" y="1486"/>
              <a:ext cx="346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hu-HU" sz="2400" b="1"/>
                <a:t>granuláltság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28903FD-E981-4CE1-9953-DBADC61C6047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49275"/>
          </a:xfrm>
        </p:spPr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Immunhisztokémia</a:t>
            </a:r>
            <a:endParaRPr lang="hu-HU" sz="2800" smtClean="0"/>
          </a:p>
        </p:txBody>
      </p:sp>
      <p:pic>
        <p:nvPicPr>
          <p:cNvPr id="52227" name="Picture 2" descr="Gluténszenzitív enteropathia szövettani képe a beteg anyagábó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5009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églalap 5"/>
          <p:cNvSpPr>
            <a:spLocks noChangeArrowheads="1"/>
          </p:cNvSpPr>
          <p:nvPr/>
        </p:nvSpPr>
        <p:spPr bwMode="auto">
          <a:xfrm>
            <a:off x="571500" y="4786313"/>
            <a:ext cx="8072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a) A normális boholystruktúra (hematoxilin-eozin festés, 200-szoros nagyítás), b) Gluténszenzitív enteropathia szövettani képe: megnövekedett számú intraepithelialis lymphocyta látható (</a:t>
            </a:r>
            <a:r>
              <a:rPr lang="hu-HU">
                <a:solidFill>
                  <a:srgbClr val="FF0000"/>
                </a:solidFill>
              </a:rPr>
              <a:t>CD3-reakció</a:t>
            </a:r>
            <a:r>
              <a:rPr lang="hu-HU"/>
              <a:t>)</a:t>
            </a:r>
          </a:p>
        </p:txBody>
      </p:sp>
      <p:sp>
        <p:nvSpPr>
          <p:cNvPr id="52229" name="Téglalap 6"/>
          <p:cNvSpPr>
            <a:spLocks noChangeArrowheads="1"/>
          </p:cNvSpPr>
          <p:nvPr/>
        </p:nvSpPr>
        <p:spPr bwMode="auto">
          <a:xfrm>
            <a:off x="7215188" y="5500688"/>
            <a:ext cx="184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33CC"/>
                </a:solidFill>
              </a:rPr>
              <a:t>LAM 2005;15(3):210-3</a:t>
            </a:r>
            <a:r>
              <a:rPr lang="hu-HU"/>
              <a:t>. </a:t>
            </a:r>
          </a:p>
        </p:txBody>
      </p:sp>
      <p:sp>
        <p:nvSpPr>
          <p:cNvPr id="52230" name="Szövegdoboz 7"/>
          <p:cNvSpPr txBox="1">
            <a:spLocks noChangeArrowheads="1"/>
          </p:cNvSpPr>
          <p:nvPr/>
        </p:nvSpPr>
        <p:spPr bwMode="auto">
          <a:xfrm>
            <a:off x="539750" y="6207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a)</a:t>
            </a:r>
          </a:p>
        </p:txBody>
      </p:sp>
      <p:sp>
        <p:nvSpPr>
          <p:cNvPr id="52231" name="Szövegdoboz 8"/>
          <p:cNvSpPr txBox="1">
            <a:spLocks noChangeArrowheads="1"/>
          </p:cNvSpPr>
          <p:nvPr/>
        </p:nvSpPr>
        <p:spPr bwMode="auto">
          <a:xfrm>
            <a:off x="4643438" y="6207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F265886-AF74-440D-88FD-7F48797CA235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79388" y="704850"/>
            <a:ext cx="8785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u-HU" sz="3200"/>
              <a:t>Az immun-szervrendszer feladata</a:t>
            </a:r>
          </a:p>
          <a:p>
            <a:pPr marL="342900" indent="-342900"/>
            <a:endParaRPr lang="hu-HU" sz="2200"/>
          </a:p>
          <a:p>
            <a:pPr marL="342900" indent="-342900">
              <a:buFontTx/>
              <a:buAutoNum type="arabicPeriod"/>
            </a:pPr>
            <a:r>
              <a:rPr lang="hu-HU" sz="2200"/>
              <a:t>A szervezet identitásának fenntartása</a:t>
            </a:r>
          </a:p>
          <a:p>
            <a:pPr marL="342900" indent="-342900">
              <a:buFontTx/>
              <a:buAutoNum type="arabicPeriod"/>
            </a:pPr>
            <a:r>
              <a:rPr lang="hu-HU" sz="2200"/>
              <a:t>Saját </a:t>
            </a:r>
            <a:r>
              <a:rPr lang="hu-HU" sz="2200">
                <a:sym typeface="Symbol" pitchFamily="18" charset="2"/>
              </a:rPr>
              <a:t></a:t>
            </a:r>
            <a:r>
              <a:rPr lang="hu-HU" sz="2200"/>
              <a:t> idegen </a:t>
            </a:r>
            <a:r>
              <a:rPr lang="hu-HU" sz="2200" i="1"/>
              <a:t>versus</a:t>
            </a:r>
            <a:r>
              <a:rPr lang="hu-HU" sz="2200"/>
              <a:t> veszélyes </a:t>
            </a:r>
            <a:r>
              <a:rPr lang="hu-HU" sz="2200">
                <a:sym typeface="Symbol" pitchFamily="18" charset="2"/>
              </a:rPr>
              <a:t> </a:t>
            </a:r>
            <a:r>
              <a:rPr lang="hu-HU" sz="2200"/>
              <a:t>veszélytelen </a:t>
            </a:r>
          </a:p>
          <a:p>
            <a:pPr marL="342900" indent="-342900">
              <a:buFontTx/>
              <a:buAutoNum type="arabicPeriod"/>
            </a:pPr>
            <a:r>
              <a:rPr lang="hu-HU" sz="2200"/>
              <a:t>Idegen anyag felismerése </a:t>
            </a:r>
            <a:r>
              <a:rPr lang="hu-HU" sz="2200">
                <a:sym typeface="Symbol" pitchFamily="18" charset="2"/>
              </a:rPr>
              <a:t></a:t>
            </a:r>
            <a:r>
              <a:rPr lang="hu-HU" sz="2200"/>
              <a:t> immunválasz </a:t>
            </a:r>
            <a:r>
              <a:rPr lang="hu-HU" sz="2200">
                <a:sym typeface="Symbol" pitchFamily="18" charset="2"/>
              </a:rPr>
              <a:t>  </a:t>
            </a:r>
            <a:r>
              <a:rPr lang="hu-HU" sz="1600">
                <a:sym typeface="Symbol" pitchFamily="18" charset="2"/>
              </a:rPr>
              <a:t>1)</a:t>
            </a:r>
            <a:r>
              <a:rPr lang="hu-HU" sz="1600"/>
              <a:t> elimináció </a:t>
            </a:r>
          </a:p>
          <a:p>
            <a:pPr marL="342900" indent="-342900"/>
            <a:r>
              <a:rPr lang="hu-HU" sz="1600"/>
              <a:t>							           2) immuntolerancia</a:t>
            </a:r>
          </a:p>
          <a:p>
            <a:pPr marL="342900" indent="-342900"/>
            <a:r>
              <a:rPr lang="hu-HU" sz="1600"/>
              <a:t>							           [3) ignorancia]</a:t>
            </a:r>
          </a:p>
          <a:p>
            <a:pPr marL="342900" indent="-342900"/>
            <a:endParaRPr lang="hu-HU" sz="22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376363" y="3616325"/>
            <a:ext cx="63642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 sz="3200"/>
              <a:t>Az immun-szervrendszer jellemzői</a:t>
            </a:r>
          </a:p>
          <a:p>
            <a:pPr marL="342900" indent="-342900"/>
            <a:endParaRPr lang="hu-HU" sz="3200"/>
          </a:p>
          <a:p>
            <a:pPr marL="2171700" lvl="4" indent="-342900">
              <a:buFontTx/>
              <a:buAutoNum type="arabicPeriod"/>
            </a:pPr>
            <a:r>
              <a:rPr lang="hu-HU" sz="2000"/>
              <a:t>Specifitás</a:t>
            </a:r>
          </a:p>
          <a:p>
            <a:pPr marL="2171700" lvl="4" indent="-342900">
              <a:buFontTx/>
              <a:buAutoNum type="arabicPeriod"/>
            </a:pPr>
            <a:r>
              <a:rPr lang="hu-HU" sz="2000"/>
              <a:t>Szenzitivitás</a:t>
            </a:r>
          </a:p>
          <a:p>
            <a:pPr marL="2171700" lvl="4" indent="-342900">
              <a:buFontTx/>
              <a:buAutoNum type="arabicPeriod"/>
            </a:pPr>
            <a:r>
              <a:rPr lang="hu-HU" sz="2000"/>
              <a:t>Memória</a:t>
            </a:r>
          </a:p>
          <a:p>
            <a:pPr marL="2171700" lvl="4" indent="-342900">
              <a:buFontTx/>
              <a:buAutoNum type="arabicPeriod"/>
            </a:pPr>
            <a:r>
              <a:rPr lang="hu-HU" sz="2000"/>
              <a:t>Szelektivitás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43011CC-D768-46C4-A237-A7207C5D24E0}" type="slidenum">
              <a:rPr lang="hu-HU"/>
              <a:pPr>
                <a:defRPr/>
              </a:pPr>
              <a:t>30</a:t>
            </a:fld>
            <a:endParaRPr lang="hu-H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solidFill>
                  <a:schemeClr val="tx1"/>
                </a:solidFill>
              </a:rPr>
              <a:t>Genetikai vizsgálatok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3605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4000" smtClean="0">
                <a:solidFill>
                  <a:srgbClr val="FF9900"/>
                </a:solidFill>
              </a:rPr>
              <a:t>Cytogenetika</a:t>
            </a:r>
          </a:p>
          <a:p>
            <a:pPr algn="ctr" eaLnBrk="1" hangingPunct="1">
              <a:buFontTx/>
              <a:buNone/>
            </a:pPr>
            <a:r>
              <a:rPr lang="hu-HU" sz="4000" smtClean="0">
                <a:solidFill>
                  <a:srgbClr val="FF0000"/>
                </a:solidFill>
              </a:rPr>
              <a:t>FISH </a:t>
            </a:r>
          </a:p>
          <a:p>
            <a:pPr algn="ctr" eaLnBrk="1" hangingPunct="1">
              <a:buFontTx/>
              <a:buNone/>
            </a:pPr>
            <a:r>
              <a:rPr lang="hu-HU" sz="4000" smtClean="0">
                <a:solidFill>
                  <a:schemeClr val="accent2"/>
                </a:solidFill>
              </a:rPr>
              <a:t>PCR</a:t>
            </a:r>
          </a:p>
          <a:p>
            <a:pPr algn="ctr" eaLnBrk="1" hangingPunct="1">
              <a:buFontTx/>
              <a:buNone/>
            </a:pPr>
            <a:r>
              <a:rPr lang="hu-HU" sz="4000" smtClean="0">
                <a:solidFill>
                  <a:srgbClr val="006600"/>
                </a:solidFill>
              </a:rPr>
              <a:t>DNS -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E77D5C6-CF16-4588-99B3-A6747E4E1B6D}" type="slidenum">
              <a:rPr lang="hu-HU"/>
              <a:pPr>
                <a:defRPr/>
              </a:pPr>
              <a:t>31</a:t>
            </a:fld>
            <a:endParaRPr lang="hu-HU"/>
          </a:p>
        </p:txBody>
      </p:sp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63" y="285750"/>
            <a:ext cx="7772400" cy="911225"/>
          </a:xfrm>
        </p:spPr>
        <p:txBody>
          <a:bodyPr/>
          <a:lstStyle/>
          <a:p>
            <a:pPr eaLnBrk="1" hangingPunct="1"/>
            <a:r>
              <a:rPr lang="hu-HU" sz="3600" smtClean="0">
                <a:solidFill>
                  <a:srgbClr val="0033CC"/>
                </a:solidFill>
              </a:rPr>
              <a:t>Kommunikációs lehetőségek az immunrendszer sejtjei között </a:t>
            </a:r>
          </a:p>
        </p:txBody>
      </p:sp>
      <p:sp>
        <p:nvSpPr>
          <p:cNvPr id="66563" name="Szövegdoboz 2"/>
          <p:cNvSpPr txBox="1">
            <a:spLocks noChangeArrowheads="1"/>
          </p:cNvSpPr>
          <p:nvPr/>
        </p:nvSpPr>
        <p:spPr bwMode="auto">
          <a:xfrm>
            <a:off x="323850" y="1254125"/>
            <a:ext cx="84248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sz="2400">
                <a:solidFill>
                  <a:srgbClr val="FF0000"/>
                </a:solidFill>
              </a:rPr>
              <a:t>Direkt sejt-sejt interakciók</a:t>
            </a:r>
          </a:p>
          <a:p>
            <a:pPr marL="800100" lvl="1" indent="-342900"/>
            <a:r>
              <a:rPr lang="hu-HU" sz="2400"/>
              <a:t>Partnermolekulák (receptor – ligand; adhéziós fehérjék) </a:t>
            </a:r>
            <a:r>
              <a:rPr lang="hu-HU" sz="2400">
                <a:sym typeface="Symbol" pitchFamily="18" charset="2"/>
              </a:rPr>
              <a:t> </a:t>
            </a:r>
            <a:r>
              <a:rPr lang="hu-HU" sz="2400"/>
              <a:t>átmeneti sejtkölcsönhatások kialakítása: </a:t>
            </a:r>
          </a:p>
          <a:p>
            <a:pPr marL="1257300" lvl="2" indent="-342900">
              <a:buFontTx/>
              <a:buAutoNum type="alphaLcParenR"/>
            </a:pPr>
            <a:r>
              <a:rPr lang="hu-HU" sz="2400"/>
              <a:t>a sejtek ismerkedése /találkozása, </a:t>
            </a:r>
          </a:p>
          <a:p>
            <a:pPr marL="1257300" lvl="2" indent="-342900">
              <a:buFontTx/>
              <a:buAutoNum type="alphaLcParenR"/>
            </a:pPr>
            <a:r>
              <a:rPr lang="hu-HU" sz="2400"/>
              <a:t>fajlagos sejtkölcsönhatások létrejötte </a:t>
            </a:r>
            <a:r>
              <a:rPr lang="hu-HU" sz="2400">
                <a:sym typeface="Symbol" pitchFamily="18" charset="2"/>
              </a:rPr>
              <a:t> aktiváció / gátlás / differenciálódás / klonális felszaporodás / sejtkárosodás</a:t>
            </a:r>
            <a:r>
              <a:rPr lang="hu-HU" sz="2400"/>
              <a:t>, </a:t>
            </a:r>
          </a:p>
          <a:p>
            <a:pPr marL="1257300" lvl="2" indent="-342900">
              <a:buFontTx/>
              <a:buAutoNum type="alphaLcParenR"/>
            </a:pPr>
            <a:r>
              <a:rPr lang="hu-HU" sz="2400"/>
              <a:t>„homing”, a sejtek – mint egy jól megcímzett postai küldemény – e molekulák révén jutnak el a nekik aktuálisan megfelelõ helyre. </a:t>
            </a:r>
          </a:p>
          <a:p>
            <a:pPr marL="342900" indent="-342900">
              <a:buFontTx/>
              <a:buAutoNum type="arabicPeriod"/>
            </a:pPr>
            <a:r>
              <a:rPr lang="hu-HU" sz="2400">
                <a:solidFill>
                  <a:srgbClr val="FF0000"/>
                </a:solidFill>
              </a:rPr>
              <a:t>Szolubilis hírvivők</a:t>
            </a:r>
            <a:r>
              <a:rPr lang="hu-HU" sz="2400"/>
              <a:t> (citokinek; kemokinek; a plazma „nagy fehérje kaszkád rendszerei”; hormonok)</a:t>
            </a:r>
          </a:p>
          <a:p>
            <a:pPr marL="342900" indent="-342900">
              <a:buFontTx/>
              <a:buAutoNum type="arabicPeriod"/>
            </a:pPr>
            <a:r>
              <a:rPr lang="hu-HU" sz="2400">
                <a:solidFill>
                  <a:srgbClr val="FF0000"/>
                </a:solidFill>
              </a:rPr>
              <a:t>Mikrovezikulák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3997A32-2C7F-4404-9ACB-2C727A6306B2}" type="slidenum">
              <a:rPr lang="hu-HU"/>
              <a:pPr>
                <a:defRPr/>
              </a:pPr>
              <a:t>32</a:t>
            </a:fld>
            <a:endParaRPr lang="hu-HU"/>
          </a:p>
        </p:txBody>
      </p:sp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106613"/>
            <a:ext cx="6191250" cy="4562475"/>
          </a:xfrm>
          <a:prstGeom prst="rect">
            <a:avLst/>
          </a:prstGeom>
          <a:noFill/>
        </p:spPr>
      </p:pic>
      <p:sp>
        <p:nvSpPr>
          <p:cNvPr id="306181" name="Rectangle 4"/>
          <p:cNvSpPr>
            <a:spLocks noChangeArrowheads="1"/>
          </p:cNvSpPr>
          <p:nvPr/>
        </p:nvSpPr>
        <p:spPr bwMode="auto">
          <a:xfrm>
            <a:off x="2771775" y="188913"/>
            <a:ext cx="56165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>
                <a:solidFill>
                  <a:srgbClr val="0033CC"/>
                </a:solidFill>
              </a:rPr>
              <a:t>Direkt sejt-sejt interakció</a:t>
            </a:r>
          </a:p>
        </p:txBody>
      </p:sp>
      <p:pic>
        <p:nvPicPr>
          <p:cNvPr id="306182" name="Picture 6" descr="The image “http://www.lbl.gov/Publications/Currents/Archive/view-assets/Oct-03-2003/t-cell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60588" cy="16478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6183" name="Text Box 11"/>
          <p:cNvSpPr txBox="1">
            <a:spLocks noChangeArrowheads="1"/>
          </p:cNvSpPr>
          <p:nvPr/>
        </p:nvSpPr>
        <p:spPr bwMode="auto">
          <a:xfrm>
            <a:off x="2411413" y="1196975"/>
            <a:ext cx="59690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solidFill>
                  <a:srgbClr val="0033CC"/>
                </a:solidFill>
                <a:latin typeface="Arial Unicode MS" pitchFamily="34" charset="-128"/>
              </a:rPr>
              <a:t>T lymphocyta és APC kapcsolódása</a:t>
            </a:r>
            <a:endParaRPr lang="en-GB" sz="200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4140200" y="56610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 sejt</a:t>
            </a:r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3419475" y="2997200"/>
            <a:ext cx="1512888" cy="25923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2CA76CE-874F-4F0B-B54B-745ACFB0714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176213" y="188913"/>
            <a:ext cx="87169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>
                <a:solidFill>
                  <a:srgbClr val="0033CC"/>
                </a:solidFill>
              </a:rPr>
              <a:t>Kommunikáció szolubilis hírvívőkön keresztül:</a:t>
            </a:r>
            <a:r>
              <a:rPr lang="hu-HU" sz="3200">
                <a:solidFill>
                  <a:srgbClr val="0033CC"/>
                </a:solidFill>
              </a:rPr>
              <a:t/>
            </a:r>
            <a:br>
              <a:rPr lang="hu-HU" sz="3200">
                <a:solidFill>
                  <a:srgbClr val="0033CC"/>
                </a:solidFill>
              </a:rPr>
            </a:br>
            <a:r>
              <a:rPr lang="hu-HU" sz="3200">
                <a:solidFill>
                  <a:srgbClr val="0033CC"/>
                </a:solidFill>
              </a:rPr>
              <a:t>CITOKINEK</a:t>
            </a:r>
          </a:p>
        </p:txBody>
      </p:sp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323850" y="1700213"/>
            <a:ext cx="48958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hu-HU" sz="2000">
                <a:solidFill>
                  <a:srgbClr val="000099"/>
                </a:solidFill>
              </a:rPr>
              <a:t>Peptidek, proteinek, glikoproteinek</a:t>
            </a:r>
          </a:p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hu-HU" sz="2000">
                <a:solidFill>
                  <a:srgbClr val="000099"/>
                </a:solidFill>
              </a:rPr>
              <a:t>Membránreceptorokon keresztül hatnak  </a:t>
            </a:r>
          </a:p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hu-HU" sz="2000">
                <a:solidFill>
                  <a:srgbClr val="339966"/>
                </a:solidFill>
              </a:rPr>
              <a:t>Autokrin, parakrin és endokrin hatás</a:t>
            </a:r>
          </a:p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hu-HU" sz="2000">
                <a:solidFill>
                  <a:srgbClr val="000099"/>
                </a:solidFill>
              </a:rPr>
              <a:t>Hatásuk gyakran  átmeneti </a:t>
            </a:r>
          </a:p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hu-HU" sz="2000">
                <a:solidFill>
                  <a:srgbClr val="000099"/>
                </a:solidFill>
              </a:rPr>
              <a:t>Funkcionális redundancia</a:t>
            </a:r>
          </a:p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hu-HU" sz="2000">
                <a:solidFill>
                  <a:srgbClr val="000099"/>
                </a:solidFill>
              </a:rPr>
              <a:t> Antagonista, additív, szinergista hatások</a:t>
            </a:r>
          </a:p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hu-HU" sz="2000">
                <a:solidFill>
                  <a:srgbClr val="FF0000"/>
                </a:solidFill>
              </a:rPr>
              <a:t>Pleiotrópia</a:t>
            </a:r>
          </a:p>
          <a:p>
            <a:pPr marL="342900" indent="-342900" eaLnBrk="0" hangingPunct="0">
              <a:spcBef>
                <a:spcPct val="50000"/>
              </a:spcBef>
              <a:buFont typeface="Arial" charset="0"/>
              <a:buAutoNum type="arabicPeriod"/>
            </a:pPr>
            <a:endParaRPr lang="hu-HU" sz="2000">
              <a:solidFill>
                <a:srgbClr val="000099"/>
              </a:solidFill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341438"/>
            <a:ext cx="301148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60800"/>
            <a:ext cx="38576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435600" y="1125538"/>
            <a:ext cx="3529013" cy="215900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076825" y="3716338"/>
            <a:ext cx="3887788" cy="28082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FD33F2C-CC9C-429F-AFC9-35F75311A5E3}" type="slidenum">
              <a:rPr lang="hu-HU"/>
              <a:pPr>
                <a:defRPr/>
              </a:pPr>
              <a:t>34</a:t>
            </a:fld>
            <a:endParaRPr lang="hu-HU"/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50825" y="3429000"/>
            <a:ext cx="8353425" cy="325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Kétrétegű lipidmembránnal körülvett részecskék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30 nm – 1000 nm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sejtkultúrában a sejttípusok többsége szecernálja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Specifikus, komplex FEHÉRJEMINTÁZATOK      „stimuláció és kostimuláció”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Elnyújtott hatás „membránhoz kötött stimuláló ágens”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Csomagolt üzenetek   nukleinsavak – „idegen anyagok”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Izolálás: centrifugálás, ultracentrifugálás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Kimutatás: FACS, ELMI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484438" y="27813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</p:txBody>
      </p:sp>
      <p:graphicFrame>
        <p:nvGraphicFramePr>
          <p:cNvPr id="5122" name="Object 15"/>
          <p:cNvGraphicFramePr>
            <a:graphicFrameLocks noChangeAspect="1"/>
          </p:cNvGraphicFramePr>
          <p:nvPr>
            <p:ph/>
          </p:nvPr>
        </p:nvGraphicFramePr>
        <p:xfrm>
          <a:off x="5724525" y="188913"/>
          <a:ext cx="3181350" cy="2181225"/>
        </p:xfrm>
        <a:graphic>
          <a:graphicData uri="http://schemas.openxmlformats.org/presentationml/2006/ole">
            <p:oleObj spid="_x0000_s5122" name="Bitkép" r:id="rId4" imgW="3180952" imgH="2180952" progId="Paint.Picture">
              <p:embed/>
            </p:oleObj>
          </a:graphicData>
        </a:graphic>
      </p:graphicFrame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227013" y="65088"/>
            <a:ext cx="33035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800">
                <a:solidFill>
                  <a:srgbClr val="0033CC"/>
                </a:solidFill>
              </a:rPr>
              <a:t>MIKROVEZIKULÁK</a:t>
            </a:r>
          </a:p>
          <a:p>
            <a:pPr algn="ctr"/>
            <a:r>
              <a:rPr lang="hu-HU">
                <a:solidFill>
                  <a:srgbClr val="0033CC"/>
                </a:solidFill>
              </a:rPr>
              <a:t>Új kommunikációs útvonal?</a:t>
            </a:r>
          </a:p>
        </p:txBody>
      </p:sp>
      <p:grpSp>
        <p:nvGrpSpPr>
          <p:cNvPr id="5127" name="Group 47"/>
          <p:cNvGrpSpPr>
            <a:grpSpLocks/>
          </p:cNvGrpSpPr>
          <p:nvPr/>
        </p:nvGrpSpPr>
        <p:grpSpPr bwMode="auto">
          <a:xfrm>
            <a:off x="755650" y="908050"/>
            <a:ext cx="4032250" cy="2303463"/>
            <a:chOff x="657" y="754"/>
            <a:chExt cx="3493" cy="1633"/>
          </a:xfrm>
        </p:grpSpPr>
        <p:grpSp>
          <p:nvGrpSpPr>
            <p:cNvPr id="5128" name="Group 48"/>
            <p:cNvGrpSpPr>
              <a:grpSpLocks/>
            </p:cNvGrpSpPr>
            <p:nvPr/>
          </p:nvGrpSpPr>
          <p:grpSpPr bwMode="auto">
            <a:xfrm>
              <a:off x="657" y="754"/>
              <a:ext cx="3493" cy="1633"/>
              <a:chOff x="158" y="3203"/>
              <a:chExt cx="1134" cy="681"/>
            </a:xfrm>
          </p:grpSpPr>
          <p:sp>
            <p:nvSpPr>
              <p:cNvPr id="5134" name="Oval 49"/>
              <p:cNvSpPr>
                <a:spLocks noChangeArrowheads="1"/>
              </p:cNvSpPr>
              <p:nvPr/>
            </p:nvSpPr>
            <p:spPr bwMode="auto">
              <a:xfrm>
                <a:off x="158" y="3203"/>
                <a:ext cx="817" cy="635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5135" name="Group 50"/>
              <p:cNvGrpSpPr>
                <a:grpSpLocks/>
              </p:cNvGrpSpPr>
              <p:nvPr/>
            </p:nvGrpSpPr>
            <p:grpSpPr bwMode="auto">
              <a:xfrm>
                <a:off x="884" y="3430"/>
                <a:ext cx="408" cy="454"/>
                <a:chOff x="884" y="3430"/>
                <a:chExt cx="408" cy="454"/>
              </a:xfrm>
            </p:grpSpPr>
            <p:sp>
              <p:nvSpPr>
                <p:cNvPr id="5136" name="Oval 51"/>
                <p:cNvSpPr>
                  <a:spLocks noChangeArrowheads="1"/>
                </p:cNvSpPr>
                <p:nvPr/>
              </p:nvSpPr>
              <p:spPr bwMode="auto">
                <a:xfrm>
                  <a:off x="1066" y="3612"/>
                  <a:ext cx="136" cy="90"/>
                </a:xfrm>
                <a:prstGeom prst="ellipse">
                  <a:avLst/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137" name="Oval 52"/>
                <p:cNvSpPr>
                  <a:spLocks noChangeArrowheads="1"/>
                </p:cNvSpPr>
                <p:nvPr/>
              </p:nvSpPr>
              <p:spPr bwMode="auto">
                <a:xfrm>
                  <a:off x="884" y="3793"/>
                  <a:ext cx="91" cy="45"/>
                </a:xfrm>
                <a:prstGeom prst="ellipse">
                  <a:avLst/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138" name="Oval 53"/>
                <p:cNvSpPr>
                  <a:spLocks noChangeArrowheads="1"/>
                </p:cNvSpPr>
                <p:nvPr/>
              </p:nvSpPr>
              <p:spPr bwMode="auto">
                <a:xfrm>
                  <a:off x="1111" y="3838"/>
                  <a:ext cx="45" cy="46"/>
                </a:xfrm>
                <a:prstGeom prst="ellipse">
                  <a:avLst/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139" name="Oval 54"/>
                <p:cNvSpPr>
                  <a:spLocks noChangeArrowheads="1"/>
                </p:cNvSpPr>
                <p:nvPr/>
              </p:nvSpPr>
              <p:spPr bwMode="auto">
                <a:xfrm>
                  <a:off x="1020" y="3430"/>
                  <a:ext cx="46" cy="45"/>
                </a:xfrm>
                <a:prstGeom prst="ellipse">
                  <a:avLst/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140" name="Oval 55"/>
                <p:cNvSpPr>
                  <a:spLocks noChangeArrowheads="1"/>
                </p:cNvSpPr>
                <p:nvPr/>
              </p:nvSpPr>
              <p:spPr bwMode="auto">
                <a:xfrm>
                  <a:off x="1202" y="3475"/>
                  <a:ext cx="90" cy="91"/>
                </a:xfrm>
                <a:prstGeom prst="ellipse">
                  <a:avLst/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5129" name="Text Box 56"/>
            <p:cNvSpPr txBox="1">
              <a:spLocks noChangeArrowheads="1"/>
            </p:cNvSpPr>
            <p:nvPr/>
          </p:nvSpPr>
          <p:spPr bwMode="auto">
            <a:xfrm>
              <a:off x="1565" y="1795"/>
              <a:ext cx="63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sejt</a:t>
              </a:r>
            </a:p>
          </p:txBody>
        </p:sp>
        <p:sp>
          <p:nvSpPr>
            <p:cNvPr id="5130" name="Line 57"/>
            <p:cNvSpPr>
              <a:spLocks noChangeShapeType="1"/>
            </p:cNvSpPr>
            <p:nvPr/>
          </p:nvSpPr>
          <p:spPr bwMode="auto">
            <a:xfrm>
              <a:off x="2517" y="1162"/>
              <a:ext cx="726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31" name="Line 58"/>
            <p:cNvSpPr>
              <a:spLocks noChangeShapeType="1"/>
            </p:cNvSpPr>
            <p:nvPr/>
          </p:nvSpPr>
          <p:spPr bwMode="auto">
            <a:xfrm>
              <a:off x="2064" y="2160"/>
              <a:ext cx="726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32" name="Line 59"/>
            <p:cNvSpPr>
              <a:spLocks noChangeShapeType="1"/>
            </p:cNvSpPr>
            <p:nvPr/>
          </p:nvSpPr>
          <p:spPr bwMode="auto">
            <a:xfrm>
              <a:off x="2336" y="1979"/>
              <a:ext cx="9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33" name="Oval 60" descr="Tömör rombuszos"/>
            <p:cNvSpPr>
              <a:spLocks noChangeArrowheads="1"/>
            </p:cNvSpPr>
            <p:nvPr/>
          </p:nvSpPr>
          <p:spPr bwMode="auto">
            <a:xfrm>
              <a:off x="975" y="1026"/>
              <a:ext cx="589" cy="998"/>
            </a:xfrm>
            <a:prstGeom prst="ellipse">
              <a:avLst/>
            </a:prstGeom>
            <a:pattFill prst="solidDmnd">
              <a:fgClr>
                <a:srgbClr val="CC99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18B74-AEFE-4919-BA15-5B3704C42CCF}" type="slidenum">
              <a:rPr lang="hu-HU"/>
              <a:pPr>
                <a:defRPr/>
              </a:pPr>
              <a:t>35</a:t>
            </a:fld>
            <a:endParaRPr lang="hu-HU"/>
          </a:p>
        </p:txBody>
      </p:sp>
      <p:sp>
        <p:nvSpPr>
          <p:cNvPr id="283650" name="Cím 1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r>
              <a:rPr lang="hu-HU"/>
              <a:t>Antigén – Antitest reakció</a:t>
            </a:r>
          </a:p>
        </p:txBody>
      </p:sp>
      <p:pic>
        <p:nvPicPr>
          <p:cNvPr id="283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928688"/>
            <a:ext cx="30099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2" name="Szövegdoboz 3"/>
          <p:cNvSpPr txBox="1">
            <a:spLocks noChangeArrowheads="1"/>
          </p:cNvSpPr>
          <p:nvPr/>
        </p:nvSpPr>
        <p:spPr bwMode="auto">
          <a:xfrm>
            <a:off x="214313" y="3141663"/>
            <a:ext cx="87153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/>
              <a:t>Az immunrendszer vizsgálata (sejtek azonosítása: immunhiány / aktiváció; At kimutatás: fertőzöttség / védettség)</a:t>
            </a:r>
          </a:p>
          <a:p>
            <a:pPr marL="342900" indent="-342900">
              <a:buFontTx/>
              <a:buAutoNum type="arabicPeriod"/>
            </a:pPr>
            <a:r>
              <a:rPr lang="hu-HU" sz="2800">
                <a:solidFill>
                  <a:srgbClr val="FF0000"/>
                </a:solidFill>
              </a:rPr>
              <a:t>A modern laboratóriumi diagnosztika alapja</a:t>
            </a:r>
            <a:endParaRPr lang="hu-HU" sz="2800">
              <a:solidFill>
                <a:srgbClr val="0033CC"/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hu-HU">
                <a:solidFill>
                  <a:srgbClr val="0033CC"/>
                </a:solidFill>
              </a:rPr>
              <a:t>Fehérje kimutatási módszerek:</a:t>
            </a:r>
          </a:p>
          <a:p>
            <a:pPr marL="1714500" lvl="3" indent="-342900">
              <a:buFont typeface="Arial" charset="0"/>
              <a:buChar char="•"/>
            </a:pPr>
            <a:r>
              <a:rPr lang="hu-HU">
                <a:solidFill>
                  <a:srgbClr val="0033CC"/>
                </a:solidFill>
              </a:rPr>
              <a:t>Qualitatív: elfo </a:t>
            </a:r>
          </a:p>
          <a:p>
            <a:pPr marL="1714500" lvl="3" indent="-342900">
              <a:buFont typeface="Arial" charset="0"/>
              <a:buChar char="•"/>
            </a:pPr>
            <a:r>
              <a:rPr lang="hu-HU">
                <a:solidFill>
                  <a:srgbClr val="0033CC"/>
                </a:solidFill>
              </a:rPr>
              <a:t>Ultraszenzitív ELISA; IRMA; IFMA; RIA…</a:t>
            </a:r>
          </a:p>
          <a:p>
            <a:pPr marL="1257300" lvl="2" indent="-342900">
              <a:buFont typeface="Arial" charset="0"/>
              <a:buChar char="•"/>
            </a:pPr>
            <a:r>
              <a:rPr lang="hu-HU">
                <a:solidFill>
                  <a:srgbClr val="0033CC"/>
                </a:solidFill>
              </a:rPr>
              <a:t>Mikrobiológiai diagnosztika: szerológia; mikroorganizmusok azonosítása</a:t>
            </a:r>
          </a:p>
          <a:p>
            <a:pPr marL="1257300" lvl="2" indent="-342900">
              <a:buFont typeface="Arial" charset="0"/>
              <a:buChar char="•"/>
            </a:pPr>
            <a:r>
              <a:rPr lang="hu-HU">
                <a:solidFill>
                  <a:srgbClr val="0033CC"/>
                </a:solidFill>
              </a:rPr>
              <a:t>AMI dg.: troponin mérés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3000">
                <a:solidFill>
                  <a:srgbClr val="CC6600"/>
                </a:solidFill>
              </a:rPr>
              <a:t>„</a:t>
            </a:r>
            <a:r>
              <a:rPr lang="hu-HU" sz="2800">
                <a:solidFill>
                  <a:srgbClr val="CC6600"/>
                </a:solidFill>
              </a:rPr>
              <a:t>Radioimmuno-imaging” (molekuláris képalkotás)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800">
                <a:solidFill>
                  <a:srgbClr val="339966"/>
                </a:solidFill>
              </a:rPr>
              <a:t>Célzott molekuláris terápia</a:t>
            </a:r>
          </a:p>
          <a:p>
            <a:pPr marL="1257300" lvl="2" indent="-342900">
              <a:buFont typeface="Arial" charset="0"/>
              <a:buChar char="•"/>
            </a:pPr>
            <a:endParaRPr lang="hu-HU" sz="2000">
              <a:solidFill>
                <a:srgbClr val="FF0000"/>
              </a:solidFill>
            </a:endParaRP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-36513" y="-44450"/>
            <a:ext cx="2516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Bradley Hand ITC" pitchFamily="66" charset="0"/>
              </a:rPr>
              <a:t>„Take home message…..”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D904B27-DECC-42D3-AF14-B89252ADD797}" type="slidenum">
              <a:rPr lang="hu-HU"/>
              <a:pPr>
                <a:defRPr/>
              </a:pPr>
              <a:t>4</a:t>
            </a:fld>
            <a:endParaRPr lang="hu-HU"/>
          </a:p>
        </p:txBody>
      </p:sp>
      <p:grpSp>
        <p:nvGrpSpPr>
          <p:cNvPr id="307202" name="Group 7"/>
          <p:cNvGrpSpPr>
            <a:grpSpLocks/>
          </p:cNvGrpSpPr>
          <p:nvPr/>
        </p:nvGrpSpPr>
        <p:grpSpPr bwMode="auto">
          <a:xfrm>
            <a:off x="0" y="0"/>
            <a:ext cx="9144000" cy="6958013"/>
            <a:chOff x="0" y="0"/>
            <a:chExt cx="5760" cy="4383"/>
          </a:xfrm>
        </p:grpSpPr>
        <p:pic>
          <p:nvPicPr>
            <p:cNvPr id="307203" name="Picture 2" descr="Immunity_Innate-Adaptiv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3"/>
              <a:ext cx="5760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0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130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hu-HU" sz="2600" b="1"/>
                <a:t>TERMÉSZETES IMMUNITÁS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hu-HU" sz="2000" b="1"/>
                <a:t>(veleszületett / nem specifikus)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endParaRPr lang="hu-HU" sz="2000" b="1">
                <a:solidFill>
                  <a:srgbClr val="FF5050"/>
                </a:solidFill>
              </a:endParaRPr>
            </a:p>
          </p:txBody>
        </p:sp>
        <p:sp>
          <p:nvSpPr>
            <p:cNvPr id="307205" name="Rectangle 4"/>
            <p:cNvSpPr>
              <a:spLocks noChangeArrowheads="1"/>
            </p:cNvSpPr>
            <p:nvPr/>
          </p:nvSpPr>
          <p:spPr bwMode="auto">
            <a:xfrm>
              <a:off x="3148" y="28"/>
              <a:ext cx="254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hu-HU" sz="2600" b="1"/>
                <a:t>ADAPTÍV IMMUNITÁS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hu-HU" sz="2000" b="1"/>
                <a:t>(szerzett / specifikus)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endParaRPr lang="hu-HU" sz="2000" b="1"/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endParaRPr lang="hu-HU" sz="2000" b="1"/>
            </a:p>
          </p:txBody>
        </p:sp>
        <p:sp>
          <p:nvSpPr>
            <p:cNvPr id="307206" name="Rectangle 5"/>
            <p:cNvSpPr>
              <a:spLocks noChangeArrowheads="1"/>
            </p:cNvSpPr>
            <p:nvPr/>
          </p:nvSpPr>
          <p:spPr bwMode="auto">
            <a:xfrm>
              <a:off x="3152" y="572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7207" name="Rectangle 6"/>
            <p:cNvSpPr>
              <a:spLocks noChangeArrowheads="1"/>
            </p:cNvSpPr>
            <p:nvPr/>
          </p:nvSpPr>
          <p:spPr bwMode="auto">
            <a:xfrm>
              <a:off x="0" y="572"/>
              <a:ext cx="102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3708400" y="630872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HÍD a 2 rsz között: Mf; 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13045BE-5253-45EA-85EB-A6B0FBB31DE6}" type="slidenum">
              <a:rPr lang="hu-HU"/>
              <a:pPr>
                <a:defRPr/>
              </a:pPr>
              <a:t>5</a:t>
            </a:fld>
            <a:endParaRPr lang="hu-HU"/>
          </a:p>
        </p:txBody>
      </p:sp>
      <p:grpSp>
        <p:nvGrpSpPr>
          <p:cNvPr id="14338" name="Group 23"/>
          <p:cNvGrpSpPr>
            <a:grpSpLocks/>
          </p:cNvGrpSpPr>
          <p:nvPr/>
        </p:nvGrpSpPr>
        <p:grpSpPr bwMode="auto">
          <a:xfrm>
            <a:off x="468313" y="1700213"/>
            <a:ext cx="7645400" cy="2932112"/>
            <a:chOff x="249" y="1570"/>
            <a:chExt cx="4816" cy="1847"/>
          </a:xfrm>
        </p:grpSpPr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249" y="1570"/>
              <a:ext cx="4808" cy="1204"/>
              <a:chOff x="385" y="799"/>
              <a:chExt cx="4808" cy="1204"/>
            </a:xfrm>
          </p:grpSpPr>
          <p:sp>
            <p:nvSpPr>
              <p:cNvPr id="14346" name="AutoShape 9"/>
              <p:cNvSpPr>
                <a:spLocks noChangeArrowheads="1"/>
              </p:cNvSpPr>
              <p:nvPr/>
            </p:nvSpPr>
            <p:spPr bwMode="auto">
              <a:xfrm>
                <a:off x="385" y="1071"/>
                <a:ext cx="499" cy="544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14347" name="Picture 10" descr="Macropha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4" y="799"/>
                <a:ext cx="1406" cy="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348" name="Group 11"/>
              <p:cNvGrpSpPr>
                <a:grpSpLocks/>
              </p:cNvGrpSpPr>
              <p:nvPr/>
            </p:nvGrpSpPr>
            <p:grpSpPr bwMode="auto">
              <a:xfrm>
                <a:off x="2699" y="935"/>
                <a:ext cx="953" cy="816"/>
                <a:chOff x="3424" y="1480"/>
                <a:chExt cx="953" cy="816"/>
              </a:xfrm>
            </p:grpSpPr>
            <p:sp>
              <p:nvSpPr>
                <p:cNvPr id="14355" name="Oval 12"/>
                <p:cNvSpPr>
                  <a:spLocks noChangeArrowheads="1"/>
                </p:cNvSpPr>
                <p:nvPr/>
              </p:nvSpPr>
              <p:spPr bwMode="auto">
                <a:xfrm>
                  <a:off x="3424" y="1480"/>
                  <a:ext cx="953" cy="81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4356" name="Oval 13"/>
                <p:cNvSpPr>
                  <a:spLocks noChangeArrowheads="1"/>
                </p:cNvSpPr>
                <p:nvPr/>
              </p:nvSpPr>
              <p:spPr bwMode="auto">
                <a:xfrm>
                  <a:off x="3560" y="1616"/>
                  <a:ext cx="681" cy="544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4349" name="AutoShape 14"/>
              <p:cNvSpPr>
                <a:spLocks noChangeArrowheads="1"/>
              </p:cNvSpPr>
              <p:nvPr/>
            </p:nvSpPr>
            <p:spPr bwMode="auto">
              <a:xfrm>
                <a:off x="4422" y="1071"/>
                <a:ext cx="499" cy="544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350" name="Line 15"/>
              <p:cNvSpPr>
                <a:spLocks noChangeShapeType="1"/>
              </p:cNvSpPr>
              <p:nvPr/>
            </p:nvSpPr>
            <p:spPr bwMode="auto">
              <a:xfrm>
                <a:off x="4195" y="1071"/>
                <a:ext cx="908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51" name="Line 16"/>
              <p:cNvSpPr>
                <a:spLocks noChangeShapeType="1"/>
              </p:cNvSpPr>
              <p:nvPr/>
            </p:nvSpPr>
            <p:spPr bwMode="auto">
              <a:xfrm flipH="1">
                <a:off x="4195" y="935"/>
                <a:ext cx="998" cy="7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52" name="AutoShape 17"/>
              <p:cNvSpPr>
                <a:spLocks noChangeArrowheads="1"/>
              </p:cNvSpPr>
              <p:nvPr/>
            </p:nvSpPr>
            <p:spPr bwMode="auto">
              <a:xfrm>
                <a:off x="839" y="1253"/>
                <a:ext cx="363" cy="182"/>
              </a:xfrm>
              <a:prstGeom prst="chevron">
                <a:avLst>
                  <a:gd name="adj" fmla="val 49863"/>
                </a:avLst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353" name="Line 18"/>
              <p:cNvSpPr>
                <a:spLocks noChangeShapeType="1"/>
              </p:cNvSpPr>
              <p:nvPr/>
            </p:nvSpPr>
            <p:spPr bwMode="auto">
              <a:xfrm>
                <a:off x="2290" y="1298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54" name="Line 19"/>
              <p:cNvSpPr>
                <a:spLocks noChangeShapeType="1"/>
              </p:cNvSpPr>
              <p:nvPr/>
            </p:nvSpPr>
            <p:spPr bwMode="auto">
              <a:xfrm>
                <a:off x="3742" y="1298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4343" name="Text Box 20"/>
            <p:cNvSpPr txBox="1">
              <a:spLocks noChangeArrowheads="1"/>
            </p:cNvSpPr>
            <p:nvPr/>
          </p:nvSpPr>
          <p:spPr bwMode="auto">
            <a:xfrm>
              <a:off x="295" y="2840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FELISMERÉS</a:t>
              </a:r>
            </a:p>
          </p:txBody>
        </p:sp>
        <p:sp>
          <p:nvSpPr>
            <p:cNvPr id="14344" name="Text Box 21"/>
            <p:cNvSpPr txBox="1">
              <a:spLocks noChangeArrowheads="1"/>
            </p:cNvSpPr>
            <p:nvPr/>
          </p:nvSpPr>
          <p:spPr bwMode="auto">
            <a:xfrm>
              <a:off x="4029" y="2840"/>
              <a:ext cx="103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ELIMINÁCIÓ</a:t>
              </a:r>
            </a:p>
            <a:p>
              <a:r>
                <a:rPr lang="hu-HU"/>
                <a:t>TOLERANCIA</a:t>
              </a:r>
            </a:p>
            <a:p>
              <a:r>
                <a:rPr lang="hu-HU"/>
                <a:t>MEMÓRIA</a:t>
              </a:r>
            </a:p>
          </p:txBody>
        </p:sp>
        <p:sp>
          <p:nvSpPr>
            <p:cNvPr id="14345" name="Line 22"/>
            <p:cNvSpPr>
              <a:spLocks noChangeShapeType="1"/>
            </p:cNvSpPr>
            <p:nvPr/>
          </p:nvSpPr>
          <p:spPr bwMode="auto">
            <a:xfrm>
              <a:off x="1338" y="2931"/>
              <a:ext cx="263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339" name="Text Box 24"/>
          <p:cNvSpPr txBox="1">
            <a:spLocks noChangeArrowheads="1"/>
          </p:cNvSpPr>
          <p:nvPr/>
        </p:nvSpPr>
        <p:spPr bwMode="auto">
          <a:xfrm>
            <a:off x="323850" y="5078413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>
                <a:solidFill>
                  <a:srgbClr val="FF0000"/>
                </a:solidFill>
              </a:rPr>
              <a:t>MIT ISMER FEL?</a:t>
            </a:r>
          </a:p>
        </p:txBody>
      </p:sp>
      <p:sp>
        <p:nvSpPr>
          <p:cNvPr id="14340" name="Text Box 25"/>
          <p:cNvSpPr txBox="1">
            <a:spLocks noChangeArrowheads="1"/>
          </p:cNvSpPr>
          <p:nvPr/>
        </p:nvSpPr>
        <p:spPr bwMode="auto">
          <a:xfrm>
            <a:off x="3249613" y="5084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>
                <a:solidFill>
                  <a:srgbClr val="FF0000"/>
                </a:solidFill>
              </a:rPr>
              <a:t>MIVEL ISMERI FEL?</a:t>
            </a:r>
          </a:p>
        </p:txBody>
      </p:sp>
      <p:sp>
        <p:nvSpPr>
          <p:cNvPr id="14341" name="Text Box 26"/>
          <p:cNvSpPr txBox="1">
            <a:spLocks noChangeArrowheads="1"/>
          </p:cNvSpPr>
          <p:nvPr/>
        </p:nvSpPr>
        <p:spPr bwMode="auto">
          <a:xfrm>
            <a:off x="5940425" y="5078413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>
                <a:solidFill>
                  <a:srgbClr val="FF0000"/>
                </a:solidFill>
              </a:rPr>
              <a:t>MIK A KÖVETKEZMÉNYEK?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5CE414B-5882-4AA3-B999-2D4B0D1BED2D}" type="slidenum">
              <a:rPr 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247810" name="Rectangle 3"/>
          <p:cNvSpPr>
            <a:spLocks noChangeArrowheads="1"/>
          </p:cNvSpPr>
          <p:nvPr/>
        </p:nvSpPr>
        <p:spPr bwMode="auto">
          <a:xfrm>
            <a:off x="250825" y="835025"/>
            <a:ext cx="86407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hu-HU" sz="2000" b="1"/>
              <a:t>Antigén</a:t>
            </a:r>
            <a:r>
              <a:rPr lang="hu-HU" sz="2000"/>
              <a:t>: bármely molekula, mely immunválaszt indukál </a:t>
            </a:r>
          </a:p>
          <a:p>
            <a:pPr algn="just">
              <a:spcBef>
                <a:spcPct val="20000"/>
              </a:spcBef>
            </a:pPr>
            <a:r>
              <a:rPr lang="hu-HU" sz="2000" b="1"/>
              <a:t>Antigén determináns </a:t>
            </a:r>
            <a:r>
              <a:rPr lang="hu-HU" sz="2000"/>
              <a:t>(epitóp):</a:t>
            </a:r>
            <a:r>
              <a:rPr lang="hu-HU" sz="2000" b="1"/>
              <a:t> </a:t>
            </a:r>
            <a:r>
              <a:rPr lang="hu-HU" sz="2000"/>
              <a:t>az antigén T- vagy B-sejt receptor által felismert részlete</a:t>
            </a:r>
          </a:p>
          <a:p>
            <a:pPr algn="just">
              <a:spcBef>
                <a:spcPct val="20000"/>
              </a:spcBef>
            </a:pPr>
            <a:r>
              <a:rPr lang="hu-HU" sz="1400" b="1"/>
              <a:t>Autoantigén</a:t>
            </a:r>
            <a:r>
              <a:rPr lang="hu-HU" sz="1400"/>
              <a:t>: a szervezet saját struktúrája, amely ellenanyag termelést indukálhat </a:t>
            </a:r>
            <a:endParaRPr lang="hu-HU" sz="1400" b="1"/>
          </a:p>
          <a:p>
            <a:pPr algn="just">
              <a:spcBef>
                <a:spcPct val="20000"/>
              </a:spcBef>
            </a:pPr>
            <a:r>
              <a:rPr lang="hu-HU" sz="1400" b="1"/>
              <a:t>Alloantigén</a:t>
            </a:r>
            <a:r>
              <a:rPr lang="hu-HU" sz="1400"/>
              <a:t>: Ugyanazon faj egy másik, genetikailag eltérő egyedének immunrendszere által felismert antigén, amely a transzplantáció során kilökődést eredményező immunválaszt indukál. </a:t>
            </a:r>
          </a:p>
          <a:p>
            <a:pPr algn="just">
              <a:spcBef>
                <a:spcPct val="20000"/>
              </a:spcBef>
            </a:pPr>
            <a:r>
              <a:rPr lang="hu-HU" sz="1400" b="1"/>
              <a:t>Xenoantigén</a:t>
            </a:r>
            <a:r>
              <a:rPr lang="hu-HU" sz="1400"/>
              <a:t>: Egy másik fajból származó antigén, amely immunválaszt indukál.</a:t>
            </a:r>
          </a:p>
          <a:p>
            <a:pPr algn="just">
              <a:spcBef>
                <a:spcPct val="20000"/>
              </a:spcBef>
            </a:pPr>
            <a:endParaRPr lang="hu-HU" sz="1400"/>
          </a:p>
        </p:txBody>
      </p:sp>
      <p:sp>
        <p:nvSpPr>
          <p:cNvPr id="247812" name="Text Box 7"/>
          <p:cNvSpPr txBox="1">
            <a:spLocks noChangeArrowheads="1"/>
          </p:cNvSpPr>
          <p:nvPr/>
        </p:nvSpPr>
        <p:spPr bwMode="auto">
          <a:xfrm>
            <a:off x="6011863" y="4149725"/>
            <a:ext cx="205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„Epitope mapping”</a:t>
            </a:r>
          </a:p>
          <a:p>
            <a:pPr marL="342900" indent="-342900"/>
            <a:endParaRPr lang="hu-HU"/>
          </a:p>
          <a:p>
            <a:pPr marL="342900" indent="-342900">
              <a:buFontTx/>
              <a:buAutoNum type="arabicPeriod"/>
            </a:pPr>
            <a:r>
              <a:rPr lang="hu-HU"/>
              <a:t>Diagnosztika </a:t>
            </a:r>
          </a:p>
          <a:p>
            <a:pPr marL="342900" indent="-342900">
              <a:buFontTx/>
              <a:buAutoNum type="arabicPeriod"/>
            </a:pPr>
            <a:r>
              <a:rPr lang="hu-HU"/>
              <a:t>Terápia</a:t>
            </a:r>
          </a:p>
        </p:txBody>
      </p:sp>
      <p:sp>
        <p:nvSpPr>
          <p:cNvPr id="247813" name="Text Box 8"/>
          <p:cNvSpPr txBox="1">
            <a:spLocks noChangeArrowheads="1"/>
          </p:cNvSpPr>
          <p:nvPr/>
        </p:nvSpPr>
        <p:spPr bwMode="auto">
          <a:xfrm>
            <a:off x="3081338" y="234950"/>
            <a:ext cx="257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FF0000"/>
                </a:solidFill>
              </a:rPr>
              <a:t>MIT ISMER FEL?</a:t>
            </a:r>
          </a:p>
        </p:txBody>
      </p:sp>
      <p:grpSp>
        <p:nvGrpSpPr>
          <p:cNvPr id="247820" name="Group 12"/>
          <p:cNvGrpSpPr>
            <a:grpSpLocks/>
          </p:cNvGrpSpPr>
          <p:nvPr/>
        </p:nvGrpSpPr>
        <p:grpSpPr bwMode="auto">
          <a:xfrm>
            <a:off x="250825" y="3141663"/>
            <a:ext cx="5135563" cy="3157537"/>
            <a:chOff x="158" y="1979"/>
            <a:chExt cx="3235" cy="1989"/>
          </a:xfrm>
        </p:grpSpPr>
        <p:pic>
          <p:nvPicPr>
            <p:cNvPr id="247811" name="Picture 5" descr="Chem114A epitopes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1979"/>
              <a:ext cx="2903" cy="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814" name="Text Box 6"/>
            <p:cNvSpPr txBox="1">
              <a:spLocks noChangeArrowheads="1"/>
            </p:cNvSpPr>
            <p:nvPr/>
          </p:nvSpPr>
          <p:spPr bwMode="auto">
            <a:xfrm>
              <a:off x="1338" y="1979"/>
              <a:ext cx="700" cy="2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solidFill>
                    <a:srgbClr val="FFFF00"/>
                  </a:solidFill>
                </a:rPr>
                <a:t>Antitest 1</a:t>
              </a:r>
            </a:p>
          </p:txBody>
        </p:sp>
        <p:sp>
          <p:nvSpPr>
            <p:cNvPr id="247815" name="Text Box 7"/>
            <p:cNvSpPr txBox="1">
              <a:spLocks noChangeArrowheads="1"/>
            </p:cNvSpPr>
            <p:nvPr/>
          </p:nvSpPr>
          <p:spPr bwMode="auto">
            <a:xfrm>
              <a:off x="1655" y="2432"/>
              <a:ext cx="700" cy="2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solidFill>
                    <a:srgbClr val="66FFFF"/>
                  </a:solidFill>
                </a:rPr>
                <a:t>Antitest 2</a:t>
              </a:r>
            </a:p>
          </p:txBody>
        </p:sp>
        <p:sp>
          <p:nvSpPr>
            <p:cNvPr id="247816" name="Text Box 8"/>
            <p:cNvSpPr txBox="1">
              <a:spLocks noChangeArrowheads="1"/>
            </p:cNvSpPr>
            <p:nvPr/>
          </p:nvSpPr>
          <p:spPr bwMode="auto">
            <a:xfrm>
              <a:off x="1519" y="3612"/>
              <a:ext cx="700" cy="2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solidFill>
                    <a:srgbClr val="FF0066"/>
                  </a:solidFill>
                </a:rPr>
                <a:t>Antitest 3</a:t>
              </a:r>
            </a:p>
          </p:txBody>
        </p:sp>
        <p:sp>
          <p:nvSpPr>
            <p:cNvPr id="247817" name="Text Box 9"/>
            <p:cNvSpPr txBox="1">
              <a:spLocks noChangeArrowheads="1"/>
            </p:cNvSpPr>
            <p:nvPr/>
          </p:nvSpPr>
          <p:spPr bwMode="auto">
            <a:xfrm>
              <a:off x="158" y="3339"/>
              <a:ext cx="700" cy="2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solidFill>
                    <a:srgbClr val="FF00FF"/>
                  </a:solidFill>
                </a:rPr>
                <a:t>Antitest 4</a:t>
              </a:r>
            </a:p>
          </p:txBody>
        </p:sp>
        <p:sp>
          <p:nvSpPr>
            <p:cNvPr id="247818" name="Text Box 10"/>
            <p:cNvSpPr txBox="1">
              <a:spLocks noChangeArrowheads="1"/>
            </p:cNvSpPr>
            <p:nvPr/>
          </p:nvSpPr>
          <p:spPr bwMode="auto">
            <a:xfrm>
              <a:off x="2744" y="2886"/>
              <a:ext cx="649" cy="2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solidFill>
                    <a:srgbClr val="9933FF"/>
                  </a:solidFill>
                </a:rPr>
                <a:t>epitópok</a:t>
              </a:r>
            </a:p>
          </p:txBody>
        </p:sp>
        <p:sp>
          <p:nvSpPr>
            <p:cNvPr id="247819" name="Text Box 11"/>
            <p:cNvSpPr txBox="1">
              <a:spLocks noChangeArrowheads="1"/>
            </p:cNvSpPr>
            <p:nvPr/>
          </p:nvSpPr>
          <p:spPr bwMode="auto">
            <a:xfrm>
              <a:off x="1458" y="3172"/>
              <a:ext cx="77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 b="1"/>
                <a:t>Ag kötőhelyek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5ED482E-F9F3-4706-A2BC-B2407C5CFD20}" type="slidenum">
              <a:rPr lang="hu-HU"/>
              <a:pPr>
                <a:defRPr/>
              </a:pPr>
              <a:t>7</a:t>
            </a:fld>
            <a:endParaRPr lang="hu-HU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50825" y="692150"/>
            <a:ext cx="86407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hu-HU" sz="1600" b="1"/>
              <a:t>PRR: </a:t>
            </a:r>
            <a:r>
              <a:rPr lang="hu-HU" sz="1600"/>
              <a:t>mintázat-felismerő receptorok. A patogének „általános” struktúráival (PAMP) reagálnak</a:t>
            </a:r>
            <a:r>
              <a:rPr lang="hu-HU" sz="1600" b="1"/>
              <a:t> </a:t>
            </a:r>
          </a:p>
          <a:p>
            <a:pPr algn="just">
              <a:spcBef>
                <a:spcPct val="20000"/>
              </a:spcBef>
            </a:pPr>
            <a:r>
              <a:rPr lang="hu-HU" sz="1600" b="1"/>
              <a:t>Antigénreceptor: </a:t>
            </a:r>
            <a:r>
              <a:rPr lang="hu-HU" sz="1600"/>
              <a:t>a T- és B-sejtek antigéneket felismerő receptora (TCR és BCR). Egy adott limfocita egy adott epitóp felismerésére alkalmas receptort fejez ki.</a:t>
            </a:r>
            <a:r>
              <a:rPr lang="hu-HU" sz="1600" b="1"/>
              <a:t> </a:t>
            </a:r>
            <a:r>
              <a:rPr lang="hu-HU" sz="1600"/>
              <a:t>(TCR APC által prezentált peptid; BCR: közvetlenül az Ag-nel reagál)</a:t>
            </a:r>
          </a:p>
          <a:p>
            <a:pPr algn="just">
              <a:spcBef>
                <a:spcPct val="20000"/>
              </a:spcBef>
            </a:pPr>
            <a:r>
              <a:rPr lang="hu-HU" sz="1600" b="1"/>
              <a:t>Professzionális antigénprezentáló sejtek</a:t>
            </a:r>
            <a:r>
              <a:rPr lang="hu-HU" sz="1600"/>
              <a:t> (APS, APC): Mikrobák, egyéb struktúrák felvételére, feldolgozására és bemutatására képes sejtek, melyek a limfociták aktiváláshoz szükséges kostimulátor molekulákat is kifejeznek membránjukon. </a:t>
            </a:r>
          </a:p>
        </p:txBody>
      </p:sp>
      <p:sp>
        <p:nvSpPr>
          <p:cNvPr id="249860" name="Text Box 3"/>
          <p:cNvSpPr txBox="1">
            <a:spLocks noChangeArrowheads="1"/>
          </p:cNvSpPr>
          <p:nvPr/>
        </p:nvSpPr>
        <p:spPr bwMode="auto">
          <a:xfrm>
            <a:off x="3081338" y="234950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FF0000"/>
                </a:solidFill>
              </a:rPr>
              <a:t>MIVEL ISMERI FEL?</a:t>
            </a:r>
          </a:p>
        </p:txBody>
      </p:sp>
      <p:pic>
        <p:nvPicPr>
          <p:cNvPr id="2498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97200"/>
            <a:ext cx="5040312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3314700"/>
            <a:ext cx="3114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4088389-7E40-419B-AAFD-72EDC3069234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251906" name="Rectangle 3"/>
          <p:cNvSpPr>
            <a:spLocks noChangeArrowheads="1"/>
          </p:cNvSpPr>
          <p:nvPr/>
        </p:nvSpPr>
        <p:spPr bwMode="auto">
          <a:xfrm>
            <a:off x="323850" y="188913"/>
            <a:ext cx="86407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sz="1600" b="1"/>
              <a:t>Ellenanyag</a:t>
            </a:r>
            <a:r>
              <a:rPr lang="hu-HU" sz="1600"/>
              <a:t> (antitest; immunglobulin): antigén hatására az aktivált B limfociták által termelt, nagy méretű glikoproteinek. Egyaránt jelen vannak a vérben és a biológiai folyadékokban. Feladatuk a szervezetbe jutó bakteriális vagy virális antigének megkötése (poliklonalitás-monoklonalitás).</a:t>
            </a:r>
          </a:p>
          <a:p>
            <a:pPr>
              <a:spcBef>
                <a:spcPct val="20000"/>
              </a:spcBef>
            </a:pPr>
            <a:r>
              <a:rPr lang="hu-HU" sz="1200" b="1"/>
              <a:t>Autoantitest</a:t>
            </a:r>
            <a:r>
              <a:rPr lang="hu-HU" sz="1200"/>
              <a:t>: a szervezet valamely saját autoantigén-struktúráját specifikusan felismerő ellenanyag </a:t>
            </a:r>
          </a:p>
          <a:p>
            <a:pPr>
              <a:spcBef>
                <a:spcPct val="20000"/>
              </a:spcBef>
            </a:pPr>
            <a:r>
              <a:rPr lang="hu-HU" sz="1600" b="1"/>
              <a:t>Monoklonális ellananyag</a:t>
            </a:r>
            <a:r>
              <a:rPr lang="hu-HU" sz="1600"/>
              <a:t>: Egy adott ellenanyag-termelő sejtklón terméke.</a:t>
            </a:r>
          </a:p>
          <a:p>
            <a:pPr>
              <a:spcBef>
                <a:spcPct val="20000"/>
              </a:spcBef>
            </a:pPr>
            <a:r>
              <a:rPr lang="hu-HU" sz="1200" b="1"/>
              <a:t>Opszonizáció</a:t>
            </a:r>
            <a:r>
              <a:rPr lang="hu-HU" sz="1200"/>
              <a:t>: az antigén ellenanyaggal, komplement komponensekkel és vagy egyéb molekulával való fedése, amely növeli a fagocitózis hatásfokát.</a:t>
            </a:r>
            <a:r>
              <a:rPr lang="hu-HU" sz="1600"/>
              <a:t> </a:t>
            </a:r>
          </a:p>
          <a:p>
            <a:pPr>
              <a:spcBef>
                <a:spcPct val="20000"/>
              </a:spcBef>
            </a:pPr>
            <a:endParaRPr lang="hu-HU" sz="1600"/>
          </a:p>
          <a:p>
            <a:pPr>
              <a:spcBef>
                <a:spcPct val="20000"/>
              </a:spcBef>
            </a:pPr>
            <a:endParaRPr lang="hu-HU" sz="1600"/>
          </a:p>
        </p:txBody>
      </p:sp>
      <p:pic>
        <p:nvPicPr>
          <p:cNvPr id="2519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57563"/>
            <a:ext cx="48958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Text Box 8"/>
          <p:cNvSpPr txBox="1">
            <a:spLocks noChangeArrowheads="1"/>
          </p:cNvSpPr>
          <p:nvPr/>
        </p:nvSpPr>
        <p:spPr bwMode="auto">
          <a:xfrm>
            <a:off x="6011863" y="3573463"/>
            <a:ext cx="26638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003300"/>
                </a:solidFill>
              </a:rPr>
              <a:t>Nehézlánc (H):</a:t>
            </a:r>
            <a:r>
              <a:rPr lang="hu-HU" sz="2000">
                <a:solidFill>
                  <a:srgbClr val="0033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u-HU" sz="2000">
                <a:solidFill>
                  <a:srgbClr val="003300"/>
                </a:solidFill>
              </a:rPr>
              <a:t>IgG, IgM, IgA, IgE, IgD</a:t>
            </a:r>
          </a:p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003300"/>
                </a:solidFill>
              </a:rPr>
              <a:t>Könnyűlánc (L): </a:t>
            </a:r>
          </a:p>
          <a:p>
            <a:pPr>
              <a:spcBef>
                <a:spcPct val="50000"/>
              </a:spcBef>
            </a:pPr>
            <a:r>
              <a:rPr lang="hu-HU" sz="2000">
                <a:solidFill>
                  <a:srgbClr val="003300"/>
                </a:solidFill>
                <a:latin typeface="Symbol" pitchFamily="18" charset="2"/>
              </a:rPr>
              <a:t>k. 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7067DB1-F448-4605-BE58-F518A355B423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253954" name="Rectangle 3"/>
          <p:cNvSpPr>
            <a:spLocks noChangeArrowheads="1"/>
          </p:cNvSpPr>
          <p:nvPr/>
        </p:nvSpPr>
        <p:spPr bwMode="auto">
          <a:xfrm>
            <a:off x="323850" y="404813"/>
            <a:ext cx="86407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hu-HU" sz="1600" b="1"/>
              <a:t>TCR</a:t>
            </a:r>
            <a:r>
              <a:rPr lang="hu-HU" sz="1600"/>
              <a:t>: A T-sejtek antigénfelismerő receptora. </a:t>
            </a:r>
          </a:p>
          <a:p>
            <a:pPr algn="just">
              <a:spcBef>
                <a:spcPct val="20000"/>
              </a:spcBef>
            </a:pPr>
            <a:r>
              <a:rPr lang="hu-HU" sz="1600" b="1"/>
              <a:t>MHC</a:t>
            </a:r>
            <a:r>
              <a:rPr lang="hu-HU" sz="1600"/>
              <a:t>: Fő hisztokompatibilitási gén-komplex, rendkívüli sokféleséget mutató gének csoportja, melyek termékei a T-limfociták antigénfelismerésben fontos szerepet játszó MHC-I illetve MHC-II osztályba tartozó membránfehérjék. Legfontosabb funkciójuk az antigének részleges lebontásakor keletkező peptidek megkötése és bemutatása a T-sejtek számára. Szervátültetéskor transzplantációs antigénként viselkednek. Az MHC-III osztályba tartozó termékek (például a komplementrendszer egyes komponensei) szolubilis molekulák. </a:t>
            </a:r>
          </a:p>
          <a:p>
            <a:pPr algn="just">
              <a:spcBef>
                <a:spcPct val="20000"/>
              </a:spcBef>
            </a:pPr>
            <a:endParaRPr lang="hu-HU" sz="1600"/>
          </a:p>
        </p:txBody>
      </p:sp>
      <p:pic>
        <p:nvPicPr>
          <p:cNvPr id="2539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924175"/>
            <a:ext cx="2735263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Alapértelmezett terv">
  <a:themeElements>
    <a:clrScheme name="6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1252</Words>
  <Application>Microsoft Office PowerPoint</Application>
  <PresentationFormat>Diavetítés a képernyőre (4:3 oldalarány)</PresentationFormat>
  <Paragraphs>320</Paragraphs>
  <Slides>35</Slides>
  <Notes>31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6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35</vt:i4>
      </vt:variant>
    </vt:vector>
  </HeadingPairs>
  <TitlesOfParts>
    <vt:vector size="50" baseType="lpstr">
      <vt:lpstr>Arial</vt:lpstr>
      <vt:lpstr>Times New Roman</vt:lpstr>
      <vt:lpstr>Symbol</vt:lpstr>
      <vt:lpstr>Arial Unicode MS</vt:lpstr>
      <vt:lpstr>Wingdings</vt:lpstr>
      <vt:lpstr>Comic Sans MS</vt:lpstr>
      <vt:lpstr>Bradley Hand ITC</vt:lpstr>
      <vt:lpstr>Alapértelmezett terv</vt:lpstr>
      <vt:lpstr>1_Alapértelmezett terv</vt:lpstr>
      <vt:lpstr>2_Alapértelmezett terv</vt:lpstr>
      <vt:lpstr>3_Alapértelmezett terv</vt:lpstr>
      <vt:lpstr>Default Design</vt:lpstr>
      <vt:lpstr>6_Alapértelmezett terv</vt:lpstr>
      <vt:lpstr>Microsoft Word kép</vt:lpstr>
      <vt:lpstr>Bitkép</vt:lpstr>
      <vt:lpstr>Immunológiai alapfogalmak. Az immunrendszer felépítése.</vt:lpstr>
      <vt:lpstr>Koncepció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Az immunrendszer sejtjeinek általános jellemzői</vt:lpstr>
      <vt:lpstr>Az immunrendszer sejtjeinek képződése</vt:lpstr>
      <vt:lpstr>SEJTTÍPUSOK</vt:lpstr>
      <vt:lpstr>Differenciálódási markerek FELHASZNÁLÁSA AZ IMMUNRENDSZER SEJTJEINEK VIZSGÁLATÁBAN: IMMUNFENOTIPIZÁLÁS</vt:lpstr>
      <vt:lpstr>Lymphocyta alcsoportok</vt:lpstr>
      <vt:lpstr>Az immunrendszer sejtjeinek vizsgálata</vt:lpstr>
      <vt:lpstr>26. dia</vt:lpstr>
      <vt:lpstr>Cytokémiai vizsgálatok</vt:lpstr>
      <vt:lpstr>Flow cytometria  Sejtmegoszlás méret és struktúráltság szerint</vt:lpstr>
      <vt:lpstr>Immunhisztokémia</vt:lpstr>
      <vt:lpstr>Genetikai vizsgálatok</vt:lpstr>
      <vt:lpstr>Kommunikációs lehetőségek az immunrendszer sejtjei között </vt:lpstr>
      <vt:lpstr>32. dia</vt:lpstr>
      <vt:lpstr>33. dia</vt:lpstr>
      <vt:lpstr>34. dia</vt:lpstr>
      <vt:lpstr>Antigén – Antitest reakció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immunrendszer sejtjei és szervei</dc:title>
  <dc:creator>Paleva</dc:creator>
  <cp:lastModifiedBy>bonyesz</cp:lastModifiedBy>
  <cp:revision>394</cp:revision>
  <dcterms:created xsi:type="dcterms:W3CDTF">2009-12-14T07:26:40Z</dcterms:created>
  <dcterms:modified xsi:type="dcterms:W3CDTF">2010-10-28T13:53:33Z</dcterms:modified>
</cp:coreProperties>
</file>