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259" r:id="rId4"/>
    <p:sldId id="258" r:id="rId5"/>
    <p:sldId id="263" r:id="rId6"/>
    <p:sldId id="267" r:id="rId7"/>
    <p:sldId id="307" r:id="rId8"/>
    <p:sldId id="308" r:id="rId9"/>
    <p:sldId id="309" r:id="rId10"/>
    <p:sldId id="310" r:id="rId11"/>
    <p:sldId id="265" r:id="rId12"/>
    <p:sldId id="266" r:id="rId13"/>
    <p:sldId id="268" r:id="rId14"/>
    <p:sldId id="269" r:id="rId15"/>
    <p:sldId id="272" r:id="rId16"/>
    <p:sldId id="327" r:id="rId17"/>
    <p:sldId id="326" r:id="rId18"/>
    <p:sldId id="278" r:id="rId19"/>
    <p:sldId id="273" r:id="rId20"/>
    <p:sldId id="281" r:id="rId21"/>
    <p:sldId id="328" r:id="rId22"/>
    <p:sldId id="285" r:id="rId23"/>
    <p:sldId id="336" r:id="rId24"/>
    <p:sldId id="329" r:id="rId25"/>
    <p:sldId id="330" r:id="rId26"/>
    <p:sldId id="332" r:id="rId27"/>
    <p:sldId id="335" r:id="rId28"/>
    <p:sldId id="333" r:id="rId29"/>
    <p:sldId id="337" r:id="rId30"/>
    <p:sldId id="338" r:id="rId31"/>
    <p:sldId id="297" r:id="rId32"/>
    <p:sldId id="345" r:id="rId33"/>
    <p:sldId id="361" r:id="rId34"/>
    <p:sldId id="349" r:id="rId35"/>
    <p:sldId id="351" r:id="rId36"/>
    <p:sldId id="362" r:id="rId37"/>
    <p:sldId id="350" r:id="rId38"/>
    <p:sldId id="369" r:id="rId39"/>
    <p:sldId id="344" r:id="rId40"/>
    <p:sldId id="353" r:id="rId41"/>
    <p:sldId id="365" r:id="rId42"/>
    <p:sldId id="363" r:id="rId43"/>
    <p:sldId id="355" r:id="rId44"/>
    <p:sldId id="356" r:id="rId45"/>
    <p:sldId id="364" r:id="rId46"/>
    <p:sldId id="366" r:id="rId47"/>
    <p:sldId id="343" r:id="rId48"/>
    <p:sldId id="347" r:id="rId49"/>
    <p:sldId id="348" r:id="rId50"/>
    <p:sldId id="367" r:id="rId51"/>
    <p:sldId id="340" r:id="rId52"/>
    <p:sldId id="368" r:id="rId53"/>
    <p:sldId id="372" r:id="rId54"/>
    <p:sldId id="358" r:id="rId55"/>
    <p:sldId id="359" r:id="rId56"/>
    <p:sldId id="370" r:id="rId57"/>
    <p:sldId id="371" r:id="rId58"/>
    <p:sldId id="360" r:id="rId59"/>
    <p:sldId id="373" r:id="rId60"/>
  </p:sldIdLst>
  <p:sldSz cx="9144000" cy="6858000" type="screen4x3"/>
  <p:notesSz cx="6858000" cy="9144000"/>
  <p:custShowLst>
    <p:custShow name="Egyéni diasor 1" id="0">
      <p:sldLst>
        <p:sld r:id="rId2"/>
        <p:sld r:id="rId3"/>
        <p:sld r:id="rId5"/>
        <p:sld r:id="rId4"/>
        <p:sld r:id="rId6"/>
        <p:sld r:id="rId7"/>
        <p:sld r:id="rId8"/>
        <p:sld r:id="rId9"/>
        <p:sld r:id="rId10"/>
        <p:sld r:id="rId11"/>
        <p:sld r:id="rId12"/>
        <p:sld r:id="rId14"/>
        <p:sld r:id="rId15"/>
        <p:sld r:id="rId19"/>
        <p:sld r:id="rId23"/>
        <p:sld r:id="rId32"/>
      </p:sldLst>
    </p:custShow>
  </p:custShow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FF99"/>
    <a:srgbClr val="00FFFF"/>
    <a:srgbClr val="99FF33"/>
    <a:srgbClr val="FFFF66"/>
    <a:srgbClr val="FF9966"/>
    <a:srgbClr val="FF7C80"/>
    <a:srgbClr val="336699"/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86176" autoAdjust="0"/>
  </p:normalViewPr>
  <p:slideViewPr>
    <p:cSldViewPr>
      <p:cViewPr>
        <p:scale>
          <a:sx n="66" d="100"/>
          <a:sy n="66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Mintaszöveg szerkesztése</a:t>
            </a:r>
          </a:p>
          <a:p>
            <a:pPr lvl="1"/>
            <a:r>
              <a:rPr lang="en-GB" noProof="0" smtClean="0"/>
              <a:t>Második szint</a:t>
            </a:r>
          </a:p>
          <a:p>
            <a:pPr lvl="2"/>
            <a:r>
              <a:rPr lang="en-GB" noProof="0" smtClean="0"/>
              <a:t>Harmadik szint</a:t>
            </a:r>
          </a:p>
          <a:p>
            <a:pPr lvl="3"/>
            <a:r>
              <a:rPr lang="en-GB" noProof="0" smtClean="0"/>
              <a:t>Negyedik szint</a:t>
            </a:r>
          </a:p>
          <a:p>
            <a:pPr lvl="4"/>
            <a:r>
              <a:rPr lang="en-GB" noProof="0" smtClean="0"/>
              <a:t>Ötödik szint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2C11915-8E72-4A80-82FB-C5D77056C9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4EE3E6-B520-4707-8B87-E763272F7AEB}" type="slidenum">
              <a:rPr lang="en-GB"/>
              <a:pPr/>
              <a:t>7</a:t>
            </a:fld>
            <a:endParaRPr lang="en-GB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http://biomed.brown.edu/Courses/BI108/BI108_2004_Groups/Group04/Rejection_overview.htm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617909-2EC6-4705-85C4-7E0D144995C1}" type="slidenum">
              <a:rPr lang="en-GB"/>
              <a:pPr/>
              <a:t>10</a:t>
            </a:fld>
            <a:endParaRPr lang="en-GB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J. L. Platt: Acute Vascular rejection. </a:t>
            </a:r>
            <a:r>
              <a:rPr lang="hu-HU" i="1" smtClean="0"/>
              <a:t>Transplantation Proceedings</a:t>
            </a:r>
            <a:r>
              <a:rPr lang="hu-HU" smtClean="0"/>
              <a:t>, </a:t>
            </a:r>
            <a:r>
              <a:rPr lang="hu-HU" i="1" smtClean="0"/>
              <a:t>Volume 32, Issue 5</a:t>
            </a:r>
            <a:r>
              <a:rPr lang="hu-HU" smtClean="0"/>
              <a:t>, </a:t>
            </a:r>
            <a:r>
              <a:rPr lang="hu-HU" i="1" smtClean="0"/>
              <a:t>11 August 2000</a:t>
            </a:r>
            <a:r>
              <a:rPr lang="hu-HU" smtClean="0"/>
              <a:t>, </a:t>
            </a:r>
            <a:r>
              <a:rPr lang="hu-HU" i="1" smtClean="0"/>
              <a:t>Pages 839-840</a:t>
            </a:r>
            <a:r>
              <a:rPr lang="hu-HU" smtClean="0"/>
              <a:t> </a:t>
            </a:r>
          </a:p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E66D54-8CBE-4A8F-91C2-961ED6769394}" type="slidenum">
              <a:rPr lang="en-GB"/>
              <a:pPr/>
              <a:t>13</a:t>
            </a:fld>
            <a:endParaRPr lang="en-GB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Az autoreaktív T sejtek eliminálódnak a timuszban, de az idegent MHC-t felismerőt nem!</a:t>
            </a:r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646379-6849-49B0-9F08-2F45868BA81F}" type="slidenum">
              <a:rPr lang="en-GB"/>
              <a:pPr/>
              <a:t>14</a:t>
            </a:fld>
            <a:endParaRPr lang="en-GB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Minor H antigén bármely polimorf peptid lehet.</a:t>
            </a:r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DE6975-93ED-4015-AD0E-F3D61FFBBC27}" type="slidenum">
              <a:rPr lang="en-GB"/>
              <a:pPr/>
              <a:t>15</a:t>
            </a:fld>
            <a:endParaRPr lang="en-GB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Rejteni!</a:t>
            </a:r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983083-0D78-4312-A702-B3DF552382A3}" type="slidenum">
              <a:rPr lang="en-GB"/>
              <a:pPr/>
              <a:t>53</a:t>
            </a:fld>
            <a:endParaRPr lang="en-GB"/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Rövidítések: NHL: Non-Hodgkin Limfóma, CLL: Krónikus Limfoid Leukémia, AML: Akut Mieloid Leukémia,</a:t>
            </a:r>
          </a:p>
          <a:p>
            <a:pPr eaLnBrk="1" hangingPunct="1"/>
            <a:r>
              <a:rPr lang="hu-HU" smtClean="0"/>
              <a:t>BCG: Bacillus Calmette-Guérin, BCC. Bazálsejtes karcinóma, VIN: Vulváris Intraepiteliális Neoplázia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0C39B-274E-4503-9E88-19EC56F9350D}" type="slidenum">
              <a:rPr lang="en-GB"/>
              <a:pPr/>
              <a:t>54</a:t>
            </a:fld>
            <a:endParaRPr lang="en-GB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Rövidítések: RCC: Renal Cell Cancer, MTX: Metotrexát, AML: Akut Mieloid Leukémia, HBV: Hepatitisz B, Vírus, HPV: Humán Papillómavírus, NSAID: Nem-szteroid gyulladásgátló,FAP: Familiális Adenomatózus Polipózis,DLI: Donor Limfocita Infúzió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EF839-1839-423D-A001-EA1E89D6E2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2D8EB-98F3-475D-8EB7-0632C49503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52328-D7CA-4B2A-B872-BB86E4544D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20556-EBAE-44A9-B777-7CD1316DF4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ED621-13E5-43D1-BB11-3B9F39860E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6C5E3-8CFF-4761-9C37-C38A0A76C3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E568E-87BA-46DF-97D5-5A2A206807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93949-4545-477C-9BA5-8F2BE6E140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76EC8-9768-400C-B784-536DA511C8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990BF-0FE2-47DB-95AE-9330211EF8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D3845-4B90-43CB-9968-230AA6A6A6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00"/>
            </a:gs>
            <a:gs pos="50000">
              <a:srgbClr val="182F00"/>
            </a:gs>
            <a:gs pos="100000">
              <a:srgbClr val="3366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Mintacím szerkesztése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Mintaszöveg szerkesztése</a:t>
            </a:r>
          </a:p>
          <a:p>
            <a:pPr lvl="1"/>
            <a:r>
              <a:rPr lang="en-GB" smtClean="0"/>
              <a:t>Második szint</a:t>
            </a:r>
          </a:p>
          <a:p>
            <a:pPr lvl="2"/>
            <a:r>
              <a:rPr lang="en-GB" smtClean="0"/>
              <a:t>Harmadik szint</a:t>
            </a:r>
          </a:p>
          <a:p>
            <a:pPr lvl="3"/>
            <a:r>
              <a:rPr lang="en-GB" smtClean="0"/>
              <a:t>Negyedik szint</a:t>
            </a:r>
          </a:p>
          <a:p>
            <a:pPr lvl="4"/>
            <a:r>
              <a:rPr lang="en-GB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BEACE97-0CF4-4CF0-82C6-219F992ED6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2E75A0-B62C-47E7-B5DC-3EA9C90F135C}" type="slidenum">
              <a:rPr lang="en-GB"/>
              <a:pPr/>
              <a:t>1</a:t>
            </a:fld>
            <a:endParaRPr lang="en-GB"/>
          </a:p>
        </p:txBody>
      </p:sp>
      <p:pic>
        <p:nvPicPr>
          <p:cNvPr id="7171" name="Picture 9" descr="dgcina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0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574675" y="914400"/>
            <a:ext cx="8101013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hu-HU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Transzplantációs, 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hu-HU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terhességi és tumor-immunológia</a:t>
            </a:r>
            <a:endParaRPr lang="en-GB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679575" y="3565525"/>
            <a:ext cx="5784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 Fogorvostudományi Kar</a:t>
            </a:r>
            <a:r>
              <a:rPr lang="en-GB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GB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GB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20</a:t>
            </a:r>
            <a:r>
              <a:rPr lang="hu-H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r>
              <a:rPr lang="en-GB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  <a:r>
              <a:rPr lang="hu-H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 november 3.</a:t>
            </a:r>
            <a:endParaRPr lang="en-GB" sz="2000" b="1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0" y="5241925"/>
            <a:ext cx="61722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Pós Zoltán</a:t>
            </a: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</a:t>
            </a:r>
            <a:r>
              <a:rPr lang="hu-H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PhD</a:t>
            </a:r>
          </a:p>
          <a:p>
            <a:pPr algn="ctr">
              <a:spcBef>
                <a:spcPct val="50000"/>
              </a:spcBef>
              <a:defRPr/>
            </a:pPr>
            <a:r>
              <a:rPr lang="hu-H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Genetikai, Sejt- és Immunbiológiai Intézet</a:t>
            </a:r>
            <a:br>
              <a:rPr lang="hu-H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GB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Semmelweis</a:t>
            </a:r>
            <a:r>
              <a:rPr lang="en-GB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hu-H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Egyetem</a:t>
            </a:r>
            <a:endParaRPr lang="en-GB" sz="20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7175" name="Picture 1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4724400"/>
            <a:ext cx="23399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BC02B8-C24A-4D66-B9C8-2EFADB56DD22}" type="slidenum">
              <a:rPr lang="en-GB"/>
              <a:pPr/>
              <a:t>10</a:t>
            </a:fld>
            <a:endParaRPr lang="en-GB"/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323850" y="1158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solidFill>
                  <a:schemeClr val="tx2"/>
                </a:solidFill>
                <a:latin typeface="Comic Sans MS" pitchFamily="66" charset="0"/>
              </a:rPr>
              <a:t>A</a:t>
            </a:r>
            <a:r>
              <a:rPr lang="hu-HU" sz="3200">
                <a:solidFill>
                  <a:schemeClr val="tx2"/>
                </a:solidFill>
                <a:latin typeface="Comic Sans MS" pitchFamily="66" charset="0"/>
              </a:rPr>
              <a:t>k</a:t>
            </a:r>
            <a:r>
              <a:rPr lang="en-GB" sz="3200">
                <a:solidFill>
                  <a:schemeClr val="tx2"/>
                </a:solidFill>
                <a:latin typeface="Comic Sans MS" pitchFamily="66" charset="0"/>
              </a:rPr>
              <a:t>ut vas</a:t>
            </a:r>
            <a:r>
              <a:rPr lang="hu-HU" sz="3200">
                <a:solidFill>
                  <a:schemeClr val="tx2"/>
                </a:solidFill>
                <a:latin typeface="Comic Sans MS" pitchFamily="66" charset="0"/>
              </a:rPr>
              <a:t>zk</a:t>
            </a:r>
            <a:r>
              <a:rPr lang="en-GB" sz="3200">
                <a:solidFill>
                  <a:schemeClr val="tx2"/>
                </a:solidFill>
                <a:latin typeface="Comic Sans MS" pitchFamily="66" charset="0"/>
              </a:rPr>
              <a:t>ul</a:t>
            </a:r>
            <a:r>
              <a:rPr lang="hu-HU" sz="3200">
                <a:solidFill>
                  <a:schemeClr val="tx2"/>
                </a:solidFill>
                <a:latin typeface="Comic Sans MS" pitchFamily="66" charset="0"/>
              </a:rPr>
              <a:t>áris</a:t>
            </a:r>
            <a:r>
              <a:rPr lang="en-GB" sz="320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hu-HU" sz="3200">
                <a:solidFill>
                  <a:schemeClr val="tx2"/>
                </a:solidFill>
                <a:latin typeface="Comic Sans MS" pitchFamily="66" charset="0"/>
              </a:rPr>
              <a:t>kilökődés</a:t>
            </a:r>
            <a:r>
              <a:rPr lang="en-GB" sz="3200">
                <a:solidFill>
                  <a:schemeClr val="tx2"/>
                </a:solidFill>
                <a:latin typeface="Comic Sans MS" pitchFamily="66" charset="0"/>
              </a:rPr>
              <a:t> </a:t>
            </a:r>
            <a:br>
              <a:rPr lang="en-GB" sz="3200">
                <a:solidFill>
                  <a:schemeClr val="tx2"/>
                </a:solidFill>
                <a:latin typeface="Comic Sans MS" pitchFamily="66" charset="0"/>
              </a:rPr>
            </a:br>
            <a:r>
              <a:rPr lang="en-GB" sz="3200">
                <a:solidFill>
                  <a:schemeClr val="tx2"/>
                </a:solidFill>
                <a:latin typeface="Comic Sans MS" pitchFamily="66" charset="0"/>
              </a:rPr>
              <a:t>(</a:t>
            </a:r>
            <a:r>
              <a:rPr lang="hu-HU" sz="3200">
                <a:solidFill>
                  <a:schemeClr val="tx2"/>
                </a:solidFill>
                <a:latin typeface="Comic Sans MS" pitchFamily="66" charset="0"/>
              </a:rPr>
              <a:t>napok</a:t>
            </a:r>
            <a:r>
              <a:rPr lang="en-GB" sz="3200">
                <a:solidFill>
                  <a:schemeClr val="tx2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23850" y="1981200"/>
            <a:ext cx="6192838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tx2"/>
                </a:solidFill>
                <a:latin typeface="Comic Sans MS" pitchFamily="66" charset="0"/>
              </a:rPr>
              <a:t>Xenotrans</a:t>
            </a:r>
            <a:r>
              <a:rPr lang="hu-HU">
                <a:solidFill>
                  <a:schemeClr val="tx2"/>
                </a:solidFill>
                <a:latin typeface="Comic Sans MS" pitchFamily="66" charset="0"/>
              </a:rPr>
              <a:t>z</a:t>
            </a:r>
            <a:r>
              <a:rPr lang="en-US">
                <a:solidFill>
                  <a:schemeClr val="tx2"/>
                </a:solidFill>
                <a:latin typeface="Comic Sans MS" pitchFamily="66" charset="0"/>
              </a:rPr>
              <a:t>plant</a:t>
            </a:r>
            <a:r>
              <a:rPr lang="hu-HU">
                <a:solidFill>
                  <a:schemeClr val="tx2"/>
                </a:solidFill>
                <a:latin typeface="Comic Sans MS" pitchFamily="66" charset="0"/>
              </a:rPr>
              <a:t>áció</a:t>
            </a:r>
            <a:r>
              <a:rPr lang="en-US">
                <a:solidFill>
                  <a:schemeClr val="tx2"/>
                </a:solidFill>
                <a:latin typeface="Comic Sans MS" pitchFamily="66" charset="0"/>
              </a:rPr>
              <a:t>ban tipikus</a:t>
            </a:r>
            <a:endParaRPr lang="hu-HU">
              <a:solidFill>
                <a:schemeClr val="tx2"/>
              </a:solidFill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>
              <a:solidFill>
                <a:schemeClr val="tx2"/>
              </a:solidFill>
              <a:latin typeface="Comic Sans MS" pitchFamily="66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hu-HU" sz="1800">
                <a:latin typeface="Comic Sans MS" pitchFamily="66" charset="0"/>
              </a:rPr>
              <a:t>Emberi szervek állati szervekkel való pótlásának legnagyobb akadálya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hu-HU" sz="1800">
                <a:latin typeface="Comic Sans MS" pitchFamily="66" charset="0"/>
              </a:rPr>
              <a:t>A hiperakut kilökődés sikeres gátlása esetén is kialakul a szerv reperfúziója után</a:t>
            </a:r>
            <a:endParaRPr lang="en-US" sz="1800">
              <a:latin typeface="Comic Sans MS" pitchFamily="66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hu-HU" sz="1800">
                <a:latin typeface="Comic Sans MS" pitchFamily="66" charset="0"/>
              </a:rPr>
              <a:t>Hasonlít a hiperakutra, csak lassabb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hu-HU" sz="1800">
                <a:latin typeface="Comic Sans MS" pitchFamily="66" charset="0"/>
              </a:rPr>
              <a:t>Szintén preformált</a:t>
            </a:r>
            <a:r>
              <a:rPr lang="en-US" sz="1800">
                <a:latin typeface="Comic Sans MS" pitchFamily="66" charset="0"/>
              </a:rPr>
              <a:t> anti</a:t>
            </a:r>
            <a:r>
              <a:rPr lang="hu-HU" sz="1800">
                <a:latin typeface="Comic Sans MS" pitchFamily="66" charset="0"/>
              </a:rPr>
              <a:t>testek</a:t>
            </a:r>
            <a:r>
              <a:rPr lang="en-US" sz="1800">
                <a:latin typeface="Comic Sans MS" pitchFamily="66" charset="0"/>
              </a:rPr>
              <a:t> </a:t>
            </a:r>
            <a:r>
              <a:rPr lang="hu-HU" sz="1800">
                <a:latin typeface="Comic Sans MS" pitchFamily="66" charset="0"/>
              </a:rPr>
              <a:t>váltják ki (pl. </a:t>
            </a:r>
            <a:r>
              <a:rPr lang="en-US" sz="1800">
                <a:latin typeface="Comic Sans MS" pitchFamily="66" charset="0"/>
              </a:rPr>
              <a:t>anti-alpha-gal</a:t>
            </a:r>
            <a:r>
              <a:rPr lang="hu-HU" sz="1800">
                <a:latin typeface="Comic Sans MS" pitchFamily="66" charset="0"/>
              </a:rPr>
              <a:t>) amik a graft érfal endotélt ismerik fel idegenként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hu-HU" sz="1800">
                <a:latin typeface="Comic Sans MS" pitchFamily="66" charset="0"/>
              </a:rPr>
              <a:t>Alpha-gal antigének: valamennyi nem-főemlős emlős endotélen, integrinekhez kötve (pl. disznó)</a:t>
            </a:r>
            <a:endParaRPr lang="en-US" sz="1800">
              <a:latin typeface="Comic Sans MS" pitchFamily="66" charset="0"/>
            </a:endParaRP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hu-HU" sz="1800">
                <a:latin typeface="Comic Sans MS" pitchFamily="66" charset="0"/>
              </a:rPr>
              <a:t>K</a:t>
            </a:r>
            <a:r>
              <a:rPr lang="en-US" sz="1800">
                <a:latin typeface="Comic Sans MS" pitchFamily="66" charset="0"/>
              </a:rPr>
              <a:t>omplement a</a:t>
            </a:r>
            <a:r>
              <a:rPr lang="hu-HU" sz="1800">
                <a:latin typeface="Comic Sans MS" pitchFamily="66" charset="0"/>
              </a:rPr>
              <a:t>k</a:t>
            </a:r>
            <a:r>
              <a:rPr lang="en-US" sz="1800">
                <a:latin typeface="Comic Sans MS" pitchFamily="66" charset="0"/>
              </a:rPr>
              <a:t>tiv</a:t>
            </a:r>
            <a:r>
              <a:rPr lang="hu-HU" sz="1800">
                <a:latin typeface="Comic Sans MS" pitchFamily="66" charset="0"/>
              </a:rPr>
              <a:t>áció</a:t>
            </a:r>
            <a:endParaRPr lang="en-US" sz="1800">
              <a:latin typeface="Comic Sans MS" pitchFamily="66" charset="0"/>
            </a:endParaRP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>
                <a:latin typeface="Comic Sans MS" pitchFamily="66" charset="0"/>
              </a:rPr>
              <a:t>Endot</a:t>
            </a:r>
            <a:r>
              <a:rPr lang="hu-HU" sz="1800">
                <a:latin typeface="Comic Sans MS" pitchFamily="66" charset="0"/>
              </a:rPr>
              <a:t>él károsodás, érelzáródás,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hu-HU" sz="1800">
                <a:latin typeface="Comic Sans MS" pitchFamily="66" charset="0"/>
              </a:rPr>
              <a:t>Kilökődés</a:t>
            </a:r>
            <a:endParaRPr lang="en-US" sz="180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800">
              <a:latin typeface="Comic Sans MS" pitchFamily="66" charset="0"/>
            </a:endParaRPr>
          </a:p>
        </p:txBody>
      </p:sp>
      <p:pic>
        <p:nvPicPr>
          <p:cNvPr id="15365" name="Picture 4" descr="CH13F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8963" y="0"/>
            <a:ext cx="22050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B2890A-319C-4313-897A-E53067DD2FC6}" type="slidenum">
              <a:rPr lang="en-GB"/>
              <a:pPr/>
              <a:t>11</a:t>
            </a:fld>
            <a:endParaRPr lang="en-GB"/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200" smtClean="0"/>
              <a:t>T sejt-mediált kilökődés: </a:t>
            </a:r>
            <a:br>
              <a:rPr lang="hu-HU" sz="3200" smtClean="0"/>
            </a:br>
            <a:r>
              <a:rPr lang="hu-HU" sz="3200" smtClean="0"/>
              <a:t>általános mechanizmus</a:t>
            </a:r>
            <a:endParaRPr lang="en-GB" sz="3200" smtClean="0"/>
          </a:p>
        </p:txBody>
      </p:sp>
      <p:pic>
        <p:nvPicPr>
          <p:cNvPr id="16388" name="Picture 7" descr="figure 14-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88" y="2420938"/>
            <a:ext cx="8531225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E1CF4E-4228-4EC9-8AE0-C7815CC89CD6}" type="slidenum">
              <a:rPr lang="en-GB"/>
              <a:pPr/>
              <a:t>12</a:t>
            </a:fld>
            <a:endParaRPr lang="en-GB"/>
          </a:p>
        </p:txBody>
      </p:sp>
      <p:pic>
        <p:nvPicPr>
          <p:cNvPr id="17411" name="Picture 2" descr="graft"/>
          <p:cNvPicPr>
            <a:picLocks noChangeAspect="1" noChangeArrowheads="1"/>
          </p:cNvPicPr>
          <p:nvPr/>
        </p:nvPicPr>
        <p:blipFill>
          <a:blip r:embed="rId2" cstate="print"/>
          <a:srcRect t="47722"/>
          <a:stretch>
            <a:fillRect/>
          </a:stretch>
        </p:blipFill>
        <p:spPr bwMode="auto">
          <a:xfrm>
            <a:off x="738188" y="1752600"/>
            <a:ext cx="766762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424862" cy="1347787"/>
          </a:xfrm>
        </p:spPr>
        <p:txBody>
          <a:bodyPr/>
          <a:lstStyle/>
          <a:p>
            <a:pPr eaLnBrk="1" hangingPunct="1"/>
            <a:r>
              <a:rPr lang="hu-HU" sz="3200" smtClean="0"/>
              <a:t>T sejt-mediált kilökődés: a testidegen antigének bemutatásának két útja</a:t>
            </a:r>
            <a:endParaRPr lang="en-GB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4459E0-ED89-4F09-ACB0-1EDD019D0E03}" type="slidenum">
              <a:rPr lang="en-GB"/>
              <a:pPr/>
              <a:t>13</a:t>
            </a:fld>
            <a:endParaRPr lang="en-GB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577850" y="1206500"/>
          <a:ext cx="7986713" cy="5651500"/>
        </p:xfrm>
        <a:graphic>
          <a:graphicData uri="http://schemas.openxmlformats.org/presentationml/2006/ole">
            <p:oleObj spid="_x0000_s2050" name="Photo Editor Photo" r:id="rId4" imgW="5020376" imgH="3552381" progId="MSPhotoEd.3">
              <p:embed/>
            </p:oleObj>
          </a:graphicData>
        </a:graphic>
      </p:graphicFrame>
      <p:sp>
        <p:nvSpPr>
          <p:cNvPr id="2052" name="Oval 7"/>
          <p:cNvSpPr>
            <a:spLocks noChangeArrowheads="1"/>
          </p:cNvSpPr>
          <p:nvPr/>
        </p:nvSpPr>
        <p:spPr bwMode="auto">
          <a:xfrm>
            <a:off x="1646238" y="5767388"/>
            <a:ext cx="2133600" cy="685800"/>
          </a:xfrm>
          <a:prstGeom prst="ellipse">
            <a:avLst/>
          </a:prstGeom>
          <a:noFill/>
          <a:ln w="412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9"/>
          <p:cNvSpPr>
            <a:spLocks noGrp="1" noChangeArrowheads="1"/>
          </p:cNvSpPr>
          <p:nvPr>
            <p:ph type="title"/>
          </p:nvPr>
        </p:nvSpPr>
        <p:spPr>
          <a:xfrm>
            <a:off x="541338" y="44450"/>
            <a:ext cx="8062912" cy="1143000"/>
          </a:xfrm>
          <a:noFill/>
        </p:spPr>
        <p:txBody>
          <a:bodyPr/>
          <a:lstStyle/>
          <a:p>
            <a:pPr eaLnBrk="1" hangingPunct="1"/>
            <a:r>
              <a:rPr lang="hu-HU" sz="3200" smtClean="0"/>
              <a:t>T sejt-mediált akut kilökődés </a:t>
            </a:r>
            <a:br>
              <a:rPr lang="hu-HU" sz="3200" smtClean="0"/>
            </a:br>
            <a:r>
              <a:rPr lang="hu-HU" sz="3200" smtClean="0"/>
              <a:t>(hetek-évek)</a:t>
            </a:r>
            <a:endParaRPr lang="en-GB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72CC1D-EA50-4A81-8F1C-665751BDAF2F}" type="slidenum">
              <a:rPr lang="en-GB"/>
              <a:pPr/>
              <a:t>14</a:t>
            </a:fld>
            <a:endParaRPr lang="en-GB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846138" y="1196975"/>
          <a:ext cx="7451725" cy="5273675"/>
        </p:xfrm>
        <a:graphic>
          <a:graphicData uri="http://schemas.openxmlformats.org/presentationml/2006/ole">
            <p:oleObj spid="_x0000_s3074" name="Photo Editor Photo" r:id="rId4" imgW="5020376" imgH="3552381" progId="MSPhotoEd.3">
              <p:embed/>
            </p:oleObj>
          </a:graphicData>
        </a:graphic>
      </p:graphicFrame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3276600" y="1752600"/>
            <a:ext cx="16764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b="1">
                <a:solidFill>
                  <a:schemeClr val="hlink"/>
                </a:solidFill>
              </a:rPr>
              <a:t>T</a:t>
            </a:r>
            <a:r>
              <a:rPr lang="hu-HU" b="1" baseline="-25000">
                <a:solidFill>
                  <a:schemeClr val="hlink"/>
                </a:solidFill>
              </a:rPr>
              <a:t>h</a:t>
            </a:r>
            <a:r>
              <a:rPr lang="hu-HU" b="1">
                <a:solidFill>
                  <a:schemeClr val="hlink"/>
                </a:solidFill>
              </a:rPr>
              <a:t>1 cytokines</a:t>
            </a:r>
            <a:endParaRPr lang="en-GB" b="1">
              <a:solidFill>
                <a:schemeClr val="hlink"/>
              </a:solidFill>
            </a:endParaRPr>
          </a:p>
        </p:txBody>
      </p:sp>
      <p:sp>
        <p:nvSpPr>
          <p:cNvPr id="3077" name="Oval 8"/>
          <p:cNvSpPr>
            <a:spLocks noChangeArrowheads="1"/>
          </p:cNvSpPr>
          <p:nvPr/>
        </p:nvSpPr>
        <p:spPr bwMode="auto">
          <a:xfrm>
            <a:off x="611188" y="4941888"/>
            <a:ext cx="2133600" cy="685800"/>
          </a:xfrm>
          <a:prstGeom prst="ellipse">
            <a:avLst/>
          </a:prstGeom>
          <a:noFill/>
          <a:ln w="412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Rectangle 10"/>
          <p:cNvSpPr>
            <a:spLocks noGrp="1" noChangeArrowheads="1"/>
          </p:cNvSpPr>
          <p:nvPr>
            <p:ph type="title"/>
          </p:nvPr>
        </p:nvSpPr>
        <p:spPr>
          <a:xfrm>
            <a:off x="395288" y="44450"/>
            <a:ext cx="8062912" cy="1143000"/>
          </a:xfrm>
          <a:noFill/>
        </p:spPr>
        <p:txBody>
          <a:bodyPr/>
          <a:lstStyle/>
          <a:p>
            <a:pPr eaLnBrk="1" hangingPunct="1"/>
            <a:r>
              <a:rPr lang="hu-HU" sz="3200" smtClean="0"/>
              <a:t>T sejt-mediált krónikus kilökődés</a:t>
            </a:r>
            <a:br>
              <a:rPr lang="hu-HU" sz="3200" smtClean="0"/>
            </a:br>
            <a:r>
              <a:rPr lang="hu-HU" sz="3200" smtClean="0"/>
              <a:t>(évek)</a:t>
            </a:r>
            <a:endParaRPr lang="en-GB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4BEDEA-72BD-4BED-954B-4E27F4D4F522}" type="slidenum">
              <a:rPr lang="en-GB"/>
              <a:pPr/>
              <a:t>15</a:t>
            </a:fld>
            <a:endParaRPr lang="en-GB"/>
          </a:p>
        </p:txBody>
      </p:sp>
      <p:pic>
        <p:nvPicPr>
          <p:cNvPr id="18435" name="Picture 11" descr="figure 14-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925" y="1916113"/>
            <a:ext cx="8531225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200" smtClean="0"/>
              <a:t>Bizonyíték a </a:t>
            </a:r>
            <a:r>
              <a:rPr lang="en-GB" sz="3200" smtClean="0"/>
              <a:t>T </a:t>
            </a:r>
            <a:r>
              <a:rPr lang="hu-HU" sz="3200" smtClean="0"/>
              <a:t>sejtek fontosságára</a:t>
            </a:r>
            <a:endParaRPr lang="en-GB" sz="3200" smtClean="0"/>
          </a:p>
        </p:txBody>
      </p:sp>
      <p:sp>
        <p:nvSpPr>
          <p:cNvPr id="18437" name="AutoShape 9"/>
          <p:cNvSpPr>
            <a:spLocks noChangeArrowheads="1"/>
          </p:cNvSpPr>
          <p:nvPr/>
        </p:nvSpPr>
        <p:spPr bwMode="auto">
          <a:xfrm>
            <a:off x="3200400" y="6019800"/>
            <a:ext cx="8382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AutoShape 10"/>
          <p:cNvSpPr>
            <a:spLocks noChangeArrowheads="1"/>
          </p:cNvSpPr>
          <p:nvPr/>
        </p:nvSpPr>
        <p:spPr bwMode="auto">
          <a:xfrm>
            <a:off x="7543800" y="6172200"/>
            <a:ext cx="8382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660E9A-F5F5-401B-98C4-267CAEBD4C11}" type="slidenum">
              <a:rPr lang="en-GB"/>
              <a:pPr/>
              <a:t>16</a:t>
            </a:fld>
            <a:endParaRPr lang="en-GB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7847013" cy="28067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sz="2400" b="1" smtClean="0"/>
              <a:t>Host Versus Graft reakció (HVG)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1800" smtClean="0"/>
              <a:t>A recipiens immunrendszerének szövetkárosító immunreakciója nem kompatibilis graft mint idegen ellen</a:t>
            </a:r>
          </a:p>
          <a:p>
            <a:pPr lvl="1" eaLnBrk="1" hangingPunct="1">
              <a:lnSpc>
                <a:spcPct val="80000"/>
              </a:lnSpc>
            </a:pPr>
            <a:endParaRPr lang="en-US" sz="2000" i="1" smtClean="0"/>
          </a:p>
          <a:p>
            <a:pPr eaLnBrk="1" hangingPunct="1">
              <a:lnSpc>
                <a:spcPct val="80000"/>
              </a:lnSpc>
            </a:pPr>
            <a:r>
              <a:rPr lang="hu-HU" sz="2400" b="1" smtClean="0"/>
              <a:t>Graft Versus Host reakció (GVH)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1800" smtClean="0"/>
              <a:t>A grafttal átvitt immunsejteknek a befogadó szervezetet mint idegent károsító immunreakciója</a:t>
            </a:r>
            <a:r>
              <a:rPr lang="hu-HU" sz="2400" smtClean="0"/>
              <a:t>  </a:t>
            </a:r>
            <a:endParaRPr lang="hu-HU" smtClean="0"/>
          </a:p>
          <a:p>
            <a:pPr lvl="1" eaLnBrk="1" hangingPunct="1">
              <a:lnSpc>
                <a:spcPct val="80000"/>
              </a:lnSpc>
            </a:pPr>
            <a:endParaRPr lang="hu-HU" sz="2400" smtClean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hu-HU" sz="3200" smtClean="0"/>
              <a:t>Graft Versus Host (GVH) reakció </a:t>
            </a:r>
            <a:endParaRPr lang="en-GB" sz="3200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6156325" y="4043363"/>
          <a:ext cx="2703513" cy="2814637"/>
        </p:xfrm>
        <a:graphic>
          <a:graphicData uri="http://schemas.openxmlformats.org/presentationml/2006/ole">
            <p:oleObj spid="_x0000_s4098" name="Image" r:id="rId3" imgW="3075185" imgH="3202259" progId="Photoshop.Image.5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AA34AF-CFEF-4C68-B95A-9A785AA92837}" type="slidenum">
              <a:rPr lang="en-GB"/>
              <a:pPr/>
              <a:t>17</a:t>
            </a:fld>
            <a:endParaRPr lang="en-GB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8278813" cy="48244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400" b="1" smtClean="0"/>
              <a:t>A GVH előfordulása: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1800" smtClean="0">
                <a:solidFill>
                  <a:schemeClr val="tx2"/>
                </a:solidFill>
              </a:rPr>
              <a:t>Leggyakrabban</a:t>
            </a:r>
          </a:p>
          <a:p>
            <a:pPr lvl="2" eaLnBrk="1" hangingPunct="1">
              <a:lnSpc>
                <a:spcPct val="80000"/>
              </a:lnSpc>
            </a:pPr>
            <a:r>
              <a:rPr lang="hu-HU" sz="1800" smtClean="0"/>
              <a:t>Csontvelő-transzplantáció után, a graftból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hu-HU" sz="1800" smtClean="0"/>
              <a:t>		differenciálódó leukociták indukálják</a:t>
            </a:r>
            <a:endParaRPr lang="en-US" sz="1800" smtClean="0"/>
          </a:p>
          <a:p>
            <a:pPr lvl="1" eaLnBrk="1" hangingPunct="1">
              <a:lnSpc>
                <a:spcPct val="80000"/>
              </a:lnSpc>
            </a:pPr>
            <a:r>
              <a:rPr lang="hu-HU" sz="1800" smtClean="0">
                <a:solidFill>
                  <a:schemeClr val="tx2"/>
                </a:solidFill>
              </a:rPr>
              <a:t>Ritkábban</a:t>
            </a:r>
            <a:r>
              <a:rPr lang="hu-HU" sz="1800" smtClean="0"/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hu-HU" sz="1800" smtClean="0"/>
              <a:t>Bármely szervi transzplantációban, ekkor a szövetben még visszamaradt, (ún. „társutas”) leukociták váltják ki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400" b="1" smtClean="0"/>
              <a:t>A GVH speciális esetei: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1800" smtClean="0">
                <a:solidFill>
                  <a:schemeClr val="tx2"/>
                </a:solidFill>
              </a:rPr>
              <a:t>GVH mint Graft Versus </a:t>
            </a:r>
            <a:r>
              <a:rPr lang="en-US" sz="1800" smtClean="0">
                <a:solidFill>
                  <a:schemeClr val="tx2"/>
                </a:solidFill>
              </a:rPr>
              <a:t>Cancer</a:t>
            </a:r>
            <a:r>
              <a:rPr lang="hu-HU" sz="1800" smtClean="0">
                <a:solidFill>
                  <a:schemeClr val="tx2"/>
                </a:solidFill>
              </a:rPr>
              <a:t> (GVC) reakció</a:t>
            </a:r>
          </a:p>
          <a:p>
            <a:pPr lvl="2" eaLnBrk="1" hangingPunct="1">
              <a:lnSpc>
                <a:spcPct val="80000"/>
              </a:lnSpc>
            </a:pPr>
            <a:r>
              <a:rPr lang="hu-HU" sz="1800" smtClean="0"/>
              <a:t>Leukémia-terápiában alkalmazott c</a:t>
            </a:r>
            <a:r>
              <a:rPr lang="en-US" sz="1800" smtClean="0"/>
              <a:t>sontvel</a:t>
            </a:r>
            <a:r>
              <a:rPr lang="hu-HU" sz="1800" smtClean="0"/>
              <a:t>ő-transzplantációban a csontvelővel bevitt immunsejtek pusztítják a sugár/kemoterápiát túlélt reziduális leukémiasejteket is </a:t>
            </a:r>
            <a:endParaRPr lang="en-US" sz="1800" smtClean="0"/>
          </a:p>
          <a:p>
            <a:pPr lvl="1" eaLnBrk="1" hangingPunct="1">
              <a:lnSpc>
                <a:spcPct val="80000"/>
              </a:lnSpc>
            </a:pPr>
            <a:r>
              <a:rPr lang="hu-HU" sz="1800" smtClean="0">
                <a:solidFill>
                  <a:schemeClr val="tx2"/>
                </a:solidFill>
              </a:rPr>
              <a:t>GVH mint a graftot védő reakció:</a:t>
            </a:r>
            <a:r>
              <a:rPr lang="hu-HU" sz="1800" smtClean="0"/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hu-HU" sz="1800" smtClean="0"/>
              <a:t>A társutas leukociták pusztítják a recipiensnek az inkompatibilis graftba bevándorló, reaktív immunsejtjeit, és ezáltal valamelyest védik a graftot</a:t>
            </a:r>
            <a:r>
              <a:rPr lang="hu-HU" sz="1400" smtClean="0"/>
              <a:t>  </a:t>
            </a:r>
            <a:endParaRPr lang="en-US" sz="1000" i="1" smtClean="0"/>
          </a:p>
          <a:p>
            <a:pPr lvl="1" eaLnBrk="1" hangingPunct="1">
              <a:lnSpc>
                <a:spcPct val="80000"/>
              </a:lnSpc>
            </a:pPr>
            <a:endParaRPr lang="en-US" sz="1400" smtClean="0"/>
          </a:p>
        </p:txBody>
      </p:sp>
      <p:sp>
        <p:nvSpPr>
          <p:cNvPr id="19460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hu-HU" sz="3200" smtClean="0"/>
              <a:t>Graft Versus Host (GVH) reakció </a:t>
            </a:r>
            <a:endParaRPr lang="en-GB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5E4EC4-FA9C-489A-AA95-BCA1FCF1A9F3}" type="slidenum">
              <a:rPr lang="en-GB"/>
              <a:pPr/>
              <a:t>18</a:t>
            </a:fld>
            <a:endParaRPr lang="en-GB"/>
          </a:p>
        </p:txBody>
      </p:sp>
      <p:pic>
        <p:nvPicPr>
          <p:cNvPr id="20483" name="Picture 3" descr="img0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4114800"/>
            <a:ext cx="3505200" cy="2743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u-HU" dirty="0">
                <a:solidFill>
                  <a:schemeClr val="bg2"/>
                </a:solidFill>
                <a:latin typeface="+mj-lt"/>
              </a:rPr>
              <a:t>Csontvelő-</a:t>
            </a:r>
          </a:p>
          <a:p>
            <a:pPr algn="ctr">
              <a:defRPr/>
            </a:pPr>
            <a:r>
              <a:rPr lang="hu-HU" dirty="0">
                <a:solidFill>
                  <a:schemeClr val="bg2"/>
                </a:solidFill>
                <a:latin typeface="+mj-lt"/>
              </a:rPr>
              <a:t>transzplantált állat</a:t>
            </a:r>
          </a:p>
          <a:p>
            <a:pPr algn="ctr">
              <a:defRPr/>
            </a:pPr>
            <a:r>
              <a:rPr lang="hu-HU" dirty="0">
                <a:solidFill>
                  <a:schemeClr val="bg2"/>
                </a:solidFill>
                <a:latin typeface="+mj-lt"/>
              </a:rPr>
              <a:t> </a:t>
            </a:r>
            <a:r>
              <a:rPr lang="hu-HU" dirty="0" err="1">
                <a:solidFill>
                  <a:schemeClr val="bg2"/>
                </a:solidFill>
                <a:latin typeface="+mj-lt"/>
              </a:rPr>
              <a:t>GVHD-val</a:t>
            </a:r>
            <a:r>
              <a:rPr lang="hu-HU" dirty="0">
                <a:solidFill>
                  <a:schemeClr val="bg2"/>
                </a:solidFill>
                <a:latin typeface="+mj-lt"/>
              </a:rPr>
              <a:t>: atrófia</a:t>
            </a:r>
          </a:p>
          <a:p>
            <a:pPr algn="ctr">
              <a:defRPr/>
            </a:pPr>
            <a:r>
              <a:rPr lang="hu-HU" dirty="0">
                <a:solidFill>
                  <a:schemeClr val="bg2"/>
                </a:solidFill>
                <a:latin typeface="+mj-lt"/>
              </a:rPr>
              <a:t>(sorvadás)</a:t>
            </a:r>
            <a:endParaRPr lang="en-GB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7696200" y="2438400"/>
            <a:ext cx="12192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7596188" y="1628775"/>
            <a:ext cx="1223962" cy="792163"/>
          </a:xfrm>
          <a:prstGeom prst="upArrowCallout">
            <a:avLst>
              <a:gd name="adj1" fmla="val 38627"/>
              <a:gd name="adj2" fmla="val 38627"/>
              <a:gd name="adj3" fmla="val 16667"/>
              <a:gd name="adj4" fmla="val 66667"/>
            </a:avLst>
          </a:prstGeom>
          <a:solidFill>
            <a:schemeClr val="tx1"/>
          </a:solidFill>
          <a:ln w="38100">
            <a:solidFill>
              <a:srgbClr val="FF99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1600">
                <a:solidFill>
                  <a:schemeClr val="bg2"/>
                </a:solidFill>
              </a:rPr>
              <a:t>Bone marrow</a:t>
            </a:r>
            <a:br>
              <a:rPr lang="hu-HU" sz="1600">
                <a:solidFill>
                  <a:schemeClr val="bg2"/>
                </a:solidFill>
              </a:rPr>
            </a:br>
            <a:r>
              <a:rPr lang="hu-HU" sz="1600">
                <a:solidFill>
                  <a:schemeClr val="bg2"/>
                </a:solidFill>
              </a:rPr>
              <a:t>transplantation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5364163" y="1628775"/>
            <a:ext cx="3505200" cy="20875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>
                <a:solidFill>
                  <a:schemeClr val="bg2"/>
                </a:solidFill>
                <a:latin typeface="Comic Sans MS" pitchFamily="66" charset="0"/>
              </a:rPr>
              <a:t>Egészséges</a:t>
            </a:r>
            <a:r>
              <a:rPr lang="hu-HU">
                <a:latin typeface="Comic Sans MS" pitchFamily="66" charset="0"/>
              </a:rPr>
              <a:t> </a:t>
            </a:r>
            <a:r>
              <a:rPr lang="hu-HU">
                <a:solidFill>
                  <a:schemeClr val="bg2"/>
                </a:solidFill>
                <a:latin typeface="Comic Sans MS" pitchFamily="66" charset="0"/>
              </a:rPr>
              <a:t>kontroll </a:t>
            </a:r>
          </a:p>
          <a:p>
            <a:pPr algn="ctr"/>
            <a:r>
              <a:rPr lang="hu-HU">
                <a:solidFill>
                  <a:schemeClr val="bg2"/>
                </a:solidFill>
                <a:latin typeface="Comic Sans MS" pitchFamily="66" charset="0"/>
              </a:rPr>
              <a:t>állat</a:t>
            </a:r>
            <a:endParaRPr lang="en-GB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438150" y="117475"/>
            <a:ext cx="8208963" cy="1439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3200">
                <a:solidFill>
                  <a:schemeClr val="bg2"/>
                </a:solidFill>
                <a:latin typeface="Comic Sans MS" pitchFamily="66" charset="0"/>
              </a:rPr>
              <a:t>A GVHD (GVHDisease) a csontvelő-</a:t>
            </a:r>
          </a:p>
          <a:p>
            <a:pPr algn="ctr"/>
            <a:r>
              <a:rPr lang="hu-HU" sz="3200">
                <a:solidFill>
                  <a:schemeClr val="bg2"/>
                </a:solidFill>
                <a:latin typeface="Comic Sans MS" pitchFamily="66" charset="0"/>
              </a:rPr>
              <a:t>transzplantáció igen gyakori mellékhatása </a:t>
            </a:r>
            <a:endParaRPr lang="en-GB" sz="3200">
              <a:solidFill>
                <a:schemeClr val="bg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*</a:t>
            </a:r>
          </a:p>
        </p:txBody>
      </p:sp>
      <p:sp>
        <p:nvSpPr>
          <p:cNvPr id="21507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9842D8-3C8F-4EF8-9F4B-62BAA411E7F4}" type="slidenum">
              <a:rPr lang="en-GB"/>
              <a:pPr/>
              <a:t>19</a:t>
            </a:fld>
            <a:endParaRPr lang="en-GB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hu-HU" sz="3200" smtClean="0"/>
              <a:t>A kilökődés és a GVHD megelőzésének lehetőségei</a:t>
            </a:r>
            <a:endParaRPr lang="en-GB" sz="3200" smtClean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74788"/>
            <a:ext cx="806291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z="2400" smtClean="0">
                <a:solidFill>
                  <a:schemeClr val="tx2"/>
                </a:solidFill>
              </a:rPr>
              <a:t>Donorválasztás</a:t>
            </a:r>
            <a:endParaRPr lang="en-GB" sz="2400" smtClean="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1800" smtClean="0"/>
              <a:t>Allograft</a:t>
            </a:r>
          </a:p>
          <a:p>
            <a:pPr lvl="2" eaLnBrk="1" hangingPunct="1">
              <a:lnSpc>
                <a:spcPct val="90000"/>
              </a:lnSpc>
            </a:pPr>
            <a:r>
              <a:rPr lang="hu-HU" sz="1800" smtClean="0"/>
              <a:t>Élő donor</a:t>
            </a:r>
            <a:endParaRPr lang="en-GB" sz="1800" smtClean="0"/>
          </a:p>
          <a:p>
            <a:pPr lvl="3" eaLnBrk="1" hangingPunct="1">
              <a:lnSpc>
                <a:spcPct val="90000"/>
              </a:lnSpc>
            </a:pPr>
            <a:r>
              <a:rPr lang="hu-HU" sz="1800" smtClean="0"/>
              <a:t>Van idő genotipizálásra</a:t>
            </a:r>
            <a:endParaRPr lang="en-GB" sz="1800" smtClean="0"/>
          </a:p>
          <a:p>
            <a:pPr lvl="3" eaLnBrk="1" hangingPunct="1">
              <a:lnSpc>
                <a:spcPct val="90000"/>
              </a:lnSpc>
            </a:pPr>
            <a:r>
              <a:rPr lang="hu-HU" sz="1800" smtClean="0"/>
              <a:t>Rokonok preferáltak</a:t>
            </a:r>
            <a:endParaRPr lang="en-GB" sz="1800" smtClean="0"/>
          </a:p>
          <a:p>
            <a:pPr lvl="4" eaLnBrk="1" hangingPunct="1">
              <a:lnSpc>
                <a:spcPct val="90000"/>
              </a:lnSpc>
            </a:pPr>
            <a:r>
              <a:rPr lang="hu-HU" sz="1800" smtClean="0"/>
              <a:t>Egypetéjű ikrek &gt; kétpetéjű ikrek, testvérek</a:t>
            </a:r>
            <a:r>
              <a:rPr lang="en-GB" sz="1800" smtClean="0"/>
              <a:t>, </a:t>
            </a:r>
            <a:r>
              <a:rPr lang="hu-HU" sz="1800" smtClean="0"/>
              <a:t>szülők &gt; távolabbi rokon</a:t>
            </a:r>
            <a:r>
              <a:rPr lang="en-GB" sz="1800" smtClean="0"/>
              <a:t> </a:t>
            </a:r>
          </a:p>
          <a:p>
            <a:pPr lvl="4" eaLnBrk="1" hangingPunct="1">
              <a:lnSpc>
                <a:spcPct val="90000"/>
              </a:lnSpc>
            </a:pPr>
            <a:r>
              <a:rPr lang="hu-HU" sz="1800" smtClean="0"/>
              <a:t>Nem</a:t>
            </a:r>
            <a:r>
              <a:rPr lang="en-GB" sz="1800" smtClean="0"/>
              <a:t>,</a:t>
            </a:r>
            <a:r>
              <a:rPr lang="hu-HU" sz="1800" smtClean="0"/>
              <a:t> korábbi fertőzések</a:t>
            </a:r>
            <a:endParaRPr lang="en-GB" sz="1800" smtClean="0"/>
          </a:p>
          <a:p>
            <a:pPr lvl="2" eaLnBrk="1" hangingPunct="1">
              <a:lnSpc>
                <a:spcPct val="90000"/>
              </a:lnSpc>
            </a:pPr>
            <a:r>
              <a:rPr lang="hu-HU" sz="1800" smtClean="0"/>
              <a:t>Holttest</a:t>
            </a:r>
            <a:r>
              <a:rPr lang="en-GB" sz="1800" smtClean="0"/>
              <a:t> </a:t>
            </a:r>
          </a:p>
          <a:p>
            <a:pPr lvl="3" eaLnBrk="1" hangingPunct="1">
              <a:lnSpc>
                <a:spcPct val="90000"/>
              </a:lnSpc>
            </a:pPr>
            <a:r>
              <a:rPr lang="hu-HU" sz="1800" smtClean="0"/>
              <a:t>Várólisták alapján</a:t>
            </a:r>
            <a:endParaRPr lang="en-GB" sz="1800" smtClean="0"/>
          </a:p>
          <a:p>
            <a:pPr lvl="1" eaLnBrk="1" hangingPunct="1">
              <a:lnSpc>
                <a:spcPct val="90000"/>
              </a:lnSpc>
            </a:pPr>
            <a:r>
              <a:rPr lang="en-GB" sz="1800" smtClean="0"/>
              <a:t>Xenograft</a:t>
            </a:r>
          </a:p>
          <a:p>
            <a:pPr lvl="2" eaLnBrk="1" hangingPunct="1">
              <a:lnSpc>
                <a:spcPct val="90000"/>
              </a:lnSpc>
            </a:pPr>
            <a:r>
              <a:rPr lang="hu-HU" sz="1800" smtClean="0"/>
              <a:t>Donor genetikai manipulációja</a:t>
            </a:r>
          </a:p>
          <a:p>
            <a:pPr lvl="3" eaLnBrk="1" hangingPunct="1">
              <a:lnSpc>
                <a:spcPct val="90000"/>
              </a:lnSpc>
            </a:pPr>
            <a:r>
              <a:rPr lang="hu-HU" sz="1800" smtClean="0"/>
              <a:t>Humanizált állat: pl. </a:t>
            </a:r>
            <a:r>
              <a:rPr lang="en-GB" sz="1800" smtClean="0"/>
              <a:t>α-gala</a:t>
            </a:r>
            <a:r>
              <a:rPr lang="hu-HU" sz="1800" smtClean="0"/>
              <a:t>k</a:t>
            </a:r>
            <a:r>
              <a:rPr lang="en-GB" sz="1800" smtClean="0"/>
              <a:t>to</a:t>
            </a:r>
            <a:r>
              <a:rPr lang="hu-HU" sz="1800" smtClean="0"/>
              <a:t>zi</a:t>
            </a:r>
            <a:r>
              <a:rPr lang="en-GB" sz="1800" smtClean="0"/>
              <a:t>l trans</a:t>
            </a:r>
            <a:r>
              <a:rPr lang="hu-HU" sz="1800" smtClean="0"/>
              <a:t>z</a:t>
            </a:r>
            <a:r>
              <a:rPr lang="en-GB" sz="1800" smtClean="0"/>
              <a:t>fer</a:t>
            </a:r>
            <a:r>
              <a:rPr lang="hu-HU" sz="1800" smtClean="0"/>
              <a:t>áz knockout, vagy humán k</a:t>
            </a:r>
            <a:r>
              <a:rPr lang="en-US" sz="1800" smtClean="0"/>
              <a:t>omplement</a:t>
            </a:r>
            <a:r>
              <a:rPr lang="hu-HU" sz="1800" smtClean="0"/>
              <a:t>-gátlókat termelő </a:t>
            </a:r>
            <a:r>
              <a:rPr lang="en-US" sz="1800" smtClean="0"/>
              <a:t>(CD55, CD46,</a:t>
            </a:r>
            <a:r>
              <a:rPr lang="hu-HU" sz="1800" smtClean="0"/>
              <a:t> </a:t>
            </a:r>
            <a:r>
              <a:rPr lang="en-US" sz="1800" smtClean="0"/>
              <a:t>CD59) </a:t>
            </a:r>
            <a:r>
              <a:rPr lang="hu-HU" sz="1800" smtClean="0"/>
              <a:t>disznó</a:t>
            </a:r>
            <a:endParaRPr lang="en-GB" sz="1800" smtClean="0"/>
          </a:p>
          <a:p>
            <a:pPr eaLnBrk="1" hangingPunct="1">
              <a:lnSpc>
                <a:spcPct val="90000"/>
              </a:lnSpc>
            </a:pPr>
            <a:r>
              <a:rPr lang="hu-HU" sz="2400" smtClean="0">
                <a:solidFill>
                  <a:schemeClr val="tx2"/>
                </a:solidFill>
              </a:rPr>
              <a:t>Graft manipulációja</a:t>
            </a:r>
            <a:endParaRPr lang="en-GB" sz="2400" smtClean="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hu-HU" sz="1800" smtClean="0"/>
              <a:t>Immunkompetens sejtek kimosása vagy elpusztítása</a:t>
            </a:r>
            <a:endParaRPr lang="en-GB" sz="1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7F1FB2-C950-4357-9CE5-D37BAA578F34}" type="slidenum">
              <a:rPr lang="en-GB"/>
              <a:pPr/>
              <a:t>2</a:t>
            </a:fld>
            <a:endParaRPr lang="en-GB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143000"/>
          </a:xfrm>
        </p:spPr>
        <p:txBody>
          <a:bodyPr/>
          <a:lstStyle/>
          <a:p>
            <a:pPr eaLnBrk="1" hangingPunct="1"/>
            <a:r>
              <a:rPr lang="hu-HU" sz="3200" smtClean="0"/>
              <a:t>A szöveti</a:t>
            </a:r>
            <a:r>
              <a:rPr lang="en-US" sz="3200" smtClean="0"/>
              <a:t> </a:t>
            </a:r>
            <a:r>
              <a:rPr lang="hu-HU" sz="3200" smtClean="0"/>
              <a:t>és szervi</a:t>
            </a:r>
            <a:r>
              <a:rPr lang="en-US" sz="3200" smtClean="0"/>
              <a:t> </a:t>
            </a:r>
            <a:r>
              <a:rPr lang="hu-HU" sz="3200" smtClean="0"/>
              <a:t>kilökődés</a:t>
            </a:r>
            <a:r>
              <a:rPr lang="en-US" sz="3200" smtClean="0"/>
              <a:t> </a:t>
            </a:r>
            <a:r>
              <a:rPr lang="hu-HU" sz="3200" smtClean="0"/>
              <a:t>és</a:t>
            </a:r>
            <a:r>
              <a:rPr lang="en-US" sz="3200" smtClean="0"/>
              <a:t> toleranc</a:t>
            </a:r>
            <a:r>
              <a:rPr lang="hu-HU" sz="3200" smtClean="0"/>
              <a:t>ia esetei</a:t>
            </a:r>
            <a:r>
              <a:rPr lang="en-US" sz="3200" smtClean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8788"/>
            <a:ext cx="7161213" cy="1752600"/>
          </a:xfrm>
        </p:spPr>
        <p:txBody>
          <a:bodyPr/>
          <a:lstStyle/>
          <a:p>
            <a:pPr algn="l" eaLnBrk="1" hangingPunct="1"/>
            <a:r>
              <a:rPr lang="hu-HU" sz="2800" smtClean="0"/>
              <a:t>1) Szövet</a:t>
            </a:r>
            <a:r>
              <a:rPr lang="en-US" sz="2800" smtClean="0"/>
              <a:t> </a:t>
            </a:r>
            <a:r>
              <a:rPr lang="hu-HU" sz="2800" smtClean="0"/>
              <a:t>vagy szerv</a:t>
            </a:r>
            <a:r>
              <a:rPr lang="en-US" sz="2800" smtClean="0"/>
              <a:t> trans</a:t>
            </a:r>
            <a:r>
              <a:rPr lang="hu-HU" sz="2800" smtClean="0"/>
              <a:t>z</a:t>
            </a:r>
            <a:r>
              <a:rPr lang="en-US" sz="2800" smtClean="0"/>
              <a:t>plant</a:t>
            </a:r>
            <a:r>
              <a:rPr lang="hu-HU" sz="2800" smtClean="0"/>
              <a:t>ációja</a:t>
            </a:r>
            <a:endParaRPr lang="en-US" sz="2800" smtClean="0"/>
          </a:p>
          <a:p>
            <a:pPr algn="l" eaLnBrk="1" hangingPunct="1"/>
            <a:r>
              <a:rPr lang="hu-HU" sz="2800" smtClean="0"/>
              <a:t>2) Terhesség</a:t>
            </a:r>
            <a:endParaRPr lang="en-US" sz="2800" smtClean="0"/>
          </a:p>
          <a:p>
            <a:pPr algn="l" eaLnBrk="1" hangingPunct="1"/>
            <a:r>
              <a:rPr lang="hu-HU" sz="2800" smtClean="0"/>
              <a:t>3) </a:t>
            </a:r>
            <a:r>
              <a:rPr lang="en-US" sz="2800" smtClean="0"/>
              <a:t>Tumor</a:t>
            </a:r>
            <a:r>
              <a:rPr lang="hu-HU" sz="2800" smtClean="0"/>
              <a:t>-immunitás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1942E9-1E78-4C5E-81E3-6F7BF495AAC2}" type="slidenum">
              <a:rPr lang="en-GB"/>
              <a:pPr/>
              <a:t>20</a:t>
            </a:fld>
            <a:endParaRPr lang="en-GB"/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200">
                <a:solidFill>
                  <a:schemeClr val="tx2"/>
                </a:solidFill>
                <a:latin typeface="Comic Sans MS" pitchFamily="66" charset="0"/>
              </a:rPr>
              <a:t>A kilökődés és a GVHD kezelésének lehetőségei</a:t>
            </a:r>
            <a:endParaRPr lang="en-GB" sz="32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8207375" cy="5040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z="2400" smtClean="0">
                <a:solidFill>
                  <a:schemeClr val="tx2"/>
                </a:solidFill>
              </a:rPr>
              <a:t>Szisztémás vagy célzott i</a:t>
            </a:r>
            <a:r>
              <a:rPr lang="en-US" sz="2400" smtClean="0">
                <a:solidFill>
                  <a:schemeClr val="tx2"/>
                </a:solidFill>
              </a:rPr>
              <a:t>mmun</a:t>
            </a:r>
            <a:r>
              <a:rPr lang="hu-HU" sz="2400" smtClean="0">
                <a:solidFill>
                  <a:schemeClr val="tx2"/>
                </a:solidFill>
              </a:rPr>
              <a:t>szuppresszió</a:t>
            </a:r>
            <a:endParaRPr lang="en-US" sz="2400" smtClean="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hu-HU" sz="1800" smtClean="0"/>
              <a:t>Gyulladás, citokintermelés gátlása:</a:t>
            </a:r>
          </a:p>
          <a:p>
            <a:pPr lvl="2" eaLnBrk="1" hangingPunct="1">
              <a:lnSpc>
                <a:spcPct val="90000"/>
              </a:lnSpc>
            </a:pPr>
            <a:r>
              <a:rPr lang="hu-HU" sz="1800" smtClean="0"/>
              <a:t>Kortikoszteroidok: Prednisolon 	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1800" smtClean="0"/>
              <a:t>(Immunsejtek) jelátvitelének gátlása</a:t>
            </a:r>
          </a:p>
          <a:p>
            <a:pPr lvl="2" eaLnBrk="1" hangingPunct="1">
              <a:lnSpc>
                <a:spcPct val="90000"/>
              </a:lnSpc>
            </a:pPr>
            <a:r>
              <a:rPr lang="hu-HU" sz="1800" smtClean="0"/>
              <a:t>Kalcineurin-blokkolók: Cyclosporin A (INN), Tacrolimus (Fujimycin)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1800" smtClean="0"/>
              <a:t>(Immunsejtek) DNS-szintézisének és proliferációjának gátlása:</a:t>
            </a:r>
          </a:p>
          <a:p>
            <a:pPr lvl="2" eaLnBrk="1" hangingPunct="1">
              <a:lnSpc>
                <a:spcPct val="90000"/>
              </a:lnSpc>
            </a:pPr>
            <a:r>
              <a:rPr lang="hu-HU" sz="1800" smtClean="0"/>
              <a:t>Mycophenolate, Azathioprine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1800" smtClean="0"/>
              <a:t>Immunsejtek specifikus gátlása/túlaktiválása/pusztítása monoklonális antitestek segítségével, pl: </a:t>
            </a:r>
            <a:endParaRPr lang="en-US" sz="1800" smtClean="0"/>
          </a:p>
          <a:p>
            <a:pPr lvl="2" eaLnBrk="1" hangingPunct="1">
              <a:lnSpc>
                <a:spcPct val="90000"/>
              </a:lnSpc>
            </a:pPr>
            <a:r>
              <a:rPr lang="hu-HU" sz="1800" smtClean="0"/>
              <a:t>anti-thymocyte globulin (ATG), mellékhatások miatt nem preferált</a:t>
            </a:r>
          </a:p>
          <a:p>
            <a:pPr lvl="2" eaLnBrk="1" hangingPunct="1">
              <a:lnSpc>
                <a:spcPct val="90000"/>
              </a:lnSpc>
            </a:pPr>
            <a:r>
              <a:rPr lang="hu-HU" sz="1800" smtClean="0"/>
              <a:t>anti-CD3 (OKT3, Muromonab), mellékhatások miatt nem preferált </a:t>
            </a:r>
          </a:p>
          <a:p>
            <a:pPr lvl="2" eaLnBrk="1" hangingPunct="1">
              <a:lnSpc>
                <a:spcPct val="90000"/>
              </a:lnSpc>
            </a:pPr>
            <a:r>
              <a:rPr lang="hu-HU" sz="1800" smtClean="0"/>
              <a:t>anti-IL2Ra (Simulect, Zenapax)</a:t>
            </a:r>
            <a:endParaRPr lang="en-US" sz="1800" smtClean="0"/>
          </a:p>
          <a:p>
            <a:pPr lvl="2" eaLnBrk="1" hangingPunct="1">
              <a:lnSpc>
                <a:spcPct val="90000"/>
              </a:lnSpc>
            </a:pPr>
            <a:r>
              <a:rPr lang="hu-HU" sz="1800" smtClean="0"/>
              <a:t>anti-CD19 (Rituximab)</a:t>
            </a:r>
            <a:r>
              <a:rPr lang="hu-HU" sz="2000" b="1" smtClean="0"/>
              <a:t> </a:t>
            </a:r>
          </a:p>
          <a:p>
            <a:pPr lvl="2" eaLnBrk="1" hangingPunct="1">
              <a:lnSpc>
                <a:spcPct val="90000"/>
              </a:lnSpc>
            </a:pPr>
            <a:endParaRPr lang="en-US" sz="2000" b="1" smtClean="0"/>
          </a:p>
          <a:p>
            <a:pPr lvl="1" eaLnBrk="1" hangingPunct="1">
              <a:lnSpc>
                <a:spcPct val="90000"/>
              </a:lnSpc>
            </a:pPr>
            <a:endParaRPr lang="en-US" sz="1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BC335F-1A7B-4940-A8B3-C4D5012A4758}" type="slidenum">
              <a:rPr lang="en-GB"/>
              <a:pPr/>
              <a:t>21</a:t>
            </a:fld>
            <a:endParaRPr lang="en-GB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143000"/>
          </a:xfrm>
        </p:spPr>
        <p:txBody>
          <a:bodyPr/>
          <a:lstStyle/>
          <a:p>
            <a:pPr eaLnBrk="1" hangingPunct="1"/>
            <a:r>
              <a:rPr lang="hu-HU" sz="3200" smtClean="0"/>
              <a:t>A szöveti</a:t>
            </a:r>
            <a:r>
              <a:rPr lang="en-US" sz="3200" smtClean="0"/>
              <a:t> </a:t>
            </a:r>
            <a:r>
              <a:rPr lang="hu-HU" sz="3200" smtClean="0"/>
              <a:t>és szervi</a:t>
            </a:r>
            <a:r>
              <a:rPr lang="en-US" sz="3200" smtClean="0"/>
              <a:t> </a:t>
            </a:r>
            <a:r>
              <a:rPr lang="hu-HU" sz="3200" smtClean="0"/>
              <a:t>kilökődés</a:t>
            </a:r>
            <a:r>
              <a:rPr lang="en-US" sz="3200" smtClean="0"/>
              <a:t> </a:t>
            </a:r>
            <a:r>
              <a:rPr lang="hu-HU" sz="3200" smtClean="0"/>
              <a:t>és</a:t>
            </a:r>
            <a:r>
              <a:rPr lang="en-US" sz="3200" smtClean="0"/>
              <a:t> toleranc</a:t>
            </a:r>
            <a:r>
              <a:rPr lang="hu-HU" sz="3200" smtClean="0"/>
              <a:t>ia esetei</a:t>
            </a:r>
            <a:r>
              <a:rPr lang="en-US" sz="3200" smtClean="0"/>
              <a:t> 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8788"/>
            <a:ext cx="7161213" cy="1752600"/>
          </a:xfrm>
        </p:spPr>
        <p:txBody>
          <a:bodyPr/>
          <a:lstStyle/>
          <a:p>
            <a:pPr algn="l" eaLnBrk="1" hangingPunct="1"/>
            <a:r>
              <a:rPr lang="hu-HU" sz="2800" smtClean="0"/>
              <a:t>1) Szövet</a:t>
            </a:r>
            <a:r>
              <a:rPr lang="en-US" sz="2800" smtClean="0"/>
              <a:t> </a:t>
            </a:r>
            <a:r>
              <a:rPr lang="hu-HU" sz="2800" smtClean="0"/>
              <a:t>vagy szerv</a:t>
            </a:r>
            <a:r>
              <a:rPr lang="en-US" sz="2800" smtClean="0"/>
              <a:t> trans</a:t>
            </a:r>
            <a:r>
              <a:rPr lang="hu-HU" sz="2800" smtClean="0"/>
              <a:t>z</a:t>
            </a:r>
            <a:r>
              <a:rPr lang="en-US" sz="2800" smtClean="0"/>
              <a:t>plant</a:t>
            </a:r>
            <a:r>
              <a:rPr lang="hu-HU" sz="2800" smtClean="0"/>
              <a:t>ációja</a:t>
            </a:r>
            <a:endParaRPr lang="en-US" sz="2800" smtClean="0"/>
          </a:p>
          <a:p>
            <a:pPr algn="l" eaLnBrk="1" hangingPunct="1"/>
            <a:r>
              <a:rPr lang="hu-HU" sz="2800" smtClean="0"/>
              <a:t>2) Terhesség</a:t>
            </a:r>
            <a:endParaRPr lang="en-US" sz="2800" smtClean="0"/>
          </a:p>
          <a:p>
            <a:pPr algn="l" eaLnBrk="1" hangingPunct="1"/>
            <a:r>
              <a:rPr lang="hu-HU" sz="2800" smtClean="0"/>
              <a:t>3) </a:t>
            </a:r>
            <a:r>
              <a:rPr lang="en-US" sz="2800" smtClean="0"/>
              <a:t>Tumor</a:t>
            </a:r>
            <a:r>
              <a:rPr lang="hu-HU" sz="2800" smtClean="0"/>
              <a:t>-immunitás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DA0B89-4DCF-4867-8840-1950F2FD1036}" type="slidenum">
              <a:rPr lang="en-GB"/>
              <a:pPr/>
              <a:t>22</a:t>
            </a:fld>
            <a:endParaRPr lang="en-GB"/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0" y="333375"/>
            <a:ext cx="4321175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hu-HU">
                <a:solidFill>
                  <a:schemeClr val="tx2"/>
                </a:solidFill>
                <a:latin typeface="Comic Sans MS" pitchFamily="66" charset="0"/>
              </a:rPr>
              <a:t>Immunológiai értelemben a magzat is allograft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hu-HU" sz="180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sz="1800">
                <a:latin typeface="Comic Sans MS" pitchFamily="66" charset="0"/>
              </a:rPr>
              <a:t>az anyai IR ismételten idegenként aznosítja is  </a:t>
            </a:r>
            <a:endParaRPr lang="en-US" sz="180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sz="1800">
                <a:latin typeface="Comic Sans MS" pitchFamily="66" charset="0"/>
              </a:rPr>
              <a:t>mégis tolerálja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sz="1800">
                <a:latin typeface="Comic Sans MS" pitchFamily="66" charset="0"/>
              </a:rPr>
              <a:t>aktív immunológiai védelmet nyújt neki</a:t>
            </a:r>
            <a:endParaRPr lang="en-US" sz="1800">
              <a:latin typeface="Comic Sans MS" pitchFamily="66" charset="0"/>
            </a:endParaRPr>
          </a:p>
        </p:txBody>
      </p:sp>
      <p:graphicFrame>
        <p:nvGraphicFramePr>
          <p:cNvPr id="71711" name="Group 31"/>
          <p:cNvGraphicFramePr>
            <a:graphicFrameLocks noGrp="1"/>
          </p:cNvGraphicFramePr>
          <p:nvPr/>
        </p:nvGraphicFramePr>
        <p:xfrm>
          <a:off x="468313" y="3429000"/>
          <a:ext cx="3816350" cy="3103563"/>
        </p:xfrm>
        <a:graphic>
          <a:graphicData uri="http://schemas.openxmlformats.org/drawingml/2006/table">
            <a:tbl>
              <a:tblPr/>
              <a:tblGrid>
                <a:gridCol w="1908175"/>
                <a:gridCol w="1908175"/>
              </a:tblGrid>
              <a:tr h="608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Élettan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Immunológia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Fertilizáció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Transzplantáció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Terhesség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Tolerancia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Abortusz (spontán)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Korai kilökődés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Születés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Időzített kilökődés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600" name="Picture 29" descr="figure 14-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549275"/>
            <a:ext cx="4629150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CBACF4-CAE6-4BFD-A5FA-A22833115594}" type="slidenum">
              <a:rPr lang="en-GB"/>
              <a:pPr/>
              <a:t>23</a:t>
            </a:fld>
            <a:endParaRPr lang="en-GB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539750" y="1374775"/>
            <a:ext cx="7920038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arenR"/>
            </a:pPr>
            <a:r>
              <a:rPr lang="hu-HU" sz="1800">
                <a:latin typeface="Comic Sans MS" pitchFamily="66" charset="0"/>
              </a:rPr>
              <a:t>A magzat csak korlátozottan hozzáférhető az anyai IR számára (placenta mint </a:t>
            </a:r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anatómiai barrier</a:t>
            </a:r>
            <a:r>
              <a:rPr lang="hu-HU" sz="1800">
                <a:latin typeface="Comic Sans MS" pitchFamily="66" charset="0"/>
              </a:rPr>
              <a:t>)</a:t>
            </a:r>
          </a:p>
          <a:p>
            <a:pPr marL="457200" indent="-457200">
              <a:buFontTx/>
              <a:buAutoNum type="arabicParenR"/>
            </a:pPr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Hormonális immunszuppresszió</a:t>
            </a:r>
          </a:p>
          <a:p>
            <a:pPr marL="457200" indent="-457200"/>
            <a:r>
              <a:rPr lang="hu-HU" sz="1800">
                <a:latin typeface="Comic Sans MS" pitchFamily="66" charset="0"/>
              </a:rPr>
              <a:t>	Anyai immunszuppresszánsok</a:t>
            </a:r>
            <a:endParaRPr lang="en-US" sz="1800">
              <a:latin typeface="Comic Sans MS" pitchFamily="66" charset="0"/>
            </a:endParaRPr>
          </a:p>
          <a:p>
            <a:pPr marL="1371600" lvl="2" indent="-457200"/>
            <a:r>
              <a:rPr lang="hu-HU" sz="1800">
                <a:latin typeface="Comic Sans MS" pitchFamily="66" charset="0"/>
              </a:rPr>
              <a:t>		</a:t>
            </a:r>
            <a:r>
              <a:rPr lang="en-US" sz="1800">
                <a:latin typeface="Comic Sans MS" pitchFamily="66" charset="0"/>
              </a:rPr>
              <a:t>Proges</a:t>
            </a:r>
            <a:r>
              <a:rPr lang="hu-HU" sz="1800">
                <a:latin typeface="Comic Sans MS" pitchFamily="66" charset="0"/>
              </a:rPr>
              <a:t>z</a:t>
            </a:r>
            <a:r>
              <a:rPr lang="en-US" sz="1800">
                <a:latin typeface="Comic Sans MS" pitchFamily="66" charset="0"/>
              </a:rPr>
              <a:t>teron, </a:t>
            </a:r>
            <a:r>
              <a:rPr lang="hu-HU" sz="1800">
                <a:latin typeface="Comic Sans MS" pitchFamily="66" charset="0"/>
              </a:rPr>
              <a:t>ösztrogének</a:t>
            </a:r>
            <a:endParaRPr lang="en-US" sz="1800">
              <a:latin typeface="Comic Sans MS" pitchFamily="66" charset="0"/>
            </a:endParaRPr>
          </a:p>
          <a:p>
            <a:pPr marL="914400" lvl="1" indent="-457200"/>
            <a:r>
              <a:rPr lang="hu-HU" sz="1800">
                <a:latin typeface="Comic Sans MS" pitchFamily="66" charset="0"/>
              </a:rPr>
              <a:t>	</a:t>
            </a:r>
            <a:r>
              <a:rPr lang="en-US" sz="1800">
                <a:latin typeface="Comic Sans MS" pitchFamily="66" charset="0"/>
              </a:rPr>
              <a:t>Placent</a:t>
            </a:r>
            <a:r>
              <a:rPr lang="hu-HU" sz="1800">
                <a:latin typeface="Comic Sans MS" pitchFamily="66" charset="0"/>
              </a:rPr>
              <a:t>ából származó</a:t>
            </a:r>
            <a:endParaRPr lang="en-US" sz="1800">
              <a:latin typeface="Comic Sans MS" pitchFamily="66" charset="0"/>
            </a:endParaRPr>
          </a:p>
          <a:p>
            <a:pPr marL="1371600" lvl="2" indent="-457200"/>
            <a:r>
              <a:rPr lang="hu-HU" sz="1800">
                <a:latin typeface="Comic Sans MS" pitchFamily="66" charset="0"/>
              </a:rPr>
              <a:t>		</a:t>
            </a:r>
            <a:r>
              <a:rPr lang="en-US" sz="1800">
                <a:latin typeface="Comic Sans MS" pitchFamily="66" charset="0"/>
              </a:rPr>
              <a:t>hCG</a:t>
            </a:r>
            <a:r>
              <a:rPr lang="hu-HU" sz="1800">
                <a:latin typeface="Comic Sans MS" pitchFamily="66" charset="0"/>
              </a:rPr>
              <a:t> (humán choriogonadotropin hormon)</a:t>
            </a:r>
            <a:endParaRPr lang="en-US" sz="1800">
              <a:latin typeface="Comic Sans MS" pitchFamily="66" charset="0"/>
            </a:endParaRPr>
          </a:p>
          <a:p>
            <a:pPr marL="914400" lvl="1" indent="-457200"/>
            <a:r>
              <a:rPr lang="hu-HU" sz="1800">
                <a:latin typeface="Comic Sans MS" pitchFamily="66" charset="0"/>
              </a:rPr>
              <a:t>	Magzati</a:t>
            </a:r>
            <a:endParaRPr lang="en-US" sz="1800">
              <a:latin typeface="Comic Sans MS" pitchFamily="66" charset="0"/>
            </a:endParaRPr>
          </a:p>
          <a:p>
            <a:pPr marL="1371600" lvl="2" indent="-457200"/>
            <a:r>
              <a:rPr lang="hu-HU" sz="1800">
                <a:latin typeface="Comic Sans MS" pitchFamily="66" charset="0"/>
                <a:sym typeface="Symbol" pitchFamily="18" charset="2"/>
              </a:rPr>
              <a:t>		</a:t>
            </a:r>
            <a:r>
              <a:rPr lang="en-US" sz="1800">
                <a:latin typeface="Comic Sans MS" pitchFamily="66" charset="0"/>
                <a:sym typeface="Symbol" pitchFamily="18" charset="2"/>
              </a:rPr>
              <a:t></a:t>
            </a:r>
            <a:r>
              <a:rPr lang="en-US" sz="1800">
                <a:latin typeface="Comic Sans MS" pitchFamily="66" charset="0"/>
              </a:rPr>
              <a:t>-1-fetoprotein</a:t>
            </a:r>
          </a:p>
          <a:p>
            <a:pPr marL="457200" indent="-457200">
              <a:buFontTx/>
              <a:buAutoNum type="arabicParenR"/>
            </a:pPr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Szisztémás Th2-immunmoduláció</a:t>
            </a:r>
            <a:r>
              <a:rPr lang="hu-HU" sz="1800">
                <a:latin typeface="Comic Sans MS" pitchFamily="66" charset="0"/>
              </a:rPr>
              <a:t> (graft/magzat T-sejt mediált kilökésének nem kedvez) </a:t>
            </a:r>
          </a:p>
          <a:p>
            <a:pPr marL="914400" lvl="1" indent="-457200"/>
            <a:r>
              <a:rPr lang="hu-HU" sz="1800">
                <a:latin typeface="Comic Sans MS" pitchFamily="66" charset="0"/>
              </a:rPr>
              <a:t>	&gt; Th1 automimmun betegségek</a:t>
            </a:r>
          </a:p>
          <a:p>
            <a:pPr marL="914400" lvl="1" indent="-457200"/>
            <a:r>
              <a:rPr lang="hu-HU" sz="1800">
                <a:latin typeface="Comic Sans MS" pitchFamily="66" charset="0"/>
              </a:rPr>
              <a:t> tünetei (pl. RA) gyengülnek</a:t>
            </a:r>
          </a:p>
          <a:p>
            <a:pPr marL="914400" lvl="1" indent="-457200"/>
            <a:r>
              <a:rPr lang="hu-HU" sz="1800">
                <a:latin typeface="Comic Sans MS" pitchFamily="66" charset="0"/>
              </a:rPr>
              <a:t>  	&gt; Th1-válaszok (pl. antitumorális)</a:t>
            </a:r>
          </a:p>
          <a:p>
            <a:pPr marL="914400" lvl="1" indent="-457200"/>
            <a:r>
              <a:rPr lang="hu-HU" sz="1800">
                <a:latin typeface="Comic Sans MS" pitchFamily="66" charset="0"/>
              </a:rPr>
              <a:t> gyengülnek</a:t>
            </a:r>
          </a:p>
          <a:p>
            <a:pPr marL="914400" lvl="1" indent="-457200"/>
            <a:r>
              <a:rPr lang="hu-HU" sz="1800">
                <a:latin typeface="Comic Sans MS" pitchFamily="66" charset="0"/>
              </a:rPr>
              <a:t>	&gt; Th2 autoimmun betegségek</a:t>
            </a:r>
          </a:p>
          <a:p>
            <a:pPr marL="914400" lvl="1" indent="-457200"/>
            <a:r>
              <a:rPr lang="hu-HU" sz="1800">
                <a:latin typeface="Comic Sans MS" pitchFamily="66" charset="0"/>
              </a:rPr>
              <a:t> tünetei (pl. SLE) erősödnek, stb.</a:t>
            </a:r>
          </a:p>
          <a:p>
            <a:pPr marL="914400" lvl="1" indent="-457200"/>
            <a:endParaRPr lang="hu-HU" sz="1800">
              <a:latin typeface="Comic Sans MS" pitchFamily="66" charset="0"/>
            </a:endParaRPr>
          </a:p>
          <a:p>
            <a:pPr marL="914400" lvl="1" indent="-457200"/>
            <a:endParaRPr lang="hu-HU" sz="1800">
              <a:latin typeface="Comic Sans MS" pitchFamily="66" charset="0"/>
            </a:endParaRP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287338" y="333375"/>
            <a:ext cx="88931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 algn="ctr"/>
            <a:r>
              <a:rPr lang="hu-HU" sz="3200">
                <a:solidFill>
                  <a:schemeClr val="tx2"/>
                </a:solidFill>
                <a:latin typeface="Comic Sans MS" pitchFamily="66" charset="0"/>
              </a:rPr>
              <a:t>A magzat tolerálásának szisztémás okai</a:t>
            </a:r>
            <a:endParaRPr lang="en-US" sz="320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25605" name="Picture 6" descr="fig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4437063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Oval 7"/>
          <p:cNvSpPr>
            <a:spLocks noChangeArrowheads="1"/>
          </p:cNvSpPr>
          <p:nvPr/>
        </p:nvSpPr>
        <p:spPr bwMode="auto">
          <a:xfrm>
            <a:off x="5795963" y="5157788"/>
            <a:ext cx="946150" cy="504825"/>
          </a:xfrm>
          <a:prstGeom prst="ellipse">
            <a:avLst/>
          </a:prstGeom>
          <a:noFill/>
          <a:ln w="412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Oval 8"/>
          <p:cNvSpPr>
            <a:spLocks noChangeArrowheads="1"/>
          </p:cNvSpPr>
          <p:nvPr/>
        </p:nvSpPr>
        <p:spPr bwMode="auto">
          <a:xfrm>
            <a:off x="8172450" y="5013325"/>
            <a:ext cx="420688" cy="336550"/>
          </a:xfrm>
          <a:prstGeom prst="ellipse">
            <a:avLst/>
          </a:prstGeom>
          <a:noFill/>
          <a:ln w="412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DFCD93-A70E-46F2-BD2E-9E136E00C0B9}" type="slidenum">
              <a:rPr lang="en-GB"/>
              <a:pPr/>
              <a:t>24</a:t>
            </a:fld>
            <a:endParaRPr lang="en-GB"/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2" cstate="print"/>
          <a:srcRect l="974" r="11760"/>
          <a:stretch>
            <a:fillRect/>
          </a:stretch>
        </p:blipFill>
        <p:spPr bwMode="auto">
          <a:xfrm>
            <a:off x="325438" y="115888"/>
            <a:ext cx="47434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3" cstate="print"/>
          <a:srcRect l="1663" t="-433" r="37279"/>
          <a:stretch>
            <a:fillRect/>
          </a:stretch>
        </p:blipFill>
        <p:spPr bwMode="auto">
          <a:xfrm>
            <a:off x="323850" y="2781300"/>
            <a:ext cx="3327400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9" name="Oval 9"/>
          <p:cNvSpPr>
            <a:spLocks noChangeArrowheads="1"/>
          </p:cNvSpPr>
          <p:nvPr/>
        </p:nvSpPr>
        <p:spPr bwMode="auto">
          <a:xfrm>
            <a:off x="1438275" y="3597275"/>
            <a:ext cx="1439863" cy="106045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71" name="Rectangle 11"/>
          <p:cNvSpPr>
            <a:spLocks noChangeArrowheads="1"/>
          </p:cNvSpPr>
          <p:nvPr/>
        </p:nvSpPr>
        <p:spPr bwMode="auto">
          <a:xfrm>
            <a:off x="439738" y="4652963"/>
            <a:ext cx="1395412" cy="792162"/>
          </a:xfrm>
          <a:prstGeom prst="rect">
            <a:avLst/>
          </a:prstGeom>
          <a:noFill/>
          <a:ln w="38100">
            <a:solidFill>
              <a:srgbClr val="FF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72" name="AutoShape 12"/>
          <p:cNvSpPr>
            <a:spLocks noChangeArrowheads="1"/>
          </p:cNvSpPr>
          <p:nvPr/>
        </p:nvSpPr>
        <p:spPr bwMode="auto">
          <a:xfrm rot="-7908340">
            <a:off x="1979613" y="1989137"/>
            <a:ext cx="1944688" cy="1223963"/>
          </a:xfrm>
          <a:prstGeom prst="curvedDownArrow">
            <a:avLst>
              <a:gd name="adj1" fmla="val 31777"/>
              <a:gd name="adj2" fmla="val 63554"/>
              <a:gd name="adj3" fmla="val 3333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73" name="AutoShape 13"/>
          <p:cNvSpPr>
            <a:spLocks noChangeArrowheads="1"/>
          </p:cNvSpPr>
          <p:nvPr/>
        </p:nvSpPr>
        <p:spPr bwMode="auto">
          <a:xfrm rot="12793435" flipH="1">
            <a:off x="2771775" y="2349500"/>
            <a:ext cx="1944688" cy="1223963"/>
          </a:xfrm>
          <a:prstGeom prst="curvedDownArrow">
            <a:avLst>
              <a:gd name="adj1" fmla="val 31777"/>
              <a:gd name="adj2" fmla="val 63554"/>
              <a:gd name="adj3" fmla="val 33333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5364163" y="333375"/>
            <a:ext cx="3529012" cy="1943100"/>
          </a:xfrm>
          <a:noFill/>
        </p:spPr>
        <p:txBody>
          <a:bodyPr/>
          <a:lstStyle/>
          <a:p>
            <a:pPr eaLnBrk="1" hangingPunct="1"/>
            <a:r>
              <a:rPr lang="hu-HU" sz="3200" smtClean="0"/>
              <a:t>További okok -</a:t>
            </a:r>
            <a:br>
              <a:rPr lang="hu-HU" sz="3200" smtClean="0"/>
            </a:br>
            <a:r>
              <a:rPr lang="hu-HU" sz="3200" smtClean="0"/>
              <a:t>Anya és magzat immunológiai interakciói</a:t>
            </a:r>
            <a:endParaRPr lang="en-US" sz="3200" smtClean="0"/>
          </a:p>
        </p:txBody>
      </p:sp>
      <p:sp>
        <p:nvSpPr>
          <p:cNvPr id="143375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3851275" y="4124325"/>
            <a:ext cx="5292725" cy="2473325"/>
          </a:xfrm>
          <a:noFill/>
        </p:spPr>
        <p:txBody>
          <a:bodyPr/>
          <a:lstStyle/>
          <a:p>
            <a:pPr marL="609600" indent="-609600" algn="l" eaLnBrk="1" hangingPunct="1">
              <a:lnSpc>
                <a:spcPct val="90000"/>
              </a:lnSpc>
              <a:buFontTx/>
              <a:buAutoNum type="arabicParenR"/>
            </a:pPr>
            <a:r>
              <a:rPr lang="hu-HU" sz="1800" smtClean="0">
                <a:solidFill>
                  <a:schemeClr val="tx2"/>
                </a:solidFill>
              </a:rPr>
              <a:t>Anyai IR – Magzati chorionbolyhok, villosus trophoblast/syntitiotrophoblast sejtek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rabicParenR"/>
            </a:pPr>
            <a:r>
              <a:rPr lang="hu-HU" sz="1800" smtClean="0">
                <a:solidFill>
                  <a:schemeClr val="accent1"/>
                </a:solidFill>
              </a:rPr>
              <a:t>Anyai IR – Magzati invazív extravillosus trophoblast sejtek</a:t>
            </a:r>
            <a:endParaRPr lang="en-US" sz="1800" smtClean="0">
              <a:solidFill>
                <a:schemeClr val="accent1"/>
              </a:solidFill>
            </a:endParaRPr>
          </a:p>
          <a:p>
            <a:pPr marL="609600" indent="-609600" algn="l" eaLnBrk="1" hangingPunct="1">
              <a:lnSpc>
                <a:spcPct val="90000"/>
              </a:lnSpc>
            </a:pPr>
            <a:r>
              <a:rPr lang="hu-HU" sz="1800" smtClean="0">
                <a:solidFill>
                  <a:srgbClr val="99FF33"/>
                </a:solidFill>
              </a:rPr>
              <a:t>3) 	Anyai IR – Kivándorló magzati sejtek (magzati mikrokimérizmus)</a:t>
            </a:r>
          </a:p>
          <a:p>
            <a:pPr marL="609600" indent="-609600" algn="l" eaLnBrk="1" hangingPunct="1">
              <a:lnSpc>
                <a:spcPct val="90000"/>
              </a:lnSpc>
            </a:pPr>
            <a:r>
              <a:rPr lang="hu-HU" sz="1800" smtClean="0">
                <a:solidFill>
                  <a:srgbClr val="00FFFF"/>
                </a:solidFill>
              </a:rPr>
              <a:t>4) 	Magzati IR – Bevándorló anyai sejtek (anyai mikrokimérizmus)</a:t>
            </a:r>
            <a:endParaRPr lang="en-US" sz="1800" smtClean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9" grpId="0" animBg="1"/>
      <p:bldP spid="143371" grpId="0" animBg="1"/>
      <p:bldP spid="143372" grpId="0" animBg="1"/>
      <p:bldP spid="14337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02FC0A-38CD-4523-A8BA-D717B71799BB}" type="slidenum">
              <a:rPr lang="en-GB"/>
              <a:pPr/>
              <a:t>25</a:t>
            </a:fld>
            <a:endParaRPr lang="en-GB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 l="1663" t="-433" r="37279" b="50433"/>
          <a:stretch>
            <a:fillRect/>
          </a:stretch>
        </p:blipFill>
        <p:spPr bwMode="auto">
          <a:xfrm>
            <a:off x="323850" y="1844675"/>
            <a:ext cx="33274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1438275" y="2660650"/>
            <a:ext cx="1439863" cy="106045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87338" y="333375"/>
            <a:ext cx="8893175" cy="1223963"/>
          </a:xfrm>
          <a:noFill/>
        </p:spPr>
        <p:txBody>
          <a:bodyPr/>
          <a:lstStyle/>
          <a:p>
            <a:pPr marL="762000" indent="-762000" eaLnBrk="1" hangingPunct="1"/>
            <a:r>
              <a:rPr lang="hu-HU" sz="3200" smtClean="0"/>
              <a:t>Anyai IR – Magzati chorionbolyhok, villosus trophoblast/syntitiotrophoblast  sejtek</a:t>
            </a:r>
            <a:endParaRPr lang="en-US" sz="3200" smtClean="0"/>
          </a:p>
        </p:txBody>
      </p:sp>
      <p:sp>
        <p:nvSpPr>
          <p:cNvPr id="27654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3779838" y="3271838"/>
            <a:ext cx="5292725" cy="3181350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hu-HU" sz="1800" smtClean="0"/>
              <a:t>Tolerancia biztosítása: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hu-HU" sz="1800" smtClean="0"/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arenR"/>
            </a:pPr>
            <a:r>
              <a:rPr lang="hu-HU" sz="1800" smtClean="0"/>
              <a:t>Teljes immunológiai neutralitás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arenR"/>
            </a:pPr>
            <a:r>
              <a:rPr lang="hu-HU" sz="1800" smtClean="0">
                <a:solidFill>
                  <a:schemeClr val="tx2"/>
                </a:solidFill>
              </a:rPr>
              <a:t>MHC proteinek teljesen hiányoznak a chorionbolyhokról</a:t>
            </a:r>
            <a:r>
              <a:rPr lang="hu-HU" sz="1800" smtClean="0"/>
              <a:t> 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arenR"/>
            </a:pPr>
            <a:r>
              <a:rPr lang="hu-HU" sz="1800" smtClean="0"/>
              <a:t>Egyes HLA gének átíródhatnak, de fehérjetermékeik (MHC-k) már nem jelennek meg a sejtfelszínen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arenR"/>
            </a:pPr>
            <a:r>
              <a:rPr lang="hu-HU" sz="1800" smtClean="0"/>
              <a:t>Nincs kimutatható T vagy B sejtes válasz velük szemben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arenR"/>
            </a:pPr>
            <a:r>
              <a:rPr lang="hu-HU" sz="1800" smtClean="0"/>
              <a:t>Spontán abortuszokban sem a chorionbolyhok ellen alakul ki immunválasz </a:t>
            </a:r>
            <a:endParaRPr lang="en-US" sz="1800" smtClean="0"/>
          </a:p>
        </p:txBody>
      </p:sp>
      <p:sp>
        <p:nvSpPr>
          <p:cNvPr id="27655" name="Rectangle 14"/>
          <p:cNvSpPr>
            <a:spLocks noChangeArrowheads="1"/>
          </p:cNvSpPr>
          <p:nvPr/>
        </p:nvSpPr>
        <p:spPr bwMode="auto">
          <a:xfrm>
            <a:off x="3743325" y="1730375"/>
            <a:ext cx="5400675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r>
              <a:rPr lang="hu-HU" sz="1800">
                <a:latin typeface="Comic Sans MS" pitchFamily="66" charset="0"/>
              </a:rPr>
              <a:t>Chorionbolyhok:</a:t>
            </a:r>
          </a:p>
          <a:p>
            <a:pPr marL="609600" indent="-609600">
              <a:spcBef>
                <a:spcPct val="20000"/>
              </a:spcBef>
              <a:buFontTx/>
              <a:buAutoNum type="arabicParenR"/>
            </a:pPr>
            <a:r>
              <a:rPr lang="hu-HU" sz="1800">
                <a:latin typeface="Comic Sans MS" pitchFamily="66" charset="0"/>
              </a:rPr>
              <a:t>Úsznak az anyai vérben</a:t>
            </a:r>
          </a:p>
          <a:p>
            <a:pPr marL="609600" indent="-609600">
              <a:spcBef>
                <a:spcPct val="20000"/>
              </a:spcBef>
              <a:buFontTx/>
              <a:buAutoNum type="arabicParenR"/>
            </a:pPr>
            <a:r>
              <a:rPr lang="hu-HU" sz="1800">
                <a:latin typeface="Comic Sans MS" pitchFamily="66" charset="0"/>
              </a:rPr>
              <a:t>Az anyai szisztémás IR-rel kerülnek interakcióba </a:t>
            </a:r>
            <a:endParaRPr lang="en-US" sz="1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6167C7-9A1E-45B3-B6B4-62FBF90A96AC}" type="slidenum">
              <a:rPr lang="en-GB"/>
              <a:pPr/>
              <a:t>26</a:t>
            </a:fld>
            <a:endParaRPr lang="en-GB"/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288" y="333375"/>
            <a:ext cx="8497887" cy="1223963"/>
          </a:xfrm>
          <a:noFill/>
        </p:spPr>
        <p:txBody>
          <a:bodyPr/>
          <a:lstStyle/>
          <a:p>
            <a:pPr marL="762000" indent="-762000" eaLnBrk="1" hangingPunct="1"/>
            <a:r>
              <a:rPr lang="hu-HU" sz="3200" smtClean="0">
                <a:solidFill>
                  <a:schemeClr val="accent1"/>
                </a:solidFill>
              </a:rPr>
              <a:t>Anyai IR – Anyai IR – Magzati invazív extravillosus trophoblast sejtek 1</a:t>
            </a:r>
            <a:endParaRPr lang="en-US" sz="3200" smtClean="0">
              <a:solidFill>
                <a:schemeClr val="accent1"/>
              </a:solidFill>
            </a:endParaRP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2" cstate="print"/>
          <a:srcRect l="1663" t="44212" r="37279" b="25433"/>
          <a:stretch>
            <a:fillRect/>
          </a:stretch>
        </p:blipFill>
        <p:spPr bwMode="auto">
          <a:xfrm>
            <a:off x="323850" y="1700213"/>
            <a:ext cx="33274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439738" y="1773238"/>
            <a:ext cx="1395412" cy="792162"/>
          </a:xfrm>
          <a:prstGeom prst="rect">
            <a:avLst/>
          </a:prstGeom>
          <a:noFill/>
          <a:ln w="38100">
            <a:solidFill>
              <a:srgbClr val="FF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3743325" y="1730375"/>
            <a:ext cx="5400675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r>
              <a:rPr lang="hu-HU" sz="1800">
                <a:latin typeface="Comic Sans MS" pitchFamily="66" charset="0"/>
              </a:rPr>
              <a:t>Extravillosus Trophoblast:</a:t>
            </a:r>
          </a:p>
          <a:p>
            <a:pPr marL="609600" indent="-609600">
              <a:spcBef>
                <a:spcPct val="20000"/>
              </a:spcBef>
              <a:buFontTx/>
              <a:buAutoNum type="arabicParenR"/>
            </a:pPr>
            <a:r>
              <a:rPr lang="hu-HU" sz="1800">
                <a:latin typeface="Comic Sans MS" pitchFamily="66" charset="0"/>
              </a:rPr>
              <a:t>Felmarják az anyai szövetet –&gt; decidua</a:t>
            </a:r>
          </a:p>
          <a:p>
            <a:pPr marL="609600" indent="-609600">
              <a:spcBef>
                <a:spcPct val="20000"/>
              </a:spcBef>
              <a:buFontTx/>
              <a:buAutoNum type="arabicParenR"/>
            </a:pPr>
            <a:r>
              <a:rPr lang="hu-HU" sz="1800">
                <a:latin typeface="Comic Sans MS" pitchFamily="66" charset="0"/>
              </a:rPr>
              <a:t>Az anyai lokális IR-rel (uterin IR) kerülnek interakcióba 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28679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500438"/>
            <a:ext cx="8207375" cy="2305050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hu-HU" sz="1800" smtClean="0"/>
              <a:t>Tolerancia biztosítása: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hu-HU" sz="1800" smtClean="0"/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arenR"/>
            </a:pPr>
            <a:r>
              <a:rPr lang="hu-HU" sz="1800" smtClean="0">
                <a:solidFill>
                  <a:schemeClr val="tx2"/>
                </a:solidFill>
              </a:rPr>
              <a:t>Speciális MHC-kompozíció</a:t>
            </a:r>
            <a:r>
              <a:rPr lang="hu-HU" sz="1800" smtClean="0"/>
              <a:t> a felszínen, főleg HLA-G és HLA-E (nem klasszikus MHC I-szerű proteinek) </a:t>
            </a:r>
          </a:p>
          <a:p>
            <a:pPr marL="609600" indent="-609600" algn="l" eaLnBrk="1" hangingPunct="1">
              <a:lnSpc>
                <a:spcPct val="80000"/>
              </a:lnSpc>
            </a:pPr>
            <a:endParaRPr lang="hu-HU" sz="1800" smtClean="0"/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arenR" startAt="2"/>
            </a:pPr>
            <a:r>
              <a:rPr lang="hu-HU" sz="1800" smtClean="0">
                <a:solidFill>
                  <a:schemeClr val="tx2"/>
                </a:solidFill>
              </a:rPr>
              <a:t>Főleg NK sejt infiltráció</a:t>
            </a:r>
            <a:r>
              <a:rPr lang="hu-HU" sz="1800" smtClean="0"/>
              <a:t>, speciális receptorhasználattal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hu-HU" sz="1800" smtClean="0"/>
              <a:t>	a) NKG2A &gt; HLA-E kötése &gt; gátolja az NK-mediált lízist 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hu-HU" sz="1800" smtClean="0"/>
              <a:t>	b) KIR2DL4 &gt; HLA-G-t köt &gt;  lokális gyulladás, serkenti a decidua, 		magzati vérellátás kialakulását</a:t>
            </a:r>
          </a:p>
          <a:p>
            <a:pPr marL="609600" indent="-609600" algn="l" eaLnBrk="1" hangingPunct="1">
              <a:lnSpc>
                <a:spcPct val="80000"/>
              </a:lnSpc>
            </a:pPr>
            <a:endParaRPr lang="hu-HU" sz="1800" smtClean="0"/>
          </a:p>
          <a:p>
            <a:pPr marL="609600" indent="-609600" algn="l" eaLnBrk="1" hangingPunct="1">
              <a:lnSpc>
                <a:spcPct val="80000"/>
              </a:lnSpc>
            </a:pPr>
            <a:r>
              <a:rPr lang="hu-HU" sz="1800" smtClean="0"/>
              <a:t>  </a:t>
            </a: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A98E29-5A62-496B-BF87-2A8BCAED0C82}" type="slidenum">
              <a:rPr lang="en-GB"/>
              <a:pPr/>
              <a:t>27</a:t>
            </a:fld>
            <a:endParaRPr lang="en-GB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333375"/>
            <a:ext cx="8497887" cy="1223963"/>
          </a:xfrm>
          <a:noFill/>
        </p:spPr>
        <p:txBody>
          <a:bodyPr/>
          <a:lstStyle/>
          <a:p>
            <a:pPr marL="762000" indent="-762000" eaLnBrk="1" hangingPunct="1"/>
            <a:r>
              <a:rPr lang="hu-HU" sz="3200" smtClean="0">
                <a:solidFill>
                  <a:schemeClr val="accent1"/>
                </a:solidFill>
              </a:rPr>
              <a:t>Anyai IR – Anyai IR – Magzati invazív extravillosus trophoblast sejtek 2</a:t>
            </a:r>
            <a:endParaRPr lang="en-US" sz="3200" smtClean="0">
              <a:solidFill>
                <a:schemeClr val="accent1"/>
              </a:solidFill>
            </a:endParaRPr>
          </a:p>
        </p:txBody>
      </p:sp>
      <p:sp>
        <p:nvSpPr>
          <p:cNvPr id="2970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200400"/>
            <a:ext cx="8207375" cy="3181350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hu-HU" sz="1800" smtClean="0"/>
              <a:t>Tolerancia biztosítása, folytatás: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hu-HU" sz="1800" smtClean="0"/>
          </a:p>
          <a:p>
            <a:pPr marL="609600" indent="-609600" algn="l" eaLnBrk="1" hangingPunct="1">
              <a:lnSpc>
                <a:spcPct val="80000"/>
              </a:lnSpc>
            </a:pPr>
            <a:r>
              <a:rPr lang="hu-HU" sz="1800" smtClean="0"/>
              <a:t>3) </a:t>
            </a:r>
            <a:r>
              <a:rPr lang="hu-HU" sz="1800" smtClean="0">
                <a:solidFill>
                  <a:schemeClr val="tx2"/>
                </a:solidFill>
              </a:rPr>
              <a:t>Erőteljes </a:t>
            </a:r>
            <a:r>
              <a:rPr lang="hu-HU" sz="1800" smtClean="0">
                <a:solidFill>
                  <a:schemeClr val="tx2"/>
                </a:solidFill>
                <a:latin typeface="Symbol" pitchFamily="18" charset="2"/>
              </a:rPr>
              <a:t>gd </a:t>
            </a:r>
            <a:r>
              <a:rPr lang="hu-HU" sz="1800" smtClean="0">
                <a:solidFill>
                  <a:schemeClr val="tx2"/>
                </a:solidFill>
              </a:rPr>
              <a:t>T</a:t>
            </a:r>
            <a:r>
              <a:rPr lang="hu-HU" sz="1800" smtClean="0">
                <a:solidFill>
                  <a:schemeClr val="tx2"/>
                </a:solidFill>
                <a:latin typeface="Symbol" pitchFamily="18" charset="2"/>
              </a:rPr>
              <a:t> </a:t>
            </a:r>
            <a:r>
              <a:rPr lang="hu-HU" sz="1800" smtClean="0">
                <a:solidFill>
                  <a:schemeClr val="tx2"/>
                </a:solidFill>
              </a:rPr>
              <a:t>sejt bevándorlás</a:t>
            </a:r>
            <a:r>
              <a:rPr lang="hu-HU" sz="1800" smtClean="0"/>
              <a:t> speciális TCR spektrummal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hu-HU" sz="1800" smtClean="0"/>
              <a:t>	a) TCR </a:t>
            </a:r>
            <a:r>
              <a:rPr lang="en-US" sz="1800" smtClean="0"/>
              <a:t>V</a:t>
            </a:r>
            <a:r>
              <a:rPr lang="hu-HU" sz="1800" smtClean="0">
                <a:latin typeface="Symbol" pitchFamily="18" charset="2"/>
              </a:rPr>
              <a:t>g</a:t>
            </a:r>
            <a:r>
              <a:rPr lang="hu-HU" sz="1800" smtClean="0"/>
              <a:t>1V</a:t>
            </a:r>
            <a:r>
              <a:rPr lang="hu-HU" sz="1800" smtClean="0">
                <a:latin typeface="Symbol" pitchFamily="18" charset="2"/>
              </a:rPr>
              <a:t>d</a:t>
            </a:r>
            <a:r>
              <a:rPr lang="hu-HU" sz="1800" smtClean="0"/>
              <a:t>1: nagyon nagy számban, IL-10 szekréció 	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hu-HU" sz="1800" smtClean="0"/>
              <a:t>	b) TCR </a:t>
            </a:r>
            <a:r>
              <a:rPr lang="en-US" sz="1800" smtClean="0"/>
              <a:t>V</a:t>
            </a:r>
            <a:r>
              <a:rPr lang="hu-HU" sz="1800" smtClean="0">
                <a:latin typeface="Symbol" pitchFamily="18" charset="2"/>
              </a:rPr>
              <a:t>g</a:t>
            </a:r>
            <a:r>
              <a:rPr lang="hu-HU" sz="1800" smtClean="0"/>
              <a:t>9V</a:t>
            </a:r>
            <a:r>
              <a:rPr lang="hu-HU" sz="1800" smtClean="0">
                <a:latin typeface="Symbol" pitchFamily="18" charset="2"/>
              </a:rPr>
              <a:t>d</a:t>
            </a:r>
            <a:r>
              <a:rPr lang="hu-HU" sz="1800" smtClean="0"/>
              <a:t>2: kis számban, különböző nempeptid-antigénekre spec. 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hu-HU" sz="1800" smtClean="0"/>
              <a:t>	c) gyakori abortuszt átélt nőknél az arány megfordul (!)</a:t>
            </a:r>
          </a:p>
          <a:p>
            <a:pPr marL="609600" indent="-609600" algn="l" eaLnBrk="1" hangingPunct="1">
              <a:lnSpc>
                <a:spcPct val="80000"/>
              </a:lnSpc>
            </a:pPr>
            <a:endParaRPr lang="hu-HU" sz="1800" smtClean="0"/>
          </a:p>
          <a:p>
            <a:pPr marL="609600" indent="-609600" algn="l" eaLnBrk="1" hangingPunct="1">
              <a:lnSpc>
                <a:spcPct val="80000"/>
              </a:lnSpc>
            </a:pPr>
            <a:r>
              <a:rPr lang="hu-HU" sz="1800" smtClean="0"/>
              <a:t>4) Gyengébben </a:t>
            </a:r>
            <a:r>
              <a:rPr lang="hu-HU" sz="1800" smtClean="0">
                <a:solidFill>
                  <a:schemeClr val="tx2"/>
                </a:solidFill>
                <a:latin typeface="Symbol" pitchFamily="18" charset="2"/>
              </a:rPr>
              <a:t>ab</a:t>
            </a:r>
            <a:r>
              <a:rPr lang="hu-HU" sz="1800" smtClean="0">
                <a:solidFill>
                  <a:schemeClr val="tx2"/>
                </a:solidFill>
              </a:rPr>
              <a:t> Treg-sejt</a:t>
            </a:r>
            <a:r>
              <a:rPr lang="hu-HU" sz="1800" smtClean="0"/>
              <a:t> bevándorlás (mind CD4+ mind CD8+) limitált TCR használattal (V</a:t>
            </a:r>
            <a:r>
              <a:rPr lang="hu-HU" sz="1800" smtClean="0">
                <a:latin typeface="Symbol" pitchFamily="18" charset="2"/>
              </a:rPr>
              <a:t>b</a:t>
            </a:r>
            <a:r>
              <a:rPr lang="hu-HU" sz="1800" smtClean="0"/>
              <a:t>9) és specificitással,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hu-HU" sz="1800" smtClean="0"/>
              <a:t>	a) trophoblaszt CEA antigén felismerése és IL-10 szekréció</a:t>
            </a:r>
          </a:p>
          <a:p>
            <a:pPr marL="609600" indent="-609600" algn="l" eaLnBrk="1" hangingPunct="1">
              <a:lnSpc>
                <a:spcPct val="80000"/>
              </a:lnSpc>
            </a:pPr>
            <a:endParaRPr lang="hu-HU" sz="1800" smtClean="0"/>
          </a:p>
          <a:p>
            <a:pPr marL="609600" indent="-609600" algn="l" eaLnBrk="1" hangingPunct="1">
              <a:lnSpc>
                <a:spcPct val="80000"/>
              </a:lnSpc>
            </a:pPr>
            <a:r>
              <a:rPr lang="hu-HU" sz="1800" smtClean="0"/>
              <a:t>5) </a:t>
            </a:r>
            <a:r>
              <a:rPr lang="hu-HU" sz="1800" smtClean="0">
                <a:solidFill>
                  <a:schemeClr val="tx2"/>
                </a:solidFill>
              </a:rPr>
              <a:t>Dendritikus sejtek</a:t>
            </a:r>
            <a:r>
              <a:rPr lang="hu-HU" sz="1800" smtClean="0"/>
              <a:t>: HLA-G-n keresztül stimulálva tolerogénné válnak:, emiatt csak nagyon gyenge klasszikus T és B sejtes infiltráció  </a:t>
            </a:r>
            <a:endParaRPr lang="en-US" sz="1800" smtClean="0"/>
          </a:p>
        </p:txBody>
      </p:sp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2" cstate="print"/>
          <a:srcRect l="1663" t="44212" r="37279" b="25433"/>
          <a:stretch>
            <a:fillRect/>
          </a:stretch>
        </p:blipFill>
        <p:spPr bwMode="auto">
          <a:xfrm>
            <a:off x="323850" y="1700213"/>
            <a:ext cx="33274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8"/>
          <p:cNvSpPr>
            <a:spLocks noChangeArrowheads="1"/>
          </p:cNvSpPr>
          <p:nvPr/>
        </p:nvSpPr>
        <p:spPr bwMode="auto">
          <a:xfrm>
            <a:off x="439738" y="1773238"/>
            <a:ext cx="1395412" cy="792162"/>
          </a:xfrm>
          <a:prstGeom prst="rect">
            <a:avLst/>
          </a:prstGeom>
          <a:noFill/>
          <a:ln w="38100">
            <a:solidFill>
              <a:srgbClr val="FF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5DD5BF-695D-47EA-867D-3E465FF52D02}" type="slidenum">
              <a:rPr lang="en-GB"/>
              <a:pPr/>
              <a:t>28</a:t>
            </a:fld>
            <a:endParaRPr lang="en-GB"/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288" y="333375"/>
            <a:ext cx="8497887" cy="1223963"/>
          </a:xfrm>
          <a:noFill/>
        </p:spPr>
        <p:txBody>
          <a:bodyPr/>
          <a:lstStyle/>
          <a:p>
            <a:pPr marL="762000" indent="-762000" eaLnBrk="1" hangingPunct="1"/>
            <a:r>
              <a:rPr lang="hu-HU" sz="3200" smtClean="0">
                <a:solidFill>
                  <a:srgbClr val="99FF33"/>
                </a:solidFill>
              </a:rPr>
              <a:t>Anyai IR – Kivándorló magzati sejtek (magzati mikrokimérizmus, Fmc)</a:t>
            </a:r>
            <a:endParaRPr lang="en-US" sz="3200" smtClean="0">
              <a:solidFill>
                <a:srgbClr val="99FF33"/>
              </a:solidFill>
            </a:endParaRP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2" cstate="print"/>
          <a:srcRect l="974" r="11760"/>
          <a:stretch>
            <a:fillRect/>
          </a:stretch>
        </p:blipFill>
        <p:spPr bwMode="auto">
          <a:xfrm>
            <a:off x="250825" y="1844675"/>
            <a:ext cx="295275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3635375" y="1844675"/>
            <a:ext cx="52578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r>
              <a:rPr lang="hu-HU" sz="1800">
                <a:latin typeface="Comic Sans MS" pitchFamily="66" charset="0"/>
              </a:rPr>
              <a:t>Magzati sejtek minden terhesség alatt átkerülhetnek az anyába</a:t>
            </a:r>
          </a:p>
          <a:p>
            <a:pPr marL="609600" indent="-609600" algn="ctr">
              <a:spcBef>
                <a:spcPct val="20000"/>
              </a:spcBef>
            </a:pPr>
            <a:endParaRPr lang="hu-HU" sz="1800">
              <a:latin typeface="Comic Sans MS" pitchFamily="66" charset="0"/>
            </a:endParaRPr>
          </a:p>
          <a:p>
            <a:pPr marL="609600" indent="-609600">
              <a:spcBef>
                <a:spcPct val="20000"/>
              </a:spcBef>
            </a:pPr>
            <a:r>
              <a:rPr lang="hu-HU" sz="1800">
                <a:latin typeface="Comic Sans MS" pitchFamily="66" charset="0"/>
              </a:rPr>
              <a:t>1) Gyakorlatilag minden anyai szervben előfordulnak </a:t>
            </a:r>
          </a:p>
          <a:p>
            <a:pPr marL="990600" lvl="1" indent="-533400">
              <a:spcBef>
                <a:spcPct val="20000"/>
              </a:spcBef>
              <a:buFontTx/>
              <a:buChar char="•"/>
            </a:pPr>
            <a:r>
              <a:rPr lang="hu-HU" sz="1600">
                <a:latin typeface="Comic Sans MS" pitchFamily="66" charset="0"/>
              </a:rPr>
              <a:t>(máj, pajzsmirigy, méhszáj, epehólyag, belek, lép, nyirokcsomók, szív, vesék)</a:t>
            </a:r>
          </a:p>
          <a:p>
            <a:pPr marL="609600" indent="-609600">
              <a:spcBef>
                <a:spcPct val="20000"/>
              </a:spcBef>
            </a:pPr>
            <a:r>
              <a:rPr lang="hu-HU" sz="1800">
                <a:latin typeface="Comic Sans MS" pitchFamily="66" charset="0"/>
              </a:rPr>
              <a:t>2) Akár évtizedekig is fennmaradnak 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30726" name="Rectangle 8"/>
          <p:cNvSpPr>
            <a:spLocks noChangeArrowheads="1"/>
          </p:cNvSpPr>
          <p:nvPr/>
        </p:nvSpPr>
        <p:spPr bwMode="auto">
          <a:xfrm>
            <a:off x="179388" y="4508500"/>
            <a:ext cx="8964612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hu-HU" sz="1800">
                <a:latin typeface="Comic Sans MS" pitchFamily="66" charset="0"/>
              </a:rPr>
              <a:t>Korlátozott tolerancia</a:t>
            </a:r>
          </a:p>
          <a:p>
            <a:pPr marL="609600" indent="-609600">
              <a:spcBef>
                <a:spcPct val="20000"/>
              </a:spcBef>
            </a:pPr>
            <a:r>
              <a:rPr lang="hu-HU" sz="1800">
                <a:latin typeface="Comic Sans MS" pitchFamily="66" charset="0"/>
              </a:rPr>
              <a:t>	1) Mechanizmusa nem világos</a:t>
            </a:r>
          </a:p>
          <a:p>
            <a:pPr marL="609600" indent="-609600">
              <a:spcBef>
                <a:spcPct val="20000"/>
              </a:spcBef>
            </a:pPr>
            <a:r>
              <a:rPr lang="hu-HU" sz="1800">
                <a:latin typeface="Comic Sans MS" pitchFamily="66" charset="0"/>
              </a:rPr>
              <a:t>	2) Szülés után radikálisan csökken (Fmc sejtek száma visszaesik)</a:t>
            </a:r>
          </a:p>
          <a:p>
            <a:pPr marL="609600" indent="-609600">
              <a:spcBef>
                <a:spcPct val="20000"/>
              </a:spcBef>
            </a:pPr>
            <a:r>
              <a:rPr lang="hu-HU" sz="1800">
                <a:latin typeface="Comic Sans MS" pitchFamily="66" charset="0"/>
              </a:rPr>
              <a:t>Hatás az anyára</a:t>
            </a:r>
          </a:p>
          <a:p>
            <a:pPr marL="609600" indent="-609600">
              <a:spcBef>
                <a:spcPct val="20000"/>
              </a:spcBef>
            </a:pPr>
            <a:r>
              <a:rPr lang="hu-HU" sz="1800">
                <a:latin typeface="Comic Sans MS" pitchFamily="66" charset="0"/>
              </a:rPr>
              <a:t>	1) </a:t>
            </a:r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Egyes autoimmun kórképek kiváltása</a:t>
            </a:r>
            <a:r>
              <a:rPr lang="hu-HU" sz="1800">
                <a:latin typeface="Comic Sans MS" pitchFamily="66" charset="0"/>
              </a:rPr>
              <a:t> (auto-/alloimmun betegségek):</a:t>
            </a:r>
          </a:p>
          <a:p>
            <a:pPr marL="1371600" lvl="2" indent="-457200">
              <a:spcBef>
                <a:spcPct val="20000"/>
              </a:spcBef>
              <a:buFontTx/>
              <a:buChar char="•"/>
            </a:pPr>
            <a:r>
              <a:rPr lang="hu-HU" sz="1600">
                <a:latin typeface="Comic Sans MS" pitchFamily="66" charset="0"/>
              </a:rPr>
              <a:t>szisztémás szklerózis (valószínű), hashimoto thyreoiditis (kérdéses)</a:t>
            </a:r>
            <a:endParaRPr lang="en-US" sz="1600">
              <a:latin typeface="Comic Sans MS" pitchFamily="66" charset="0"/>
            </a:endParaRPr>
          </a:p>
        </p:txBody>
      </p:sp>
      <p:sp>
        <p:nvSpPr>
          <p:cNvPr id="30727" name="AutoShape 9"/>
          <p:cNvSpPr>
            <a:spLocks noChangeArrowheads="1"/>
          </p:cNvSpPr>
          <p:nvPr/>
        </p:nvSpPr>
        <p:spPr bwMode="auto">
          <a:xfrm rot="12793435" flipH="1">
            <a:off x="1116013" y="3213100"/>
            <a:ext cx="1944687" cy="1223963"/>
          </a:xfrm>
          <a:prstGeom prst="curvedDownArrow">
            <a:avLst>
              <a:gd name="adj1" fmla="val 31777"/>
              <a:gd name="adj2" fmla="val 63554"/>
              <a:gd name="adj3" fmla="val 33333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023833-2EAD-4602-A1EC-9090AE69A841}" type="slidenum">
              <a:rPr lang="en-GB"/>
              <a:pPr/>
              <a:t>29</a:t>
            </a:fld>
            <a:endParaRPr lang="en-GB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333375"/>
            <a:ext cx="8497887" cy="1223963"/>
          </a:xfrm>
          <a:noFill/>
        </p:spPr>
        <p:txBody>
          <a:bodyPr/>
          <a:lstStyle/>
          <a:p>
            <a:pPr marL="762000" indent="-762000" eaLnBrk="1" hangingPunct="1"/>
            <a:r>
              <a:rPr lang="hu-HU" sz="3200" smtClean="0">
                <a:solidFill>
                  <a:srgbClr val="00FFFF"/>
                </a:solidFill>
              </a:rPr>
              <a:t>Magzati IR – Bevándorló anyai sejtek (anyai mikrokimérizmus, Mmc)</a:t>
            </a:r>
            <a:endParaRPr lang="en-US" sz="3200" smtClean="0">
              <a:solidFill>
                <a:srgbClr val="00FFFF"/>
              </a:solidFill>
            </a:endParaRP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2" cstate="print"/>
          <a:srcRect l="974" r="11760"/>
          <a:stretch>
            <a:fillRect/>
          </a:stretch>
        </p:blipFill>
        <p:spPr bwMode="auto">
          <a:xfrm>
            <a:off x="250825" y="1844675"/>
            <a:ext cx="295275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3635375" y="1844675"/>
            <a:ext cx="52578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r>
              <a:rPr lang="hu-HU" sz="1800">
                <a:latin typeface="Comic Sans MS" pitchFamily="66" charset="0"/>
              </a:rPr>
              <a:t>Anyai sejtek minden terhesség alatt átkerülhetnek a magzatba</a:t>
            </a:r>
          </a:p>
          <a:p>
            <a:pPr marL="609600" indent="-609600" algn="ctr">
              <a:spcBef>
                <a:spcPct val="20000"/>
              </a:spcBef>
            </a:pPr>
            <a:endParaRPr lang="hu-HU" sz="1800">
              <a:latin typeface="Comic Sans MS" pitchFamily="66" charset="0"/>
            </a:endParaRPr>
          </a:p>
          <a:p>
            <a:pPr marL="609600" indent="-609600">
              <a:spcBef>
                <a:spcPct val="20000"/>
              </a:spcBef>
            </a:pPr>
            <a:r>
              <a:rPr lang="hu-HU" sz="1800">
                <a:latin typeface="Comic Sans MS" pitchFamily="66" charset="0"/>
              </a:rPr>
              <a:t>1) Főleg fehérvérsejtek és hematopetikus őssejtek esetében bizonyított </a:t>
            </a:r>
          </a:p>
          <a:p>
            <a:pPr marL="990600" lvl="1" indent="-533400">
              <a:spcBef>
                <a:spcPct val="20000"/>
              </a:spcBef>
              <a:buFontTx/>
              <a:buChar char="•"/>
            </a:pPr>
            <a:r>
              <a:rPr lang="hu-HU" sz="1600">
                <a:latin typeface="Comic Sans MS" pitchFamily="66" charset="0"/>
              </a:rPr>
              <a:t>(CD3+ T sejtek, CD19+ B sejtek, , CD14+ monociták, CD56/CD16+ NK sejtek)</a:t>
            </a:r>
          </a:p>
          <a:p>
            <a:pPr marL="609600" indent="-609600">
              <a:spcBef>
                <a:spcPct val="20000"/>
              </a:spcBef>
            </a:pPr>
            <a:r>
              <a:rPr lang="hu-HU" sz="1800">
                <a:latin typeface="Comic Sans MS" pitchFamily="66" charset="0"/>
              </a:rPr>
              <a:t>2) Szintén akár évtizedekig is fennmaradnak 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179388" y="4508500"/>
            <a:ext cx="8964612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hu-HU" sz="1800">
                <a:latin typeface="Comic Sans MS" pitchFamily="66" charset="0"/>
              </a:rPr>
              <a:t>Korlátozott tolerancia</a:t>
            </a:r>
          </a:p>
          <a:p>
            <a:pPr marL="609600" indent="-609600">
              <a:spcBef>
                <a:spcPct val="20000"/>
              </a:spcBef>
            </a:pPr>
            <a:r>
              <a:rPr lang="hu-HU" sz="1800">
                <a:latin typeface="Comic Sans MS" pitchFamily="66" charset="0"/>
              </a:rPr>
              <a:t>	1) Immunkompetens (egér) magzatban csak hematopetikus sejtek élnek túl</a:t>
            </a:r>
          </a:p>
          <a:p>
            <a:pPr marL="609600" indent="-609600">
              <a:spcBef>
                <a:spcPct val="20000"/>
              </a:spcBef>
            </a:pPr>
            <a:r>
              <a:rPr lang="hu-HU" sz="1800">
                <a:latin typeface="Comic Sans MS" pitchFamily="66" charset="0"/>
              </a:rPr>
              <a:t>	2) Nem immunkompetens (egér) magzatban más sejttípusok is</a:t>
            </a:r>
          </a:p>
          <a:p>
            <a:pPr marL="609600" indent="-609600">
              <a:spcBef>
                <a:spcPct val="20000"/>
              </a:spcBef>
            </a:pPr>
            <a:r>
              <a:rPr lang="hu-HU" sz="1800">
                <a:latin typeface="Comic Sans MS" pitchFamily="66" charset="0"/>
              </a:rPr>
              <a:t>Hatás a magzatra / utódra</a:t>
            </a:r>
          </a:p>
          <a:p>
            <a:pPr marL="609600" indent="-609600">
              <a:spcBef>
                <a:spcPct val="20000"/>
              </a:spcBef>
            </a:pPr>
            <a:r>
              <a:rPr lang="hu-HU" sz="1800">
                <a:latin typeface="Comic Sans MS" pitchFamily="66" charset="0"/>
              </a:rPr>
              <a:t>	1) Egyes az Mmc sejtek által átvitt </a:t>
            </a:r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anyai antigéneket az utód </a:t>
            </a:r>
            <a:r>
              <a:rPr lang="en-US" sz="1800">
                <a:solidFill>
                  <a:schemeClr val="tx2"/>
                </a:solidFill>
                <a:latin typeface="Comic Sans MS" pitchFamily="66" charset="0"/>
              </a:rPr>
              <a:t>allograft </a:t>
            </a:r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tra</a:t>
            </a:r>
            <a:r>
              <a:rPr lang="en-US" sz="1800">
                <a:solidFill>
                  <a:schemeClr val="tx2"/>
                </a:solidFill>
                <a:latin typeface="Comic Sans MS" pitchFamily="66" charset="0"/>
              </a:rPr>
              <a:t>n</a:t>
            </a:r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szplantációban tolerálhat!</a:t>
            </a:r>
            <a:r>
              <a:rPr lang="hu-HU" sz="1800">
                <a:latin typeface="Comic Sans MS" pitchFamily="66" charset="0"/>
              </a:rPr>
              <a:t> </a:t>
            </a:r>
          </a:p>
          <a:p>
            <a:pPr marL="1371600" lvl="2" indent="-457200">
              <a:spcBef>
                <a:spcPct val="20000"/>
              </a:spcBef>
              <a:buFontTx/>
              <a:buChar char="•"/>
            </a:pPr>
            <a:r>
              <a:rPr lang="hu-HU" sz="1600">
                <a:latin typeface="Comic Sans MS" pitchFamily="66" charset="0"/>
              </a:rPr>
              <a:t>NIMA hatás (non-inherited maternal antigens)</a:t>
            </a:r>
            <a:endParaRPr lang="en-US" sz="1600">
              <a:latin typeface="Comic Sans MS" pitchFamily="66" charset="0"/>
            </a:endParaRPr>
          </a:p>
        </p:txBody>
      </p:sp>
      <p:sp>
        <p:nvSpPr>
          <p:cNvPr id="151559" name="AutoShape 7"/>
          <p:cNvSpPr>
            <a:spLocks noChangeArrowheads="1"/>
          </p:cNvSpPr>
          <p:nvPr/>
        </p:nvSpPr>
        <p:spPr bwMode="auto">
          <a:xfrm rot="-7908340">
            <a:off x="1116013" y="3141662"/>
            <a:ext cx="1944688" cy="1223963"/>
          </a:xfrm>
          <a:prstGeom prst="curvedDownArrow">
            <a:avLst>
              <a:gd name="adj1" fmla="val 31777"/>
              <a:gd name="adj2" fmla="val 63554"/>
              <a:gd name="adj3" fmla="val 3333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E69C2D-6A1F-4B86-8B24-AB005D5D05E1}" type="slidenum">
              <a:rPr lang="en-GB"/>
              <a:pPr/>
              <a:t>3</a:t>
            </a:fld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9138"/>
            <a:ext cx="7773988" cy="43195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sz="2400" smtClean="0">
                <a:solidFill>
                  <a:schemeClr val="tx2"/>
                </a:solidFill>
              </a:rPr>
              <a:t>Transzplantáció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1800" smtClean="0"/>
              <a:t>Szövet vagy szerv átültetése eredeti környezetéből idegenbe</a:t>
            </a:r>
          </a:p>
          <a:p>
            <a:pPr eaLnBrk="1" hangingPunct="1">
              <a:lnSpc>
                <a:spcPct val="80000"/>
              </a:lnSpc>
            </a:pPr>
            <a:r>
              <a:rPr lang="hu-HU" sz="2400" smtClean="0">
                <a:solidFill>
                  <a:schemeClr val="tx2"/>
                </a:solidFill>
              </a:rPr>
              <a:t>Graft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2000" smtClean="0"/>
              <a:t>A transzplantált szövet vagy szerv</a:t>
            </a:r>
          </a:p>
          <a:p>
            <a:pPr eaLnBrk="1" hangingPunct="1">
              <a:lnSpc>
                <a:spcPct val="80000"/>
              </a:lnSpc>
            </a:pPr>
            <a:r>
              <a:rPr lang="hu-HU" sz="2400" smtClean="0">
                <a:solidFill>
                  <a:schemeClr val="tx2"/>
                </a:solidFill>
              </a:rPr>
              <a:t>Donor</a:t>
            </a:r>
            <a:endParaRPr lang="hu-HU" sz="2400" i="1" smtClean="0">
              <a:solidFill>
                <a:schemeClr val="tx2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hu-HU" sz="2000" smtClean="0"/>
              <a:t>A graftot adó szervezet</a:t>
            </a:r>
            <a:endParaRPr lang="en-US" sz="2000" i="1" smtClean="0"/>
          </a:p>
          <a:p>
            <a:pPr eaLnBrk="1" hangingPunct="1">
              <a:lnSpc>
                <a:spcPct val="80000"/>
              </a:lnSpc>
            </a:pPr>
            <a:r>
              <a:rPr lang="hu-HU" sz="2400" smtClean="0">
                <a:solidFill>
                  <a:schemeClr val="tx2"/>
                </a:solidFill>
              </a:rPr>
              <a:t>Recipiens / Host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2000" smtClean="0"/>
              <a:t>A graftot fogadó szervezet</a:t>
            </a:r>
          </a:p>
          <a:p>
            <a:pPr eaLnBrk="1" hangingPunct="1">
              <a:lnSpc>
                <a:spcPct val="80000"/>
              </a:lnSpc>
            </a:pPr>
            <a:r>
              <a:rPr lang="hu-HU" sz="2400" smtClean="0">
                <a:solidFill>
                  <a:schemeClr val="tx2"/>
                </a:solidFill>
              </a:rPr>
              <a:t>Szöveti inkompatibilitás / összeférhetetlenség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1800" smtClean="0"/>
              <a:t>A graftot a host immunrendszere idegenként azonosítja</a:t>
            </a:r>
          </a:p>
          <a:p>
            <a:pPr eaLnBrk="1" hangingPunct="1">
              <a:lnSpc>
                <a:spcPct val="80000"/>
              </a:lnSpc>
            </a:pPr>
            <a:r>
              <a:rPr lang="hu-HU" sz="2400" smtClean="0">
                <a:solidFill>
                  <a:schemeClr val="tx2"/>
                </a:solidFill>
              </a:rPr>
              <a:t>Kilökődés / Rejekció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1800" smtClean="0"/>
              <a:t>A recipiens immunrendszere a graftot szövetkárosító hatásával leválasztja a host szervezetéről </a:t>
            </a:r>
            <a:endParaRPr lang="en-US" sz="1800" smtClean="0"/>
          </a:p>
          <a:p>
            <a:pPr lvl="1" eaLnBrk="1" hangingPunct="1">
              <a:lnSpc>
                <a:spcPct val="80000"/>
              </a:lnSpc>
            </a:pPr>
            <a:endParaRPr lang="en-US" sz="2000" smtClean="0"/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hu-HU" sz="3200" smtClean="0"/>
              <a:t>Transzplantációs immunitás</a:t>
            </a:r>
            <a:br>
              <a:rPr lang="hu-HU" sz="3200" smtClean="0"/>
            </a:br>
            <a:r>
              <a:rPr lang="hu-HU" sz="3200" smtClean="0"/>
              <a:t>Alapfogalmak 1</a:t>
            </a:r>
            <a:endParaRPr lang="en-GB" sz="32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4C71A3-E5A9-46DE-B525-0B8E701B95A4}" type="slidenum">
              <a:rPr lang="en-GB"/>
              <a:pPr/>
              <a:t>30</a:t>
            </a:fld>
            <a:endParaRPr lang="en-GB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143000"/>
          </a:xfrm>
        </p:spPr>
        <p:txBody>
          <a:bodyPr/>
          <a:lstStyle/>
          <a:p>
            <a:pPr eaLnBrk="1" hangingPunct="1"/>
            <a:r>
              <a:rPr lang="hu-HU" sz="3200" smtClean="0"/>
              <a:t>A szöveti</a:t>
            </a:r>
            <a:r>
              <a:rPr lang="en-US" sz="3200" smtClean="0"/>
              <a:t> </a:t>
            </a:r>
            <a:r>
              <a:rPr lang="hu-HU" sz="3200" smtClean="0"/>
              <a:t>és szervi</a:t>
            </a:r>
            <a:r>
              <a:rPr lang="en-US" sz="3200" smtClean="0"/>
              <a:t> </a:t>
            </a:r>
            <a:r>
              <a:rPr lang="hu-HU" sz="3200" smtClean="0"/>
              <a:t>kilökődés</a:t>
            </a:r>
            <a:r>
              <a:rPr lang="en-US" sz="3200" smtClean="0"/>
              <a:t> </a:t>
            </a:r>
            <a:r>
              <a:rPr lang="hu-HU" sz="3200" smtClean="0"/>
              <a:t>és</a:t>
            </a:r>
            <a:r>
              <a:rPr lang="en-US" sz="3200" smtClean="0"/>
              <a:t> toleranc</a:t>
            </a:r>
            <a:r>
              <a:rPr lang="hu-HU" sz="3200" smtClean="0"/>
              <a:t>ia esetei</a:t>
            </a:r>
            <a:r>
              <a:rPr lang="en-US" sz="3200" smtClean="0"/>
              <a:t> 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8788"/>
            <a:ext cx="7161213" cy="1752600"/>
          </a:xfrm>
        </p:spPr>
        <p:txBody>
          <a:bodyPr/>
          <a:lstStyle/>
          <a:p>
            <a:pPr algn="l" eaLnBrk="1" hangingPunct="1"/>
            <a:r>
              <a:rPr lang="hu-HU" sz="2800" smtClean="0"/>
              <a:t>1) Szövet</a:t>
            </a:r>
            <a:r>
              <a:rPr lang="en-US" sz="2800" smtClean="0"/>
              <a:t> </a:t>
            </a:r>
            <a:r>
              <a:rPr lang="hu-HU" sz="2800" smtClean="0"/>
              <a:t>vagy szerv</a:t>
            </a:r>
            <a:r>
              <a:rPr lang="en-US" sz="2800" smtClean="0"/>
              <a:t> trans</a:t>
            </a:r>
            <a:r>
              <a:rPr lang="hu-HU" sz="2800" smtClean="0"/>
              <a:t>z</a:t>
            </a:r>
            <a:r>
              <a:rPr lang="en-US" sz="2800" smtClean="0"/>
              <a:t>plant</a:t>
            </a:r>
            <a:r>
              <a:rPr lang="hu-HU" sz="2800" smtClean="0"/>
              <a:t>ációja</a:t>
            </a:r>
            <a:endParaRPr lang="en-US" sz="2800" smtClean="0"/>
          </a:p>
          <a:p>
            <a:pPr algn="l" eaLnBrk="1" hangingPunct="1"/>
            <a:r>
              <a:rPr lang="hu-HU" sz="2800" smtClean="0"/>
              <a:t>2) Terhesség</a:t>
            </a:r>
            <a:endParaRPr lang="en-US" sz="2800" smtClean="0"/>
          </a:p>
          <a:p>
            <a:pPr algn="l" eaLnBrk="1" hangingPunct="1"/>
            <a:r>
              <a:rPr lang="hu-HU" sz="2800" smtClean="0"/>
              <a:t>3) </a:t>
            </a:r>
            <a:r>
              <a:rPr lang="en-US" sz="2800" smtClean="0"/>
              <a:t>Tumor</a:t>
            </a:r>
            <a:r>
              <a:rPr lang="hu-HU" sz="2800" smtClean="0"/>
              <a:t>-immunitás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593530-8F54-4E56-AECE-9E33CBF6EC4C}" type="slidenum">
              <a:rPr lang="en-GB"/>
              <a:pPr/>
              <a:t>31</a:t>
            </a:fld>
            <a:endParaRPr lang="en-GB"/>
          </a:p>
        </p:txBody>
      </p:sp>
      <p:sp>
        <p:nvSpPr>
          <p:cNvPr id="3379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8458200" cy="1019175"/>
          </a:xfrm>
        </p:spPr>
        <p:txBody>
          <a:bodyPr/>
          <a:lstStyle/>
          <a:p>
            <a:pPr eaLnBrk="1" hangingPunct="1"/>
            <a:r>
              <a:rPr lang="hu-HU" sz="3200" b="1" smtClean="0"/>
              <a:t>A tumorképződés – genetikai evolúció (multiple hit elmélet)</a:t>
            </a:r>
            <a:endParaRPr lang="en-US" sz="3200" b="1" smtClean="0"/>
          </a:p>
        </p:txBody>
      </p:sp>
      <p:pic>
        <p:nvPicPr>
          <p:cNvPr id="33796" name="Picture 1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0725" y="1557338"/>
            <a:ext cx="51609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9FAEC0-164E-45E9-9380-485C65E498D2}" type="slidenum">
              <a:rPr lang="en-GB"/>
              <a:pPr/>
              <a:t>32</a:t>
            </a:fld>
            <a:endParaRPr lang="en-GB"/>
          </a:p>
        </p:txBody>
      </p:sp>
      <p:sp>
        <p:nvSpPr>
          <p:cNvPr id="34819" name="Rectangle 33"/>
          <p:cNvSpPr>
            <a:spLocks noChangeArrowheads="1"/>
          </p:cNvSpPr>
          <p:nvPr/>
        </p:nvSpPr>
        <p:spPr bwMode="auto">
          <a:xfrm>
            <a:off x="468313" y="1485900"/>
            <a:ext cx="8064500" cy="52562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458200" cy="1019175"/>
          </a:xfrm>
        </p:spPr>
        <p:txBody>
          <a:bodyPr/>
          <a:lstStyle/>
          <a:p>
            <a:pPr eaLnBrk="1" hangingPunct="1"/>
            <a:r>
              <a:rPr lang="hu-HU" sz="3200" b="1" smtClean="0"/>
              <a:t>A tumorképződés – immunológiai evolúció, </a:t>
            </a:r>
            <a:br>
              <a:rPr lang="hu-HU" sz="3200" b="1" smtClean="0"/>
            </a:br>
            <a:r>
              <a:rPr lang="hu-HU" sz="3200" b="1" smtClean="0"/>
              <a:t>a 3E (Elimination, Equilibrium, Escape)</a:t>
            </a:r>
            <a:endParaRPr lang="en-US" sz="3200" b="1" smtClean="0"/>
          </a:p>
        </p:txBody>
      </p:sp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2" cstate="print"/>
          <a:srcRect b="14090"/>
          <a:stretch>
            <a:fillRect/>
          </a:stretch>
        </p:blipFill>
        <p:spPr bwMode="auto">
          <a:xfrm>
            <a:off x="827088" y="1665288"/>
            <a:ext cx="7488237" cy="49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1546225" y="1954213"/>
            <a:ext cx="865188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000" b="1">
                <a:solidFill>
                  <a:schemeClr val="bg1"/>
                </a:solidFill>
                <a:latin typeface="Comic Sans MS" pitchFamily="66" charset="0"/>
              </a:rPr>
              <a:t>Egészséges</a:t>
            </a:r>
          </a:p>
          <a:p>
            <a:pPr algn="ctr"/>
            <a:r>
              <a:rPr lang="hu-HU" sz="1000" b="1">
                <a:solidFill>
                  <a:schemeClr val="bg1"/>
                </a:solidFill>
                <a:latin typeface="Comic Sans MS" pitchFamily="66" charset="0"/>
              </a:rPr>
              <a:t>sejtek </a:t>
            </a:r>
            <a:endParaRPr lang="en-US" sz="10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4823" name="Text Box 5"/>
          <p:cNvSpPr txBox="1">
            <a:spLocks noChangeArrowheads="1"/>
          </p:cNvSpPr>
          <p:nvPr/>
        </p:nvSpPr>
        <p:spPr bwMode="auto">
          <a:xfrm>
            <a:off x="3175000" y="1871663"/>
            <a:ext cx="1684338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200" b="1">
                <a:solidFill>
                  <a:schemeClr val="bg1"/>
                </a:solidFill>
                <a:latin typeface="Comic Sans MS" pitchFamily="66" charset="0"/>
              </a:rPr>
              <a:t>Tumor Elimináció</a:t>
            </a:r>
          </a:p>
          <a:p>
            <a:pPr algn="ctr"/>
            <a:r>
              <a:rPr lang="hu-HU" sz="1200">
                <a:solidFill>
                  <a:schemeClr val="bg1"/>
                </a:solidFill>
                <a:latin typeface="Comic Sans MS" pitchFamily="66" charset="0"/>
              </a:rPr>
              <a:t>(Immunosurveillance)</a:t>
            </a:r>
            <a:endParaRPr lang="en-US" sz="12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4824" name="Text Box 6"/>
          <p:cNvSpPr txBox="1">
            <a:spLocks noChangeArrowheads="1"/>
          </p:cNvSpPr>
          <p:nvPr/>
        </p:nvSpPr>
        <p:spPr bwMode="auto">
          <a:xfrm>
            <a:off x="5067300" y="1871663"/>
            <a:ext cx="1247775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200" b="1">
                <a:solidFill>
                  <a:schemeClr val="bg1"/>
                </a:solidFill>
                <a:latin typeface="Comic Sans MS" pitchFamily="66" charset="0"/>
              </a:rPr>
              <a:t>Equilibrium</a:t>
            </a:r>
          </a:p>
          <a:p>
            <a:pPr algn="ctr"/>
            <a:r>
              <a:rPr lang="hu-HU" sz="1200">
                <a:solidFill>
                  <a:schemeClr val="bg1"/>
                </a:solidFill>
                <a:latin typeface="Comic Sans MS" pitchFamily="66" charset="0"/>
              </a:rPr>
              <a:t>(Perzisztencia)</a:t>
            </a:r>
            <a:endParaRPr lang="en-US" sz="12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4825" name="Text Box 7"/>
          <p:cNvSpPr txBox="1">
            <a:spLocks noChangeArrowheads="1"/>
          </p:cNvSpPr>
          <p:nvPr/>
        </p:nvSpPr>
        <p:spPr bwMode="auto">
          <a:xfrm>
            <a:off x="6516688" y="1871663"/>
            <a:ext cx="1635125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>
                <a:solidFill>
                  <a:schemeClr val="bg1"/>
                </a:solidFill>
                <a:latin typeface="Comic Sans MS" pitchFamily="66" charset="0"/>
              </a:rPr>
              <a:t>Escape</a:t>
            </a:r>
          </a:p>
          <a:p>
            <a:pPr algn="ctr"/>
            <a:r>
              <a:rPr lang="hu-HU" sz="1200">
                <a:solidFill>
                  <a:schemeClr val="bg1"/>
                </a:solidFill>
                <a:latin typeface="Comic Sans MS" pitchFamily="66" charset="0"/>
              </a:rPr>
              <a:t>(Tumor Progresszió)</a:t>
            </a:r>
            <a:endParaRPr lang="en-US" sz="12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4826" name="Text Box 8"/>
          <p:cNvSpPr txBox="1">
            <a:spLocks noChangeArrowheads="1"/>
          </p:cNvSpPr>
          <p:nvPr/>
        </p:nvSpPr>
        <p:spPr bwMode="auto">
          <a:xfrm>
            <a:off x="5041900" y="1516063"/>
            <a:ext cx="1460500" cy="30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400">
                <a:solidFill>
                  <a:schemeClr val="bg1"/>
                </a:solidFill>
                <a:latin typeface="Comic Sans MS" pitchFamily="66" charset="0"/>
              </a:rPr>
              <a:t>Immunoediting </a:t>
            </a:r>
            <a:endParaRPr lang="en-US" sz="1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4827" name="Text Box 9"/>
          <p:cNvSpPr txBox="1">
            <a:spLocks noChangeArrowheads="1"/>
          </p:cNvSpPr>
          <p:nvPr/>
        </p:nvSpPr>
        <p:spPr bwMode="auto">
          <a:xfrm>
            <a:off x="633413" y="3184525"/>
            <a:ext cx="1274762" cy="1463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Öröklött mutációk</a:t>
            </a:r>
          </a:p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Karcinogenezis</a:t>
            </a:r>
          </a:p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(kémiai, fiz., biol.) </a:t>
            </a:r>
          </a:p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Gyulladás</a:t>
            </a:r>
          </a:p>
          <a:p>
            <a:pPr algn="ctr"/>
            <a:endParaRPr lang="hu-HU" sz="100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endParaRPr lang="hu-HU" sz="100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endParaRPr lang="hu-HU" sz="100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ECM kontaktus</a:t>
            </a:r>
            <a:r>
              <a:rPr lang="hu-HU" sz="1000">
                <a:solidFill>
                  <a:schemeClr val="bg1"/>
                </a:solidFill>
                <a:latin typeface="Comic Sans MS" pitchFamily="66" charset="0"/>
                <a:sym typeface="Symbol" pitchFamily="18" charset="2"/>
              </a:rPr>
              <a:t></a:t>
            </a:r>
          </a:p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Morfológia </a:t>
            </a:r>
            <a:r>
              <a:rPr lang="hu-HU" sz="1000">
                <a:solidFill>
                  <a:schemeClr val="bg1"/>
                </a:solidFill>
                <a:sym typeface="Symbol" pitchFamily="18" charset="2"/>
              </a:rPr>
              <a:t></a:t>
            </a:r>
            <a:endParaRPr lang="en-US" sz="100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34828" name="Text Box 10"/>
          <p:cNvSpPr txBox="1">
            <a:spLocks noChangeArrowheads="1"/>
          </p:cNvSpPr>
          <p:nvPr/>
        </p:nvSpPr>
        <p:spPr bwMode="auto">
          <a:xfrm>
            <a:off x="2124075" y="3141663"/>
            <a:ext cx="1135063" cy="1463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Intrinsic gátlás:</a:t>
            </a:r>
          </a:p>
          <a:p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DNS repair</a:t>
            </a:r>
          </a:p>
          <a:p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Telomér</a:t>
            </a:r>
          </a:p>
          <a:p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Hipoxia</a:t>
            </a:r>
          </a:p>
          <a:p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Növ. faktorok </a:t>
            </a:r>
          </a:p>
          <a:p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hiánya</a:t>
            </a:r>
          </a:p>
          <a:p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Kontaktus </a:t>
            </a:r>
            <a:r>
              <a:rPr lang="hu-HU" sz="1000">
                <a:solidFill>
                  <a:schemeClr val="bg1"/>
                </a:solidFill>
                <a:sym typeface="Symbol" pitchFamily="18" charset="2"/>
              </a:rPr>
              <a:t></a:t>
            </a:r>
            <a:endParaRPr lang="hu-HU" sz="100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Szeneszcencia</a:t>
            </a:r>
          </a:p>
          <a:p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vagy apoptózis</a:t>
            </a:r>
            <a:endParaRPr lang="en-US" sz="1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4829" name="Text Box 11"/>
          <p:cNvSpPr txBox="1">
            <a:spLocks noChangeArrowheads="1"/>
          </p:cNvSpPr>
          <p:nvPr/>
        </p:nvSpPr>
        <p:spPr bwMode="auto">
          <a:xfrm>
            <a:off x="1149350" y="4770438"/>
            <a:ext cx="1495425" cy="2444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000" b="1">
                <a:solidFill>
                  <a:schemeClr val="bg1"/>
                </a:solidFill>
                <a:latin typeface="Comic Sans MS" pitchFamily="66" charset="0"/>
              </a:rPr>
              <a:t>Transzformált sejtek</a:t>
            </a:r>
            <a:endParaRPr lang="en-US" sz="10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4830" name="Text Box 12"/>
          <p:cNvSpPr txBox="1">
            <a:spLocks noChangeArrowheads="1"/>
          </p:cNvSpPr>
          <p:nvPr/>
        </p:nvSpPr>
        <p:spPr bwMode="auto">
          <a:xfrm>
            <a:off x="901700" y="6191250"/>
            <a:ext cx="2016125" cy="2444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Danger szignálok (urea, HMGB)</a:t>
            </a:r>
            <a:endParaRPr lang="en-US" sz="1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4831" name="Text Box 13"/>
          <p:cNvSpPr txBox="1">
            <a:spLocks noChangeArrowheads="1"/>
          </p:cNvSpPr>
          <p:nvPr/>
        </p:nvSpPr>
        <p:spPr bwMode="auto">
          <a:xfrm>
            <a:off x="3444875" y="3284538"/>
            <a:ext cx="1147763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Természetes IR</a:t>
            </a:r>
          </a:p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Adaptív IR</a:t>
            </a:r>
            <a:endParaRPr lang="en-US" sz="1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4832" name="Text Box 14"/>
          <p:cNvSpPr txBox="1">
            <a:spLocks noChangeArrowheads="1"/>
          </p:cNvSpPr>
          <p:nvPr/>
        </p:nvSpPr>
        <p:spPr bwMode="auto">
          <a:xfrm>
            <a:off x="923925" y="5105400"/>
            <a:ext cx="1847850" cy="2444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Tumor antigének a felszínen</a:t>
            </a:r>
            <a:endParaRPr lang="en-US" sz="1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4833" name="Text Box 15"/>
          <p:cNvSpPr txBox="1">
            <a:spLocks noChangeArrowheads="1"/>
          </p:cNvSpPr>
          <p:nvPr/>
        </p:nvSpPr>
        <p:spPr bwMode="auto">
          <a:xfrm>
            <a:off x="3538538" y="4679950"/>
            <a:ext cx="968375" cy="8540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IFN,</a:t>
            </a:r>
          </a:p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Perforin</a:t>
            </a:r>
          </a:p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 TRAIL, FasL</a:t>
            </a:r>
          </a:p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ROI</a:t>
            </a:r>
          </a:p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NKG2D</a:t>
            </a:r>
            <a:endParaRPr lang="en-US" sz="1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4834" name="Text Box 16"/>
          <p:cNvSpPr txBox="1">
            <a:spLocks noChangeArrowheads="1"/>
          </p:cNvSpPr>
          <p:nvPr/>
        </p:nvSpPr>
        <p:spPr bwMode="auto">
          <a:xfrm>
            <a:off x="3160713" y="6167438"/>
            <a:ext cx="1627187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Tumor Szuppresszió</a:t>
            </a:r>
          </a:p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(extrinsic gátlás)</a:t>
            </a:r>
            <a:endParaRPr lang="en-US" sz="1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4835" name="Text Box 17"/>
          <p:cNvSpPr txBox="1">
            <a:spLocks noChangeArrowheads="1"/>
          </p:cNvSpPr>
          <p:nvPr/>
        </p:nvSpPr>
        <p:spPr bwMode="auto">
          <a:xfrm>
            <a:off x="4932363" y="3933825"/>
            <a:ext cx="1554162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Genetikai instabilitás</a:t>
            </a:r>
          </a:p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és immunszelekció</a:t>
            </a:r>
            <a:endParaRPr lang="en-US" sz="1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4836" name="Text Box 18"/>
          <p:cNvSpPr txBox="1">
            <a:spLocks noChangeArrowheads="1"/>
          </p:cNvSpPr>
          <p:nvPr/>
        </p:nvSpPr>
        <p:spPr bwMode="auto">
          <a:xfrm>
            <a:off x="5724525" y="6167438"/>
            <a:ext cx="2562225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IL-8, bFGF, VEGF </a:t>
            </a:r>
          </a:p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invázió, angigenezis, metasztázis</a:t>
            </a:r>
            <a:endParaRPr lang="en-US" sz="1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4837" name="Text Box 19"/>
          <p:cNvSpPr txBox="1">
            <a:spLocks noChangeArrowheads="1"/>
          </p:cNvSpPr>
          <p:nvPr/>
        </p:nvSpPr>
        <p:spPr bwMode="auto">
          <a:xfrm>
            <a:off x="6554788" y="3717925"/>
            <a:ext cx="584200" cy="5492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IL-10</a:t>
            </a:r>
          </a:p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TGF-b</a:t>
            </a:r>
          </a:p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VEGF</a:t>
            </a:r>
            <a:endParaRPr lang="en-US" sz="1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4838" name="Text Box 20"/>
          <p:cNvSpPr txBox="1">
            <a:spLocks noChangeArrowheads="1"/>
          </p:cNvSpPr>
          <p:nvPr/>
        </p:nvSpPr>
        <p:spPr bwMode="auto">
          <a:xfrm>
            <a:off x="7380288" y="3833813"/>
            <a:ext cx="504825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IDO,</a:t>
            </a:r>
          </a:p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Fas</a:t>
            </a:r>
            <a:endParaRPr lang="en-US" sz="1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4839" name="Text Box 22"/>
          <p:cNvSpPr txBox="1">
            <a:spLocks noChangeArrowheads="1"/>
          </p:cNvSpPr>
          <p:nvPr/>
        </p:nvSpPr>
        <p:spPr bwMode="auto">
          <a:xfrm>
            <a:off x="3492500" y="3833813"/>
            <a:ext cx="554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CD8 T</a:t>
            </a:r>
            <a:endParaRPr lang="en-US" sz="1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4840" name="Text Box 23"/>
          <p:cNvSpPr txBox="1">
            <a:spLocks noChangeArrowheads="1"/>
          </p:cNvSpPr>
          <p:nvPr/>
        </p:nvSpPr>
        <p:spPr bwMode="auto">
          <a:xfrm>
            <a:off x="4208463" y="4367213"/>
            <a:ext cx="363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NK</a:t>
            </a:r>
            <a:endParaRPr lang="en-US" sz="1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4841" name="Text Box 24"/>
          <p:cNvSpPr txBox="1">
            <a:spLocks noChangeArrowheads="1"/>
          </p:cNvSpPr>
          <p:nvPr/>
        </p:nvSpPr>
        <p:spPr bwMode="auto">
          <a:xfrm>
            <a:off x="3160713" y="4410075"/>
            <a:ext cx="4492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NKT</a:t>
            </a:r>
            <a:endParaRPr lang="en-US" sz="1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4842" name="Text Box 25"/>
          <p:cNvSpPr txBox="1">
            <a:spLocks noChangeArrowheads="1"/>
          </p:cNvSpPr>
          <p:nvPr/>
        </p:nvSpPr>
        <p:spPr bwMode="auto">
          <a:xfrm>
            <a:off x="3108325" y="4006850"/>
            <a:ext cx="554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CD4 T</a:t>
            </a:r>
            <a:endParaRPr lang="en-US" sz="1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4843" name="Text Box 26"/>
          <p:cNvSpPr txBox="1">
            <a:spLocks noChangeArrowheads="1"/>
          </p:cNvSpPr>
          <p:nvPr/>
        </p:nvSpPr>
        <p:spPr bwMode="auto">
          <a:xfrm>
            <a:off x="3608388" y="4481513"/>
            <a:ext cx="361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Mf</a:t>
            </a:r>
            <a:endParaRPr lang="en-US" sz="1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4844" name="Text Box 27"/>
          <p:cNvSpPr txBox="1">
            <a:spLocks noChangeArrowheads="1"/>
          </p:cNvSpPr>
          <p:nvPr/>
        </p:nvSpPr>
        <p:spPr bwMode="auto">
          <a:xfrm>
            <a:off x="4225925" y="3833813"/>
            <a:ext cx="417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000">
                <a:solidFill>
                  <a:schemeClr val="bg1"/>
                </a:solidFill>
                <a:latin typeface="Symbol" pitchFamily="18" charset="2"/>
              </a:rPr>
              <a:t>gd </a:t>
            </a:r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T</a:t>
            </a:r>
            <a:endParaRPr lang="en-US" sz="1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4845" name="Text Box 28"/>
          <p:cNvSpPr txBox="1">
            <a:spLocks noChangeArrowheads="1"/>
          </p:cNvSpPr>
          <p:nvPr/>
        </p:nvSpPr>
        <p:spPr bwMode="auto">
          <a:xfrm>
            <a:off x="6588125" y="3214688"/>
            <a:ext cx="361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Mf</a:t>
            </a:r>
            <a:endParaRPr lang="en-US" sz="1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4846" name="Text Box 29"/>
          <p:cNvSpPr txBox="1">
            <a:spLocks noChangeArrowheads="1"/>
          </p:cNvSpPr>
          <p:nvPr/>
        </p:nvSpPr>
        <p:spPr bwMode="auto">
          <a:xfrm>
            <a:off x="7235825" y="3141663"/>
            <a:ext cx="554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CD8 T</a:t>
            </a:r>
            <a:endParaRPr lang="en-US" sz="1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4847" name="Text Box 30"/>
          <p:cNvSpPr txBox="1">
            <a:spLocks noChangeArrowheads="1"/>
          </p:cNvSpPr>
          <p:nvPr/>
        </p:nvSpPr>
        <p:spPr bwMode="auto">
          <a:xfrm>
            <a:off x="7885113" y="3214688"/>
            <a:ext cx="363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NK</a:t>
            </a:r>
            <a:endParaRPr lang="en-US" sz="1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4848" name="Text Box 31"/>
          <p:cNvSpPr txBox="1">
            <a:spLocks noChangeArrowheads="1"/>
          </p:cNvSpPr>
          <p:nvPr/>
        </p:nvSpPr>
        <p:spPr bwMode="auto">
          <a:xfrm>
            <a:off x="6626225" y="2782888"/>
            <a:ext cx="466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Treg</a:t>
            </a:r>
            <a:endParaRPr lang="en-US" sz="1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4849" name="Text Box 32"/>
          <p:cNvSpPr txBox="1">
            <a:spLocks noChangeArrowheads="1"/>
          </p:cNvSpPr>
          <p:nvPr/>
        </p:nvSpPr>
        <p:spPr bwMode="auto">
          <a:xfrm>
            <a:off x="7858125" y="3790950"/>
            <a:ext cx="504825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MICA/B</a:t>
            </a:r>
            <a:endParaRPr lang="en-US" sz="1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4850" name="Line 35"/>
          <p:cNvSpPr>
            <a:spLocks noChangeShapeType="1"/>
          </p:cNvSpPr>
          <p:nvPr/>
        </p:nvSpPr>
        <p:spPr bwMode="auto">
          <a:xfrm rot="-124162">
            <a:off x="3119438" y="3140075"/>
            <a:ext cx="0" cy="15128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4851" name="Text Box 36"/>
          <p:cNvSpPr txBox="1">
            <a:spLocks noChangeArrowheads="1"/>
          </p:cNvSpPr>
          <p:nvPr/>
        </p:nvSpPr>
        <p:spPr bwMode="auto">
          <a:xfrm>
            <a:off x="6545263" y="2422525"/>
            <a:ext cx="552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MDSC</a:t>
            </a:r>
            <a:endParaRPr lang="en-US" sz="1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4852" name="Text Box 37"/>
          <p:cNvSpPr txBox="1">
            <a:spLocks noChangeArrowheads="1"/>
          </p:cNvSpPr>
          <p:nvPr/>
        </p:nvSpPr>
        <p:spPr bwMode="auto">
          <a:xfrm>
            <a:off x="7812088" y="2422525"/>
            <a:ext cx="361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Mf</a:t>
            </a:r>
            <a:endParaRPr lang="en-US" sz="1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4853" name="Text Box 38"/>
          <p:cNvSpPr txBox="1">
            <a:spLocks noChangeArrowheads="1"/>
          </p:cNvSpPr>
          <p:nvPr/>
        </p:nvSpPr>
        <p:spPr bwMode="auto">
          <a:xfrm>
            <a:off x="1284288" y="1570038"/>
            <a:ext cx="1271587" cy="2746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200" b="1">
                <a:solidFill>
                  <a:schemeClr val="bg1"/>
                </a:solidFill>
                <a:latin typeface="Comic Sans MS" pitchFamily="66" charset="0"/>
              </a:rPr>
              <a:t>Tumorigenezis</a:t>
            </a:r>
            <a:r>
              <a:rPr lang="hu-HU" sz="1000" b="1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en-US" sz="10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4854" name="Text Box 39"/>
          <p:cNvSpPr txBox="1">
            <a:spLocks noChangeArrowheads="1"/>
          </p:cNvSpPr>
          <p:nvPr/>
        </p:nvSpPr>
        <p:spPr bwMode="auto">
          <a:xfrm>
            <a:off x="1666875" y="5287963"/>
            <a:ext cx="469900" cy="2444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MHC</a:t>
            </a:r>
            <a:endParaRPr lang="en-US" sz="1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4855" name="Text Box 40"/>
          <p:cNvSpPr txBox="1">
            <a:spLocks noChangeArrowheads="1"/>
          </p:cNvSpPr>
          <p:nvPr/>
        </p:nvSpPr>
        <p:spPr bwMode="auto">
          <a:xfrm>
            <a:off x="2195513" y="5345113"/>
            <a:ext cx="493712" cy="2444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ULBP</a:t>
            </a:r>
            <a:endParaRPr lang="en-US" sz="1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4856" name="Text Box 41"/>
          <p:cNvSpPr txBox="1">
            <a:spLocks noChangeArrowheads="1"/>
          </p:cNvSpPr>
          <p:nvPr/>
        </p:nvSpPr>
        <p:spPr bwMode="auto">
          <a:xfrm>
            <a:off x="1009650" y="5326063"/>
            <a:ext cx="536575" cy="2444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MICA</a:t>
            </a:r>
            <a:endParaRPr lang="en-US" sz="100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8DA8DC-1B25-41F3-9B7B-88237AD8701A}" type="slidenum">
              <a:rPr lang="en-GB"/>
              <a:pPr/>
              <a:t>33</a:t>
            </a:fld>
            <a:endParaRPr lang="en-GB"/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2708275"/>
            <a:ext cx="8782050" cy="1019175"/>
          </a:xfrm>
          <a:noFill/>
        </p:spPr>
        <p:txBody>
          <a:bodyPr/>
          <a:lstStyle/>
          <a:p>
            <a:pPr eaLnBrk="1" hangingPunct="1"/>
            <a:r>
              <a:rPr lang="hu-HU" sz="3200" b="1" smtClean="0"/>
              <a:t>Fázis 1: Tumorigenezis</a:t>
            </a:r>
            <a:endParaRPr lang="en-US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2FE815-B42C-457E-BD87-FC5C59E7FB2C}" type="slidenum">
              <a:rPr lang="en-GB"/>
              <a:pPr/>
              <a:t>34</a:t>
            </a:fld>
            <a:endParaRPr lang="en-GB"/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963863"/>
            <a:ext cx="4427538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2975" y="2976563"/>
            <a:ext cx="43561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6"/>
          <p:cNvSpPr>
            <a:spLocks noGrp="1" noChangeArrowheads="1"/>
          </p:cNvSpPr>
          <p:nvPr>
            <p:ph type="title"/>
          </p:nvPr>
        </p:nvSpPr>
        <p:spPr>
          <a:xfrm>
            <a:off x="327025" y="260350"/>
            <a:ext cx="8782050" cy="1019175"/>
          </a:xfrm>
          <a:noFill/>
        </p:spPr>
        <p:txBody>
          <a:bodyPr/>
          <a:lstStyle/>
          <a:p>
            <a:pPr eaLnBrk="1" hangingPunct="1"/>
            <a:r>
              <a:rPr lang="hu-HU" sz="3200" b="1" smtClean="0"/>
              <a:t>Tumorigenezis – </a:t>
            </a:r>
            <a:br>
              <a:rPr lang="hu-HU" sz="3200" b="1" smtClean="0"/>
            </a:br>
            <a:r>
              <a:rPr lang="hu-HU" sz="3200" b="1" smtClean="0"/>
              <a:t>A krónikus gyulladás a tumorképződés első lépcsője</a:t>
            </a:r>
            <a:endParaRPr lang="en-US" sz="3200" b="1" smtClean="0"/>
          </a:p>
        </p:txBody>
      </p:sp>
      <p:sp>
        <p:nvSpPr>
          <p:cNvPr id="36870" name="Rectangle 8"/>
          <p:cNvSpPr>
            <a:spLocks noChangeArrowheads="1"/>
          </p:cNvSpPr>
          <p:nvPr/>
        </p:nvSpPr>
        <p:spPr bwMode="auto">
          <a:xfrm>
            <a:off x="-36513" y="1738313"/>
            <a:ext cx="4752976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800">
                <a:latin typeface="Comic Sans MS" pitchFamily="66" charset="0"/>
              </a:rPr>
              <a:t>Krónikus gyulladási folyamatok </a:t>
            </a:r>
            <a:br>
              <a:rPr lang="hu-HU" sz="1800">
                <a:latin typeface="Comic Sans MS" pitchFamily="66" charset="0"/>
              </a:rPr>
            </a:br>
            <a:r>
              <a:rPr lang="hu-HU" sz="1800">
                <a:latin typeface="Comic Sans MS" pitchFamily="66" charset="0"/>
              </a:rPr>
              <a:t>(smoldering inflammation) </a:t>
            </a:r>
            <a:br>
              <a:rPr lang="hu-HU" sz="1800">
                <a:latin typeface="Comic Sans MS" pitchFamily="66" charset="0"/>
              </a:rPr>
            </a:br>
            <a:r>
              <a:rPr lang="hu-HU" sz="1800">
                <a:latin typeface="Comic Sans MS" pitchFamily="66" charset="0"/>
              </a:rPr>
              <a:t>és kapcsolt neopláziák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36871" name="Rectangle 9"/>
          <p:cNvSpPr>
            <a:spLocks noChangeArrowheads="1"/>
          </p:cNvSpPr>
          <p:nvPr/>
        </p:nvSpPr>
        <p:spPr bwMode="auto">
          <a:xfrm>
            <a:off x="4643438" y="1628775"/>
            <a:ext cx="47529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800">
                <a:latin typeface="Comic Sans MS" pitchFamily="66" charset="0"/>
              </a:rPr>
              <a:t>Krónikus gyulladást kiváltó fertőzések</a:t>
            </a:r>
            <a:br>
              <a:rPr lang="hu-HU" sz="1800">
                <a:latin typeface="Comic Sans MS" pitchFamily="66" charset="0"/>
              </a:rPr>
            </a:br>
            <a:r>
              <a:rPr lang="hu-HU" sz="1800">
                <a:latin typeface="Comic Sans MS" pitchFamily="66" charset="0"/>
              </a:rPr>
              <a:t>és kapcsolt neopláziák</a:t>
            </a:r>
            <a:endParaRPr lang="en-US" sz="1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30EA2F-8C23-4677-9423-4395289FB606}" type="slidenum">
              <a:rPr lang="en-GB"/>
              <a:pPr/>
              <a:t>35</a:t>
            </a:fld>
            <a:endParaRPr lang="en-GB"/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title"/>
          </p:nvPr>
        </p:nvSpPr>
        <p:spPr>
          <a:xfrm>
            <a:off x="327025" y="260350"/>
            <a:ext cx="8782050" cy="1019175"/>
          </a:xfrm>
          <a:noFill/>
        </p:spPr>
        <p:txBody>
          <a:bodyPr/>
          <a:lstStyle/>
          <a:p>
            <a:pPr eaLnBrk="1" hangingPunct="1"/>
            <a:r>
              <a:rPr lang="hu-HU" sz="3200" b="1" smtClean="0"/>
              <a:t>Tumorigenezis – </a:t>
            </a:r>
            <a:br>
              <a:rPr lang="hu-HU" sz="3200" b="1" smtClean="0"/>
            </a:br>
            <a:r>
              <a:rPr lang="hu-HU" sz="3200" b="1" smtClean="0"/>
              <a:t>Gyulladási mechanizmusok krónikus abúzusa </a:t>
            </a:r>
            <a:endParaRPr lang="en-US" sz="3200" b="1" smtClean="0"/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539750" y="1628775"/>
            <a:ext cx="20875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800">
                <a:latin typeface="Comic Sans MS" pitchFamily="66" charset="0"/>
              </a:rPr>
              <a:t>Sebgyógyulás</a:t>
            </a:r>
            <a:br>
              <a:rPr lang="hu-HU" sz="1800">
                <a:latin typeface="Comic Sans MS" pitchFamily="66" charset="0"/>
              </a:rPr>
            </a:br>
            <a:r>
              <a:rPr lang="hu-HU" sz="1800">
                <a:latin typeface="Comic Sans MS" pitchFamily="66" charset="0"/>
              </a:rPr>
              <a:t>(akut gyulladás)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3132138" y="1628775"/>
            <a:ext cx="28797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800">
                <a:latin typeface="Comic Sans MS" pitchFamily="66" charset="0"/>
              </a:rPr>
              <a:t>Tumorképződés</a:t>
            </a:r>
            <a:br>
              <a:rPr lang="hu-HU" sz="1800">
                <a:latin typeface="Comic Sans MS" pitchFamily="66" charset="0"/>
              </a:rPr>
            </a:br>
            <a:r>
              <a:rPr lang="hu-HU" sz="1800">
                <a:latin typeface="Comic Sans MS" pitchFamily="66" charset="0"/>
              </a:rPr>
              <a:t>(krónikus gyulladás)</a:t>
            </a:r>
            <a:endParaRPr lang="en-US" sz="1800">
              <a:latin typeface="Comic Sans MS" pitchFamily="66" charset="0"/>
            </a:endParaRPr>
          </a:p>
        </p:txBody>
      </p:sp>
      <p:pic>
        <p:nvPicPr>
          <p:cNvPr id="3789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703513"/>
            <a:ext cx="5616575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Rectangle 9"/>
          <p:cNvSpPr>
            <a:spLocks noChangeArrowheads="1"/>
          </p:cNvSpPr>
          <p:nvPr/>
        </p:nvSpPr>
        <p:spPr bwMode="auto">
          <a:xfrm>
            <a:off x="6372225" y="2511425"/>
            <a:ext cx="24495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Közös sejtek:</a:t>
            </a:r>
            <a:r>
              <a:rPr lang="hu-HU" sz="1800">
                <a:latin typeface="Comic Sans MS" pitchFamily="66" charset="0"/>
              </a:rPr>
              <a:t> makrofágok, hízósejtek, eozinofilek, fibroblasztok, vérlemezkék, endotél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37896" name="Rectangle 10"/>
          <p:cNvSpPr>
            <a:spLocks noChangeArrowheads="1"/>
          </p:cNvSpPr>
          <p:nvPr/>
        </p:nvSpPr>
        <p:spPr bwMode="auto">
          <a:xfrm>
            <a:off x="6397625" y="4456113"/>
            <a:ext cx="2597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Közös citokinek:</a:t>
            </a:r>
            <a:r>
              <a:rPr lang="hu-HU" sz="1800">
                <a:latin typeface="Comic Sans MS" pitchFamily="66" charset="0"/>
              </a:rPr>
              <a:t> CXCL1,2,3,5,8, VEGF, bFGF, TGFb, PDGF 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37897" name="Rectangle 11"/>
          <p:cNvSpPr>
            <a:spLocks noChangeArrowheads="1"/>
          </p:cNvSpPr>
          <p:nvPr/>
        </p:nvSpPr>
        <p:spPr bwMode="auto">
          <a:xfrm>
            <a:off x="6438900" y="5608638"/>
            <a:ext cx="2597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Közös mátrixbontó</a:t>
            </a:r>
            <a:r>
              <a:rPr lang="hu-HU" sz="1800">
                <a:latin typeface="Comic Sans MS" pitchFamily="66" charset="0"/>
              </a:rPr>
              <a:t> </a:t>
            </a:r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mechanizmusok:</a:t>
            </a:r>
            <a:r>
              <a:rPr lang="hu-HU" sz="1800">
                <a:latin typeface="Comic Sans MS" pitchFamily="66" charset="0"/>
              </a:rPr>
              <a:t> MMP-2, MMP-9, uPA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37898" name="Rectangle 12"/>
          <p:cNvSpPr>
            <a:spLocks noChangeArrowheads="1"/>
          </p:cNvSpPr>
          <p:nvPr/>
        </p:nvSpPr>
        <p:spPr bwMode="auto">
          <a:xfrm>
            <a:off x="6013450" y="1484313"/>
            <a:ext cx="28797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800" b="1">
                <a:solidFill>
                  <a:schemeClr val="tx2"/>
                </a:solidFill>
                <a:latin typeface="Comic Sans MS" pitchFamily="66" charset="0"/>
              </a:rPr>
              <a:t>„ A tumorok sosem gyógyuló sebek”</a:t>
            </a:r>
            <a:r>
              <a:rPr lang="hu-HU" sz="1800" b="1">
                <a:latin typeface="Comic Sans MS" pitchFamily="66" charset="0"/>
              </a:rPr>
              <a:t> </a:t>
            </a:r>
            <a:endParaRPr lang="en-US" sz="18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B67A11-DAA1-4B5E-BD43-9F4331F32CCF}" type="slidenum">
              <a:rPr lang="en-GB"/>
              <a:pPr/>
              <a:t>36</a:t>
            </a:fld>
            <a:endParaRPr lang="en-GB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08275"/>
            <a:ext cx="8782050" cy="1019175"/>
          </a:xfrm>
          <a:noFill/>
        </p:spPr>
        <p:txBody>
          <a:bodyPr/>
          <a:lstStyle/>
          <a:p>
            <a:pPr eaLnBrk="1" hangingPunct="1"/>
            <a:r>
              <a:rPr lang="hu-HU" sz="3200" b="1" smtClean="0"/>
              <a:t>Fázis 2: Elimináció</a:t>
            </a:r>
            <a:endParaRPr lang="en-US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506C6F-FF21-4DE9-9E3E-67E6317AD28C}" type="slidenum">
              <a:rPr lang="en-GB"/>
              <a:pPr/>
              <a:t>37</a:t>
            </a:fld>
            <a:endParaRPr lang="en-GB"/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>
          <a:xfrm>
            <a:off x="327025" y="260350"/>
            <a:ext cx="8782050" cy="1019175"/>
          </a:xfrm>
          <a:noFill/>
        </p:spPr>
        <p:txBody>
          <a:bodyPr/>
          <a:lstStyle/>
          <a:p>
            <a:pPr eaLnBrk="1" hangingPunct="1"/>
            <a:r>
              <a:rPr lang="hu-HU" sz="3200" b="1" smtClean="0"/>
              <a:t>Elimináció – a tumorok felismerése a természetes IR által</a:t>
            </a:r>
            <a:endParaRPr lang="en-US" sz="3200" b="1" smtClean="0"/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179388" y="1689100"/>
            <a:ext cx="8785225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Természetes IR effektorsejtjei által felismert szignálok:</a:t>
            </a:r>
            <a:r>
              <a:rPr lang="hu-HU" sz="1800">
                <a:latin typeface="Comic Sans MS" pitchFamily="66" charset="0"/>
              </a:rPr>
              <a:t> </a:t>
            </a:r>
          </a:p>
          <a:p>
            <a:pPr marL="457200" indent="-457200">
              <a:buFontTx/>
              <a:buChar char="•"/>
            </a:pPr>
            <a:endParaRPr lang="hu-HU" sz="1800">
              <a:solidFill>
                <a:schemeClr val="tx2"/>
              </a:solidFill>
              <a:latin typeface="Comic Sans MS" pitchFamily="66" charset="0"/>
            </a:endParaRPr>
          </a:p>
          <a:p>
            <a:pPr marL="457200" indent="-457200">
              <a:buFontTx/>
              <a:buChar char="•"/>
            </a:pPr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Celluláris stresszre utaló szignálok:</a:t>
            </a:r>
          </a:p>
          <a:p>
            <a:pPr marL="914400" lvl="1" indent="-457200">
              <a:buFontTx/>
              <a:buAutoNum type="arabicParenR"/>
            </a:pPr>
            <a:r>
              <a:rPr lang="hu-HU" sz="1600">
                <a:latin typeface="Comic Sans MS" pitchFamily="66" charset="0"/>
                <a:sym typeface="Symbol" pitchFamily="18" charset="2"/>
              </a:rPr>
              <a:t>ULBP1,2,3 (UL16- Binding Protein) 		NK sejt és </a:t>
            </a:r>
            <a:r>
              <a:rPr lang="hu-HU" sz="1800" b="1">
                <a:latin typeface="Symbol" pitchFamily="18" charset="2"/>
                <a:sym typeface="Symbol" pitchFamily="18" charset="2"/>
              </a:rPr>
              <a:t>gd</a:t>
            </a:r>
            <a:r>
              <a:rPr lang="hu-HU" sz="1800">
                <a:latin typeface="Comic Sans MS" pitchFamily="66" charset="0"/>
                <a:sym typeface="Symbol" pitchFamily="18" charset="2"/>
              </a:rPr>
              <a:t> </a:t>
            </a:r>
            <a:r>
              <a:rPr lang="hu-HU" sz="1600">
                <a:latin typeface="Comic Sans MS" pitchFamily="66" charset="0"/>
                <a:sym typeface="Symbol" pitchFamily="18" charset="2"/>
              </a:rPr>
              <a:t>T sejt</a:t>
            </a:r>
            <a:r>
              <a:rPr lang="hu-HU" sz="1800">
                <a:latin typeface="Comic Sans MS" pitchFamily="66" charset="0"/>
                <a:sym typeface="Symbol" pitchFamily="18" charset="2"/>
              </a:rPr>
              <a:t> </a:t>
            </a:r>
            <a:r>
              <a:rPr lang="hu-HU" sz="1600">
                <a:latin typeface="Comic Sans MS" pitchFamily="66" charset="0"/>
                <a:sym typeface="Symbol" pitchFamily="18" charset="2"/>
              </a:rPr>
              <a:t>aktiváció </a:t>
            </a:r>
          </a:p>
          <a:p>
            <a:pPr marL="914400" lvl="1" indent="-457200">
              <a:buFontTx/>
              <a:buAutoNum type="arabicParenR"/>
            </a:pPr>
            <a:r>
              <a:rPr lang="en-US" sz="1600">
                <a:latin typeface="Comic Sans MS" pitchFamily="66" charset="0"/>
                <a:sym typeface="Symbol" pitchFamily="18" charset="2"/>
              </a:rPr>
              <a:t>MICA</a:t>
            </a:r>
            <a:r>
              <a:rPr lang="hu-HU" sz="1600"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1600">
                <a:latin typeface="Comic Sans MS" pitchFamily="66" charset="0"/>
                <a:sym typeface="Symbol" pitchFamily="18" charset="2"/>
              </a:rPr>
              <a:t>(MHC class I–related chain A</a:t>
            </a:r>
            <a:r>
              <a:rPr lang="hu-HU" sz="1600">
                <a:latin typeface="Comic Sans MS" pitchFamily="66" charset="0"/>
                <a:sym typeface="Symbol" pitchFamily="18" charset="2"/>
              </a:rPr>
              <a:t>)		NKG2D-n át</a:t>
            </a:r>
            <a:endParaRPr lang="hu-HU" sz="1800">
              <a:latin typeface="Comic Sans MS" pitchFamily="66" charset="0"/>
              <a:sym typeface="Symbol" pitchFamily="18" charset="2"/>
            </a:endParaRPr>
          </a:p>
          <a:p>
            <a:pPr marL="457200" indent="-457200">
              <a:buFontTx/>
              <a:buChar char="•"/>
            </a:pPr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Vagy az adaptív IR elkerülésére utaló jelek:</a:t>
            </a:r>
          </a:p>
          <a:p>
            <a:pPr marL="914400" lvl="1" indent="-457200">
              <a:buFontTx/>
              <a:buAutoNum type="arabicParenR"/>
            </a:pPr>
            <a:r>
              <a:rPr lang="hu-HU" sz="1600">
                <a:latin typeface="Comic Sans MS" pitchFamily="66" charset="0"/>
              </a:rPr>
              <a:t>MHC proteinek expressziója </a:t>
            </a:r>
            <a:r>
              <a:rPr lang="hu-HU" sz="1600">
                <a:latin typeface="Comic Sans MS" pitchFamily="66" charset="0"/>
                <a:sym typeface="Symbol" pitchFamily="18" charset="2"/>
              </a:rPr>
              <a:t>		NK sejt (KIR) gátlás megszűnése 					(missing self felismerés)</a:t>
            </a:r>
          </a:p>
          <a:p>
            <a:pPr marL="914400" lvl="1" indent="-457200">
              <a:buFontTx/>
              <a:buAutoNum type="arabicParenR"/>
            </a:pPr>
            <a:endParaRPr lang="hu-HU" sz="1800">
              <a:solidFill>
                <a:schemeClr val="tx2"/>
              </a:solidFill>
              <a:latin typeface="Comic Sans MS" pitchFamily="66" charset="0"/>
            </a:endParaRPr>
          </a:p>
          <a:p>
            <a:pPr marL="457200" indent="-457200"/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Dendritikus sejtek (DC-k) által felismert veszélyszignálok (danger signals)</a:t>
            </a:r>
          </a:p>
          <a:p>
            <a:pPr marL="457200" indent="-457200">
              <a:buFontTx/>
              <a:buChar char="•"/>
            </a:pPr>
            <a:endParaRPr lang="hu-HU" sz="1800">
              <a:solidFill>
                <a:schemeClr val="tx2"/>
              </a:solidFill>
              <a:latin typeface="Comic Sans MS" pitchFamily="66" charset="0"/>
            </a:endParaRPr>
          </a:p>
          <a:p>
            <a:pPr marL="457200" indent="-457200">
              <a:buFontTx/>
              <a:buChar char="•"/>
            </a:pPr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Szövetkárosodáshoz, sejtpusztuláshoz kapcsoltak:</a:t>
            </a:r>
            <a:r>
              <a:rPr lang="hu-HU" sz="1800">
                <a:latin typeface="Comic Sans MS" pitchFamily="66" charset="0"/>
              </a:rPr>
              <a:t> </a:t>
            </a:r>
          </a:p>
          <a:p>
            <a:pPr marL="914400" lvl="1" indent="-457200">
              <a:buFontTx/>
              <a:buAutoNum type="arabicParenR"/>
            </a:pPr>
            <a:r>
              <a:rPr lang="hu-HU" sz="1600">
                <a:latin typeface="Comic Sans MS" pitchFamily="66" charset="0"/>
              </a:rPr>
              <a:t>DNS, RNS az extracell. térben		DC aktiváció és maturáció</a:t>
            </a:r>
          </a:p>
          <a:p>
            <a:pPr marL="914400" lvl="1" indent="-457200">
              <a:buFontTx/>
              <a:buAutoNum type="arabicParenR"/>
            </a:pPr>
            <a:r>
              <a:rPr lang="hu-HU" sz="1600">
                <a:latin typeface="Comic Sans MS" pitchFamily="66" charset="0"/>
              </a:rPr>
              <a:t>Urea kristályok				DC maturáció</a:t>
            </a:r>
          </a:p>
          <a:p>
            <a:pPr marL="914400" lvl="1" indent="-457200">
              <a:buFontTx/>
              <a:buAutoNum type="arabicParenR"/>
            </a:pPr>
            <a:r>
              <a:rPr lang="hu-HU" sz="1600">
                <a:latin typeface="Comic Sans MS" pitchFamily="66" charset="0"/>
              </a:rPr>
              <a:t>HMGB1	(kromatin fehérje)			DC antigénfelvétel/prezentáció</a:t>
            </a:r>
          </a:p>
          <a:p>
            <a:pPr marL="914400" lvl="1" indent="-457200">
              <a:buFontTx/>
              <a:buAutoNum type="arabicParenR"/>
            </a:pPr>
            <a:r>
              <a:rPr lang="hu-HU" sz="1600">
                <a:latin typeface="Comic Sans MS" pitchFamily="66" charset="0"/>
              </a:rPr>
              <a:t>HSP70, HSP90 (hősokk feh.)			DC crossprezentáció</a:t>
            </a:r>
          </a:p>
          <a:p>
            <a:pPr marL="914400" lvl="1" indent="-457200">
              <a:buFontTx/>
              <a:buAutoNum type="arabicParenR"/>
            </a:pPr>
            <a:r>
              <a:rPr lang="hu-HU" sz="1600">
                <a:latin typeface="Comic Sans MS" pitchFamily="66" charset="0"/>
              </a:rPr>
              <a:t>Kalretikulin 				DC általi fagocitózis</a:t>
            </a:r>
          </a:p>
          <a:p>
            <a:pPr marL="914400" lvl="1" indent="-457200">
              <a:buFontTx/>
              <a:buAutoNum type="arabicParenR"/>
            </a:pPr>
            <a:r>
              <a:rPr lang="hu-HU" sz="1600">
                <a:latin typeface="Comic Sans MS" pitchFamily="66" charset="0"/>
              </a:rPr>
              <a:t>Foszfatidilszerinek, inte</a:t>
            </a:r>
            <a:r>
              <a:rPr lang="en-US" sz="1600">
                <a:latin typeface="Comic Sans MS" pitchFamily="66" charset="0"/>
              </a:rPr>
              <a:t>gr</a:t>
            </a:r>
            <a:r>
              <a:rPr lang="hu-HU" sz="1600">
                <a:latin typeface="Comic Sans MS" pitchFamily="66" charset="0"/>
              </a:rPr>
              <a:t>inek		DC általi felismerés</a:t>
            </a:r>
            <a:r>
              <a:rPr lang="hu-HU" sz="1800">
                <a:latin typeface="Comic Sans MS" pitchFamily="66" charset="0"/>
              </a:rPr>
              <a:t>	 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39941" name="AutoShape 6"/>
          <p:cNvSpPr>
            <a:spLocks/>
          </p:cNvSpPr>
          <p:nvPr/>
        </p:nvSpPr>
        <p:spPr bwMode="auto">
          <a:xfrm>
            <a:off x="5148263" y="2492375"/>
            <a:ext cx="360362" cy="576263"/>
          </a:xfrm>
          <a:prstGeom prst="rightBrace">
            <a:avLst>
              <a:gd name="adj1" fmla="val 13326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9ABCC1-9157-4DD9-A29D-428B41803956}" type="slidenum">
              <a:rPr lang="en-GB"/>
              <a:pPr/>
              <a:t>38</a:t>
            </a:fld>
            <a:endParaRPr lang="en-GB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327025" y="260350"/>
            <a:ext cx="8782050" cy="1019175"/>
          </a:xfrm>
          <a:noFill/>
        </p:spPr>
        <p:txBody>
          <a:bodyPr/>
          <a:lstStyle/>
          <a:p>
            <a:pPr eaLnBrk="1" hangingPunct="1"/>
            <a:r>
              <a:rPr lang="hu-HU" sz="3200" b="1" smtClean="0"/>
              <a:t>Elimináció – a tumorok felismerése az adaptív IR által</a:t>
            </a:r>
            <a:endParaRPr lang="en-US" sz="3200" b="1" smtClean="0"/>
          </a:p>
        </p:txBody>
      </p:sp>
      <p:pic>
        <p:nvPicPr>
          <p:cNvPr id="40964" name="Picture 6" descr="nri2780-f1"/>
          <p:cNvPicPr>
            <a:picLocks noChangeAspect="1" noChangeArrowheads="1"/>
          </p:cNvPicPr>
          <p:nvPr/>
        </p:nvPicPr>
        <p:blipFill>
          <a:blip r:embed="rId2" cstate="print"/>
          <a:srcRect b="59222"/>
          <a:stretch>
            <a:fillRect/>
          </a:stretch>
        </p:blipFill>
        <p:spPr bwMode="auto">
          <a:xfrm>
            <a:off x="5076825" y="2190750"/>
            <a:ext cx="3995738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34925" y="1412875"/>
            <a:ext cx="4681538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A probléma:</a:t>
            </a:r>
            <a:br>
              <a:rPr lang="hu-HU" sz="1800">
                <a:solidFill>
                  <a:schemeClr val="tx2"/>
                </a:solidFill>
                <a:latin typeface="Comic Sans MS" pitchFamily="66" charset="0"/>
              </a:rPr>
            </a:br>
            <a:r>
              <a:rPr lang="hu-HU" sz="1600">
                <a:latin typeface="Comic Sans MS" pitchFamily="66" charset="0"/>
              </a:rPr>
              <a:t>1) CD8+ T-sejtek a tumorantigének elleni válasz fő effektorai</a:t>
            </a:r>
            <a:br>
              <a:rPr lang="hu-HU" sz="1600">
                <a:latin typeface="Comic Sans MS" pitchFamily="66" charset="0"/>
              </a:rPr>
            </a:br>
            <a:r>
              <a:rPr lang="hu-HU" sz="1600">
                <a:latin typeface="Comic Sans MS" pitchFamily="66" charset="0"/>
              </a:rPr>
              <a:t>2) Naiv CD8+ T sejtek csak DC-k által, MHCI –</a:t>
            </a:r>
            <a:r>
              <a:rPr lang="en-US" sz="1600">
                <a:latin typeface="Comic Sans MS" pitchFamily="66" charset="0"/>
              </a:rPr>
              <a:t>e</a:t>
            </a:r>
            <a:r>
              <a:rPr lang="hu-HU" sz="1600">
                <a:latin typeface="Comic Sans MS" pitchFamily="66" charset="0"/>
              </a:rPr>
              <a:t>n bemutatott antigéneket ismernek fel a nyirokcsomókban</a:t>
            </a:r>
            <a:br>
              <a:rPr lang="hu-HU" sz="1600">
                <a:latin typeface="Comic Sans MS" pitchFamily="66" charset="0"/>
              </a:rPr>
            </a:br>
            <a:r>
              <a:rPr lang="hu-HU" sz="1600">
                <a:latin typeface="Comic Sans MS" pitchFamily="66" charset="0"/>
              </a:rPr>
              <a:t>3) Tumorantigéneket DC-k felvehet</a:t>
            </a:r>
            <a:r>
              <a:rPr lang="en-US" sz="1600">
                <a:latin typeface="Comic Sans MS" pitchFamily="66" charset="0"/>
              </a:rPr>
              <a:t>nek</a:t>
            </a:r>
            <a:r>
              <a:rPr lang="hu-HU" sz="1600">
                <a:latin typeface="Comic Sans MS" pitchFamily="66" charset="0"/>
              </a:rPr>
              <a:t>, de akkor exogén antigénként MHC II-re kerülnek, amit egy CD8 T sejt nem ismer fel</a:t>
            </a:r>
            <a:r>
              <a:rPr lang="hu-HU" sz="1800">
                <a:latin typeface="Comic Sans MS" pitchFamily="66" charset="0"/>
              </a:rPr>
              <a:t/>
            </a:r>
            <a:br>
              <a:rPr lang="hu-HU" sz="1800">
                <a:latin typeface="Comic Sans MS" pitchFamily="66" charset="0"/>
              </a:rPr>
            </a:br>
            <a:r>
              <a:rPr lang="hu-HU" sz="1800">
                <a:latin typeface="Comic Sans MS" pitchFamily="66" charset="0"/>
              </a:rPr>
              <a:t/>
            </a:r>
            <a:br>
              <a:rPr lang="hu-HU" sz="1800">
                <a:latin typeface="Comic Sans MS" pitchFamily="66" charset="0"/>
              </a:rPr>
            </a:br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A megoldás: Crossprezentáció</a:t>
            </a:r>
            <a:r>
              <a:rPr lang="hu-HU" sz="1800">
                <a:latin typeface="Comic Sans MS" pitchFamily="66" charset="0"/>
              </a:rPr>
              <a:t> </a:t>
            </a:r>
            <a:br>
              <a:rPr lang="hu-HU" sz="1800">
                <a:latin typeface="Comic Sans MS" pitchFamily="66" charset="0"/>
              </a:rPr>
            </a:br>
            <a:r>
              <a:rPr lang="hu-HU" sz="1600">
                <a:latin typeface="Comic Sans MS" pitchFamily="66" charset="0"/>
              </a:rPr>
              <a:t>DC-k speciális körülmények között exogén (pl. tumor v. vírus antigéneket) MHCI-en is bemutathatnak</a:t>
            </a:r>
            <a:endParaRPr lang="en-US" sz="1600">
              <a:latin typeface="Comic Sans MS" pitchFamily="66" charset="0"/>
            </a:endParaRPr>
          </a:p>
        </p:txBody>
      </p:sp>
      <p:pic>
        <p:nvPicPr>
          <p:cNvPr id="40966" name="Picture 9" descr="nri2780-f1"/>
          <p:cNvPicPr>
            <a:picLocks noChangeAspect="1" noChangeArrowheads="1"/>
          </p:cNvPicPr>
          <p:nvPr/>
        </p:nvPicPr>
        <p:blipFill>
          <a:blip r:embed="rId2" cstate="print"/>
          <a:srcRect l="3615" t="1167" r="87366" b="95308"/>
          <a:stretch>
            <a:fillRect/>
          </a:stretch>
        </p:blipFill>
        <p:spPr bwMode="auto">
          <a:xfrm>
            <a:off x="5588000" y="2622550"/>
            <a:ext cx="360363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 Box 8"/>
          <p:cNvSpPr txBox="1">
            <a:spLocks noChangeArrowheads="1"/>
          </p:cNvSpPr>
          <p:nvPr/>
        </p:nvSpPr>
        <p:spPr bwMode="auto">
          <a:xfrm>
            <a:off x="5222875" y="2570163"/>
            <a:ext cx="630238" cy="4587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800" b="1">
                <a:solidFill>
                  <a:schemeClr val="bg2"/>
                </a:solidFill>
                <a:latin typeface="Comic Sans MS" pitchFamily="66" charset="0"/>
              </a:rPr>
              <a:t>Exogén tumor antigén</a:t>
            </a:r>
            <a:endParaRPr lang="en-US" sz="800" b="1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107950" y="5445125"/>
            <a:ext cx="899953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Crossprezentáció feltételei</a:t>
            </a:r>
            <a:br>
              <a:rPr lang="hu-HU" sz="1800">
                <a:solidFill>
                  <a:schemeClr val="tx2"/>
                </a:solidFill>
                <a:latin typeface="Comic Sans MS" pitchFamily="66" charset="0"/>
              </a:rPr>
            </a:br>
            <a:r>
              <a:rPr lang="hu-HU" sz="1600">
                <a:latin typeface="Comic Sans MS" pitchFamily="66" charset="0"/>
              </a:rPr>
              <a:t>DC felhatalmazását (licensing) igényli CD4+ Th1 sejtektől: 	pl. CD40L</a:t>
            </a:r>
            <a:br>
              <a:rPr lang="hu-HU" sz="1600">
                <a:latin typeface="Comic Sans MS" pitchFamily="66" charset="0"/>
              </a:rPr>
            </a:br>
            <a:r>
              <a:rPr lang="hu-HU" sz="1600">
                <a:latin typeface="Comic Sans MS" pitchFamily="66" charset="0"/>
              </a:rPr>
              <a:t>Veszélyszignál-stimulust a DC számára:		        pl. TLR7 stimulálás (RNS) CD8+ T sejt túlélésének támogatását:		IL-2</a:t>
            </a:r>
            <a:r>
              <a:rPr lang="hu-HU" sz="1600">
                <a:latin typeface="Comic Sans MS" pitchFamily="66" charset="0"/>
                <a:sym typeface="Symbol" pitchFamily="18" charset="2"/>
              </a:rPr>
              <a:t></a:t>
            </a:r>
            <a:r>
              <a:rPr lang="hu-HU" sz="1600">
                <a:latin typeface="Comic Sans MS" pitchFamily="66" charset="0"/>
              </a:rPr>
              <a:t>, PDL1  (Programmed Death Ligand 1)</a:t>
            </a:r>
            <a:r>
              <a:rPr lang="hu-HU" sz="1600">
                <a:latin typeface="Comic Sans MS" pitchFamily="66" charset="0"/>
                <a:sym typeface="Symbol" pitchFamily="18" charset="2"/>
              </a:rPr>
              <a:t></a:t>
            </a:r>
            <a:r>
              <a:rPr lang="hu-HU" sz="1600">
                <a:latin typeface="Comic Sans MS" pitchFamily="66" charset="0"/>
              </a:rPr>
              <a:t>  </a:t>
            </a:r>
            <a:br>
              <a:rPr lang="hu-HU" sz="1600">
                <a:latin typeface="Comic Sans MS" pitchFamily="66" charset="0"/>
              </a:rPr>
            </a:br>
            <a:endParaRPr lang="en-US" sz="1600">
              <a:latin typeface="Comic Sans MS" pitchFamily="66" charset="0"/>
            </a:endParaRPr>
          </a:p>
        </p:txBody>
      </p:sp>
      <p:sp>
        <p:nvSpPr>
          <p:cNvPr id="40969" name="Oval 11"/>
          <p:cNvSpPr>
            <a:spLocks noChangeArrowheads="1"/>
          </p:cNvSpPr>
          <p:nvPr/>
        </p:nvSpPr>
        <p:spPr bwMode="auto">
          <a:xfrm>
            <a:off x="6553200" y="4379913"/>
            <a:ext cx="360363" cy="287337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Oval 12"/>
          <p:cNvSpPr>
            <a:spLocks noChangeArrowheads="1"/>
          </p:cNvSpPr>
          <p:nvPr/>
        </p:nvSpPr>
        <p:spPr bwMode="auto">
          <a:xfrm>
            <a:off x="7589838" y="2636838"/>
            <a:ext cx="360362" cy="287337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Oval 13"/>
          <p:cNvSpPr>
            <a:spLocks noChangeArrowheads="1"/>
          </p:cNvSpPr>
          <p:nvPr/>
        </p:nvSpPr>
        <p:spPr bwMode="auto">
          <a:xfrm>
            <a:off x="6769100" y="2133600"/>
            <a:ext cx="360363" cy="287338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Oval 14"/>
          <p:cNvSpPr>
            <a:spLocks noChangeArrowheads="1"/>
          </p:cNvSpPr>
          <p:nvPr/>
        </p:nvSpPr>
        <p:spPr bwMode="auto">
          <a:xfrm>
            <a:off x="6164263" y="3776663"/>
            <a:ext cx="360362" cy="287337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Line 15"/>
          <p:cNvSpPr>
            <a:spLocks noChangeShapeType="1"/>
          </p:cNvSpPr>
          <p:nvPr/>
        </p:nvSpPr>
        <p:spPr bwMode="auto">
          <a:xfrm>
            <a:off x="3635375" y="4292600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C6626D-377B-479D-9CAB-46D8BCE8486F}" type="slidenum">
              <a:rPr lang="en-GB"/>
              <a:pPr/>
              <a:t>39</a:t>
            </a:fld>
            <a:endParaRPr lang="en-GB"/>
          </a:p>
        </p:txBody>
      </p:sp>
      <p:pic>
        <p:nvPicPr>
          <p:cNvPr id="41987" name="Picture 15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0" y="2060575"/>
            <a:ext cx="7493000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1534"/>
          <p:cNvSpPr>
            <a:spLocks noGrp="1" noChangeArrowheads="1"/>
          </p:cNvSpPr>
          <p:nvPr>
            <p:ph type="title"/>
          </p:nvPr>
        </p:nvSpPr>
        <p:spPr>
          <a:xfrm>
            <a:off x="327025" y="260350"/>
            <a:ext cx="8782050" cy="1019175"/>
          </a:xfrm>
          <a:noFill/>
        </p:spPr>
        <p:txBody>
          <a:bodyPr/>
          <a:lstStyle/>
          <a:p>
            <a:pPr eaLnBrk="1" hangingPunct="1"/>
            <a:r>
              <a:rPr lang="hu-HU" sz="3200" b="1" smtClean="0"/>
              <a:t>Elimináció – a tumorok felismerése az adaptív IR által</a:t>
            </a:r>
            <a:endParaRPr lang="en-US" sz="3200" b="1" smtClean="0"/>
          </a:p>
        </p:txBody>
      </p:sp>
      <p:sp>
        <p:nvSpPr>
          <p:cNvPr id="41989" name="Rectangle 1535"/>
          <p:cNvSpPr>
            <a:spLocks noChangeArrowheads="1"/>
          </p:cNvSpPr>
          <p:nvPr/>
        </p:nvSpPr>
        <p:spPr bwMode="auto">
          <a:xfrm>
            <a:off x="361950" y="1412875"/>
            <a:ext cx="83867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hu-HU" sz="1800">
                <a:latin typeface="Comic Sans MS" pitchFamily="66" charset="0"/>
              </a:rPr>
              <a:t>T sejtek által felismert tumor asszociált antigének, TAA-k</a:t>
            </a:r>
            <a:br>
              <a:rPr lang="hu-HU" sz="1800">
                <a:latin typeface="Comic Sans MS" pitchFamily="66" charset="0"/>
              </a:rPr>
            </a:br>
            <a:r>
              <a:rPr lang="hu-HU" sz="1800">
                <a:latin typeface="Comic Sans MS" pitchFamily="66" charset="0"/>
              </a:rPr>
              <a:t>(altered self felismerése):</a:t>
            </a:r>
            <a:endParaRPr lang="en-US" sz="1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79F657-7C54-4612-8478-7BF8DFD79546}" type="slidenum">
              <a:rPr lang="en-GB"/>
              <a:pPr/>
              <a:t>4</a:t>
            </a:fld>
            <a:endParaRPr lang="en-GB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hu-HU" sz="3200" smtClean="0"/>
              <a:t>Transzplantációs immunitás  Alapfogalmak 2</a:t>
            </a:r>
            <a:endParaRPr lang="en-GB" sz="320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066800" y="1498600"/>
          <a:ext cx="7010400" cy="5359400"/>
        </p:xfrm>
        <a:graphic>
          <a:graphicData uri="http://schemas.openxmlformats.org/presentationml/2006/ole">
            <p:oleObj spid="_x0000_s1026" name="Photo Editor Photo" r:id="rId3" imgW="4048690" imgH="3095238" progId="MSPhotoEd.3">
              <p:embed/>
            </p:oleObj>
          </a:graphicData>
        </a:graphic>
      </p:graphicFrame>
      <p:sp>
        <p:nvSpPr>
          <p:cNvPr id="1029" name="Rectangle 9"/>
          <p:cNvSpPr>
            <a:spLocks noChangeArrowheads="1"/>
          </p:cNvSpPr>
          <p:nvPr/>
        </p:nvSpPr>
        <p:spPr bwMode="auto">
          <a:xfrm>
            <a:off x="3962400" y="1676400"/>
            <a:ext cx="10668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>
                <a:solidFill>
                  <a:schemeClr val="bg2"/>
                </a:solidFill>
                <a:latin typeface="Arial" charset="0"/>
              </a:rPr>
              <a:t>Syngraft</a:t>
            </a:r>
          </a:p>
          <a:p>
            <a:pPr algn="ctr"/>
            <a:r>
              <a:rPr lang="hu-HU" sz="2000">
                <a:solidFill>
                  <a:schemeClr val="bg2"/>
                </a:solidFill>
                <a:latin typeface="Arial" charset="0"/>
              </a:rPr>
              <a:t>vagy</a:t>
            </a:r>
            <a:endParaRPr lang="en-GB" sz="200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EEFC69-D8BD-4088-8455-BDA9B26CEE82}" type="slidenum">
              <a:rPr lang="en-GB"/>
              <a:pPr/>
              <a:t>40</a:t>
            </a:fld>
            <a:endParaRPr lang="en-GB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260350"/>
            <a:ext cx="8782050" cy="1019175"/>
          </a:xfrm>
          <a:noFill/>
        </p:spPr>
        <p:txBody>
          <a:bodyPr/>
          <a:lstStyle/>
          <a:p>
            <a:pPr eaLnBrk="1" hangingPunct="1"/>
            <a:r>
              <a:rPr lang="hu-HU" sz="3200" b="1" smtClean="0"/>
              <a:t>Elimináció – a tumor eliminációja a természetes IR által</a:t>
            </a:r>
            <a:endParaRPr lang="en-US" sz="3200" b="1" smtClean="0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361950" y="1989138"/>
            <a:ext cx="8313738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hu-HU" sz="1800">
                <a:solidFill>
                  <a:schemeClr val="tx2"/>
                </a:solidFill>
                <a:latin typeface="Symbol" pitchFamily="18" charset="2"/>
              </a:rPr>
              <a:t>gd</a:t>
            </a:r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 T sejt, NK-sejt, NKT-sejt aktiváció</a:t>
            </a:r>
            <a:r>
              <a:rPr lang="hu-HU" sz="1800">
                <a:latin typeface="Comic Sans MS" pitchFamily="66" charset="0"/>
              </a:rPr>
              <a:t/>
            </a:r>
            <a:br>
              <a:rPr lang="hu-HU" sz="1800">
                <a:latin typeface="Comic Sans MS" pitchFamily="66" charset="0"/>
              </a:rPr>
            </a:br>
            <a:r>
              <a:rPr lang="hu-HU" sz="1800">
                <a:latin typeface="Comic Sans MS" pitchFamily="66" charset="0"/>
              </a:rPr>
              <a:t>	Perforin/granzyme szekrécióval –&gt; PM permeabilizálás/apoptózis</a:t>
            </a:r>
            <a:br>
              <a:rPr lang="hu-HU" sz="1800">
                <a:latin typeface="Comic Sans MS" pitchFamily="66" charset="0"/>
              </a:rPr>
            </a:br>
            <a:r>
              <a:rPr lang="hu-HU" sz="1800">
                <a:latin typeface="Comic Sans MS" pitchFamily="66" charset="0"/>
              </a:rPr>
              <a:t>	TNF</a:t>
            </a:r>
            <a:r>
              <a:rPr lang="hu-HU" sz="1800">
                <a:latin typeface="Symbol" pitchFamily="18" charset="2"/>
              </a:rPr>
              <a:t>a </a:t>
            </a:r>
            <a:r>
              <a:rPr lang="hu-HU" sz="1800">
                <a:latin typeface="Comic Sans MS" pitchFamily="66" charset="0"/>
              </a:rPr>
              <a:t>szekrécióval</a:t>
            </a:r>
            <a:r>
              <a:rPr lang="hu-HU" sz="1800">
                <a:latin typeface="Symbol" pitchFamily="18" charset="2"/>
              </a:rPr>
              <a:t> </a:t>
            </a:r>
            <a:r>
              <a:rPr lang="hu-HU" sz="1800">
                <a:latin typeface="Comic Sans MS" pitchFamily="66" charset="0"/>
              </a:rPr>
              <a:t>–&gt;</a:t>
            </a:r>
            <a:r>
              <a:rPr lang="hu-HU" sz="1800">
                <a:latin typeface="Symbol" pitchFamily="18" charset="2"/>
              </a:rPr>
              <a:t> </a:t>
            </a:r>
            <a:r>
              <a:rPr lang="hu-HU" sz="1800">
                <a:latin typeface="Comic Sans MS" pitchFamily="66" charset="0"/>
              </a:rPr>
              <a:t>apoptózis</a:t>
            </a:r>
            <a:r>
              <a:rPr lang="hu-HU" sz="1800">
                <a:latin typeface="Symbol" pitchFamily="18" charset="2"/>
              </a:rPr>
              <a:t> </a:t>
            </a:r>
            <a:r>
              <a:rPr lang="hu-HU" sz="1800">
                <a:latin typeface="Comic Sans MS" pitchFamily="66" charset="0"/>
              </a:rPr>
              <a:t/>
            </a:r>
            <a:br>
              <a:rPr lang="hu-HU" sz="1800">
                <a:latin typeface="Comic Sans MS" pitchFamily="66" charset="0"/>
              </a:rPr>
            </a:br>
            <a:r>
              <a:rPr lang="hu-HU" sz="1800">
                <a:latin typeface="Comic Sans MS" pitchFamily="66" charset="0"/>
              </a:rPr>
              <a:t>	TRAIL-TRAILR1/2 kontaktussal –&gt; apoptózis </a:t>
            </a:r>
            <a:br>
              <a:rPr lang="hu-HU" sz="1800">
                <a:latin typeface="Comic Sans MS" pitchFamily="66" charset="0"/>
              </a:rPr>
            </a:br>
            <a:r>
              <a:rPr lang="hu-HU" sz="1800">
                <a:latin typeface="Comic Sans MS" pitchFamily="66" charset="0"/>
              </a:rPr>
              <a:t>		(TRAIL= TNF-Related Apoptosis-Inducing Ligand)</a:t>
            </a:r>
            <a:br>
              <a:rPr lang="hu-HU" sz="1800">
                <a:latin typeface="Comic Sans MS" pitchFamily="66" charset="0"/>
              </a:rPr>
            </a:br>
            <a:r>
              <a:rPr lang="hu-HU" sz="1800">
                <a:latin typeface="Comic Sans MS" pitchFamily="66" charset="0"/>
              </a:rPr>
              <a:t> 	IFN</a:t>
            </a:r>
            <a:r>
              <a:rPr lang="hu-HU" sz="1800">
                <a:latin typeface="Symbol" pitchFamily="18" charset="2"/>
              </a:rPr>
              <a:t>a, b </a:t>
            </a:r>
            <a:r>
              <a:rPr lang="hu-HU" sz="1800">
                <a:latin typeface="Comic Sans MS" pitchFamily="66" charset="0"/>
              </a:rPr>
              <a:t>szekrécióval</a:t>
            </a:r>
            <a:r>
              <a:rPr lang="hu-HU" sz="1800">
                <a:latin typeface="Symbol" pitchFamily="18" charset="2"/>
              </a:rPr>
              <a:t> </a:t>
            </a:r>
            <a:r>
              <a:rPr lang="hu-HU" sz="1800">
                <a:latin typeface="Comic Sans MS" pitchFamily="66" charset="0"/>
              </a:rPr>
              <a:t>-&gt; apoptózis</a:t>
            </a:r>
            <a:r>
              <a:rPr lang="hu-HU" sz="1800">
                <a:latin typeface="Symbol" pitchFamily="18" charset="2"/>
              </a:rPr>
              <a:t/>
            </a:r>
            <a:br>
              <a:rPr lang="hu-HU" sz="1800">
                <a:latin typeface="Symbol" pitchFamily="18" charset="2"/>
              </a:rPr>
            </a:br>
            <a:r>
              <a:rPr lang="hu-HU" sz="1800">
                <a:latin typeface="Symbol" pitchFamily="18" charset="2"/>
              </a:rPr>
              <a:t>	</a:t>
            </a:r>
            <a:r>
              <a:rPr lang="hu-HU" sz="1800">
                <a:latin typeface="Comic Sans MS" pitchFamily="66" charset="0"/>
              </a:rPr>
              <a:t>IFN</a:t>
            </a:r>
            <a:r>
              <a:rPr lang="hu-HU" sz="1800">
                <a:latin typeface="Symbol" pitchFamily="18" charset="2"/>
              </a:rPr>
              <a:t>g</a:t>
            </a:r>
            <a:r>
              <a:rPr lang="hu-HU" sz="1800">
                <a:latin typeface="Comic Sans MS" pitchFamily="66" charset="0"/>
              </a:rPr>
              <a:t> szekrécióval -&gt; apoptózis, citotoxikus / Th1 válasz erősítése </a:t>
            </a:r>
            <a:br>
              <a:rPr lang="hu-HU" sz="1800">
                <a:latin typeface="Comic Sans MS" pitchFamily="66" charset="0"/>
              </a:rPr>
            </a:br>
            <a:r>
              <a:rPr lang="hu-HU" sz="1800">
                <a:latin typeface="Comic Sans MS" pitchFamily="66" charset="0"/>
              </a:rPr>
              <a:t/>
            </a:r>
            <a:br>
              <a:rPr lang="hu-HU" sz="1800">
                <a:latin typeface="Comic Sans MS" pitchFamily="66" charset="0"/>
              </a:rPr>
            </a:br>
            <a:r>
              <a:rPr lang="hu-HU" sz="1800">
                <a:latin typeface="Comic Sans MS" pitchFamily="66" charset="0"/>
              </a:rPr>
              <a:t/>
            </a:r>
            <a:br>
              <a:rPr lang="hu-HU" sz="1800">
                <a:latin typeface="Comic Sans MS" pitchFamily="66" charset="0"/>
              </a:rPr>
            </a:br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M1 TAM (Th1-polarizált tumor asszociált makrofág)</a:t>
            </a:r>
            <a:br>
              <a:rPr lang="hu-HU" sz="1800">
                <a:solidFill>
                  <a:schemeClr val="tx2"/>
                </a:solidFill>
                <a:latin typeface="Comic Sans MS" pitchFamily="66" charset="0"/>
              </a:rPr>
            </a:br>
            <a:r>
              <a:rPr lang="hu-HU" sz="1800">
                <a:latin typeface="Comic Sans MS" pitchFamily="66" charset="0"/>
              </a:rPr>
              <a:t>	 Reaktív oxigéngyökök (ROI) -&gt; szövetkárosító hatás </a:t>
            </a:r>
            <a:br>
              <a:rPr lang="hu-HU" sz="1800">
                <a:latin typeface="Comic Sans MS" pitchFamily="66" charset="0"/>
              </a:rPr>
            </a:br>
            <a:r>
              <a:rPr lang="hu-HU" sz="1800">
                <a:latin typeface="Comic Sans MS" pitchFamily="66" charset="0"/>
              </a:rPr>
              <a:t>	TNF</a:t>
            </a:r>
            <a:r>
              <a:rPr lang="hu-HU" sz="1800">
                <a:latin typeface="Symbol" pitchFamily="18" charset="2"/>
              </a:rPr>
              <a:t>a </a:t>
            </a:r>
            <a:r>
              <a:rPr lang="hu-HU" sz="1800">
                <a:latin typeface="Comic Sans MS" pitchFamily="66" charset="0"/>
              </a:rPr>
              <a:t>szekrécióval</a:t>
            </a:r>
            <a:r>
              <a:rPr lang="hu-HU" sz="1800">
                <a:latin typeface="Symbol" pitchFamily="18" charset="2"/>
              </a:rPr>
              <a:t> </a:t>
            </a:r>
            <a:r>
              <a:rPr lang="hu-HU" sz="1800">
                <a:latin typeface="Comic Sans MS" pitchFamily="66" charset="0"/>
              </a:rPr>
              <a:t>–&gt;</a:t>
            </a:r>
            <a:r>
              <a:rPr lang="hu-HU" sz="1800">
                <a:latin typeface="Symbol" pitchFamily="18" charset="2"/>
              </a:rPr>
              <a:t> </a:t>
            </a:r>
            <a:r>
              <a:rPr lang="hu-HU" sz="1800">
                <a:latin typeface="Comic Sans MS" pitchFamily="66" charset="0"/>
              </a:rPr>
              <a:t>apoptózis</a:t>
            </a:r>
            <a:r>
              <a:rPr lang="hu-HU" sz="1800">
                <a:latin typeface="Symbol" pitchFamily="18" charset="2"/>
              </a:rPr>
              <a:t> </a:t>
            </a:r>
            <a:r>
              <a:rPr lang="hu-HU" sz="1800">
                <a:latin typeface="Comic Sans MS" pitchFamily="66" charset="0"/>
              </a:rPr>
              <a:t/>
            </a:r>
            <a:br>
              <a:rPr lang="hu-HU" sz="1800">
                <a:latin typeface="Comic Sans MS" pitchFamily="66" charset="0"/>
              </a:rPr>
            </a:br>
            <a:r>
              <a:rPr lang="hu-HU" sz="1800">
                <a:latin typeface="Comic Sans MS" pitchFamily="66" charset="0"/>
              </a:rPr>
              <a:t>	 </a:t>
            </a:r>
            <a:endParaRPr lang="en-US" sz="1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9965F8-59E4-46C8-9F27-7534666EC8F4}" type="slidenum">
              <a:rPr lang="en-GB"/>
              <a:pPr/>
              <a:t>41</a:t>
            </a:fld>
            <a:endParaRPr lang="en-GB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260350"/>
            <a:ext cx="8782050" cy="1019175"/>
          </a:xfrm>
          <a:noFill/>
        </p:spPr>
        <p:txBody>
          <a:bodyPr/>
          <a:lstStyle/>
          <a:p>
            <a:pPr eaLnBrk="1" hangingPunct="1"/>
            <a:r>
              <a:rPr lang="hu-HU" sz="3200" b="1" smtClean="0"/>
              <a:t>Elimináció – a tumor eliminációja </a:t>
            </a:r>
            <a:br>
              <a:rPr lang="hu-HU" sz="3200" b="1" smtClean="0"/>
            </a:br>
            <a:r>
              <a:rPr lang="hu-HU" sz="3200" b="1" smtClean="0"/>
              <a:t>az adaptív IR által</a:t>
            </a:r>
            <a:endParaRPr lang="en-US" sz="3200" b="1" smtClean="0"/>
          </a:p>
        </p:txBody>
      </p:sp>
      <p:pic>
        <p:nvPicPr>
          <p:cNvPr id="44036" name="Picture 3" descr="figure 15-16 part 2 of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2079625"/>
            <a:ext cx="455295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361950" y="1412875"/>
            <a:ext cx="8313738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T-sejt mediált lízis (főleg CD8+, részben CD4+ T sejtek is)</a:t>
            </a:r>
            <a:br>
              <a:rPr lang="hu-HU" sz="1800">
                <a:solidFill>
                  <a:schemeClr val="tx2"/>
                </a:solidFill>
                <a:latin typeface="Comic Sans MS" pitchFamily="66" charset="0"/>
              </a:rPr>
            </a:br>
            <a:r>
              <a:rPr lang="hu-HU" sz="1800">
                <a:latin typeface="Comic Sans MS" pitchFamily="66" charset="0"/>
              </a:rPr>
              <a:t>	1) Perforin és granyzme szekrécióval</a:t>
            </a:r>
            <a:br>
              <a:rPr lang="hu-HU" sz="1800">
                <a:latin typeface="Comic Sans MS" pitchFamily="66" charset="0"/>
              </a:rPr>
            </a:br>
            <a:r>
              <a:rPr lang="hu-HU" sz="1800">
                <a:latin typeface="Comic Sans MS" pitchFamily="66" charset="0"/>
              </a:rPr>
              <a:t>	2) FasL-Fas kontaktussal</a:t>
            </a:r>
            <a:br>
              <a:rPr lang="hu-HU" sz="1800">
                <a:latin typeface="Comic Sans MS" pitchFamily="66" charset="0"/>
              </a:rPr>
            </a:br>
            <a:r>
              <a:rPr lang="hu-HU" sz="1800">
                <a:latin typeface="Comic Sans MS" pitchFamily="66" charset="0"/>
              </a:rPr>
              <a:t/>
            </a:r>
            <a:br>
              <a:rPr lang="hu-HU" sz="1800">
                <a:latin typeface="Comic Sans MS" pitchFamily="66" charset="0"/>
              </a:rPr>
            </a:br>
            <a:r>
              <a:rPr lang="hu-HU" sz="1800">
                <a:latin typeface="Comic Sans MS" pitchFamily="66" charset="0"/>
              </a:rPr>
              <a:t/>
            </a:r>
            <a:br>
              <a:rPr lang="hu-HU" sz="1800">
                <a:latin typeface="Comic Sans MS" pitchFamily="66" charset="0"/>
              </a:rPr>
            </a:br>
            <a:r>
              <a:rPr lang="hu-HU" sz="1800">
                <a:latin typeface="Comic Sans MS" pitchFamily="66" charset="0"/>
              </a:rPr>
              <a:t/>
            </a:r>
            <a:br>
              <a:rPr lang="hu-HU" sz="1800">
                <a:latin typeface="Comic Sans MS" pitchFamily="66" charset="0"/>
              </a:rPr>
            </a:br>
            <a:r>
              <a:rPr lang="hu-HU" sz="1800">
                <a:latin typeface="Comic Sans MS" pitchFamily="66" charset="0"/>
              </a:rPr>
              <a:t/>
            </a:r>
            <a:br>
              <a:rPr lang="hu-HU" sz="1800">
                <a:latin typeface="Comic Sans MS" pitchFamily="66" charset="0"/>
              </a:rPr>
            </a:br>
            <a:r>
              <a:rPr lang="hu-HU" sz="1800">
                <a:latin typeface="Comic Sans MS" pitchFamily="66" charset="0"/>
              </a:rPr>
              <a:t>		</a:t>
            </a:r>
            <a:br>
              <a:rPr lang="hu-HU" sz="1800">
                <a:latin typeface="Comic Sans MS" pitchFamily="66" charset="0"/>
              </a:rPr>
            </a:br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Antitest-mediált lízis*</a:t>
            </a:r>
            <a:br>
              <a:rPr lang="hu-HU" sz="1800">
                <a:solidFill>
                  <a:schemeClr val="tx2"/>
                </a:solidFill>
                <a:latin typeface="Comic Sans MS" pitchFamily="66" charset="0"/>
              </a:rPr>
            </a:br>
            <a:r>
              <a:rPr lang="hu-HU" sz="1800">
                <a:latin typeface="Comic Sans MS" pitchFamily="66" charset="0"/>
              </a:rPr>
              <a:t>	1) Komplement-aktivációval</a:t>
            </a:r>
            <a:br>
              <a:rPr lang="hu-HU" sz="1800">
                <a:latin typeface="Comic Sans MS" pitchFamily="66" charset="0"/>
              </a:rPr>
            </a:br>
            <a:r>
              <a:rPr lang="hu-HU" sz="1800">
                <a:latin typeface="Comic Sans MS" pitchFamily="66" charset="0"/>
              </a:rPr>
              <a:t>	2) NK-sejt vagy makrofág aktivációval FC</a:t>
            </a:r>
            <a:r>
              <a:rPr lang="hu-HU" sz="1800">
                <a:latin typeface="Symbol" pitchFamily="18" charset="2"/>
              </a:rPr>
              <a:t>g</a:t>
            </a:r>
            <a:r>
              <a:rPr lang="hu-HU" sz="1800">
                <a:latin typeface="Comic Sans MS" pitchFamily="66" charset="0"/>
              </a:rPr>
              <a:t>RIII-on keresztül 		(ADCC: Antibody-Dependent Cellular Cytotoxicity)</a:t>
            </a:r>
            <a:endParaRPr lang="en-US" sz="1800">
              <a:latin typeface="Comic Sans MS" pitchFamily="66" charset="0"/>
            </a:endParaRPr>
          </a:p>
        </p:txBody>
      </p:sp>
      <p:pic>
        <p:nvPicPr>
          <p:cNvPr id="44038" name="Picture 5" descr="figure 9-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5763" y="4941888"/>
            <a:ext cx="4697412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Text Box 6"/>
          <p:cNvSpPr txBox="1">
            <a:spLocks noChangeArrowheads="1"/>
          </p:cNvSpPr>
          <p:nvPr/>
        </p:nvSpPr>
        <p:spPr bwMode="auto">
          <a:xfrm>
            <a:off x="4356100" y="2708275"/>
            <a:ext cx="804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b="1">
                <a:latin typeface="Comic Sans MS" pitchFamily="66" charset="0"/>
              </a:rPr>
              <a:t>T sejt</a:t>
            </a:r>
            <a:endParaRPr lang="en-US" sz="1600" b="1">
              <a:latin typeface="Comic Sans MS" pitchFamily="66" charset="0"/>
            </a:endParaRPr>
          </a:p>
        </p:txBody>
      </p:sp>
      <p:sp>
        <p:nvSpPr>
          <p:cNvPr id="44040" name="Text Box 7"/>
          <p:cNvSpPr txBox="1">
            <a:spLocks noChangeArrowheads="1"/>
          </p:cNvSpPr>
          <p:nvPr/>
        </p:nvSpPr>
        <p:spPr bwMode="auto">
          <a:xfrm>
            <a:off x="5292725" y="2781300"/>
            <a:ext cx="118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b="1">
                <a:latin typeface="Comic Sans MS" pitchFamily="66" charset="0"/>
              </a:rPr>
              <a:t>Tumorsejt</a:t>
            </a:r>
            <a:endParaRPr lang="en-US" sz="1600" b="1">
              <a:latin typeface="Comic Sans MS" pitchFamily="66" charset="0"/>
            </a:endParaRPr>
          </a:p>
        </p:txBody>
      </p:sp>
      <p:sp>
        <p:nvSpPr>
          <p:cNvPr id="44041" name="Text Box 8"/>
          <p:cNvSpPr txBox="1">
            <a:spLocks noChangeArrowheads="1"/>
          </p:cNvSpPr>
          <p:nvPr/>
        </p:nvSpPr>
        <p:spPr bwMode="auto">
          <a:xfrm>
            <a:off x="6588125" y="3092450"/>
            <a:ext cx="804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b="1">
                <a:latin typeface="Comic Sans MS" pitchFamily="66" charset="0"/>
              </a:rPr>
              <a:t>T sejt</a:t>
            </a:r>
            <a:endParaRPr lang="en-US" sz="1600" b="1">
              <a:latin typeface="Comic Sans MS" pitchFamily="66" charset="0"/>
            </a:endParaRPr>
          </a:p>
        </p:txBody>
      </p:sp>
      <p:sp>
        <p:nvSpPr>
          <p:cNvPr id="44042" name="Text Box 9"/>
          <p:cNvSpPr txBox="1">
            <a:spLocks noChangeArrowheads="1"/>
          </p:cNvSpPr>
          <p:nvPr/>
        </p:nvSpPr>
        <p:spPr bwMode="auto">
          <a:xfrm>
            <a:off x="7610475" y="3213100"/>
            <a:ext cx="11382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b="1">
                <a:latin typeface="Comic Sans MS" pitchFamily="66" charset="0"/>
              </a:rPr>
              <a:t>Eliminált</a:t>
            </a:r>
          </a:p>
          <a:p>
            <a:r>
              <a:rPr lang="hu-HU" sz="1600" b="1">
                <a:latin typeface="Comic Sans MS" pitchFamily="66" charset="0"/>
              </a:rPr>
              <a:t>tumorsejt</a:t>
            </a:r>
            <a:endParaRPr lang="en-US" sz="1600" b="1">
              <a:latin typeface="Comic Sans MS" pitchFamily="66" charset="0"/>
            </a:endParaRPr>
          </a:p>
        </p:txBody>
      </p:sp>
      <p:sp>
        <p:nvSpPr>
          <p:cNvPr id="44043" name="Text Box 12"/>
          <p:cNvSpPr txBox="1">
            <a:spLocks noChangeArrowheads="1"/>
          </p:cNvSpPr>
          <p:nvPr/>
        </p:nvSpPr>
        <p:spPr bwMode="auto">
          <a:xfrm>
            <a:off x="3348038" y="5613400"/>
            <a:ext cx="730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b="1">
                <a:latin typeface="Comic Sans MS" pitchFamily="66" charset="0"/>
              </a:rPr>
              <a:t>ADCC</a:t>
            </a:r>
            <a:endParaRPr lang="en-US" sz="1600" b="1">
              <a:latin typeface="Comic Sans MS" pitchFamily="66" charset="0"/>
            </a:endParaRPr>
          </a:p>
        </p:txBody>
      </p:sp>
      <p:sp>
        <p:nvSpPr>
          <p:cNvPr id="44044" name="Text Box 13"/>
          <p:cNvSpPr txBox="1">
            <a:spLocks noChangeArrowheads="1"/>
          </p:cNvSpPr>
          <p:nvPr/>
        </p:nvSpPr>
        <p:spPr bwMode="auto">
          <a:xfrm>
            <a:off x="611188" y="5876925"/>
            <a:ext cx="22494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b="1">
                <a:latin typeface="Comic Sans MS" pitchFamily="66" charset="0"/>
              </a:rPr>
              <a:t>* szolid tumorokban</a:t>
            </a:r>
          </a:p>
          <a:p>
            <a:r>
              <a:rPr lang="hu-HU" sz="1600" b="1">
                <a:latin typeface="Comic Sans MS" pitchFamily="66" charset="0"/>
              </a:rPr>
              <a:t>jelentősége kérdéses</a:t>
            </a:r>
            <a:endParaRPr lang="en-US" sz="16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9ECEC8-5374-4EDA-B803-0A5D0A3BAD3E}" type="slidenum">
              <a:rPr lang="en-GB"/>
              <a:pPr/>
              <a:t>42</a:t>
            </a:fld>
            <a:endParaRPr lang="en-GB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08275"/>
            <a:ext cx="8782050" cy="1019175"/>
          </a:xfrm>
          <a:noFill/>
        </p:spPr>
        <p:txBody>
          <a:bodyPr/>
          <a:lstStyle/>
          <a:p>
            <a:pPr eaLnBrk="1" hangingPunct="1"/>
            <a:r>
              <a:rPr lang="hu-HU" sz="3200" b="1" smtClean="0"/>
              <a:t>Fázis 3: Equilibrium</a:t>
            </a:r>
            <a:endParaRPr lang="en-US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1AAE17-AF31-45FA-8D3D-0A129B5253E3}" type="slidenum">
              <a:rPr lang="en-GB"/>
              <a:pPr/>
              <a:t>43</a:t>
            </a:fld>
            <a:endParaRPr lang="en-GB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260350"/>
            <a:ext cx="8782050" cy="1019175"/>
          </a:xfrm>
          <a:noFill/>
        </p:spPr>
        <p:txBody>
          <a:bodyPr/>
          <a:lstStyle/>
          <a:p>
            <a:pPr eaLnBrk="1" hangingPunct="1"/>
            <a:r>
              <a:rPr lang="hu-HU" sz="3600" b="1" smtClean="0"/>
              <a:t>Equlibrium – immunválaszok klinikailag manifesztálódott daganatokban</a:t>
            </a:r>
            <a:endParaRPr lang="en-US" sz="3600" b="1" smtClean="0"/>
          </a:p>
        </p:txBody>
      </p:sp>
      <p:pic>
        <p:nvPicPr>
          <p:cNvPr id="46084" name="Picture 5"/>
          <p:cNvPicPr>
            <a:picLocks noChangeAspect="1" noChangeArrowheads="1"/>
          </p:cNvPicPr>
          <p:nvPr/>
        </p:nvPicPr>
        <p:blipFill>
          <a:blip r:embed="rId2" cstate="print"/>
          <a:srcRect r="39659"/>
          <a:stretch>
            <a:fillRect/>
          </a:stretch>
        </p:blipFill>
        <p:spPr bwMode="auto">
          <a:xfrm>
            <a:off x="939800" y="2349500"/>
            <a:ext cx="3343275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6"/>
          <p:cNvPicPr>
            <a:picLocks noChangeAspect="1" noChangeArrowheads="1"/>
          </p:cNvPicPr>
          <p:nvPr/>
        </p:nvPicPr>
        <p:blipFill>
          <a:blip r:embed="rId2" cstate="print"/>
          <a:srcRect l="60294"/>
          <a:stretch>
            <a:fillRect/>
          </a:stretch>
        </p:blipFill>
        <p:spPr bwMode="auto">
          <a:xfrm>
            <a:off x="5867400" y="2620963"/>
            <a:ext cx="2200275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Text Box 7"/>
          <p:cNvSpPr txBox="1">
            <a:spLocks noChangeArrowheads="1"/>
          </p:cNvSpPr>
          <p:nvPr/>
        </p:nvSpPr>
        <p:spPr bwMode="auto">
          <a:xfrm>
            <a:off x="392113" y="1590675"/>
            <a:ext cx="4591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800">
                <a:latin typeface="Comic Sans MS" pitchFamily="66" charset="0"/>
              </a:rPr>
              <a:t>Intakt, organizált T sejt válaszok </a:t>
            </a:r>
          </a:p>
          <a:p>
            <a:pPr algn="ctr"/>
            <a:r>
              <a:rPr lang="hu-HU" sz="1800">
                <a:latin typeface="Comic Sans MS" pitchFamily="66" charset="0"/>
              </a:rPr>
              <a:t>Előrehaladott kolorektális karcinomákban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46087" name="Oval 9"/>
          <p:cNvSpPr>
            <a:spLocks noChangeArrowheads="1"/>
          </p:cNvSpPr>
          <p:nvPr/>
        </p:nvSpPr>
        <p:spPr bwMode="auto">
          <a:xfrm>
            <a:off x="3492500" y="3789363"/>
            <a:ext cx="720725" cy="92075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Oval 10"/>
          <p:cNvSpPr>
            <a:spLocks noChangeArrowheads="1"/>
          </p:cNvSpPr>
          <p:nvPr/>
        </p:nvSpPr>
        <p:spPr bwMode="auto">
          <a:xfrm>
            <a:off x="3492500" y="4724400"/>
            <a:ext cx="720725" cy="72072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Oval 12"/>
          <p:cNvSpPr>
            <a:spLocks noChangeArrowheads="1"/>
          </p:cNvSpPr>
          <p:nvPr/>
        </p:nvSpPr>
        <p:spPr bwMode="auto">
          <a:xfrm rot="-5400000">
            <a:off x="2166937" y="2247901"/>
            <a:ext cx="720725" cy="92075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Oval 13"/>
          <p:cNvSpPr>
            <a:spLocks noChangeArrowheads="1"/>
          </p:cNvSpPr>
          <p:nvPr/>
        </p:nvSpPr>
        <p:spPr bwMode="auto">
          <a:xfrm>
            <a:off x="2916238" y="2349500"/>
            <a:ext cx="720725" cy="72072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Text Box 14"/>
          <p:cNvSpPr txBox="1">
            <a:spLocks noChangeArrowheads="1"/>
          </p:cNvSpPr>
          <p:nvPr/>
        </p:nvSpPr>
        <p:spPr bwMode="auto">
          <a:xfrm>
            <a:off x="5111750" y="1628775"/>
            <a:ext cx="36401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800">
                <a:latin typeface="Comic Sans MS" pitchFamily="66" charset="0"/>
              </a:rPr>
              <a:t>T sejt/ Tcit sejt génaktivitás </a:t>
            </a:r>
          </a:p>
          <a:p>
            <a:pPr algn="ctr"/>
            <a:r>
              <a:rPr lang="hu-HU" sz="1800">
                <a:latin typeface="Comic Sans MS" pitchFamily="66" charset="0"/>
              </a:rPr>
              <a:t>és visszaesés (relapszus) esélye </a:t>
            </a:r>
          </a:p>
          <a:p>
            <a:pPr algn="ctr"/>
            <a:r>
              <a:rPr lang="hu-HU" sz="1800">
                <a:latin typeface="Comic Sans MS" pitchFamily="66" charset="0"/>
              </a:rPr>
              <a:t>fordítottan korrelál</a:t>
            </a:r>
            <a:endParaRPr lang="en-US" sz="1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574D13-6A5D-4ABD-AB9D-B4CE5CA293FF}" type="slidenum">
              <a:rPr lang="en-GB"/>
              <a:pPr/>
              <a:t>44</a:t>
            </a:fld>
            <a:endParaRPr lang="en-GB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260350"/>
            <a:ext cx="8782050" cy="1019175"/>
          </a:xfrm>
          <a:noFill/>
        </p:spPr>
        <p:txBody>
          <a:bodyPr/>
          <a:lstStyle/>
          <a:p>
            <a:pPr eaLnBrk="1" hangingPunct="1"/>
            <a:r>
              <a:rPr lang="hu-HU" sz="3600" b="1" smtClean="0"/>
              <a:t>Equlibrium – immunválaszok klinikailag manifesztálódott daganatokban</a:t>
            </a:r>
            <a:endParaRPr lang="en-US" sz="3600" b="1" smtClean="0"/>
          </a:p>
        </p:txBody>
      </p:sp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2" cstate="print"/>
          <a:srcRect l="5412" t="11740" r="37268" b="11009"/>
          <a:stretch>
            <a:fillRect/>
          </a:stretch>
        </p:blipFill>
        <p:spPr bwMode="auto">
          <a:xfrm>
            <a:off x="539750" y="3571875"/>
            <a:ext cx="38163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2711450"/>
            <a:ext cx="38957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-4763" y="1604963"/>
            <a:ext cx="45037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800">
                <a:latin typeface="Comic Sans MS" pitchFamily="66" charset="0"/>
              </a:rPr>
              <a:t>CD3 (T sejt) infiltráció mértéke és </a:t>
            </a:r>
          </a:p>
          <a:p>
            <a:pPr algn="ctr"/>
            <a:r>
              <a:rPr lang="hu-HU" sz="1800">
                <a:latin typeface="Comic Sans MS" pitchFamily="66" charset="0"/>
              </a:rPr>
              <a:t>tünetmentes túlélés hosszának</a:t>
            </a:r>
          </a:p>
          <a:p>
            <a:pPr algn="ctr"/>
            <a:r>
              <a:rPr lang="hu-HU" sz="1800">
                <a:latin typeface="Comic Sans MS" pitchFamily="66" charset="0"/>
              </a:rPr>
              <a:t>(disease-free survival)</a:t>
            </a:r>
          </a:p>
          <a:p>
            <a:pPr algn="ctr"/>
            <a:r>
              <a:rPr lang="hu-HU" sz="1800">
                <a:latin typeface="Comic Sans MS" pitchFamily="66" charset="0"/>
              </a:rPr>
              <a:t> összefüggése kolorektális karcinomában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782638" y="2924175"/>
            <a:ext cx="1350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800">
                <a:latin typeface="Comic Sans MS" pitchFamily="66" charset="0"/>
              </a:rPr>
              <a:t>Tumor mag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47112" name="Text Box 7"/>
          <p:cNvSpPr txBox="1">
            <a:spLocks noChangeArrowheads="1"/>
          </p:cNvSpPr>
          <p:nvPr/>
        </p:nvSpPr>
        <p:spPr bwMode="auto">
          <a:xfrm>
            <a:off x="2535238" y="2924175"/>
            <a:ext cx="1595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800">
                <a:latin typeface="Comic Sans MS" pitchFamily="66" charset="0"/>
              </a:rPr>
              <a:t>Tumor perem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47113" name="Text Box 8"/>
          <p:cNvSpPr txBox="1">
            <a:spLocks noChangeArrowheads="1"/>
          </p:cNvSpPr>
          <p:nvPr/>
        </p:nvSpPr>
        <p:spPr bwMode="auto">
          <a:xfrm>
            <a:off x="1154113" y="3636963"/>
            <a:ext cx="1316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800">
                <a:solidFill>
                  <a:schemeClr val="hlink"/>
                </a:solidFill>
                <a:latin typeface="Comic Sans MS" pitchFamily="66" charset="0"/>
              </a:rPr>
              <a:t>Sok T sejt</a:t>
            </a:r>
            <a:endParaRPr lang="en-US" sz="1800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47114" name="Text Box 9"/>
          <p:cNvSpPr txBox="1">
            <a:spLocks noChangeArrowheads="1"/>
          </p:cNvSpPr>
          <p:nvPr/>
        </p:nvSpPr>
        <p:spPr bwMode="auto">
          <a:xfrm>
            <a:off x="939800" y="4860925"/>
            <a:ext cx="1525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800">
                <a:solidFill>
                  <a:schemeClr val="bg2"/>
                </a:solidFill>
                <a:latin typeface="Comic Sans MS" pitchFamily="66" charset="0"/>
              </a:rPr>
              <a:t>Kevés T sejt</a:t>
            </a:r>
            <a:endParaRPr lang="en-US" sz="180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47115" name="Text Box 10"/>
          <p:cNvSpPr txBox="1">
            <a:spLocks noChangeArrowheads="1"/>
          </p:cNvSpPr>
          <p:nvPr/>
        </p:nvSpPr>
        <p:spPr bwMode="auto">
          <a:xfrm>
            <a:off x="3040063" y="3643313"/>
            <a:ext cx="1316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800">
                <a:solidFill>
                  <a:schemeClr val="hlink"/>
                </a:solidFill>
                <a:latin typeface="Comic Sans MS" pitchFamily="66" charset="0"/>
              </a:rPr>
              <a:t>Sok T sejt</a:t>
            </a:r>
            <a:endParaRPr lang="en-US" sz="1800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47116" name="Text Box 11"/>
          <p:cNvSpPr txBox="1">
            <a:spLocks noChangeArrowheads="1"/>
          </p:cNvSpPr>
          <p:nvPr/>
        </p:nvSpPr>
        <p:spPr bwMode="auto">
          <a:xfrm>
            <a:off x="2825750" y="4867275"/>
            <a:ext cx="1525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800">
                <a:solidFill>
                  <a:schemeClr val="bg2"/>
                </a:solidFill>
                <a:latin typeface="Comic Sans MS" pitchFamily="66" charset="0"/>
              </a:rPr>
              <a:t>Kevés T sejt</a:t>
            </a:r>
            <a:endParaRPr lang="en-US" sz="180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47117" name="Text Box 12"/>
          <p:cNvSpPr txBox="1">
            <a:spLocks noChangeArrowheads="1"/>
          </p:cNvSpPr>
          <p:nvPr/>
        </p:nvSpPr>
        <p:spPr bwMode="auto">
          <a:xfrm>
            <a:off x="788988" y="5803900"/>
            <a:ext cx="1208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800">
                <a:latin typeface="Comic Sans MS" pitchFamily="66" charset="0"/>
              </a:rPr>
              <a:t>Túlélés </a:t>
            </a:r>
          </a:p>
          <a:p>
            <a:pPr algn="ctr"/>
            <a:r>
              <a:rPr lang="hu-HU" sz="1800">
                <a:latin typeface="Comic Sans MS" pitchFamily="66" charset="0"/>
              </a:rPr>
              <a:t>(hónapok)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47118" name="Text Box 13"/>
          <p:cNvSpPr txBox="1">
            <a:spLocks noChangeArrowheads="1"/>
          </p:cNvSpPr>
          <p:nvPr/>
        </p:nvSpPr>
        <p:spPr bwMode="auto">
          <a:xfrm>
            <a:off x="2932113" y="5803900"/>
            <a:ext cx="1208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800">
                <a:latin typeface="Comic Sans MS" pitchFamily="66" charset="0"/>
              </a:rPr>
              <a:t>Túlélés </a:t>
            </a:r>
          </a:p>
          <a:p>
            <a:pPr algn="ctr"/>
            <a:r>
              <a:rPr lang="hu-HU" sz="1800">
                <a:latin typeface="Comic Sans MS" pitchFamily="66" charset="0"/>
              </a:rPr>
              <a:t>(hónapok)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47119" name="Text Box 14"/>
          <p:cNvSpPr txBox="1">
            <a:spLocks noChangeArrowheads="1"/>
          </p:cNvSpPr>
          <p:nvPr/>
        </p:nvSpPr>
        <p:spPr bwMode="auto">
          <a:xfrm rot="-5400000">
            <a:off x="-1377950" y="4337050"/>
            <a:ext cx="3192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800">
                <a:latin typeface="Comic Sans MS" pitchFamily="66" charset="0"/>
              </a:rPr>
              <a:t>Túlélés (százalék)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47120" name="Text Box 15"/>
          <p:cNvSpPr txBox="1">
            <a:spLocks noChangeArrowheads="1"/>
          </p:cNvSpPr>
          <p:nvPr/>
        </p:nvSpPr>
        <p:spPr bwMode="auto">
          <a:xfrm>
            <a:off x="4932363" y="1628775"/>
            <a:ext cx="37925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800">
                <a:latin typeface="Comic Sans MS" pitchFamily="66" charset="0"/>
              </a:rPr>
              <a:t>Más daganattípusok, amikben</a:t>
            </a:r>
          </a:p>
          <a:p>
            <a:pPr algn="ctr"/>
            <a:r>
              <a:rPr lang="hu-HU" sz="1800">
                <a:latin typeface="Comic Sans MS" pitchFamily="66" charset="0"/>
              </a:rPr>
              <a:t> fokozott T-sejt</a:t>
            </a:r>
          </a:p>
          <a:p>
            <a:pPr algn="ctr"/>
            <a:r>
              <a:rPr lang="hu-HU" sz="1800">
                <a:latin typeface="Comic Sans MS" pitchFamily="66" charset="0"/>
              </a:rPr>
              <a:t>infiltráció jó prognózissal korrelál</a:t>
            </a:r>
            <a:endParaRPr lang="en-US" sz="1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034840-B50B-49E8-8376-8BFF4C4227D3}" type="slidenum">
              <a:rPr lang="en-GB"/>
              <a:pPr/>
              <a:t>45</a:t>
            </a:fld>
            <a:endParaRPr lang="en-GB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08275"/>
            <a:ext cx="8782050" cy="1019175"/>
          </a:xfrm>
          <a:noFill/>
        </p:spPr>
        <p:txBody>
          <a:bodyPr/>
          <a:lstStyle/>
          <a:p>
            <a:pPr eaLnBrk="1" hangingPunct="1"/>
            <a:r>
              <a:rPr lang="hu-HU" sz="3200" b="1" smtClean="0"/>
              <a:t>Fázis 4: Escape</a:t>
            </a:r>
            <a:endParaRPr lang="en-US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E5B17E-F644-42B7-91B1-96F8A3679F29}" type="slidenum">
              <a:rPr lang="en-GB"/>
              <a:pPr/>
              <a:t>46</a:t>
            </a:fld>
            <a:endParaRPr lang="en-GB"/>
          </a:p>
        </p:txBody>
      </p:sp>
      <p:sp>
        <p:nvSpPr>
          <p:cNvPr id="49155" name="Rectangle 51"/>
          <p:cNvSpPr>
            <a:spLocks noGrp="1" noChangeArrowheads="1"/>
          </p:cNvSpPr>
          <p:nvPr>
            <p:ph type="title"/>
          </p:nvPr>
        </p:nvSpPr>
        <p:spPr>
          <a:xfrm>
            <a:off x="327025" y="260350"/>
            <a:ext cx="8782050" cy="1019175"/>
          </a:xfrm>
          <a:noFill/>
        </p:spPr>
        <p:txBody>
          <a:bodyPr/>
          <a:lstStyle/>
          <a:p>
            <a:pPr eaLnBrk="1" hangingPunct="1"/>
            <a:r>
              <a:rPr lang="hu-HU" sz="3200" b="1" smtClean="0"/>
              <a:t>Escape – abnormális immun infiltrátum toborzása</a:t>
            </a:r>
            <a:endParaRPr lang="en-US" sz="3200" b="1" smtClean="0"/>
          </a:p>
        </p:txBody>
      </p:sp>
      <p:sp>
        <p:nvSpPr>
          <p:cNvPr id="49156" name="Text Box 53"/>
          <p:cNvSpPr txBox="1">
            <a:spLocks noChangeArrowheads="1"/>
          </p:cNvSpPr>
          <p:nvPr/>
        </p:nvSpPr>
        <p:spPr bwMode="auto">
          <a:xfrm>
            <a:off x="450850" y="1419225"/>
            <a:ext cx="3624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800">
                <a:latin typeface="Comic Sans MS" pitchFamily="66" charset="0"/>
              </a:rPr>
              <a:t>Akut gyulladás</a:t>
            </a:r>
          </a:p>
          <a:p>
            <a:pPr algn="ctr"/>
            <a:r>
              <a:rPr lang="hu-HU" sz="1800">
                <a:latin typeface="Comic Sans MS" pitchFamily="66" charset="0"/>
              </a:rPr>
              <a:t>Normális gyulladásos infiltrátum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49157" name="Text Box 54"/>
          <p:cNvSpPr txBox="1">
            <a:spLocks noChangeArrowheads="1"/>
          </p:cNvSpPr>
          <p:nvPr/>
        </p:nvSpPr>
        <p:spPr bwMode="auto">
          <a:xfrm>
            <a:off x="4862513" y="1419225"/>
            <a:ext cx="3862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800">
                <a:latin typeface="Comic Sans MS" pitchFamily="66" charset="0"/>
              </a:rPr>
              <a:t>Krónikus gyulladás</a:t>
            </a:r>
          </a:p>
          <a:p>
            <a:pPr algn="ctr"/>
            <a:r>
              <a:rPr lang="hu-HU" sz="1800">
                <a:latin typeface="Comic Sans MS" pitchFamily="66" charset="0"/>
              </a:rPr>
              <a:t>Abnormális gyulladásos infiltrátum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49158" name="Text Box 55"/>
          <p:cNvSpPr txBox="1">
            <a:spLocks noChangeArrowheads="1"/>
          </p:cNvSpPr>
          <p:nvPr/>
        </p:nvSpPr>
        <p:spPr bwMode="auto">
          <a:xfrm>
            <a:off x="111125" y="3357563"/>
            <a:ext cx="391795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800">
                <a:latin typeface="Comic Sans MS" pitchFamily="66" charset="0"/>
              </a:rPr>
              <a:t>M1 makrofágok (Th1-polarizált Mf)</a:t>
            </a:r>
          </a:p>
          <a:p>
            <a:pPr algn="ctr"/>
            <a:r>
              <a:rPr lang="hu-HU" sz="1800">
                <a:latin typeface="Comic Sans MS" pitchFamily="66" charset="0"/>
              </a:rPr>
              <a:t>NK sejtek</a:t>
            </a:r>
          </a:p>
          <a:p>
            <a:pPr algn="ctr"/>
            <a:r>
              <a:rPr lang="hu-HU" sz="1800">
                <a:latin typeface="Comic Sans MS" pitchFamily="66" charset="0"/>
              </a:rPr>
              <a:t>NKT sejtek</a:t>
            </a:r>
          </a:p>
          <a:p>
            <a:pPr algn="ctr"/>
            <a:r>
              <a:rPr lang="hu-HU" sz="1800">
                <a:latin typeface="Comic Sans MS" pitchFamily="66" charset="0"/>
              </a:rPr>
              <a:t>gd T sejtek</a:t>
            </a:r>
          </a:p>
          <a:p>
            <a:pPr algn="ctr"/>
            <a:r>
              <a:rPr lang="hu-HU" sz="1800">
                <a:latin typeface="Comic Sans MS" pitchFamily="66" charset="0"/>
              </a:rPr>
              <a:t>CD8+ T cit sejtek </a:t>
            </a:r>
            <a:r>
              <a:rPr lang="hu-HU" sz="1800" b="1">
                <a:latin typeface="Comic Sans MS" pitchFamily="66" charset="0"/>
                <a:sym typeface="Symbol" pitchFamily="18" charset="2"/>
              </a:rPr>
              <a:t></a:t>
            </a:r>
          </a:p>
          <a:p>
            <a:pPr algn="ctr"/>
            <a:r>
              <a:rPr lang="hu-HU" sz="1800">
                <a:latin typeface="Comic Sans MS" pitchFamily="66" charset="0"/>
              </a:rPr>
              <a:t>CD4+ Th sejtek </a:t>
            </a:r>
            <a:r>
              <a:rPr lang="hu-HU" sz="1800" b="1">
                <a:latin typeface="Comic Sans MS" pitchFamily="66" charset="0"/>
                <a:sym typeface="Symbol" pitchFamily="18" charset="2"/>
              </a:rPr>
              <a:t></a:t>
            </a:r>
          </a:p>
          <a:p>
            <a:pPr algn="ctr"/>
            <a:r>
              <a:rPr lang="hu-HU" sz="1800">
                <a:latin typeface="Comic Sans MS" pitchFamily="66" charset="0"/>
              </a:rPr>
              <a:t>mDC-k (érett dendritikus sejtek)</a:t>
            </a:r>
          </a:p>
          <a:p>
            <a:pPr algn="ctr"/>
            <a:endParaRPr lang="hu-HU" sz="1800">
              <a:latin typeface="Comic Sans MS" pitchFamily="66" charset="0"/>
            </a:endParaRPr>
          </a:p>
          <a:p>
            <a:pPr algn="ctr"/>
            <a:endParaRPr lang="hu-HU" sz="1800">
              <a:latin typeface="Comic Sans MS" pitchFamily="66" charset="0"/>
            </a:endParaRPr>
          </a:p>
          <a:p>
            <a:pPr algn="ctr"/>
            <a:endParaRPr lang="hu-HU" sz="1800">
              <a:latin typeface="Comic Sans MS" pitchFamily="66" charset="0"/>
            </a:endParaRPr>
          </a:p>
          <a:p>
            <a:pPr algn="ctr"/>
            <a:endParaRPr lang="hu-HU" sz="1800">
              <a:latin typeface="Comic Sans MS" pitchFamily="66" charset="0"/>
            </a:endParaRPr>
          </a:p>
          <a:p>
            <a:pPr algn="ctr"/>
            <a:r>
              <a:rPr lang="hu-HU" sz="1800">
                <a:latin typeface="Comic Sans MS" pitchFamily="66" charset="0"/>
              </a:rPr>
              <a:t>Tumor elimináció/rejekció</a:t>
            </a:r>
            <a:endParaRPr lang="en-US" sz="1800">
              <a:latin typeface="Comic Sans MS" pitchFamily="66" charset="0"/>
            </a:endParaRPr>
          </a:p>
        </p:txBody>
      </p:sp>
      <p:pic>
        <p:nvPicPr>
          <p:cNvPr id="49159" name="Picture 56"/>
          <p:cNvPicPr>
            <a:picLocks noChangeAspect="1" noChangeArrowheads="1"/>
          </p:cNvPicPr>
          <p:nvPr/>
        </p:nvPicPr>
        <p:blipFill>
          <a:blip r:embed="rId2" cstate="print"/>
          <a:srcRect l="31737" t="36974" r="47105" b="46751"/>
          <a:stretch>
            <a:fillRect/>
          </a:stretch>
        </p:blipFill>
        <p:spPr bwMode="auto">
          <a:xfrm>
            <a:off x="1258888" y="2206625"/>
            <a:ext cx="15843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0" name="Text Box 57"/>
          <p:cNvSpPr txBox="1">
            <a:spLocks noChangeArrowheads="1"/>
          </p:cNvSpPr>
          <p:nvPr/>
        </p:nvSpPr>
        <p:spPr bwMode="auto">
          <a:xfrm>
            <a:off x="4370388" y="3357563"/>
            <a:ext cx="477837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800">
                <a:latin typeface="Comic Sans MS" pitchFamily="66" charset="0"/>
              </a:rPr>
              <a:t>M2 makrofágok (Th2-polarizált Mf)</a:t>
            </a:r>
          </a:p>
          <a:p>
            <a:pPr algn="ctr"/>
            <a:r>
              <a:rPr lang="hu-HU" sz="1800">
                <a:latin typeface="Comic Sans MS" pitchFamily="66" charset="0"/>
              </a:rPr>
              <a:t>MDSC-k (Myeloid-Derived Suppressor Cell:</a:t>
            </a:r>
          </a:p>
          <a:p>
            <a:pPr algn="ctr"/>
            <a:r>
              <a:rPr lang="hu-HU" sz="1800">
                <a:latin typeface="Comic Sans MS" pitchFamily="66" charset="0"/>
              </a:rPr>
              <a:t> CD11b+ és GR1+, heterogén mieloid sejtek)</a:t>
            </a:r>
          </a:p>
          <a:p>
            <a:pPr algn="ctr"/>
            <a:r>
              <a:rPr lang="hu-HU" sz="1800">
                <a:latin typeface="Comic Sans MS" pitchFamily="66" charset="0"/>
              </a:rPr>
              <a:t>Hízósejtek </a:t>
            </a:r>
          </a:p>
          <a:p>
            <a:pPr algn="ctr"/>
            <a:r>
              <a:rPr lang="hu-HU" sz="1800">
                <a:latin typeface="Comic Sans MS" pitchFamily="66" charset="0"/>
              </a:rPr>
              <a:t>CD8+ T cit sejtek </a:t>
            </a:r>
            <a:r>
              <a:rPr lang="hu-HU" sz="1800" b="1">
                <a:latin typeface="Comic Sans MS" pitchFamily="66" charset="0"/>
                <a:sym typeface="Symbol" pitchFamily="18" charset="2"/>
              </a:rPr>
              <a:t></a:t>
            </a:r>
          </a:p>
          <a:p>
            <a:pPr algn="ctr"/>
            <a:r>
              <a:rPr lang="hu-HU" sz="1800">
                <a:latin typeface="Comic Sans MS" pitchFamily="66" charset="0"/>
              </a:rPr>
              <a:t>CD4+ Th sejtek </a:t>
            </a:r>
            <a:r>
              <a:rPr lang="hu-HU" sz="1800" b="1">
                <a:latin typeface="Comic Sans MS" pitchFamily="66" charset="0"/>
                <a:sym typeface="Symbol" pitchFamily="18" charset="2"/>
              </a:rPr>
              <a:t></a:t>
            </a:r>
          </a:p>
          <a:p>
            <a:pPr algn="ctr"/>
            <a:r>
              <a:rPr lang="hu-HU" sz="1800">
                <a:latin typeface="Comic Sans MS" pitchFamily="66" charset="0"/>
              </a:rPr>
              <a:t>CD25+ Foxp3+ Treg sejtek</a:t>
            </a:r>
          </a:p>
          <a:p>
            <a:pPr algn="ctr"/>
            <a:r>
              <a:rPr lang="hu-HU" sz="1800">
                <a:latin typeface="Comic Sans MS" pitchFamily="66" charset="0"/>
              </a:rPr>
              <a:t>iDC-k (éretlen dendritikus sejtek)</a:t>
            </a:r>
          </a:p>
          <a:p>
            <a:pPr algn="ctr"/>
            <a:r>
              <a:rPr lang="hu-HU" sz="1800">
                <a:latin typeface="Comic Sans MS" pitchFamily="66" charset="0"/>
              </a:rPr>
              <a:t>Immunkomplex-lerakódás</a:t>
            </a:r>
          </a:p>
          <a:p>
            <a:pPr algn="ctr"/>
            <a:endParaRPr lang="hu-HU" sz="1800">
              <a:latin typeface="Comic Sans MS" pitchFamily="66" charset="0"/>
            </a:endParaRPr>
          </a:p>
          <a:p>
            <a:pPr algn="ctr"/>
            <a:endParaRPr lang="hu-HU" sz="1800">
              <a:latin typeface="Comic Sans MS" pitchFamily="66" charset="0"/>
            </a:endParaRPr>
          </a:p>
          <a:p>
            <a:pPr algn="ctr"/>
            <a:r>
              <a:rPr lang="hu-HU" sz="1800">
                <a:latin typeface="Comic Sans MS" pitchFamily="66" charset="0"/>
              </a:rPr>
              <a:t>Tumor escape/progresszió</a:t>
            </a:r>
            <a:endParaRPr lang="en-US" sz="1800">
              <a:latin typeface="Comic Sans MS" pitchFamily="66" charset="0"/>
            </a:endParaRPr>
          </a:p>
        </p:txBody>
      </p:sp>
      <p:pic>
        <p:nvPicPr>
          <p:cNvPr id="49161" name="Picture 58"/>
          <p:cNvPicPr>
            <a:picLocks noChangeAspect="1" noChangeArrowheads="1"/>
          </p:cNvPicPr>
          <p:nvPr/>
        </p:nvPicPr>
        <p:blipFill>
          <a:blip r:embed="rId2" cstate="print"/>
          <a:srcRect l="76935" t="13155" r="1738" b="59270"/>
          <a:stretch>
            <a:fillRect/>
          </a:stretch>
        </p:blipFill>
        <p:spPr bwMode="auto">
          <a:xfrm>
            <a:off x="5868988" y="2205038"/>
            <a:ext cx="16557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AutoShape 59"/>
          <p:cNvSpPr>
            <a:spLocks noChangeArrowheads="1"/>
          </p:cNvSpPr>
          <p:nvPr/>
        </p:nvSpPr>
        <p:spPr bwMode="auto">
          <a:xfrm>
            <a:off x="1763713" y="5805488"/>
            <a:ext cx="504825" cy="5032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3" name="AutoShape 60"/>
          <p:cNvSpPr>
            <a:spLocks noChangeArrowheads="1"/>
          </p:cNvSpPr>
          <p:nvPr/>
        </p:nvSpPr>
        <p:spPr bwMode="auto">
          <a:xfrm>
            <a:off x="6588125" y="5949950"/>
            <a:ext cx="504825" cy="5032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4" name="Text Box 61"/>
          <p:cNvSpPr txBox="1">
            <a:spLocks noChangeArrowheads="1"/>
          </p:cNvSpPr>
          <p:nvPr/>
        </p:nvSpPr>
        <p:spPr bwMode="auto">
          <a:xfrm>
            <a:off x="1620838" y="2205038"/>
            <a:ext cx="5540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CD8 T</a:t>
            </a:r>
            <a:endParaRPr lang="en-US" sz="1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9165" name="Text Box 62"/>
          <p:cNvSpPr txBox="1">
            <a:spLocks noChangeArrowheads="1"/>
          </p:cNvSpPr>
          <p:nvPr/>
        </p:nvSpPr>
        <p:spPr bwMode="auto">
          <a:xfrm>
            <a:off x="2336800" y="2738438"/>
            <a:ext cx="363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NK</a:t>
            </a:r>
            <a:endParaRPr lang="en-US" sz="1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9166" name="Text Box 63"/>
          <p:cNvSpPr txBox="1">
            <a:spLocks noChangeArrowheads="1"/>
          </p:cNvSpPr>
          <p:nvPr/>
        </p:nvSpPr>
        <p:spPr bwMode="auto">
          <a:xfrm>
            <a:off x="1289050" y="2781300"/>
            <a:ext cx="449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NKT</a:t>
            </a:r>
            <a:endParaRPr lang="en-US" sz="1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9167" name="Text Box 64"/>
          <p:cNvSpPr txBox="1">
            <a:spLocks noChangeArrowheads="1"/>
          </p:cNvSpPr>
          <p:nvPr/>
        </p:nvSpPr>
        <p:spPr bwMode="auto">
          <a:xfrm>
            <a:off x="1236663" y="2378075"/>
            <a:ext cx="5540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CD4 T</a:t>
            </a:r>
            <a:endParaRPr lang="en-US" sz="1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9168" name="Text Box 65"/>
          <p:cNvSpPr txBox="1">
            <a:spLocks noChangeArrowheads="1"/>
          </p:cNvSpPr>
          <p:nvPr/>
        </p:nvSpPr>
        <p:spPr bwMode="auto">
          <a:xfrm>
            <a:off x="1736725" y="2852738"/>
            <a:ext cx="361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Mf</a:t>
            </a:r>
            <a:endParaRPr lang="en-US" sz="1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9169" name="Text Box 66"/>
          <p:cNvSpPr txBox="1">
            <a:spLocks noChangeArrowheads="1"/>
          </p:cNvSpPr>
          <p:nvPr/>
        </p:nvSpPr>
        <p:spPr bwMode="auto">
          <a:xfrm>
            <a:off x="2354263" y="2205038"/>
            <a:ext cx="4175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000">
                <a:solidFill>
                  <a:schemeClr val="bg1"/>
                </a:solidFill>
                <a:latin typeface="Symbol" pitchFamily="18" charset="2"/>
              </a:rPr>
              <a:t>gd </a:t>
            </a:r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T</a:t>
            </a:r>
            <a:endParaRPr lang="en-US" sz="1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9170" name="Text Box 67"/>
          <p:cNvSpPr txBox="1">
            <a:spLocks noChangeArrowheads="1"/>
          </p:cNvSpPr>
          <p:nvPr/>
        </p:nvSpPr>
        <p:spPr bwMode="auto">
          <a:xfrm>
            <a:off x="5795963" y="2708275"/>
            <a:ext cx="361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Mf</a:t>
            </a:r>
            <a:endParaRPr lang="en-US" sz="1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9171" name="Text Box 68"/>
          <p:cNvSpPr txBox="1">
            <a:spLocks noChangeArrowheads="1"/>
          </p:cNvSpPr>
          <p:nvPr/>
        </p:nvSpPr>
        <p:spPr bwMode="auto">
          <a:xfrm>
            <a:off x="6443663" y="2781300"/>
            <a:ext cx="5540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CD8 T</a:t>
            </a:r>
            <a:endParaRPr lang="en-US" sz="1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9172" name="Text Box 69"/>
          <p:cNvSpPr txBox="1">
            <a:spLocks noChangeArrowheads="1"/>
          </p:cNvSpPr>
          <p:nvPr/>
        </p:nvSpPr>
        <p:spPr bwMode="auto">
          <a:xfrm>
            <a:off x="7164388" y="2924175"/>
            <a:ext cx="363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NK</a:t>
            </a:r>
            <a:endParaRPr lang="en-US" sz="1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9173" name="Text Box 70"/>
          <p:cNvSpPr txBox="1">
            <a:spLocks noChangeArrowheads="1"/>
          </p:cNvSpPr>
          <p:nvPr/>
        </p:nvSpPr>
        <p:spPr bwMode="auto">
          <a:xfrm>
            <a:off x="6156325" y="2420938"/>
            <a:ext cx="466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Treg</a:t>
            </a:r>
            <a:endParaRPr lang="en-US" sz="1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9174" name="Text Box 71"/>
          <p:cNvSpPr txBox="1">
            <a:spLocks noChangeArrowheads="1"/>
          </p:cNvSpPr>
          <p:nvPr/>
        </p:nvSpPr>
        <p:spPr bwMode="auto">
          <a:xfrm>
            <a:off x="6181725" y="2205038"/>
            <a:ext cx="552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MDSC</a:t>
            </a:r>
            <a:endParaRPr lang="en-US" sz="1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9175" name="Text Box 72"/>
          <p:cNvSpPr txBox="1">
            <a:spLocks noChangeArrowheads="1"/>
          </p:cNvSpPr>
          <p:nvPr/>
        </p:nvSpPr>
        <p:spPr bwMode="auto">
          <a:xfrm>
            <a:off x="7164388" y="2205038"/>
            <a:ext cx="361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000">
                <a:solidFill>
                  <a:schemeClr val="bg1"/>
                </a:solidFill>
                <a:latin typeface="Comic Sans MS" pitchFamily="66" charset="0"/>
              </a:rPr>
              <a:t>Mf</a:t>
            </a:r>
            <a:endParaRPr lang="en-US" sz="100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90BC3D-3B94-4E40-91E6-5B57A2C75BE4}" type="slidenum">
              <a:rPr lang="en-GB"/>
              <a:pPr/>
              <a:t>47</a:t>
            </a:fld>
            <a:endParaRPr lang="en-GB"/>
          </a:p>
        </p:txBody>
      </p:sp>
      <p:graphicFrame>
        <p:nvGraphicFramePr>
          <p:cNvPr id="159150" name="Group 430"/>
          <p:cNvGraphicFramePr>
            <a:graphicFrameLocks noGrp="1"/>
          </p:cNvGraphicFramePr>
          <p:nvPr/>
        </p:nvGraphicFramePr>
        <p:xfrm>
          <a:off x="250825" y="1412875"/>
          <a:ext cx="6985000" cy="4699000"/>
        </p:xfrm>
        <a:graphic>
          <a:graphicData uri="http://schemas.openxmlformats.org/drawingml/2006/table">
            <a:tbl>
              <a:tblPr/>
              <a:tblGrid>
                <a:gridCol w="4632325"/>
                <a:gridCol w="784225"/>
                <a:gridCol w="784225"/>
                <a:gridCol w="784225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IL10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TGFβ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VEGF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Szintje rossz prognózissal korrelál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 sejt replikáció gátlása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 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sejt differenciálódás gátlása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IR citokintermelés gátlása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 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sejt anergia kiváltása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Th2-irányú immumoduláció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Antigén-prezentáció gátlása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Kostimulációs mulekulák expr. gátlása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Tumorsejtek lízis elleni rezisztenciája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Citolitikus effektorsejtek diszregulációja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69" name="Rectangle 80"/>
          <p:cNvSpPr>
            <a:spLocks noGrp="1" noChangeArrowheads="1"/>
          </p:cNvSpPr>
          <p:nvPr>
            <p:ph type="title"/>
          </p:nvPr>
        </p:nvSpPr>
        <p:spPr>
          <a:xfrm>
            <a:off x="327025" y="260350"/>
            <a:ext cx="8782050" cy="1019175"/>
          </a:xfrm>
          <a:noFill/>
        </p:spPr>
        <p:txBody>
          <a:bodyPr/>
          <a:lstStyle/>
          <a:p>
            <a:pPr eaLnBrk="1" hangingPunct="1"/>
            <a:r>
              <a:rPr lang="hu-HU" sz="3200" b="1" smtClean="0"/>
              <a:t>Escape – immunszuppresszív citokinek termelése (IL-10, TGF</a:t>
            </a:r>
            <a:r>
              <a:rPr lang="hu-HU" sz="3200" b="1" smtClean="0">
                <a:latin typeface="Symbol" pitchFamily="18" charset="2"/>
              </a:rPr>
              <a:t>b, </a:t>
            </a:r>
            <a:r>
              <a:rPr lang="hu-HU" sz="3200" b="1" smtClean="0"/>
              <a:t>VEGF)</a:t>
            </a:r>
            <a:endParaRPr lang="en-US" sz="3200" b="1" smtClean="0"/>
          </a:p>
        </p:txBody>
      </p:sp>
      <p:graphicFrame>
        <p:nvGraphicFramePr>
          <p:cNvPr id="5122" name="Object 82"/>
          <p:cNvGraphicFramePr>
            <a:graphicFrameLocks noChangeAspect="1"/>
          </p:cNvGraphicFramePr>
          <p:nvPr/>
        </p:nvGraphicFramePr>
        <p:xfrm>
          <a:off x="7199313" y="2781300"/>
          <a:ext cx="1944687" cy="2273300"/>
        </p:xfrm>
        <a:graphic>
          <a:graphicData uri="http://schemas.openxmlformats.org/presentationml/2006/ole">
            <p:oleObj spid="_x0000_s5122" name="Bitkép alakzat" r:id="rId3" imgW="2085714" imgH="2438095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60370D-5E48-4C94-BE9E-E6062905FC07}" type="slidenum">
              <a:rPr lang="en-GB"/>
              <a:pPr/>
              <a:t>48</a:t>
            </a:fld>
            <a:endParaRPr lang="en-GB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260350"/>
            <a:ext cx="8782050" cy="1019175"/>
          </a:xfrm>
          <a:noFill/>
        </p:spPr>
        <p:txBody>
          <a:bodyPr/>
          <a:lstStyle/>
          <a:p>
            <a:pPr eaLnBrk="1" hangingPunct="1"/>
            <a:r>
              <a:rPr lang="hu-HU" sz="3200" b="1" smtClean="0"/>
              <a:t>Escape – antigénprezentáció gátlása</a:t>
            </a:r>
            <a:br>
              <a:rPr lang="hu-HU" sz="3200" b="1" smtClean="0"/>
            </a:br>
            <a:r>
              <a:rPr lang="hu-HU" sz="3200" b="1" smtClean="0"/>
              <a:t>dendritikus sejtek (DC) zavarása</a:t>
            </a:r>
            <a:endParaRPr lang="en-US" sz="3200" b="1" smtClean="0"/>
          </a:p>
        </p:txBody>
      </p:sp>
      <p:graphicFrame>
        <p:nvGraphicFramePr>
          <p:cNvPr id="169079" name="Group 119"/>
          <p:cNvGraphicFramePr>
            <a:graphicFrameLocks noGrp="1"/>
          </p:cNvGraphicFramePr>
          <p:nvPr/>
        </p:nvGraphicFramePr>
        <p:xfrm>
          <a:off x="468313" y="1633538"/>
          <a:ext cx="8496300" cy="3740150"/>
        </p:xfrm>
        <a:graphic>
          <a:graphicData uri="http://schemas.openxmlformats.org/drawingml/2006/table">
            <a:tbl>
              <a:tblPr/>
              <a:tblGrid>
                <a:gridCol w="4273550"/>
                <a:gridCol w="4222750"/>
              </a:tblGrid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DC endocitózis gátlása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Symbol" pitchFamily="18" charset="2"/>
                        </a:rPr>
                        <a:t>Tumorantigének gyenge felvétele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DC immigráció / emigráció gátlása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Érett DC-k száma a tumorban és a tumort drainelő nyirokcsomókban 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Symbol" pitchFamily="18" charset="2"/>
                        </a:rPr>
                        <a:t>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DC MHCI/II expresszió gátlása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Symbol" pitchFamily="18" charset="2"/>
                        </a:rPr>
                        <a:t> 	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sym typeface="Symbol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Symbol" pitchFamily="18" charset="2"/>
                        </a:rPr>
                        <a:t>Antigén prezentáció 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DC kostimulációs molekulák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Symbol" pitchFamily="18" charset="2"/>
                        </a:rPr>
                        <a:t> (CD80/86)  expressziójának gátlása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sym typeface="Symbol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Symbol" pitchFamily="18" charset="2"/>
                        </a:rPr>
                        <a:t>Tolerancia a prezentált tumor antigénekre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Symbol" pitchFamily="18" charset="2"/>
                        </a:rPr>
                        <a:t>DC IDO (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Indoleamin 2,3-dioxigenáz) és 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Symbol" pitchFamily="18" charset="2"/>
                        </a:rPr>
                        <a:t>argináz expresszió indukálása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sym typeface="Symbol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Trp, Arg (T sejt kulcsmetabolitok) elvonása,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CD8+ T anergia és apoptózis 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Symbol" pitchFamily="18" charset="2"/>
                        </a:rPr>
                        <a:t>  Treg differenciáció  bystander DC-k tolerizálása 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0200" name="Picture 107"/>
          <p:cNvPicPr>
            <a:picLocks noChangeAspect="1" noChangeArrowheads="1"/>
          </p:cNvPicPr>
          <p:nvPr/>
        </p:nvPicPr>
        <p:blipFill>
          <a:blip r:embed="rId2" cstate="print"/>
          <a:srcRect l="23917" t="53668" r="24416" b="4747"/>
          <a:stretch>
            <a:fillRect/>
          </a:stretch>
        </p:blipFill>
        <p:spPr bwMode="auto">
          <a:xfrm>
            <a:off x="935038" y="4646613"/>
            <a:ext cx="2700337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61F32E-227A-46CE-8207-2681673ABC89}" type="slidenum">
              <a:rPr lang="en-GB"/>
              <a:pPr/>
              <a:t>49</a:t>
            </a:fld>
            <a:endParaRPr lang="en-GB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44450"/>
            <a:ext cx="8782050" cy="1019175"/>
          </a:xfrm>
          <a:noFill/>
        </p:spPr>
        <p:txBody>
          <a:bodyPr/>
          <a:lstStyle/>
          <a:p>
            <a:pPr eaLnBrk="1" hangingPunct="1"/>
            <a:r>
              <a:rPr lang="hu-HU" sz="3200" b="1" smtClean="0"/>
              <a:t>Escape – T sejtes válaszok gátlása </a:t>
            </a:r>
            <a:endParaRPr lang="en-US" sz="3200" b="1" smtClean="0"/>
          </a:p>
        </p:txBody>
      </p:sp>
      <p:sp>
        <p:nvSpPr>
          <p:cNvPr id="51204" name="Rectangle 21"/>
          <p:cNvSpPr>
            <a:spLocks noChangeArrowheads="1"/>
          </p:cNvSpPr>
          <p:nvPr/>
        </p:nvSpPr>
        <p:spPr bwMode="auto">
          <a:xfrm>
            <a:off x="323850" y="1008063"/>
            <a:ext cx="8569325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Lokális hatások</a:t>
            </a:r>
          </a:p>
          <a:p>
            <a:pPr marL="609600" indent="-609600">
              <a:spcBef>
                <a:spcPct val="20000"/>
              </a:spcBef>
            </a:pPr>
            <a:r>
              <a:rPr lang="hu-HU" sz="1800">
                <a:latin typeface="Comic Sans MS" pitchFamily="66" charset="0"/>
              </a:rPr>
              <a:t>	T sejt aktiváció/kostimuláció gátlása a tumor környezetében</a:t>
            </a:r>
          </a:p>
          <a:p>
            <a:pPr marL="609600" indent="-609600">
              <a:spcBef>
                <a:spcPct val="20000"/>
              </a:spcBef>
            </a:pPr>
            <a:r>
              <a:rPr lang="hu-HU" sz="1800">
                <a:latin typeface="Comic Sans MS" pitchFamily="66" charset="0"/>
              </a:rPr>
              <a:t>				</a:t>
            </a:r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IDO, IL-10, TGF-</a:t>
            </a:r>
            <a:r>
              <a:rPr lang="hu-HU" sz="1800">
                <a:solidFill>
                  <a:schemeClr val="tx2"/>
                </a:solidFill>
                <a:latin typeface="Symbol" pitchFamily="18" charset="2"/>
              </a:rPr>
              <a:t>b</a:t>
            </a:r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, VEGF</a:t>
            </a:r>
          </a:p>
          <a:p>
            <a:pPr marL="609600" indent="-609600">
              <a:spcBef>
                <a:spcPct val="20000"/>
              </a:spcBef>
            </a:pPr>
            <a:r>
              <a:rPr lang="hu-HU" sz="1800">
                <a:latin typeface="Comic Sans MS" pitchFamily="66" charset="0"/>
              </a:rPr>
              <a:t>	T sejt anergizálás abnormális gyulladási sejtek toborzásával </a:t>
            </a:r>
          </a:p>
          <a:p>
            <a:pPr marL="609600" indent="-609600">
              <a:spcBef>
                <a:spcPct val="20000"/>
              </a:spcBef>
            </a:pPr>
            <a:r>
              <a:rPr lang="hu-HU" sz="1800">
                <a:latin typeface="Comic Sans MS" pitchFamily="66" charset="0"/>
              </a:rPr>
              <a:t>			iDC (éretlen/tolerogén DC): 							</a:t>
            </a:r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Ag prezentáció kostimuláció nélkül</a:t>
            </a:r>
          </a:p>
          <a:p>
            <a:pPr marL="609600" indent="-609600">
              <a:spcBef>
                <a:spcPct val="20000"/>
              </a:spcBef>
            </a:pPr>
            <a:r>
              <a:rPr lang="hu-HU" sz="1800">
                <a:latin typeface="Comic Sans MS" pitchFamily="66" charset="0"/>
              </a:rPr>
              <a:t>			Treg (CD25+ Foxp3+) sejtek: </a:t>
            </a:r>
          </a:p>
          <a:p>
            <a:pPr marL="609600" indent="-609600">
              <a:spcBef>
                <a:spcPct val="20000"/>
              </a:spcBef>
            </a:pPr>
            <a:r>
              <a:rPr lang="hu-HU" sz="1800">
                <a:latin typeface="Comic Sans MS" pitchFamily="66" charset="0"/>
              </a:rPr>
              <a:t>				</a:t>
            </a:r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IL-10, TGF-</a:t>
            </a:r>
            <a:r>
              <a:rPr lang="hu-HU" sz="1800">
                <a:solidFill>
                  <a:schemeClr val="tx2"/>
                </a:solidFill>
                <a:latin typeface="Symbol" pitchFamily="18" charset="2"/>
              </a:rPr>
              <a:t>b, </a:t>
            </a:r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IL-35, Treg-Tcit kontaktus (?)</a:t>
            </a:r>
            <a:endParaRPr lang="hu-HU" sz="1800">
              <a:solidFill>
                <a:schemeClr val="tx2"/>
              </a:solidFill>
              <a:latin typeface="Symbol" pitchFamily="18" charset="2"/>
            </a:endParaRPr>
          </a:p>
          <a:p>
            <a:pPr marL="609600" indent="-609600">
              <a:spcBef>
                <a:spcPct val="20000"/>
              </a:spcBef>
            </a:pPr>
            <a:r>
              <a:rPr lang="hu-HU" sz="1800">
                <a:latin typeface="Comic Sans MS" pitchFamily="66" charset="0"/>
              </a:rPr>
              <a:t>			M2 makrofágok és MDSC-k (CD11b+ és GR1+ mieloid sejtek) </a:t>
            </a:r>
          </a:p>
          <a:p>
            <a:pPr marL="609600" indent="-609600">
              <a:spcBef>
                <a:spcPct val="20000"/>
              </a:spcBef>
            </a:pPr>
            <a:r>
              <a:rPr lang="hu-HU" sz="1800">
                <a:latin typeface="Comic Sans MS" pitchFamily="66" charset="0"/>
              </a:rPr>
              <a:t>				</a:t>
            </a:r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NOS (NO szintetáz), argináz termelés</a:t>
            </a:r>
          </a:p>
          <a:p>
            <a:pPr marL="609600" indent="-609600">
              <a:spcBef>
                <a:spcPct val="20000"/>
              </a:spcBef>
            </a:pPr>
            <a:r>
              <a:rPr lang="hu-HU" sz="1800">
                <a:latin typeface="Comic Sans MS" pitchFamily="66" charset="0"/>
              </a:rPr>
              <a:t>	T sejt élettartam rövidítése a tumor által </a:t>
            </a:r>
          </a:p>
          <a:p>
            <a:pPr marL="609600" indent="-609600">
              <a:spcBef>
                <a:spcPct val="20000"/>
              </a:spcBef>
            </a:pPr>
            <a:r>
              <a:rPr lang="hu-HU" sz="1800">
                <a:latin typeface="Comic Sans MS" pitchFamily="66" charset="0"/>
              </a:rPr>
              <a:t>				</a:t>
            </a:r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FasL (?), TRAIL, PDL1 expressziója</a:t>
            </a:r>
          </a:p>
          <a:p>
            <a:pPr marL="609600" indent="-609600">
              <a:spcBef>
                <a:spcPct val="20000"/>
              </a:spcBef>
            </a:pPr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Szisztémás hatások</a:t>
            </a:r>
          </a:p>
          <a:p>
            <a:pPr marL="609600" indent="-609600">
              <a:spcBef>
                <a:spcPct val="20000"/>
              </a:spcBef>
            </a:pPr>
            <a:r>
              <a:rPr lang="hu-HU" sz="1800">
                <a:latin typeface="Comic Sans MS" pitchFamily="66" charset="0"/>
              </a:rPr>
              <a:t>	T sejt jelátvitel megzavarása </a:t>
            </a:r>
          </a:p>
          <a:p>
            <a:pPr marL="609600" indent="-609600">
              <a:spcBef>
                <a:spcPct val="20000"/>
              </a:spcBef>
            </a:pPr>
            <a:r>
              <a:rPr lang="hu-HU" sz="1800">
                <a:latin typeface="Comic Sans MS" pitchFamily="66" charset="0"/>
              </a:rPr>
              <a:t>				</a:t>
            </a:r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CD3 </a:t>
            </a:r>
            <a:r>
              <a:rPr lang="hu-HU" sz="1800">
                <a:solidFill>
                  <a:schemeClr val="tx2"/>
                </a:solidFill>
                <a:latin typeface="Symbol" pitchFamily="18" charset="2"/>
              </a:rPr>
              <a:t>z</a:t>
            </a:r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 lánc csökkent expressziója</a:t>
            </a:r>
          </a:p>
          <a:p>
            <a:pPr marL="609600" indent="-609600">
              <a:spcBef>
                <a:spcPct val="20000"/>
              </a:spcBef>
            </a:pPr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				NF</a:t>
            </a:r>
            <a:r>
              <a:rPr lang="hu-HU" sz="1800">
                <a:solidFill>
                  <a:schemeClr val="tx2"/>
                </a:solidFill>
                <a:latin typeface="Symbol" pitchFamily="18" charset="2"/>
              </a:rPr>
              <a:t>k</a:t>
            </a:r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B aktiváció gátolt</a:t>
            </a:r>
          </a:p>
          <a:p>
            <a:pPr marL="609600" indent="-609600">
              <a:spcBef>
                <a:spcPct val="20000"/>
              </a:spcBef>
            </a:pPr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				STAT protein / citokin jelátvitel zavart</a:t>
            </a:r>
            <a:r>
              <a:rPr lang="hu-HU" sz="1600">
                <a:latin typeface="Comic Sans MS" pitchFamily="66" charset="0"/>
                <a:sym typeface="Symbol" pitchFamily="18" charset="2"/>
              </a:rPr>
              <a:t>	</a:t>
            </a:r>
            <a:endParaRPr lang="en-US" sz="1600">
              <a:latin typeface="Comic Sans MS" pitchFamily="66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4D38F4-A542-4DE0-81F7-12EEA21980F3}" type="slidenum">
              <a:rPr lang="en-GB"/>
              <a:pPr/>
              <a:t>5</a:t>
            </a:fld>
            <a:endParaRPr lang="en-GB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Trans</a:t>
            </a:r>
            <a:r>
              <a:rPr lang="hu-HU" sz="3200" smtClean="0"/>
              <a:t>zplantációs </a:t>
            </a:r>
            <a:r>
              <a:rPr lang="en-US" sz="3200" smtClean="0"/>
              <a:t>antig</a:t>
            </a:r>
            <a:r>
              <a:rPr lang="hu-HU" sz="3200" smtClean="0"/>
              <a:t>ének</a:t>
            </a:r>
            <a:endParaRPr lang="en-US" sz="3200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3600" y="1412875"/>
            <a:ext cx="7812088" cy="5445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sz="2400" smtClean="0">
                <a:solidFill>
                  <a:schemeClr val="tx2"/>
                </a:solidFill>
              </a:rPr>
              <a:t>Fő szövet-összeférhetetlenségi antigének</a:t>
            </a:r>
          </a:p>
          <a:p>
            <a:pPr lvl="2" eaLnBrk="1" hangingPunct="1">
              <a:lnSpc>
                <a:spcPct val="80000"/>
              </a:lnSpc>
            </a:pPr>
            <a:r>
              <a:rPr lang="hu-HU" sz="1800" smtClean="0"/>
              <a:t>Major Histocompatibility Complex (HLA-géntermékek)</a:t>
            </a:r>
          </a:p>
          <a:p>
            <a:pPr lvl="2" eaLnBrk="1" hangingPunct="1">
              <a:lnSpc>
                <a:spcPct val="80000"/>
              </a:lnSpc>
            </a:pPr>
            <a:r>
              <a:rPr lang="hu-HU" sz="1800" smtClean="0"/>
              <a:t>Rendkívül polimorfak, </a:t>
            </a:r>
          </a:p>
          <a:p>
            <a:pPr lvl="2" eaLnBrk="1" hangingPunct="1">
              <a:lnSpc>
                <a:spcPct val="80000"/>
              </a:lnSpc>
            </a:pPr>
            <a:r>
              <a:rPr lang="hu-HU" sz="1800" smtClean="0"/>
              <a:t>Inkompatibilitás esélye nagy</a:t>
            </a:r>
            <a:endParaRPr lang="en-GB" sz="1800" smtClean="0"/>
          </a:p>
          <a:p>
            <a:pPr lvl="2" eaLnBrk="1" hangingPunct="1">
              <a:lnSpc>
                <a:spcPct val="80000"/>
              </a:lnSpc>
            </a:pPr>
            <a:r>
              <a:rPr lang="hu-HU" sz="1800" smtClean="0"/>
              <a:t>Inkompatibilitás esetén akut</a:t>
            </a:r>
            <a:r>
              <a:rPr lang="en-GB" sz="1800" smtClean="0"/>
              <a:t> </a:t>
            </a:r>
            <a:r>
              <a:rPr lang="hu-HU" sz="1800" smtClean="0"/>
              <a:t>kilökődés várható </a:t>
            </a:r>
            <a:r>
              <a:rPr lang="en-GB" sz="1800" smtClean="0"/>
              <a:t>(</a:t>
            </a:r>
            <a:r>
              <a:rPr lang="hu-HU" sz="1800" smtClean="0"/>
              <a:t>napok</a:t>
            </a:r>
            <a:r>
              <a:rPr lang="en-GB" sz="1800" smtClean="0"/>
              <a:t>) </a:t>
            </a:r>
            <a:endParaRPr lang="hu-HU" sz="1800" smtClean="0"/>
          </a:p>
          <a:p>
            <a:pPr lvl="2" eaLnBrk="1" hangingPunct="1">
              <a:lnSpc>
                <a:spcPct val="80000"/>
              </a:lnSpc>
            </a:pPr>
            <a:endParaRPr lang="hu-HU" sz="1800" smtClean="0"/>
          </a:p>
          <a:p>
            <a:pPr eaLnBrk="1" hangingPunct="1">
              <a:lnSpc>
                <a:spcPct val="80000"/>
              </a:lnSpc>
            </a:pPr>
            <a:r>
              <a:rPr lang="hu-HU" sz="2400" smtClean="0">
                <a:solidFill>
                  <a:schemeClr val="tx2"/>
                </a:solidFill>
              </a:rPr>
              <a:t>Minor szövet-összeférhetetlenségi antigének (kevéssé polimorfak)</a:t>
            </a:r>
          </a:p>
          <a:p>
            <a:pPr lvl="2" eaLnBrk="1" hangingPunct="1">
              <a:lnSpc>
                <a:spcPct val="80000"/>
              </a:lnSpc>
            </a:pPr>
            <a:r>
              <a:rPr lang="hu-HU" sz="1800" smtClean="0"/>
              <a:t>20-egynéhány ismert antigén (HA-1, -2, -3, HB-1, BCL2A1) elvben bármely polimorf gén fehérjeterméke</a:t>
            </a:r>
          </a:p>
          <a:p>
            <a:pPr lvl="2" eaLnBrk="1" hangingPunct="1">
              <a:lnSpc>
                <a:spcPct val="80000"/>
              </a:lnSpc>
            </a:pPr>
            <a:r>
              <a:rPr lang="hu-HU" sz="1800" smtClean="0"/>
              <a:t>Sok nem-specifikus fehérje (pl. HY, UTY, DBY)</a:t>
            </a:r>
          </a:p>
          <a:p>
            <a:pPr lvl="2" eaLnBrk="1" hangingPunct="1">
              <a:lnSpc>
                <a:spcPct val="80000"/>
              </a:lnSpc>
            </a:pPr>
            <a:r>
              <a:rPr lang="hu-HU" sz="1800" smtClean="0"/>
              <a:t>Kevésbé polimorfak</a:t>
            </a:r>
          </a:p>
          <a:p>
            <a:pPr lvl="2" eaLnBrk="1" hangingPunct="1">
              <a:lnSpc>
                <a:spcPct val="80000"/>
              </a:lnSpc>
            </a:pPr>
            <a:r>
              <a:rPr lang="hu-HU" sz="1800" smtClean="0"/>
              <a:t>Immunológiailag kevésbé láthatóak</a:t>
            </a:r>
          </a:p>
          <a:p>
            <a:pPr lvl="2" eaLnBrk="1" hangingPunct="1">
              <a:lnSpc>
                <a:spcPct val="80000"/>
              </a:lnSpc>
            </a:pPr>
            <a:r>
              <a:rPr lang="hu-HU" sz="1800" smtClean="0"/>
              <a:t>Inkompatibilitás esélye kisebb</a:t>
            </a:r>
          </a:p>
          <a:p>
            <a:pPr lvl="2" eaLnBrk="1" hangingPunct="1">
              <a:lnSpc>
                <a:spcPct val="80000"/>
              </a:lnSpc>
            </a:pPr>
            <a:r>
              <a:rPr lang="hu-HU" sz="1800" smtClean="0"/>
              <a:t>Inkompatibilitás esetén krónikus kilökődési reakciók (hetek-évek)</a:t>
            </a:r>
          </a:p>
          <a:p>
            <a:pPr lvl="2" eaLnBrk="1" hangingPunct="1">
              <a:lnSpc>
                <a:spcPct val="80000"/>
              </a:lnSpc>
            </a:pPr>
            <a:endParaRPr lang="hu-HU" sz="1800" smtClean="0"/>
          </a:p>
          <a:p>
            <a:pPr eaLnBrk="1" hangingPunct="1">
              <a:lnSpc>
                <a:spcPct val="80000"/>
              </a:lnSpc>
            </a:pPr>
            <a:r>
              <a:rPr lang="hu-HU" sz="2400" smtClean="0">
                <a:solidFill>
                  <a:schemeClr val="tx2"/>
                </a:solidFill>
              </a:rPr>
              <a:t>Vércsoport antigének</a:t>
            </a:r>
          </a:p>
          <a:p>
            <a:pPr lvl="2" eaLnBrk="1" hangingPunct="1">
              <a:lnSpc>
                <a:spcPct val="80000"/>
              </a:lnSpc>
            </a:pPr>
            <a:r>
              <a:rPr lang="hu-HU" sz="1800" smtClean="0"/>
              <a:t>Speciális eset, ld. később</a:t>
            </a:r>
            <a:endParaRPr lang="en-GB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A1AA1B-E874-4213-BB4C-5715DC8D8133}" type="slidenum">
              <a:rPr lang="en-GB"/>
              <a:pPr/>
              <a:t>50</a:t>
            </a:fld>
            <a:endParaRPr lang="en-GB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260350"/>
            <a:ext cx="8782050" cy="1019175"/>
          </a:xfrm>
          <a:noFill/>
        </p:spPr>
        <p:txBody>
          <a:bodyPr/>
          <a:lstStyle/>
          <a:p>
            <a:pPr eaLnBrk="1" hangingPunct="1"/>
            <a:r>
              <a:rPr lang="hu-HU" sz="3200" b="1" smtClean="0"/>
              <a:t>Escape – elrejtőzés, elzárkózás, kifárasztás </a:t>
            </a:r>
            <a:endParaRPr lang="en-US" sz="3200" b="1" smtClean="0"/>
          </a:p>
        </p:txBody>
      </p:sp>
      <p:pic>
        <p:nvPicPr>
          <p:cNvPr id="52228" name="Picture 3" descr="figure 15-14"/>
          <p:cNvPicPr>
            <a:picLocks noChangeAspect="1" noChangeArrowheads="1"/>
          </p:cNvPicPr>
          <p:nvPr/>
        </p:nvPicPr>
        <p:blipFill>
          <a:blip r:embed="rId2" cstate="print"/>
          <a:srcRect l="39896" t="8817" r="39859" b="2983"/>
          <a:stretch>
            <a:fillRect/>
          </a:stretch>
        </p:blipFill>
        <p:spPr bwMode="auto">
          <a:xfrm>
            <a:off x="5580063" y="1339850"/>
            <a:ext cx="17272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395288" y="1484313"/>
            <a:ext cx="489743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MHC I expresszió leszabályozása</a:t>
            </a:r>
          </a:p>
          <a:p>
            <a:pPr marL="609600" indent="-609600">
              <a:spcBef>
                <a:spcPct val="20000"/>
              </a:spcBef>
            </a:pPr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	</a:t>
            </a:r>
            <a:r>
              <a:rPr lang="hu-HU" sz="1800">
                <a:latin typeface="Comic Sans MS" pitchFamily="66" charset="0"/>
              </a:rPr>
              <a:t>Tumorsejtek elrejtőzése Tcit elől</a:t>
            </a:r>
          </a:p>
          <a:p>
            <a:pPr marL="609600" indent="-609600">
              <a:spcBef>
                <a:spcPct val="20000"/>
              </a:spcBef>
            </a:pPr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Antigén rejtés (antigen masking)</a:t>
            </a:r>
          </a:p>
          <a:p>
            <a:pPr marL="609600" indent="-609600">
              <a:spcBef>
                <a:spcPct val="20000"/>
              </a:spcBef>
            </a:pPr>
            <a:r>
              <a:rPr lang="hu-HU" sz="1800">
                <a:latin typeface="Comic Sans MS" pitchFamily="66" charset="0"/>
              </a:rPr>
              <a:t>	Tumor sejtfelszíni antigének elfedése vagy endocitózissal való elrejtésének kiváltása antitestek által</a:t>
            </a:r>
          </a:p>
          <a:p>
            <a:pPr marL="609600" indent="-609600">
              <a:spcBef>
                <a:spcPct val="20000"/>
              </a:spcBef>
            </a:pPr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Antigén vedlés (antigen shedding)</a:t>
            </a:r>
          </a:p>
          <a:p>
            <a:pPr marL="609600" indent="-609600">
              <a:spcBef>
                <a:spcPct val="20000"/>
              </a:spcBef>
            </a:pPr>
            <a:r>
              <a:rPr lang="hu-HU" sz="1800">
                <a:latin typeface="Comic Sans MS" pitchFamily="66" charset="0"/>
              </a:rPr>
              <a:t>	Tumorantigének levedlése </a:t>
            </a:r>
            <a:r>
              <a:rPr lang="en-US" sz="1800">
                <a:latin typeface="Comic Sans MS" pitchFamily="66" charset="0"/>
              </a:rPr>
              <a:t> a </a:t>
            </a:r>
            <a:r>
              <a:rPr lang="hu-HU" sz="1800">
                <a:latin typeface="Comic Sans MS" pitchFamily="66" charset="0"/>
              </a:rPr>
              <a:t>sejtfelszínről (a domináns tumor-antigének szolubilis formái termelődnek csak)</a:t>
            </a:r>
          </a:p>
          <a:p>
            <a:pPr marL="609600" indent="-609600">
              <a:spcBef>
                <a:spcPct val="20000"/>
              </a:spcBef>
            </a:pPr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Fizikai gátak kiépítése (immun privilégium)</a:t>
            </a:r>
          </a:p>
          <a:p>
            <a:pPr marL="609600" indent="-609600">
              <a:spcBef>
                <a:spcPct val="20000"/>
              </a:spcBef>
            </a:pPr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	</a:t>
            </a:r>
            <a:r>
              <a:rPr lang="hu-HU" sz="1800">
                <a:latin typeface="Comic Sans MS" pitchFamily="66" charset="0"/>
              </a:rPr>
              <a:t>Nehezen áthatolható ECM burok</a:t>
            </a:r>
          </a:p>
          <a:p>
            <a:pPr marL="609600" indent="-609600">
              <a:spcBef>
                <a:spcPct val="20000"/>
              </a:spcBef>
            </a:pPr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Tumor teher (tumor burden)</a:t>
            </a:r>
          </a:p>
          <a:p>
            <a:pPr marL="609600" indent="-609600">
              <a:spcBef>
                <a:spcPct val="20000"/>
              </a:spcBef>
            </a:pPr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	</a:t>
            </a:r>
            <a:r>
              <a:rPr lang="hu-HU" sz="1800">
                <a:latin typeface="Comic Sans MS" pitchFamily="66" charset="0"/>
              </a:rPr>
              <a:t>Nagy tumor tömeg -&gt; IR, szervezet kifárasztása</a:t>
            </a:r>
            <a:endParaRPr lang="en-US" sz="1800">
              <a:latin typeface="Comic Sans MS" pitchFamily="66" charset="0"/>
            </a:endParaRPr>
          </a:p>
        </p:txBody>
      </p:sp>
      <p:pic>
        <p:nvPicPr>
          <p:cNvPr id="52230" name="Picture 5" descr="figure 15-14"/>
          <p:cNvPicPr>
            <a:picLocks noChangeAspect="1" noChangeArrowheads="1"/>
          </p:cNvPicPr>
          <p:nvPr/>
        </p:nvPicPr>
        <p:blipFill>
          <a:blip r:embed="rId2" cstate="print"/>
          <a:srcRect l="79567" t="8817" r="597" b="2983"/>
          <a:stretch>
            <a:fillRect/>
          </a:stretch>
        </p:blipFill>
        <p:spPr bwMode="auto">
          <a:xfrm>
            <a:off x="7380288" y="2565400"/>
            <a:ext cx="16922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Line 8"/>
          <p:cNvSpPr>
            <a:spLocks noChangeShapeType="1"/>
          </p:cNvSpPr>
          <p:nvPr/>
        </p:nvSpPr>
        <p:spPr bwMode="auto">
          <a:xfrm>
            <a:off x="4356100" y="2276475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2232" name="Line 9"/>
          <p:cNvSpPr>
            <a:spLocks noChangeShapeType="1"/>
          </p:cNvSpPr>
          <p:nvPr/>
        </p:nvSpPr>
        <p:spPr bwMode="auto">
          <a:xfrm>
            <a:off x="4716463" y="5516563"/>
            <a:ext cx="259238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BAE2F3-F21A-468D-9527-228DA7D460D6}" type="slidenum">
              <a:rPr lang="en-GB"/>
              <a:pPr/>
              <a:t>51</a:t>
            </a:fld>
            <a:endParaRPr lang="en-GB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260350"/>
            <a:ext cx="8782050" cy="1019175"/>
          </a:xfrm>
        </p:spPr>
        <p:txBody>
          <a:bodyPr/>
          <a:lstStyle/>
          <a:p>
            <a:pPr eaLnBrk="1" hangingPunct="1"/>
            <a:r>
              <a:rPr lang="hu-HU" sz="3200" b="1" smtClean="0"/>
              <a:t>Escape – a cancer stem cell</a:t>
            </a:r>
            <a:br>
              <a:rPr lang="hu-HU" sz="3200" b="1" smtClean="0"/>
            </a:br>
            <a:r>
              <a:rPr lang="hu-HU" sz="3200" b="1" smtClean="0"/>
              <a:t>(tumor őssejtek) védettsége</a:t>
            </a:r>
            <a:endParaRPr lang="en-US" sz="3200" b="1" smtClean="0"/>
          </a:p>
        </p:txBody>
      </p:sp>
      <p:pic>
        <p:nvPicPr>
          <p:cNvPr id="53252" name="Picture 5"/>
          <p:cNvPicPr>
            <a:picLocks noChangeAspect="1" noChangeArrowheads="1"/>
          </p:cNvPicPr>
          <p:nvPr/>
        </p:nvPicPr>
        <p:blipFill>
          <a:blip r:embed="rId2" cstate="print"/>
          <a:srcRect b="31879"/>
          <a:stretch>
            <a:fillRect/>
          </a:stretch>
        </p:blipFill>
        <p:spPr bwMode="auto">
          <a:xfrm>
            <a:off x="395288" y="2565400"/>
            <a:ext cx="57150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Rectangle 8"/>
          <p:cNvSpPr>
            <a:spLocks noChangeArrowheads="1"/>
          </p:cNvSpPr>
          <p:nvPr/>
        </p:nvSpPr>
        <p:spPr bwMode="auto">
          <a:xfrm>
            <a:off x="0" y="1484313"/>
            <a:ext cx="377983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r>
              <a:rPr lang="hu-HU" sz="1800">
                <a:latin typeface="Comic Sans MS" pitchFamily="66" charset="0"/>
              </a:rPr>
              <a:t>Sztochasztikus </a:t>
            </a:r>
          </a:p>
          <a:p>
            <a:pPr marL="609600" indent="-609600" algn="ctr">
              <a:spcBef>
                <a:spcPct val="20000"/>
              </a:spcBef>
            </a:pPr>
            <a:r>
              <a:rPr lang="hu-HU" sz="1800">
                <a:latin typeface="Comic Sans MS" pitchFamily="66" charset="0"/>
              </a:rPr>
              <a:t>tumorképződés </a:t>
            </a:r>
          </a:p>
          <a:p>
            <a:pPr marL="609600" indent="-609600" algn="ctr">
              <a:spcBef>
                <a:spcPct val="20000"/>
              </a:spcBef>
            </a:pPr>
            <a:r>
              <a:rPr lang="hu-HU" sz="1800">
                <a:latin typeface="Comic Sans MS" pitchFamily="66" charset="0"/>
              </a:rPr>
              <a:t>(klasszikus modell)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53254" name="Text Box 10"/>
          <p:cNvSpPr txBox="1">
            <a:spLocks noChangeArrowheads="1"/>
          </p:cNvSpPr>
          <p:nvPr/>
        </p:nvSpPr>
        <p:spPr bwMode="auto">
          <a:xfrm>
            <a:off x="3492500" y="1557338"/>
            <a:ext cx="25701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800">
                <a:latin typeface="Comic Sans MS" pitchFamily="66" charset="0"/>
              </a:rPr>
              <a:t>Őssejt (CSC)-vezérelt</a:t>
            </a:r>
          </a:p>
          <a:p>
            <a:pPr algn="ctr"/>
            <a:r>
              <a:rPr lang="hu-HU" sz="1800">
                <a:latin typeface="Comic Sans MS" pitchFamily="66" charset="0"/>
              </a:rPr>
              <a:t>tumorképződés</a:t>
            </a:r>
          </a:p>
          <a:p>
            <a:pPr algn="ctr"/>
            <a:r>
              <a:rPr lang="hu-HU" sz="1800">
                <a:latin typeface="Comic Sans MS" pitchFamily="66" charset="0"/>
              </a:rPr>
              <a:t>(új modell)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53255" name="Rectangle 11"/>
          <p:cNvSpPr>
            <a:spLocks noChangeArrowheads="1"/>
          </p:cNvSpPr>
          <p:nvPr/>
        </p:nvSpPr>
        <p:spPr bwMode="auto">
          <a:xfrm>
            <a:off x="-468313" y="5011738"/>
            <a:ext cx="3635376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thaiDist">
              <a:spcBef>
                <a:spcPct val="20000"/>
              </a:spcBef>
              <a:buFontTx/>
              <a:buChar char="•"/>
            </a:pPr>
            <a:r>
              <a:rPr lang="hu-HU" sz="1800">
                <a:latin typeface="Comic Sans MS" pitchFamily="66" charset="0"/>
              </a:rPr>
              <a:t>A tumorok heterogének, de ~ minden klón képes önálló szaporodásra és új tumorok létrehozására 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53256" name="Rectangle 12"/>
          <p:cNvSpPr>
            <a:spLocks noChangeArrowheads="1"/>
          </p:cNvSpPr>
          <p:nvPr/>
        </p:nvSpPr>
        <p:spPr bwMode="auto">
          <a:xfrm>
            <a:off x="2806700" y="5011738"/>
            <a:ext cx="363537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thaiDist">
              <a:spcBef>
                <a:spcPct val="20000"/>
              </a:spcBef>
              <a:buFontTx/>
              <a:buChar char="•"/>
            </a:pPr>
            <a:r>
              <a:rPr lang="hu-HU" sz="1800">
                <a:latin typeface="Comic Sans MS" pitchFamily="66" charset="0"/>
              </a:rPr>
              <a:t>A tumorok heterogének, és csak egy kis frakciójuk (tumor őssejtek, sárga, CSC) képes efficiens szaporodásra és új tumorok létrehozására 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53257" name="Rectangle 14"/>
          <p:cNvSpPr>
            <a:spLocks noChangeArrowheads="1"/>
          </p:cNvSpPr>
          <p:nvPr/>
        </p:nvSpPr>
        <p:spPr bwMode="auto">
          <a:xfrm>
            <a:off x="6372225" y="2347913"/>
            <a:ext cx="2843213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A tumor őssejtek, (mint a legtöbb őssejt) a tumor fő tömegéhez képest</a:t>
            </a:r>
            <a:br>
              <a:rPr lang="hu-HU" sz="1800">
                <a:solidFill>
                  <a:schemeClr val="tx2"/>
                </a:solidFill>
                <a:latin typeface="Comic Sans MS" pitchFamily="66" charset="0"/>
              </a:rPr>
            </a:br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 </a:t>
            </a:r>
            <a:br>
              <a:rPr lang="hu-HU" sz="1800">
                <a:solidFill>
                  <a:schemeClr val="tx2"/>
                </a:solidFill>
                <a:latin typeface="Comic Sans MS" pitchFamily="66" charset="0"/>
              </a:rPr>
            </a:br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 A) nem immunogének</a:t>
            </a:r>
            <a:br>
              <a:rPr lang="hu-HU" sz="1800">
                <a:solidFill>
                  <a:schemeClr val="tx2"/>
                </a:solidFill>
                <a:latin typeface="Comic Sans MS" pitchFamily="66" charset="0"/>
              </a:rPr>
            </a:br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 B) igen ellenállóak immunmediált lízissel szemben</a:t>
            </a:r>
            <a:endParaRPr lang="en-US" sz="180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0369C7-914F-40F2-A91B-BC591876A8F2}" type="slidenum">
              <a:rPr lang="en-GB"/>
              <a:pPr/>
              <a:t>52</a:t>
            </a:fld>
            <a:endParaRPr lang="en-GB"/>
          </a:p>
        </p:txBody>
      </p:sp>
      <p:sp>
        <p:nvSpPr>
          <p:cNvPr id="54275" name="Rectangle 51"/>
          <p:cNvSpPr>
            <a:spLocks noGrp="1" noChangeArrowheads="1"/>
          </p:cNvSpPr>
          <p:nvPr>
            <p:ph type="title"/>
          </p:nvPr>
        </p:nvSpPr>
        <p:spPr>
          <a:xfrm>
            <a:off x="327025" y="260350"/>
            <a:ext cx="8782050" cy="1019175"/>
          </a:xfrm>
          <a:noFill/>
        </p:spPr>
        <p:txBody>
          <a:bodyPr/>
          <a:lstStyle/>
          <a:p>
            <a:pPr eaLnBrk="1" hangingPunct="1"/>
            <a:r>
              <a:rPr lang="hu-HU" sz="3200" b="1" smtClean="0"/>
              <a:t>Escape – immunoediting</a:t>
            </a:r>
            <a:endParaRPr lang="en-US" sz="3200" b="1" smtClean="0"/>
          </a:p>
        </p:txBody>
      </p:sp>
      <p:pic>
        <p:nvPicPr>
          <p:cNvPr id="54276" name="Picture 54" descr="figure 15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2708275"/>
            <a:ext cx="8535987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Rectangle 55"/>
          <p:cNvSpPr>
            <a:spLocks noChangeArrowheads="1"/>
          </p:cNvSpPr>
          <p:nvPr/>
        </p:nvSpPr>
        <p:spPr bwMode="auto">
          <a:xfrm>
            <a:off x="323850" y="1412875"/>
            <a:ext cx="85693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hu-HU" sz="1800">
                <a:latin typeface="Comic Sans MS" pitchFamily="66" charset="0"/>
                <a:sym typeface="Symbol" pitchFamily="18" charset="2"/>
              </a:rPr>
              <a:t>Tumor Immunoediting:</a:t>
            </a:r>
          </a:p>
          <a:p>
            <a:pPr marL="609600" indent="-609600">
              <a:spcBef>
                <a:spcPct val="20000"/>
              </a:spcBef>
            </a:pPr>
            <a:r>
              <a:rPr lang="hu-HU" sz="1800">
                <a:latin typeface="Comic Sans MS" pitchFamily="66" charset="0"/>
                <a:sym typeface="Symbol" pitchFamily="18" charset="2"/>
              </a:rPr>
              <a:t>Elhúzódó sikertelen tumorellenes immunválaszok előbb utóbb szükségszerűen kiszelektálnak  rezisztens tumor variásokat (a tumor immunológiai „szerkesztése”)</a:t>
            </a:r>
            <a:endParaRPr lang="en-US" sz="1800">
              <a:latin typeface="Comic Sans MS" pitchFamily="66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3940FD-53E7-44B4-9C38-E6FFEFA201E6}" type="slidenum">
              <a:rPr lang="en-GB"/>
              <a:pPr/>
              <a:t>53</a:t>
            </a:fld>
            <a:endParaRPr lang="en-GB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33338"/>
            <a:ext cx="8782050" cy="1019175"/>
          </a:xfrm>
          <a:noFill/>
        </p:spPr>
        <p:txBody>
          <a:bodyPr/>
          <a:lstStyle/>
          <a:p>
            <a:pPr eaLnBrk="1" hangingPunct="1"/>
            <a:r>
              <a:rPr lang="hu-HU" sz="3200" b="1" smtClean="0"/>
              <a:t>Tumor immunoterápia I</a:t>
            </a:r>
            <a:br>
              <a:rPr lang="hu-HU" sz="3200" b="1" smtClean="0"/>
            </a:br>
            <a:r>
              <a:rPr lang="hu-HU" sz="3200" b="1" smtClean="0"/>
              <a:t>FDA-engedélyezett immunterápiák</a:t>
            </a:r>
            <a:endParaRPr lang="en-US" sz="3200" b="1" smtClean="0"/>
          </a:p>
        </p:txBody>
      </p:sp>
      <p:sp>
        <p:nvSpPr>
          <p:cNvPr id="55300" name="Text Box 15"/>
          <p:cNvSpPr txBox="1">
            <a:spLocks noChangeArrowheads="1"/>
          </p:cNvSpPr>
          <p:nvPr/>
        </p:nvSpPr>
        <p:spPr bwMode="auto">
          <a:xfrm>
            <a:off x="4500563" y="2692400"/>
            <a:ext cx="4732337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latin typeface="Comic Sans MS" pitchFamily="66" charset="0"/>
              </a:rPr>
              <a:t>Sejtpusztítás (anti-CD20)</a:t>
            </a:r>
          </a:p>
          <a:p>
            <a:r>
              <a:rPr lang="hu-HU" sz="1600">
                <a:latin typeface="Comic Sans MS" pitchFamily="66" charset="0"/>
              </a:rPr>
              <a:t>Sejtpusztítás radioaktív liganddal(anti-CD20)</a:t>
            </a:r>
          </a:p>
          <a:p>
            <a:endParaRPr lang="hu-HU" sz="1600">
              <a:latin typeface="Comic Sans MS" pitchFamily="66" charset="0"/>
            </a:endParaRPr>
          </a:p>
          <a:p>
            <a:r>
              <a:rPr lang="hu-HU" sz="1600">
                <a:latin typeface="Comic Sans MS" pitchFamily="66" charset="0"/>
              </a:rPr>
              <a:t>Sejtpusztítás radioaktív liganddal(anti-CD20)</a:t>
            </a:r>
          </a:p>
          <a:p>
            <a:r>
              <a:rPr lang="hu-HU" sz="1600">
                <a:latin typeface="Comic Sans MS" pitchFamily="66" charset="0"/>
              </a:rPr>
              <a:t>Sejtpusztítás (anti-CD52)</a:t>
            </a:r>
          </a:p>
          <a:p>
            <a:r>
              <a:rPr lang="hu-HU" sz="1600">
                <a:latin typeface="Comic Sans MS" pitchFamily="66" charset="0"/>
              </a:rPr>
              <a:t>Sejtpusztítás toxinnal(anti-CD33)</a:t>
            </a:r>
          </a:p>
          <a:p>
            <a:r>
              <a:rPr lang="hu-HU" sz="1600">
                <a:latin typeface="Comic Sans MS" pitchFamily="66" charset="0"/>
              </a:rPr>
              <a:t>Növekedési faktor receptor gátlás (anti-HER2)</a:t>
            </a:r>
          </a:p>
          <a:p>
            <a:r>
              <a:rPr lang="hu-HU" sz="1600">
                <a:latin typeface="Comic Sans MS" pitchFamily="66" charset="0"/>
              </a:rPr>
              <a:t>Növekedési faktor receptor gátlás (anti-EGFR1)</a:t>
            </a:r>
          </a:p>
          <a:p>
            <a:r>
              <a:rPr lang="hu-HU" sz="1600">
                <a:latin typeface="Comic Sans MS" pitchFamily="66" charset="0"/>
              </a:rPr>
              <a:t>Növekedési faktor receptor gátlás (anti-EGFR1)</a:t>
            </a:r>
          </a:p>
          <a:p>
            <a:r>
              <a:rPr lang="hu-HU" sz="1600">
                <a:latin typeface="Comic Sans MS" pitchFamily="66" charset="0"/>
              </a:rPr>
              <a:t>Vaszkularizációs faktor gátlás (anti-VEGF)</a:t>
            </a:r>
          </a:p>
        </p:txBody>
      </p:sp>
      <p:sp>
        <p:nvSpPr>
          <p:cNvPr id="55301" name="Text Box 16"/>
          <p:cNvSpPr txBox="1">
            <a:spLocks noChangeArrowheads="1"/>
          </p:cNvSpPr>
          <p:nvPr/>
        </p:nvSpPr>
        <p:spPr bwMode="auto">
          <a:xfrm>
            <a:off x="4500563" y="5783263"/>
            <a:ext cx="42783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latin typeface="Comic Sans MS" pitchFamily="66" charset="0"/>
              </a:rPr>
              <a:t>Akut gyulladás kiváltása (PAMP bejuttatás)</a:t>
            </a:r>
          </a:p>
          <a:p>
            <a:r>
              <a:rPr lang="hu-HU" sz="1600">
                <a:latin typeface="Comic Sans MS" pitchFamily="66" charset="0"/>
              </a:rPr>
              <a:t>Akut gyulladás kiváltása (TLR7 agonista)</a:t>
            </a:r>
            <a:endParaRPr lang="en-US" sz="1600">
              <a:latin typeface="Comic Sans MS" pitchFamily="66" charset="0"/>
            </a:endParaRPr>
          </a:p>
        </p:txBody>
      </p:sp>
      <p:sp>
        <p:nvSpPr>
          <p:cNvPr id="55302" name="Rectangle 23"/>
          <p:cNvSpPr>
            <a:spLocks noChangeArrowheads="1"/>
          </p:cNvSpPr>
          <p:nvPr/>
        </p:nvSpPr>
        <p:spPr bwMode="auto">
          <a:xfrm>
            <a:off x="179388" y="2692400"/>
            <a:ext cx="2303462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mic Sans MS" pitchFamily="66" charset="0"/>
              </a:rPr>
              <a:t>Rituximab </a:t>
            </a:r>
            <a:endParaRPr lang="hu-HU" sz="1600">
              <a:latin typeface="Comic Sans MS" pitchFamily="66" charset="0"/>
            </a:endParaRPr>
          </a:p>
          <a:p>
            <a:r>
              <a:rPr lang="en-US" sz="1600">
                <a:latin typeface="Comic Sans MS" pitchFamily="66" charset="0"/>
              </a:rPr>
              <a:t>Ibritumomab </a:t>
            </a:r>
            <a:endParaRPr lang="hu-HU" sz="1600">
              <a:latin typeface="Comic Sans MS" pitchFamily="66" charset="0"/>
            </a:endParaRPr>
          </a:p>
          <a:p>
            <a:r>
              <a:rPr lang="hu-HU" sz="1600">
                <a:latin typeface="Comic Sans MS" pitchFamily="66" charset="0"/>
              </a:rPr>
              <a:t>	</a:t>
            </a:r>
            <a:r>
              <a:rPr lang="en-US" sz="1600">
                <a:latin typeface="Comic Sans MS" pitchFamily="66" charset="0"/>
              </a:rPr>
              <a:t>tiuxetan </a:t>
            </a:r>
            <a:endParaRPr lang="hu-HU" sz="1600">
              <a:latin typeface="Comic Sans MS" pitchFamily="66" charset="0"/>
            </a:endParaRPr>
          </a:p>
          <a:p>
            <a:r>
              <a:rPr lang="en-US" sz="1600">
                <a:latin typeface="Comic Sans MS" pitchFamily="66" charset="0"/>
              </a:rPr>
              <a:t>Tositumomab </a:t>
            </a:r>
            <a:endParaRPr lang="hu-HU" sz="1600">
              <a:latin typeface="Comic Sans MS" pitchFamily="66" charset="0"/>
            </a:endParaRPr>
          </a:p>
          <a:p>
            <a:r>
              <a:rPr lang="en-US" sz="1600">
                <a:latin typeface="Comic Sans MS" pitchFamily="66" charset="0"/>
              </a:rPr>
              <a:t>Alemtuzumab</a:t>
            </a:r>
          </a:p>
          <a:p>
            <a:r>
              <a:rPr lang="en-US" sz="1600">
                <a:latin typeface="Comic Sans MS" pitchFamily="66" charset="0"/>
              </a:rPr>
              <a:t>Gemtuzumab </a:t>
            </a:r>
            <a:endParaRPr lang="hu-HU" sz="1600">
              <a:latin typeface="Comic Sans MS" pitchFamily="66" charset="0"/>
            </a:endParaRPr>
          </a:p>
          <a:p>
            <a:r>
              <a:rPr lang="en-US" sz="1600">
                <a:latin typeface="Comic Sans MS" pitchFamily="66" charset="0"/>
              </a:rPr>
              <a:t>Trastuzumab</a:t>
            </a:r>
          </a:p>
          <a:p>
            <a:r>
              <a:rPr lang="en-US" sz="1600">
                <a:latin typeface="Comic Sans MS" pitchFamily="66" charset="0"/>
              </a:rPr>
              <a:t>Cetuximab</a:t>
            </a:r>
          </a:p>
          <a:p>
            <a:r>
              <a:rPr lang="en-US" sz="1600">
                <a:latin typeface="Comic Sans MS" pitchFamily="66" charset="0"/>
              </a:rPr>
              <a:t>Panitumumab</a:t>
            </a:r>
          </a:p>
          <a:p>
            <a:r>
              <a:rPr lang="en-US" sz="1600">
                <a:latin typeface="Comic Sans MS" pitchFamily="66" charset="0"/>
              </a:rPr>
              <a:t>Bevacizumab</a:t>
            </a:r>
          </a:p>
        </p:txBody>
      </p:sp>
      <p:sp>
        <p:nvSpPr>
          <p:cNvPr id="55303" name="Text Box 24"/>
          <p:cNvSpPr txBox="1">
            <a:spLocks noChangeArrowheads="1"/>
          </p:cNvSpPr>
          <p:nvPr/>
        </p:nvSpPr>
        <p:spPr bwMode="auto">
          <a:xfrm>
            <a:off x="34925" y="2133600"/>
            <a:ext cx="2713038" cy="376238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>
                <a:solidFill>
                  <a:schemeClr val="bg2"/>
                </a:solidFill>
                <a:latin typeface="Comic Sans MS" pitchFamily="66" charset="0"/>
              </a:rPr>
              <a:t>Monoklonális antitestek</a:t>
            </a:r>
          </a:p>
        </p:txBody>
      </p:sp>
      <p:sp>
        <p:nvSpPr>
          <p:cNvPr id="55304" name="Text Box 25"/>
          <p:cNvSpPr txBox="1">
            <a:spLocks noChangeArrowheads="1"/>
          </p:cNvSpPr>
          <p:nvPr/>
        </p:nvSpPr>
        <p:spPr bwMode="auto">
          <a:xfrm>
            <a:off x="0" y="5357813"/>
            <a:ext cx="1409700" cy="376237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>
                <a:solidFill>
                  <a:schemeClr val="bg2"/>
                </a:solidFill>
                <a:latin typeface="Comic Sans MS" pitchFamily="66" charset="0"/>
              </a:rPr>
              <a:t>Adjuvánsok</a:t>
            </a:r>
          </a:p>
        </p:txBody>
      </p:sp>
      <p:sp>
        <p:nvSpPr>
          <p:cNvPr id="55305" name="Text Box 28"/>
          <p:cNvSpPr txBox="1">
            <a:spLocks noChangeArrowheads="1"/>
          </p:cNvSpPr>
          <p:nvPr/>
        </p:nvSpPr>
        <p:spPr bwMode="auto">
          <a:xfrm>
            <a:off x="1968500" y="1412875"/>
            <a:ext cx="1595438" cy="376238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800">
                <a:solidFill>
                  <a:schemeClr val="bg2"/>
                </a:solidFill>
                <a:latin typeface="Comic Sans MS" pitchFamily="66" charset="0"/>
              </a:rPr>
              <a:t>Indikáció</a:t>
            </a:r>
          </a:p>
        </p:txBody>
      </p:sp>
      <p:sp>
        <p:nvSpPr>
          <p:cNvPr id="55306" name="Text Box 29"/>
          <p:cNvSpPr txBox="1">
            <a:spLocks noChangeArrowheads="1"/>
          </p:cNvSpPr>
          <p:nvPr/>
        </p:nvSpPr>
        <p:spPr bwMode="auto">
          <a:xfrm>
            <a:off x="5291138" y="1412875"/>
            <a:ext cx="2449512" cy="376238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800">
                <a:solidFill>
                  <a:schemeClr val="bg2"/>
                </a:solidFill>
                <a:latin typeface="Comic Sans MS" pitchFamily="66" charset="0"/>
              </a:rPr>
              <a:t>Hatásmechanizmus</a:t>
            </a:r>
          </a:p>
        </p:txBody>
      </p:sp>
      <p:sp>
        <p:nvSpPr>
          <p:cNvPr id="55307" name="Rectangle 30"/>
          <p:cNvSpPr>
            <a:spLocks noChangeArrowheads="1"/>
          </p:cNvSpPr>
          <p:nvPr/>
        </p:nvSpPr>
        <p:spPr bwMode="auto">
          <a:xfrm>
            <a:off x="179388" y="5773738"/>
            <a:ext cx="15128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>
                <a:latin typeface="Comic Sans MS" pitchFamily="66" charset="0"/>
              </a:rPr>
              <a:t>BCG</a:t>
            </a:r>
          </a:p>
          <a:p>
            <a:r>
              <a:rPr lang="hu-HU" sz="1600">
                <a:latin typeface="Comic Sans MS" pitchFamily="66" charset="0"/>
              </a:rPr>
              <a:t>Imiquimod</a:t>
            </a:r>
            <a:endParaRPr lang="en-US" sz="1600">
              <a:latin typeface="Comic Sans MS" pitchFamily="66" charset="0"/>
            </a:endParaRPr>
          </a:p>
        </p:txBody>
      </p:sp>
      <p:sp>
        <p:nvSpPr>
          <p:cNvPr id="55308" name="Rectangle 31"/>
          <p:cNvSpPr>
            <a:spLocks noChangeArrowheads="1"/>
          </p:cNvSpPr>
          <p:nvPr/>
        </p:nvSpPr>
        <p:spPr bwMode="auto">
          <a:xfrm>
            <a:off x="1584325" y="2692400"/>
            <a:ext cx="45720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mic Sans MS" pitchFamily="66" charset="0"/>
              </a:rPr>
              <a:t>NHL, CLL </a:t>
            </a:r>
            <a:endParaRPr lang="hu-HU" sz="1600">
              <a:latin typeface="Comic Sans MS" pitchFamily="66" charset="0"/>
            </a:endParaRPr>
          </a:p>
          <a:p>
            <a:r>
              <a:rPr lang="en-US" sz="1600">
                <a:latin typeface="Comic Sans MS" pitchFamily="66" charset="0"/>
              </a:rPr>
              <a:t>NHL</a:t>
            </a:r>
          </a:p>
          <a:p>
            <a:endParaRPr lang="hu-HU" sz="1600">
              <a:latin typeface="Comic Sans MS" pitchFamily="66" charset="0"/>
            </a:endParaRPr>
          </a:p>
          <a:p>
            <a:r>
              <a:rPr lang="en-US" sz="1600">
                <a:latin typeface="Comic Sans MS" pitchFamily="66" charset="0"/>
              </a:rPr>
              <a:t>NHL</a:t>
            </a:r>
          </a:p>
          <a:p>
            <a:r>
              <a:rPr lang="en-US" sz="1600">
                <a:latin typeface="Comic Sans MS" pitchFamily="66" charset="0"/>
              </a:rPr>
              <a:t>CLL </a:t>
            </a:r>
            <a:endParaRPr lang="hu-HU" sz="1600">
              <a:latin typeface="Comic Sans MS" pitchFamily="66" charset="0"/>
            </a:endParaRPr>
          </a:p>
          <a:p>
            <a:r>
              <a:rPr lang="en-US" sz="1600">
                <a:latin typeface="Comic Sans MS" pitchFamily="66" charset="0"/>
              </a:rPr>
              <a:t>AML</a:t>
            </a:r>
          </a:p>
          <a:p>
            <a:r>
              <a:rPr lang="hu-HU" sz="1600">
                <a:latin typeface="Comic Sans MS" pitchFamily="66" charset="0"/>
              </a:rPr>
              <a:t>Mellrák</a:t>
            </a:r>
            <a:endParaRPr lang="en-US" sz="1600">
              <a:latin typeface="Comic Sans MS" pitchFamily="66" charset="0"/>
            </a:endParaRPr>
          </a:p>
          <a:p>
            <a:r>
              <a:rPr lang="hu-HU" sz="1600">
                <a:latin typeface="Comic Sans MS" pitchFamily="66" charset="0"/>
              </a:rPr>
              <a:t>Vastag- és végbélrák</a:t>
            </a:r>
            <a:endParaRPr lang="en-US" sz="1600">
              <a:latin typeface="Comic Sans MS" pitchFamily="66" charset="0"/>
            </a:endParaRPr>
          </a:p>
          <a:p>
            <a:r>
              <a:rPr lang="hu-HU" sz="1600">
                <a:latin typeface="Comic Sans MS" pitchFamily="66" charset="0"/>
              </a:rPr>
              <a:t>Vastag- és végbélrák</a:t>
            </a:r>
            <a:r>
              <a:rPr lang="en-US" sz="1600">
                <a:latin typeface="Comic Sans MS" pitchFamily="66" charset="0"/>
              </a:rPr>
              <a:t> </a:t>
            </a:r>
            <a:endParaRPr lang="hu-HU" sz="1600">
              <a:latin typeface="Comic Sans MS" pitchFamily="66" charset="0"/>
            </a:endParaRPr>
          </a:p>
          <a:p>
            <a:r>
              <a:rPr lang="hu-HU" sz="1600">
                <a:latin typeface="Comic Sans MS" pitchFamily="66" charset="0"/>
              </a:rPr>
              <a:t>Vastag- és végbél és tüdőrák</a:t>
            </a:r>
            <a:endParaRPr lang="en-US" sz="1600">
              <a:latin typeface="Comic Sans MS" pitchFamily="66" charset="0"/>
            </a:endParaRPr>
          </a:p>
        </p:txBody>
      </p:sp>
      <p:sp>
        <p:nvSpPr>
          <p:cNvPr id="55309" name="Rectangle 32"/>
          <p:cNvSpPr>
            <a:spLocks noChangeArrowheads="1"/>
          </p:cNvSpPr>
          <p:nvPr/>
        </p:nvSpPr>
        <p:spPr bwMode="auto">
          <a:xfrm>
            <a:off x="1584325" y="5843588"/>
            <a:ext cx="26273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>
                <a:latin typeface="Comic Sans MS" pitchFamily="66" charset="0"/>
              </a:rPr>
              <a:t>Hólyagrák</a:t>
            </a:r>
          </a:p>
          <a:p>
            <a:r>
              <a:rPr lang="hu-HU" sz="1600">
                <a:latin typeface="Comic Sans MS" pitchFamily="66" charset="0"/>
              </a:rPr>
              <a:t>BCC, VIN, aktinikus keratózis</a:t>
            </a:r>
            <a:endParaRPr lang="en-US" sz="16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69EFD4-EFB5-415C-933B-8B759FEFE4CB}" type="slidenum">
              <a:rPr lang="en-GB"/>
              <a:pPr/>
              <a:t>54</a:t>
            </a:fld>
            <a:endParaRPr lang="en-GB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33338"/>
            <a:ext cx="8782050" cy="1019175"/>
          </a:xfrm>
          <a:noFill/>
        </p:spPr>
        <p:txBody>
          <a:bodyPr/>
          <a:lstStyle/>
          <a:p>
            <a:pPr eaLnBrk="1" hangingPunct="1"/>
            <a:r>
              <a:rPr lang="hu-HU" sz="3200" b="1" smtClean="0"/>
              <a:t>Tumor immunoterápia I</a:t>
            </a:r>
            <a:br>
              <a:rPr lang="hu-HU" sz="3200" b="1" smtClean="0"/>
            </a:br>
            <a:r>
              <a:rPr lang="hu-HU" sz="3200" b="1" smtClean="0"/>
              <a:t>FDA-engedélyezett immunterápiák</a:t>
            </a:r>
            <a:endParaRPr lang="en-US" sz="3200" b="1" smtClean="0"/>
          </a:p>
        </p:txBody>
      </p:sp>
      <p:sp>
        <p:nvSpPr>
          <p:cNvPr id="56324" name="Text Box 304"/>
          <p:cNvSpPr txBox="1">
            <a:spLocks noChangeArrowheads="1"/>
          </p:cNvSpPr>
          <p:nvPr/>
        </p:nvSpPr>
        <p:spPr bwMode="auto">
          <a:xfrm>
            <a:off x="179388" y="1746250"/>
            <a:ext cx="1179512" cy="376238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>
                <a:solidFill>
                  <a:schemeClr val="bg2"/>
                </a:solidFill>
                <a:latin typeface="Comic Sans MS" pitchFamily="66" charset="0"/>
              </a:rPr>
              <a:t>Citokinek</a:t>
            </a:r>
          </a:p>
        </p:txBody>
      </p:sp>
      <p:sp>
        <p:nvSpPr>
          <p:cNvPr id="56325" name="Text Box 305"/>
          <p:cNvSpPr txBox="1">
            <a:spLocks noChangeArrowheads="1"/>
          </p:cNvSpPr>
          <p:nvPr/>
        </p:nvSpPr>
        <p:spPr bwMode="auto">
          <a:xfrm>
            <a:off x="179388" y="2973388"/>
            <a:ext cx="2182812" cy="376237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>
                <a:solidFill>
                  <a:schemeClr val="bg2"/>
                </a:solidFill>
                <a:latin typeface="Comic Sans MS" pitchFamily="66" charset="0"/>
              </a:rPr>
              <a:t>Szupportív terápia</a:t>
            </a:r>
          </a:p>
        </p:txBody>
      </p:sp>
      <p:sp>
        <p:nvSpPr>
          <p:cNvPr id="56326" name="Text Box 306"/>
          <p:cNvSpPr txBox="1">
            <a:spLocks noChangeArrowheads="1"/>
          </p:cNvSpPr>
          <p:nvPr/>
        </p:nvSpPr>
        <p:spPr bwMode="auto">
          <a:xfrm>
            <a:off x="179388" y="4054475"/>
            <a:ext cx="3502025" cy="376238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>
                <a:solidFill>
                  <a:schemeClr val="bg2"/>
                </a:solidFill>
                <a:latin typeface="Comic Sans MS" pitchFamily="66" charset="0"/>
              </a:rPr>
              <a:t>Megelőző/profilaktikus terápia</a:t>
            </a:r>
          </a:p>
        </p:txBody>
      </p:sp>
      <p:sp>
        <p:nvSpPr>
          <p:cNvPr id="56327" name="Text Box 307"/>
          <p:cNvSpPr txBox="1">
            <a:spLocks noChangeArrowheads="1"/>
          </p:cNvSpPr>
          <p:nvPr/>
        </p:nvSpPr>
        <p:spPr bwMode="auto">
          <a:xfrm>
            <a:off x="179388" y="5605463"/>
            <a:ext cx="2913062" cy="376237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>
                <a:solidFill>
                  <a:schemeClr val="bg2"/>
                </a:solidFill>
                <a:latin typeface="Comic Sans MS" pitchFamily="66" charset="0"/>
              </a:rPr>
              <a:t>Csontvelő transzplantáció</a:t>
            </a:r>
          </a:p>
        </p:txBody>
      </p:sp>
      <p:sp>
        <p:nvSpPr>
          <p:cNvPr id="56328" name="Text Box 315"/>
          <p:cNvSpPr txBox="1">
            <a:spLocks noChangeArrowheads="1"/>
          </p:cNvSpPr>
          <p:nvPr/>
        </p:nvSpPr>
        <p:spPr bwMode="auto">
          <a:xfrm>
            <a:off x="2849563" y="1462088"/>
            <a:ext cx="1595437" cy="376237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800">
                <a:solidFill>
                  <a:schemeClr val="bg2"/>
                </a:solidFill>
                <a:latin typeface="Comic Sans MS" pitchFamily="66" charset="0"/>
              </a:rPr>
              <a:t>Indikáció</a:t>
            </a:r>
          </a:p>
        </p:txBody>
      </p:sp>
      <p:sp>
        <p:nvSpPr>
          <p:cNvPr id="56329" name="Text Box 310"/>
          <p:cNvSpPr txBox="1">
            <a:spLocks noChangeArrowheads="1"/>
          </p:cNvSpPr>
          <p:nvPr/>
        </p:nvSpPr>
        <p:spPr bwMode="auto">
          <a:xfrm>
            <a:off x="5724525" y="2119313"/>
            <a:ext cx="35623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latin typeface="Comic Sans MS" pitchFamily="66" charset="0"/>
              </a:rPr>
              <a:t>tumor apoptózis, akut gyulladás </a:t>
            </a:r>
          </a:p>
          <a:p>
            <a:r>
              <a:rPr lang="hu-HU" sz="1600">
                <a:latin typeface="Comic Sans MS" pitchFamily="66" charset="0"/>
              </a:rPr>
              <a:t>T-sejt/M1 makrofág/akut gyulladás</a:t>
            </a:r>
          </a:p>
          <a:p>
            <a:r>
              <a:rPr lang="hu-HU" sz="1600">
                <a:latin typeface="Comic Sans MS" pitchFamily="66" charset="0"/>
              </a:rPr>
              <a:t>akut gyulladás kiváltása</a:t>
            </a:r>
            <a:endParaRPr lang="en-US" sz="1600">
              <a:latin typeface="Comic Sans MS" pitchFamily="66" charset="0"/>
            </a:endParaRPr>
          </a:p>
        </p:txBody>
      </p:sp>
      <p:sp>
        <p:nvSpPr>
          <p:cNvPr id="56330" name="Text Box 311"/>
          <p:cNvSpPr txBox="1">
            <a:spLocks noChangeArrowheads="1"/>
          </p:cNvSpPr>
          <p:nvPr/>
        </p:nvSpPr>
        <p:spPr bwMode="auto">
          <a:xfrm>
            <a:off x="5724525" y="3406775"/>
            <a:ext cx="31765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latin typeface="Comic Sans MS" pitchFamily="66" charset="0"/>
              </a:rPr>
              <a:t>csontvelő /neutrofilek  védelme</a:t>
            </a:r>
          </a:p>
          <a:p>
            <a:r>
              <a:rPr lang="hu-HU" sz="1600">
                <a:latin typeface="Comic Sans MS" pitchFamily="66" charset="0"/>
              </a:rPr>
              <a:t>csontvelő védelme</a:t>
            </a:r>
            <a:endParaRPr lang="en-US" sz="1600">
              <a:latin typeface="Comic Sans MS" pitchFamily="66" charset="0"/>
            </a:endParaRPr>
          </a:p>
        </p:txBody>
      </p:sp>
      <p:sp>
        <p:nvSpPr>
          <p:cNvPr id="56331" name="Text Box 312"/>
          <p:cNvSpPr txBox="1">
            <a:spLocks noChangeArrowheads="1"/>
          </p:cNvSpPr>
          <p:nvPr/>
        </p:nvSpPr>
        <p:spPr bwMode="auto">
          <a:xfrm>
            <a:off x="5724525" y="4560888"/>
            <a:ext cx="33877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latin typeface="Comic Sans MS" pitchFamily="66" charset="0"/>
              </a:rPr>
              <a:t>onkogén vírus elleni vakcina</a:t>
            </a:r>
          </a:p>
          <a:p>
            <a:r>
              <a:rPr lang="hu-HU" sz="1600">
                <a:latin typeface="Comic Sans MS" pitchFamily="66" charset="0"/>
              </a:rPr>
              <a:t>onkogén vírus elleni vakcina</a:t>
            </a:r>
          </a:p>
          <a:p>
            <a:r>
              <a:rPr lang="hu-HU" sz="1600">
                <a:latin typeface="Comic Sans MS" pitchFamily="66" charset="0"/>
              </a:rPr>
              <a:t>onkogén baktéárium elleni kezelés</a:t>
            </a:r>
          </a:p>
          <a:p>
            <a:r>
              <a:rPr lang="hu-HU" sz="1600">
                <a:latin typeface="Comic Sans MS" pitchFamily="66" charset="0"/>
              </a:rPr>
              <a:t>krónikus gyulladás elnyomása</a:t>
            </a:r>
            <a:endParaRPr lang="en-US" sz="1600">
              <a:latin typeface="Comic Sans MS" pitchFamily="66" charset="0"/>
            </a:endParaRPr>
          </a:p>
        </p:txBody>
      </p:sp>
      <p:sp>
        <p:nvSpPr>
          <p:cNvPr id="56332" name="Text Box 313"/>
          <p:cNvSpPr txBox="1">
            <a:spLocks noChangeArrowheads="1"/>
          </p:cNvSpPr>
          <p:nvPr/>
        </p:nvSpPr>
        <p:spPr bwMode="auto">
          <a:xfrm>
            <a:off x="5724525" y="6016625"/>
            <a:ext cx="312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latin typeface="Comic Sans MS" pitchFamily="66" charset="0"/>
              </a:rPr>
              <a:t>immunrendszer rekonstitúciója</a:t>
            </a:r>
          </a:p>
          <a:p>
            <a:r>
              <a:rPr lang="hu-HU" sz="1600">
                <a:latin typeface="Comic Sans MS" pitchFamily="66" charset="0"/>
              </a:rPr>
              <a:t>immunrendszer rekonstitúciója</a:t>
            </a:r>
            <a:endParaRPr lang="en-US" sz="1600">
              <a:latin typeface="Comic Sans MS" pitchFamily="66" charset="0"/>
            </a:endParaRPr>
          </a:p>
        </p:txBody>
      </p:sp>
      <p:sp>
        <p:nvSpPr>
          <p:cNvPr id="56333" name="Text Box 316"/>
          <p:cNvSpPr txBox="1">
            <a:spLocks noChangeArrowheads="1"/>
          </p:cNvSpPr>
          <p:nvPr/>
        </p:nvSpPr>
        <p:spPr bwMode="auto">
          <a:xfrm>
            <a:off x="5938838" y="1485900"/>
            <a:ext cx="2449512" cy="376238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800">
                <a:solidFill>
                  <a:schemeClr val="bg2"/>
                </a:solidFill>
                <a:latin typeface="Comic Sans MS" pitchFamily="66" charset="0"/>
              </a:rPr>
              <a:t>Hatásmechanizmus</a:t>
            </a:r>
          </a:p>
        </p:txBody>
      </p:sp>
      <p:sp>
        <p:nvSpPr>
          <p:cNvPr id="56334" name="Text Box 317"/>
          <p:cNvSpPr txBox="1">
            <a:spLocks noChangeArrowheads="1"/>
          </p:cNvSpPr>
          <p:nvPr/>
        </p:nvSpPr>
        <p:spPr bwMode="auto">
          <a:xfrm>
            <a:off x="-38100" y="6451600"/>
            <a:ext cx="828198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sz="1300">
              <a:latin typeface="Comic Sans MS" pitchFamily="66" charset="0"/>
            </a:endParaRPr>
          </a:p>
        </p:txBody>
      </p:sp>
      <p:sp>
        <p:nvSpPr>
          <p:cNvPr id="56335" name="Text Box 318"/>
          <p:cNvSpPr txBox="1">
            <a:spLocks noChangeArrowheads="1"/>
          </p:cNvSpPr>
          <p:nvPr/>
        </p:nvSpPr>
        <p:spPr bwMode="auto">
          <a:xfrm>
            <a:off x="157163" y="2119313"/>
            <a:ext cx="736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latin typeface="Comic Sans MS" pitchFamily="66" charset="0"/>
              </a:rPr>
              <a:t>IFN</a:t>
            </a:r>
            <a:r>
              <a:rPr lang="hu-HU" sz="1600">
                <a:latin typeface="Symbol" pitchFamily="18" charset="2"/>
              </a:rPr>
              <a:t>a</a:t>
            </a:r>
          </a:p>
          <a:p>
            <a:r>
              <a:rPr lang="hu-HU" sz="1600">
                <a:latin typeface="Comic Sans MS" pitchFamily="66" charset="0"/>
              </a:rPr>
              <a:t>IL-2</a:t>
            </a:r>
          </a:p>
          <a:p>
            <a:r>
              <a:rPr lang="hu-HU" sz="1600">
                <a:latin typeface="Comic Sans MS" pitchFamily="66" charset="0"/>
              </a:rPr>
              <a:t>TNF</a:t>
            </a:r>
            <a:r>
              <a:rPr lang="hu-HU" sz="1600">
                <a:latin typeface="Symbol" pitchFamily="18" charset="2"/>
              </a:rPr>
              <a:t>a</a:t>
            </a:r>
          </a:p>
        </p:txBody>
      </p:sp>
      <p:sp>
        <p:nvSpPr>
          <p:cNvPr id="56336" name="Text Box 319"/>
          <p:cNvSpPr txBox="1">
            <a:spLocks noChangeArrowheads="1"/>
          </p:cNvSpPr>
          <p:nvPr/>
        </p:nvSpPr>
        <p:spPr bwMode="auto">
          <a:xfrm>
            <a:off x="157163" y="3387725"/>
            <a:ext cx="11922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latin typeface="Comic Sans MS" pitchFamily="66" charset="0"/>
              </a:rPr>
              <a:t>G(M)-CSF</a:t>
            </a:r>
          </a:p>
          <a:p>
            <a:r>
              <a:rPr lang="hu-HU" sz="1600">
                <a:latin typeface="Comic Sans MS" pitchFamily="66" charset="0"/>
              </a:rPr>
              <a:t>Leucovorin</a:t>
            </a:r>
            <a:endParaRPr lang="hu-HU" sz="1600">
              <a:latin typeface="Symbol" pitchFamily="18" charset="2"/>
            </a:endParaRPr>
          </a:p>
        </p:txBody>
      </p:sp>
      <p:sp>
        <p:nvSpPr>
          <p:cNvPr id="56337" name="Text Box 320"/>
          <p:cNvSpPr txBox="1">
            <a:spLocks noChangeArrowheads="1"/>
          </p:cNvSpPr>
          <p:nvPr/>
        </p:nvSpPr>
        <p:spPr bwMode="auto">
          <a:xfrm>
            <a:off x="157163" y="4510088"/>
            <a:ext cx="266541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latin typeface="Comic Sans MS" pitchFamily="66" charset="0"/>
              </a:rPr>
              <a:t>HPV vakcina</a:t>
            </a:r>
          </a:p>
          <a:p>
            <a:r>
              <a:rPr lang="hu-HU" sz="1600">
                <a:latin typeface="Comic Sans MS" pitchFamily="66" charset="0"/>
              </a:rPr>
              <a:t>HBV vakcina</a:t>
            </a:r>
          </a:p>
          <a:p>
            <a:r>
              <a:rPr lang="hu-HU" sz="1600">
                <a:latin typeface="Comic Sans MS" pitchFamily="66" charset="0"/>
              </a:rPr>
              <a:t>Antibiotikumok</a:t>
            </a:r>
          </a:p>
          <a:p>
            <a:r>
              <a:rPr lang="hu-HU" sz="1600">
                <a:latin typeface="Comic Sans MS" pitchFamily="66" charset="0"/>
              </a:rPr>
              <a:t>NSAID (FAP, ulc. kolitisz)</a:t>
            </a:r>
            <a:endParaRPr lang="hu-HU" sz="1600">
              <a:latin typeface="Symbol" pitchFamily="18" charset="2"/>
            </a:endParaRPr>
          </a:p>
        </p:txBody>
      </p:sp>
      <p:sp>
        <p:nvSpPr>
          <p:cNvPr id="56338" name="Text Box 321"/>
          <p:cNvSpPr txBox="1">
            <a:spLocks noChangeArrowheads="1"/>
          </p:cNvSpPr>
          <p:nvPr/>
        </p:nvSpPr>
        <p:spPr bwMode="auto">
          <a:xfrm>
            <a:off x="157163" y="6016625"/>
            <a:ext cx="876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latin typeface="Comic Sans MS" pitchFamily="66" charset="0"/>
              </a:rPr>
              <a:t>Allogén</a:t>
            </a:r>
          </a:p>
          <a:p>
            <a:r>
              <a:rPr lang="hu-HU" sz="1600">
                <a:latin typeface="Comic Sans MS" pitchFamily="66" charset="0"/>
              </a:rPr>
              <a:t>DLI</a:t>
            </a:r>
            <a:endParaRPr lang="hu-HU" sz="1600">
              <a:latin typeface="Symbol" pitchFamily="18" charset="2"/>
            </a:endParaRPr>
          </a:p>
        </p:txBody>
      </p:sp>
      <p:sp>
        <p:nvSpPr>
          <p:cNvPr id="56339" name="Text Box 322"/>
          <p:cNvSpPr txBox="1">
            <a:spLocks noChangeArrowheads="1"/>
          </p:cNvSpPr>
          <p:nvPr/>
        </p:nvSpPr>
        <p:spPr bwMode="auto">
          <a:xfrm>
            <a:off x="2771775" y="2119313"/>
            <a:ext cx="20923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latin typeface="Comic Sans MS" pitchFamily="66" charset="0"/>
              </a:rPr>
              <a:t>melanóma, RCC</a:t>
            </a:r>
          </a:p>
          <a:p>
            <a:r>
              <a:rPr lang="hu-HU" sz="1600">
                <a:latin typeface="Comic Sans MS" pitchFamily="66" charset="0"/>
              </a:rPr>
              <a:t>melanóma, RCC</a:t>
            </a:r>
          </a:p>
          <a:p>
            <a:r>
              <a:rPr lang="hu-HU" sz="1600">
                <a:latin typeface="Comic Sans MS" pitchFamily="66" charset="0"/>
              </a:rPr>
              <a:t>szarkóma, melanóma</a:t>
            </a:r>
          </a:p>
        </p:txBody>
      </p:sp>
      <p:sp>
        <p:nvSpPr>
          <p:cNvPr id="56340" name="Text Box 323"/>
          <p:cNvSpPr txBox="1">
            <a:spLocks noChangeArrowheads="1"/>
          </p:cNvSpPr>
          <p:nvPr/>
        </p:nvSpPr>
        <p:spPr bwMode="auto">
          <a:xfrm>
            <a:off x="2771775" y="3387725"/>
            <a:ext cx="25638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latin typeface="Comic Sans MS" pitchFamily="66" charset="0"/>
              </a:rPr>
              <a:t>mieloszuppresszív kemot.</a:t>
            </a:r>
          </a:p>
          <a:p>
            <a:r>
              <a:rPr lang="hu-HU" sz="1600">
                <a:latin typeface="Comic Sans MS" pitchFamily="66" charset="0"/>
              </a:rPr>
              <a:t>MTX rescue</a:t>
            </a:r>
          </a:p>
        </p:txBody>
      </p:sp>
      <p:sp>
        <p:nvSpPr>
          <p:cNvPr id="56341" name="Text Box 324"/>
          <p:cNvSpPr txBox="1">
            <a:spLocks noChangeArrowheads="1"/>
          </p:cNvSpPr>
          <p:nvPr/>
        </p:nvSpPr>
        <p:spPr bwMode="auto">
          <a:xfrm>
            <a:off x="2771775" y="4510088"/>
            <a:ext cx="268446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latin typeface="Comic Sans MS" pitchFamily="66" charset="0"/>
              </a:rPr>
              <a:t>hepatocelluláris karcinóma</a:t>
            </a:r>
          </a:p>
          <a:p>
            <a:r>
              <a:rPr lang="hu-HU" sz="1600">
                <a:latin typeface="Comic Sans MS" pitchFamily="66" charset="0"/>
              </a:rPr>
              <a:t>méhnyakrák</a:t>
            </a:r>
          </a:p>
          <a:p>
            <a:r>
              <a:rPr lang="hu-HU" sz="1600">
                <a:latin typeface="Comic Sans MS" pitchFamily="66" charset="0"/>
              </a:rPr>
              <a:t>gyomorrák, MALT limfóma</a:t>
            </a:r>
          </a:p>
          <a:p>
            <a:r>
              <a:rPr lang="hu-HU" sz="1600">
                <a:latin typeface="Comic Sans MS" pitchFamily="66" charset="0"/>
              </a:rPr>
              <a:t>vastag- és végbélrák</a:t>
            </a:r>
          </a:p>
        </p:txBody>
      </p:sp>
      <p:sp>
        <p:nvSpPr>
          <p:cNvPr id="56342" name="Text Box 325"/>
          <p:cNvSpPr txBox="1">
            <a:spLocks noChangeArrowheads="1"/>
          </p:cNvSpPr>
          <p:nvPr/>
        </p:nvSpPr>
        <p:spPr bwMode="auto">
          <a:xfrm>
            <a:off x="2771775" y="6016625"/>
            <a:ext cx="28463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latin typeface="Comic Sans MS" pitchFamily="66" charset="0"/>
              </a:rPr>
              <a:t>vérképzőszervi malignanciák</a:t>
            </a:r>
          </a:p>
          <a:p>
            <a:r>
              <a:rPr lang="hu-HU" sz="1600">
                <a:latin typeface="Comic Sans MS" pitchFamily="66" charset="0"/>
              </a:rPr>
              <a:t>vérképzőszervi malignanciák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FFC182-CC3D-472D-A4F5-253FCD52017B}" type="slidenum">
              <a:rPr lang="en-GB"/>
              <a:pPr/>
              <a:t>55</a:t>
            </a:fld>
            <a:endParaRPr lang="en-GB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44450"/>
            <a:ext cx="8782050" cy="1019175"/>
          </a:xfrm>
          <a:noFill/>
        </p:spPr>
        <p:txBody>
          <a:bodyPr/>
          <a:lstStyle/>
          <a:p>
            <a:pPr eaLnBrk="1" hangingPunct="1"/>
            <a:r>
              <a:rPr lang="hu-HU" sz="3200" b="1" smtClean="0"/>
              <a:t>Tumor immunoterápia II</a:t>
            </a:r>
            <a:br>
              <a:rPr lang="hu-HU" sz="3200" b="1" smtClean="0"/>
            </a:br>
            <a:r>
              <a:rPr lang="hu-HU" sz="3200" b="1" smtClean="0"/>
              <a:t>terápiás stratégiák kutatási fázisban</a:t>
            </a:r>
            <a:endParaRPr lang="en-US" sz="3200" b="1" smtClean="0"/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179388" y="1477963"/>
            <a:ext cx="3646487" cy="376237"/>
          </a:xfrm>
          <a:prstGeom prst="rect">
            <a:avLst/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>
                <a:solidFill>
                  <a:schemeClr val="bg2"/>
                </a:solidFill>
                <a:latin typeface="Comic Sans MS" pitchFamily="66" charset="0"/>
              </a:rPr>
              <a:t>Javított monoklonális antitestek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179388" y="2276475"/>
            <a:ext cx="1689100" cy="376238"/>
          </a:xfrm>
          <a:prstGeom prst="rect">
            <a:avLst/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>
                <a:solidFill>
                  <a:schemeClr val="bg2"/>
                </a:solidFill>
                <a:latin typeface="Comic Sans MS" pitchFamily="66" charset="0"/>
              </a:rPr>
              <a:t>Új adjuvánsok</a:t>
            </a:r>
          </a:p>
        </p:txBody>
      </p:sp>
      <p:sp>
        <p:nvSpPr>
          <p:cNvPr id="57350" name="Text Box 5"/>
          <p:cNvSpPr txBox="1">
            <a:spLocks noChangeArrowheads="1"/>
          </p:cNvSpPr>
          <p:nvPr/>
        </p:nvSpPr>
        <p:spPr bwMode="auto">
          <a:xfrm>
            <a:off x="179388" y="3284538"/>
            <a:ext cx="3311525" cy="376237"/>
          </a:xfrm>
          <a:prstGeom prst="rect">
            <a:avLst/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>
                <a:solidFill>
                  <a:schemeClr val="bg2"/>
                </a:solidFill>
                <a:latin typeface="Comic Sans MS" pitchFamily="66" charset="0"/>
              </a:rPr>
              <a:t>Immunmodulatórikus ágensek</a:t>
            </a:r>
          </a:p>
        </p:txBody>
      </p:sp>
      <p:sp>
        <p:nvSpPr>
          <p:cNvPr id="57351" name="Text Box 6"/>
          <p:cNvSpPr txBox="1">
            <a:spLocks noChangeArrowheads="1"/>
          </p:cNvSpPr>
          <p:nvPr/>
        </p:nvSpPr>
        <p:spPr bwMode="auto">
          <a:xfrm>
            <a:off x="361950" y="1862138"/>
            <a:ext cx="3611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latin typeface="Comic Sans MS" pitchFamily="66" charset="0"/>
              </a:rPr>
              <a:t>Fab</a:t>
            </a:r>
            <a:r>
              <a:rPr lang="hu-HU" sz="1600" baseline="-25000">
                <a:latin typeface="Comic Sans MS" pitchFamily="66" charset="0"/>
              </a:rPr>
              <a:t>2</a:t>
            </a:r>
            <a:r>
              <a:rPr lang="hu-HU" sz="1600">
                <a:latin typeface="Comic Sans MS" pitchFamily="66" charset="0"/>
              </a:rPr>
              <a:t> antitest 	jobb penetrancia</a:t>
            </a:r>
          </a:p>
        </p:txBody>
      </p:sp>
      <p:sp>
        <p:nvSpPr>
          <p:cNvPr id="57352" name="Text Box 7"/>
          <p:cNvSpPr txBox="1">
            <a:spLocks noChangeArrowheads="1"/>
          </p:cNvSpPr>
          <p:nvPr/>
        </p:nvSpPr>
        <p:spPr bwMode="auto">
          <a:xfrm>
            <a:off x="361950" y="2667000"/>
            <a:ext cx="33559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latin typeface="Comic Sans MS" pitchFamily="66" charset="0"/>
              </a:rPr>
              <a:t>CpGDNS		TLR9 agonista</a:t>
            </a:r>
          </a:p>
          <a:p>
            <a:r>
              <a:rPr lang="hu-HU" sz="1600">
                <a:latin typeface="Comic Sans MS" pitchFamily="66" charset="0"/>
              </a:rPr>
              <a:t>dsRNS 		TLR3 agonista</a:t>
            </a:r>
          </a:p>
        </p:txBody>
      </p:sp>
      <p:sp>
        <p:nvSpPr>
          <p:cNvPr id="57353" name="Text Box 8"/>
          <p:cNvSpPr txBox="1">
            <a:spLocks noChangeArrowheads="1"/>
          </p:cNvSpPr>
          <p:nvPr/>
        </p:nvSpPr>
        <p:spPr bwMode="auto">
          <a:xfrm>
            <a:off x="361950" y="3716338"/>
            <a:ext cx="43084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latin typeface="Comic Sans MS" pitchFamily="66" charset="0"/>
              </a:rPr>
              <a:t>alfa-galcer	NK-sejt aktiváció</a:t>
            </a:r>
          </a:p>
          <a:p>
            <a:r>
              <a:rPr lang="hu-HU" sz="1600">
                <a:latin typeface="Comic Sans MS" pitchFamily="66" charset="0"/>
              </a:rPr>
              <a:t>anti-CTLA4	T-sejt aktivitás</a:t>
            </a:r>
          </a:p>
          <a:p>
            <a:r>
              <a:rPr lang="hu-HU" sz="1600">
                <a:latin typeface="Comic Sans MS" pitchFamily="66" charset="0"/>
              </a:rPr>
              <a:t>anti-IL-10	IL-10 gátlása</a:t>
            </a:r>
          </a:p>
          <a:p>
            <a:r>
              <a:rPr lang="hu-HU" sz="1600">
                <a:latin typeface="Comic Sans MS" pitchFamily="66" charset="0"/>
              </a:rPr>
              <a:t>anti-PD-1		T-sejt apoptózis gátlása</a:t>
            </a:r>
          </a:p>
          <a:p>
            <a:r>
              <a:rPr lang="hu-HU" sz="1600">
                <a:latin typeface="Comic Sans MS" pitchFamily="66" charset="0"/>
              </a:rPr>
              <a:t>anti-CD40	DC érés serkentése</a:t>
            </a:r>
          </a:p>
        </p:txBody>
      </p:sp>
      <p:sp>
        <p:nvSpPr>
          <p:cNvPr id="57354" name="Text Box 9"/>
          <p:cNvSpPr txBox="1">
            <a:spLocks noChangeArrowheads="1"/>
          </p:cNvSpPr>
          <p:nvPr/>
        </p:nvSpPr>
        <p:spPr bwMode="auto">
          <a:xfrm>
            <a:off x="179388" y="5883275"/>
            <a:ext cx="1509712" cy="376238"/>
          </a:xfrm>
          <a:prstGeom prst="rect">
            <a:avLst/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>
                <a:solidFill>
                  <a:schemeClr val="bg2"/>
                </a:solidFill>
                <a:latin typeface="Comic Sans MS" pitchFamily="66" charset="0"/>
              </a:rPr>
              <a:t>Vírusterápia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4787900" y="1484313"/>
            <a:ext cx="2016125" cy="376237"/>
          </a:xfrm>
          <a:prstGeom prst="rect">
            <a:avLst/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>
                <a:solidFill>
                  <a:schemeClr val="bg2"/>
                </a:solidFill>
                <a:latin typeface="Comic Sans MS" pitchFamily="66" charset="0"/>
              </a:rPr>
              <a:t>Tumor vakcináció</a:t>
            </a:r>
          </a:p>
        </p:txBody>
      </p:sp>
      <p:sp>
        <p:nvSpPr>
          <p:cNvPr id="57356" name="Text Box 14"/>
          <p:cNvSpPr txBox="1">
            <a:spLocks noChangeArrowheads="1"/>
          </p:cNvSpPr>
          <p:nvPr/>
        </p:nvSpPr>
        <p:spPr bwMode="auto">
          <a:xfrm>
            <a:off x="4932363" y="4954588"/>
            <a:ext cx="3600450" cy="376237"/>
          </a:xfrm>
          <a:prstGeom prst="rect">
            <a:avLst/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800">
                <a:solidFill>
                  <a:schemeClr val="bg2"/>
                </a:solidFill>
                <a:latin typeface="Comic Sans MS" pitchFamily="66" charset="0"/>
              </a:rPr>
              <a:t>Adoptív T sejt-transzfer (ACT)</a:t>
            </a:r>
          </a:p>
        </p:txBody>
      </p:sp>
      <p:sp>
        <p:nvSpPr>
          <p:cNvPr id="57357" name="Text Box 15"/>
          <p:cNvSpPr txBox="1">
            <a:spLocks noChangeArrowheads="1"/>
          </p:cNvSpPr>
          <p:nvPr/>
        </p:nvSpPr>
        <p:spPr bwMode="auto">
          <a:xfrm>
            <a:off x="187325" y="5133975"/>
            <a:ext cx="1179513" cy="376238"/>
          </a:xfrm>
          <a:prstGeom prst="rect">
            <a:avLst/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>
                <a:solidFill>
                  <a:schemeClr val="bg2"/>
                </a:solidFill>
                <a:latin typeface="Comic Sans MS" pitchFamily="66" charset="0"/>
              </a:rPr>
              <a:t>Citokinek</a:t>
            </a:r>
          </a:p>
        </p:txBody>
      </p:sp>
      <p:sp>
        <p:nvSpPr>
          <p:cNvPr id="57358" name="Text Box 16"/>
          <p:cNvSpPr txBox="1">
            <a:spLocks noChangeArrowheads="1"/>
          </p:cNvSpPr>
          <p:nvPr/>
        </p:nvSpPr>
        <p:spPr bwMode="auto">
          <a:xfrm>
            <a:off x="385763" y="5518150"/>
            <a:ext cx="3917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latin typeface="Comic Sans MS" pitchFamily="66" charset="0"/>
              </a:rPr>
              <a:t>TRAIL		tumorsejt apoptózis</a:t>
            </a:r>
          </a:p>
        </p:txBody>
      </p:sp>
      <p:sp>
        <p:nvSpPr>
          <p:cNvPr id="57359" name="Text Box 17"/>
          <p:cNvSpPr txBox="1">
            <a:spLocks noChangeArrowheads="1"/>
          </p:cNvSpPr>
          <p:nvPr/>
        </p:nvSpPr>
        <p:spPr bwMode="auto">
          <a:xfrm>
            <a:off x="4895850" y="1897063"/>
            <a:ext cx="43529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latin typeface="Comic Sans MS" pitchFamily="66" charset="0"/>
              </a:rPr>
              <a:t>Antigén-specifikus vakcinák </a:t>
            </a:r>
          </a:p>
          <a:p>
            <a:r>
              <a:rPr lang="hu-HU" sz="1600">
                <a:latin typeface="Comic Sans MS" pitchFamily="66" charset="0"/>
              </a:rPr>
              <a:t>    	NY-ESO ellen</a:t>
            </a:r>
          </a:p>
          <a:p>
            <a:r>
              <a:rPr lang="hu-HU" sz="1600">
                <a:latin typeface="Comic Sans MS" pitchFamily="66" charset="0"/>
              </a:rPr>
              <a:t>    	MAGE-A3 ellen	</a:t>
            </a:r>
          </a:p>
          <a:p>
            <a:r>
              <a:rPr lang="hu-HU" sz="1600">
                <a:latin typeface="Comic Sans MS" pitchFamily="66" charset="0"/>
              </a:rPr>
              <a:t>DC-vakcinák</a:t>
            </a:r>
          </a:p>
          <a:p>
            <a:r>
              <a:rPr lang="hu-HU" sz="1600">
                <a:latin typeface="Comic Sans MS" pitchFamily="66" charset="0"/>
              </a:rPr>
              <a:t>    	Ex vivo antigén-töltött DC</a:t>
            </a:r>
          </a:p>
          <a:p>
            <a:r>
              <a:rPr lang="hu-HU" sz="1600">
                <a:latin typeface="Comic Sans MS" pitchFamily="66" charset="0"/>
              </a:rPr>
              <a:t>    	Ex vivo érlelt DC (pl. GM-CSF-fel)</a:t>
            </a:r>
          </a:p>
          <a:p>
            <a:r>
              <a:rPr lang="hu-HU" sz="1600">
                <a:latin typeface="Comic Sans MS" pitchFamily="66" charset="0"/>
              </a:rPr>
              <a:t>    	Transzgén módosított DC (CD86</a:t>
            </a:r>
            <a:r>
              <a:rPr lang="hu-HU" sz="1600">
                <a:latin typeface="Comic Sans MS" pitchFamily="66" charset="0"/>
                <a:sym typeface="Symbol" pitchFamily="18" charset="2"/>
              </a:rPr>
              <a:t>)</a:t>
            </a:r>
          </a:p>
          <a:p>
            <a:r>
              <a:rPr lang="hu-HU" sz="1600">
                <a:latin typeface="Comic Sans MS" pitchFamily="66" charset="0"/>
              </a:rPr>
              <a:t>    	Tumorsejttel fuzionáltatott DC</a:t>
            </a:r>
          </a:p>
          <a:p>
            <a:r>
              <a:rPr lang="hu-HU" sz="1600">
                <a:latin typeface="Comic Sans MS" pitchFamily="66" charset="0"/>
              </a:rPr>
              <a:t>Autológ tumorsejt vakcinák</a:t>
            </a:r>
          </a:p>
          <a:p>
            <a:r>
              <a:rPr lang="hu-HU" sz="1600">
                <a:latin typeface="Comic Sans MS" pitchFamily="66" charset="0"/>
              </a:rPr>
              <a:t>    	pl. GVAX: Transzgén módosított </a:t>
            </a:r>
          </a:p>
          <a:p>
            <a:r>
              <a:rPr lang="hu-HU" sz="1600">
                <a:latin typeface="Comic Sans MS" pitchFamily="66" charset="0"/>
              </a:rPr>
              <a:t>	tumorsejt (GM-CSF-et termel)</a:t>
            </a:r>
          </a:p>
        </p:txBody>
      </p:sp>
      <p:sp>
        <p:nvSpPr>
          <p:cNvPr id="57360" name="Text Box 18"/>
          <p:cNvSpPr txBox="1">
            <a:spLocks noChangeArrowheads="1"/>
          </p:cNvSpPr>
          <p:nvPr/>
        </p:nvSpPr>
        <p:spPr bwMode="auto">
          <a:xfrm>
            <a:off x="395288" y="6267450"/>
            <a:ext cx="3937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latin typeface="Comic Sans MS" pitchFamily="66" charset="0"/>
              </a:rPr>
              <a:t>Lizogén vírusok	tumorsejt nekrózis, </a:t>
            </a:r>
          </a:p>
          <a:p>
            <a:r>
              <a:rPr lang="hu-HU" sz="1600">
                <a:latin typeface="Comic Sans MS" pitchFamily="66" charset="0"/>
              </a:rPr>
              <a:t>		akut gyulladás</a:t>
            </a:r>
          </a:p>
        </p:txBody>
      </p:sp>
      <p:sp>
        <p:nvSpPr>
          <p:cNvPr id="57361" name="Text Box 19"/>
          <p:cNvSpPr txBox="1">
            <a:spLocks noChangeArrowheads="1"/>
          </p:cNvSpPr>
          <p:nvPr/>
        </p:nvSpPr>
        <p:spPr bwMode="auto">
          <a:xfrm>
            <a:off x="4881563" y="5445125"/>
            <a:ext cx="43053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latin typeface="Comic Sans MS" pitchFamily="66" charset="0"/>
              </a:rPr>
              <a:t>Tumorspecifikus T-sejtek </a:t>
            </a:r>
          </a:p>
          <a:p>
            <a:r>
              <a:rPr lang="hu-HU" sz="1600">
                <a:latin typeface="Comic Sans MS" pitchFamily="66" charset="0"/>
              </a:rPr>
              <a:t>	ex vivo transzgén TCR módosítása</a:t>
            </a:r>
          </a:p>
          <a:p>
            <a:r>
              <a:rPr lang="hu-HU" sz="1600">
                <a:latin typeface="Comic Sans MS" pitchFamily="66" charset="0"/>
              </a:rPr>
              <a:t>	citokines aktiválása </a:t>
            </a:r>
          </a:p>
          <a:p>
            <a:r>
              <a:rPr lang="hu-HU" sz="1600">
                <a:latin typeface="Comic Sans MS" pitchFamily="66" charset="0"/>
              </a:rPr>
              <a:t>	felszaporítása utáni</a:t>
            </a:r>
          </a:p>
          <a:p>
            <a:r>
              <a:rPr lang="hu-HU" sz="1600">
                <a:latin typeface="Comic Sans MS" pitchFamily="66" charset="0"/>
              </a:rPr>
              <a:t>visszajuttatása a páciensbe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525DD0-2977-462E-AC32-F9BFDAD6ACA6}" type="slidenum">
              <a:rPr lang="en-GB"/>
              <a:pPr/>
              <a:t>56</a:t>
            </a:fld>
            <a:endParaRPr lang="en-GB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249238"/>
            <a:ext cx="8782050" cy="1019175"/>
          </a:xfrm>
          <a:noFill/>
        </p:spPr>
        <p:txBody>
          <a:bodyPr/>
          <a:lstStyle/>
          <a:p>
            <a:pPr eaLnBrk="1" hangingPunct="1"/>
            <a:r>
              <a:rPr lang="hu-HU" sz="3200" b="1" smtClean="0"/>
              <a:t>Tumor immunoterápia III</a:t>
            </a:r>
            <a:br>
              <a:rPr lang="hu-HU" sz="3200" b="1" smtClean="0"/>
            </a:br>
            <a:r>
              <a:rPr lang="hu-HU" sz="3200" b="1" smtClean="0"/>
              <a:t> terápiás stratégiák kutatási fázisban</a:t>
            </a:r>
            <a:endParaRPr lang="en-US" sz="3200" b="1" smtClean="0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50825" y="1649413"/>
            <a:ext cx="7323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Többlépcsős, kombinált ACT, IV-es stádiumú melanoma kezelésére </a:t>
            </a:r>
          </a:p>
          <a:p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(Surgery Branch, NCI, National Institutes of Health, USA)</a:t>
            </a:r>
            <a:r>
              <a:rPr lang="hu-HU" sz="1800">
                <a:latin typeface="Comic Sans MS" pitchFamily="66" charset="0"/>
              </a:rPr>
              <a:t> </a:t>
            </a:r>
          </a:p>
        </p:txBody>
      </p:sp>
      <p:pic>
        <p:nvPicPr>
          <p:cNvPr id="5837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492375"/>
            <a:ext cx="5400675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Rectangle 7"/>
          <p:cNvSpPr>
            <a:spLocks noChangeArrowheads="1"/>
          </p:cNvSpPr>
          <p:nvPr/>
        </p:nvSpPr>
        <p:spPr bwMode="auto">
          <a:xfrm>
            <a:off x="2135188" y="2587625"/>
            <a:ext cx="1555750" cy="34925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solidFill>
                  <a:schemeClr val="bg2"/>
                </a:solidFill>
                <a:latin typeface="Comic Sans MS" pitchFamily="66" charset="0"/>
              </a:rPr>
              <a:t>Tumor izolálás</a:t>
            </a:r>
          </a:p>
        </p:txBody>
      </p:sp>
      <p:sp>
        <p:nvSpPr>
          <p:cNvPr id="58375" name="Rectangle 8"/>
          <p:cNvSpPr>
            <a:spLocks noChangeArrowheads="1"/>
          </p:cNvSpPr>
          <p:nvPr/>
        </p:nvSpPr>
        <p:spPr bwMode="auto">
          <a:xfrm>
            <a:off x="525463" y="3711575"/>
            <a:ext cx="1971675" cy="593725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solidFill>
                  <a:schemeClr val="bg2"/>
                </a:solidFill>
                <a:latin typeface="Comic Sans MS" pitchFamily="66" charset="0"/>
              </a:rPr>
              <a:t>Tumor fragmensek</a:t>
            </a:r>
          </a:p>
          <a:p>
            <a:r>
              <a:rPr lang="hu-HU" sz="1600">
                <a:solidFill>
                  <a:schemeClr val="bg2"/>
                </a:solidFill>
                <a:latin typeface="Comic Sans MS" pitchFamily="66" charset="0"/>
              </a:rPr>
              <a:t> tenyésztése</a:t>
            </a:r>
          </a:p>
        </p:txBody>
      </p:sp>
      <p:sp>
        <p:nvSpPr>
          <p:cNvPr id="58376" name="Rectangle 9"/>
          <p:cNvSpPr>
            <a:spLocks noChangeArrowheads="1"/>
          </p:cNvSpPr>
          <p:nvPr/>
        </p:nvSpPr>
        <p:spPr bwMode="auto">
          <a:xfrm>
            <a:off x="101600" y="5805488"/>
            <a:ext cx="3155950" cy="593725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600">
                <a:solidFill>
                  <a:schemeClr val="bg2"/>
                </a:solidFill>
                <a:latin typeface="Comic Sans MS" pitchFamily="66" charset="0"/>
              </a:rPr>
              <a:t>Tumort infiltráló CD8+ Tsejtek</a:t>
            </a:r>
          </a:p>
          <a:p>
            <a:pPr algn="ctr"/>
            <a:r>
              <a:rPr lang="hu-HU" sz="1600">
                <a:solidFill>
                  <a:schemeClr val="bg2"/>
                </a:solidFill>
                <a:latin typeface="Comic Sans MS" pitchFamily="66" charset="0"/>
              </a:rPr>
              <a:t> (TIL) szaporítása IL-2 vel</a:t>
            </a:r>
          </a:p>
        </p:txBody>
      </p:sp>
      <p:sp>
        <p:nvSpPr>
          <p:cNvPr id="58377" name="Rectangle 10"/>
          <p:cNvSpPr>
            <a:spLocks noChangeArrowheads="1"/>
          </p:cNvSpPr>
          <p:nvPr/>
        </p:nvSpPr>
        <p:spPr bwMode="auto">
          <a:xfrm>
            <a:off x="5389563" y="5734050"/>
            <a:ext cx="3646487" cy="838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600">
                <a:solidFill>
                  <a:schemeClr val="bg2"/>
                </a:solidFill>
                <a:latin typeface="Comic Sans MS" pitchFamily="66" charset="0"/>
              </a:rPr>
              <a:t>Leginkább tumorspecifikus CD8+ </a:t>
            </a:r>
          </a:p>
          <a:p>
            <a:pPr algn="ctr"/>
            <a:r>
              <a:rPr lang="hu-HU" sz="1600">
                <a:solidFill>
                  <a:schemeClr val="bg2"/>
                </a:solidFill>
                <a:latin typeface="Comic Sans MS" pitchFamily="66" charset="0"/>
              </a:rPr>
              <a:t>T sejtek kiválogatása / specifikus TCR transzgén bevitele </a:t>
            </a:r>
          </a:p>
        </p:txBody>
      </p:sp>
      <p:sp>
        <p:nvSpPr>
          <p:cNvPr id="58378" name="Rectangle 11"/>
          <p:cNvSpPr>
            <a:spLocks noChangeArrowheads="1"/>
          </p:cNvSpPr>
          <p:nvPr/>
        </p:nvSpPr>
        <p:spPr bwMode="auto">
          <a:xfrm>
            <a:off x="6007100" y="3711575"/>
            <a:ext cx="3157538" cy="5905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600">
                <a:solidFill>
                  <a:schemeClr val="bg2"/>
                </a:solidFill>
                <a:latin typeface="Comic Sans MS" pitchFamily="66" charset="0"/>
              </a:rPr>
              <a:t>Felszaporítás 10</a:t>
            </a:r>
            <a:r>
              <a:rPr lang="hu-HU" sz="1600" baseline="30000">
                <a:solidFill>
                  <a:schemeClr val="bg2"/>
                </a:solidFill>
                <a:latin typeface="Comic Sans MS" pitchFamily="66" charset="0"/>
              </a:rPr>
              <a:t>11</a:t>
            </a:r>
            <a:r>
              <a:rPr lang="hu-HU" sz="1600">
                <a:solidFill>
                  <a:schemeClr val="bg2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hu-HU" sz="1600">
                <a:solidFill>
                  <a:schemeClr val="bg2"/>
                </a:solidFill>
                <a:latin typeface="Comic Sans MS" pitchFamily="66" charset="0"/>
              </a:rPr>
              <a:t>tumor-specifikus CD8+ T sejtig</a:t>
            </a:r>
          </a:p>
        </p:txBody>
      </p:sp>
      <p:sp>
        <p:nvSpPr>
          <p:cNvPr id="58379" name="Rectangle 12"/>
          <p:cNvSpPr>
            <a:spLocks noChangeArrowheads="1"/>
          </p:cNvSpPr>
          <p:nvPr/>
        </p:nvSpPr>
        <p:spPr bwMode="auto">
          <a:xfrm>
            <a:off x="4926013" y="2781300"/>
            <a:ext cx="4260850" cy="34925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600">
                <a:solidFill>
                  <a:schemeClr val="bg2"/>
                </a:solidFill>
                <a:latin typeface="Comic Sans MS" pitchFamily="66" charset="0"/>
              </a:rPr>
              <a:t>Kemoterápia (NMA) vagy besugárzás (TBI)</a:t>
            </a:r>
          </a:p>
        </p:txBody>
      </p:sp>
      <p:sp>
        <p:nvSpPr>
          <p:cNvPr id="58380" name="Rectangle 13"/>
          <p:cNvSpPr>
            <a:spLocks noChangeArrowheads="1"/>
          </p:cNvSpPr>
          <p:nvPr/>
        </p:nvSpPr>
        <p:spPr bwMode="auto">
          <a:xfrm>
            <a:off x="4637088" y="2349500"/>
            <a:ext cx="2784475" cy="34925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600">
                <a:solidFill>
                  <a:schemeClr val="bg2"/>
                </a:solidFill>
                <a:latin typeface="Comic Sans MS" pitchFamily="66" charset="0"/>
              </a:rPr>
              <a:t>CD8+ T sejtek visszavitele)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D8EFDC-7184-4F3D-8F39-BBC601496812}" type="slidenum">
              <a:rPr lang="en-GB"/>
              <a:pPr/>
              <a:t>57</a:t>
            </a:fld>
            <a:endParaRPr lang="en-GB"/>
          </a:p>
        </p:txBody>
      </p:sp>
      <p:pic>
        <p:nvPicPr>
          <p:cNvPr id="59395" name="Picture 5"/>
          <p:cNvPicPr>
            <a:picLocks noChangeAspect="1" noChangeArrowheads="1"/>
          </p:cNvPicPr>
          <p:nvPr/>
        </p:nvPicPr>
        <p:blipFill>
          <a:blip r:embed="rId2" cstate="print"/>
          <a:srcRect b="19675"/>
          <a:stretch>
            <a:fillRect/>
          </a:stretch>
        </p:blipFill>
        <p:spPr bwMode="auto">
          <a:xfrm>
            <a:off x="4659313" y="2781300"/>
            <a:ext cx="3960812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427413"/>
            <a:ext cx="338455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Rectangle 10"/>
          <p:cNvSpPr>
            <a:spLocks noGrp="1" noChangeArrowheads="1"/>
          </p:cNvSpPr>
          <p:nvPr>
            <p:ph type="title"/>
          </p:nvPr>
        </p:nvSpPr>
        <p:spPr>
          <a:xfrm>
            <a:off x="327025" y="249238"/>
            <a:ext cx="8782050" cy="1019175"/>
          </a:xfrm>
          <a:noFill/>
        </p:spPr>
        <p:txBody>
          <a:bodyPr/>
          <a:lstStyle/>
          <a:p>
            <a:pPr eaLnBrk="1" hangingPunct="1"/>
            <a:r>
              <a:rPr lang="hu-HU" sz="3200" b="1" smtClean="0"/>
              <a:t>Tumor immunoterápia III</a:t>
            </a:r>
            <a:br>
              <a:rPr lang="hu-HU" sz="3200" b="1" smtClean="0"/>
            </a:br>
            <a:r>
              <a:rPr lang="hu-HU" sz="3200" b="1" smtClean="0"/>
              <a:t> terápiás stratégiák kutatási fázisban</a:t>
            </a:r>
            <a:endParaRPr lang="en-US" sz="3200" b="1" smtClean="0"/>
          </a:p>
        </p:txBody>
      </p:sp>
      <p:sp>
        <p:nvSpPr>
          <p:cNvPr id="59398" name="Text Box 12"/>
          <p:cNvSpPr txBox="1">
            <a:spLocks noChangeArrowheads="1"/>
          </p:cNvSpPr>
          <p:nvPr/>
        </p:nvSpPr>
        <p:spPr bwMode="auto">
          <a:xfrm rot="5400000">
            <a:off x="4886325" y="5854701"/>
            <a:ext cx="1152525" cy="336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600">
                <a:solidFill>
                  <a:schemeClr val="bg2"/>
                </a:solidFill>
                <a:latin typeface="Comic Sans MS" pitchFamily="66" charset="0"/>
              </a:rPr>
              <a:t>Vakcinák</a:t>
            </a:r>
          </a:p>
        </p:txBody>
      </p:sp>
      <p:sp>
        <p:nvSpPr>
          <p:cNvPr id="59399" name="Text Box 13"/>
          <p:cNvSpPr txBox="1">
            <a:spLocks noChangeArrowheads="1"/>
          </p:cNvSpPr>
          <p:nvPr/>
        </p:nvSpPr>
        <p:spPr bwMode="auto">
          <a:xfrm rot="5400000">
            <a:off x="5462587" y="5853113"/>
            <a:ext cx="1152525" cy="336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600">
                <a:solidFill>
                  <a:schemeClr val="bg2"/>
                </a:solidFill>
                <a:latin typeface="Comic Sans MS" pitchFamily="66" charset="0"/>
              </a:rPr>
              <a:t>IL-2</a:t>
            </a:r>
          </a:p>
        </p:txBody>
      </p:sp>
      <p:sp>
        <p:nvSpPr>
          <p:cNvPr id="59400" name="Text Box 14"/>
          <p:cNvSpPr txBox="1">
            <a:spLocks noChangeArrowheads="1"/>
          </p:cNvSpPr>
          <p:nvPr/>
        </p:nvSpPr>
        <p:spPr bwMode="auto">
          <a:xfrm rot="5400000">
            <a:off x="6038056" y="5855494"/>
            <a:ext cx="1150938" cy="336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600">
                <a:solidFill>
                  <a:schemeClr val="bg2"/>
                </a:solidFill>
                <a:latin typeface="Comic Sans MS" pitchFamily="66" charset="0"/>
              </a:rPr>
              <a:t>a-CTLA4</a:t>
            </a:r>
          </a:p>
        </p:txBody>
      </p:sp>
      <p:sp>
        <p:nvSpPr>
          <p:cNvPr id="59401" name="Text Box 15"/>
          <p:cNvSpPr txBox="1">
            <a:spLocks noChangeArrowheads="1"/>
          </p:cNvSpPr>
          <p:nvPr/>
        </p:nvSpPr>
        <p:spPr bwMode="auto">
          <a:xfrm rot="5400000">
            <a:off x="6607969" y="5853907"/>
            <a:ext cx="1150937" cy="336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600">
                <a:solidFill>
                  <a:schemeClr val="bg2"/>
                </a:solidFill>
                <a:latin typeface="Comic Sans MS" pitchFamily="66" charset="0"/>
              </a:rPr>
              <a:t>ACT</a:t>
            </a:r>
          </a:p>
        </p:txBody>
      </p:sp>
      <p:sp>
        <p:nvSpPr>
          <p:cNvPr id="59402" name="Text Box 16"/>
          <p:cNvSpPr txBox="1">
            <a:spLocks noChangeArrowheads="1"/>
          </p:cNvSpPr>
          <p:nvPr/>
        </p:nvSpPr>
        <p:spPr bwMode="auto">
          <a:xfrm rot="5400000">
            <a:off x="6962775" y="5983288"/>
            <a:ext cx="1412875" cy="336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600">
                <a:solidFill>
                  <a:schemeClr val="bg2"/>
                </a:solidFill>
                <a:latin typeface="Comic Sans MS" pitchFamily="66" charset="0"/>
              </a:rPr>
              <a:t>ACT+NMA</a:t>
            </a:r>
          </a:p>
        </p:txBody>
      </p:sp>
      <p:sp>
        <p:nvSpPr>
          <p:cNvPr id="59403" name="Text Box 17"/>
          <p:cNvSpPr txBox="1">
            <a:spLocks noChangeArrowheads="1"/>
          </p:cNvSpPr>
          <p:nvPr/>
        </p:nvSpPr>
        <p:spPr bwMode="auto">
          <a:xfrm rot="5400000">
            <a:off x="7643813" y="5861050"/>
            <a:ext cx="1412875" cy="581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600">
                <a:solidFill>
                  <a:schemeClr val="bg2"/>
                </a:solidFill>
                <a:latin typeface="Comic Sans MS" pitchFamily="66" charset="0"/>
              </a:rPr>
              <a:t>ACT+NMA+TBI</a:t>
            </a:r>
          </a:p>
        </p:txBody>
      </p:sp>
      <p:sp>
        <p:nvSpPr>
          <p:cNvPr id="59404" name="Text Box 18"/>
          <p:cNvSpPr txBox="1">
            <a:spLocks noChangeArrowheads="1"/>
          </p:cNvSpPr>
          <p:nvPr/>
        </p:nvSpPr>
        <p:spPr bwMode="auto">
          <a:xfrm>
            <a:off x="4624388" y="1557338"/>
            <a:ext cx="39957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Komplex terápia fontossága</a:t>
            </a:r>
            <a:r>
              <a:rPr lang="hu-HU" sz="1800">
                <a:latin typeface="Comic Sans MS" pitchFamily="66" charset="0"/>
              </a:rPr>
              <a:t> RECIST objektív választ adó páciensek aránya, % egyszerű és összetett terápiában</a:t>
            </a:r>
          </a:p>
        </p:txBody>
      </p:sp>
      <p:sp>
        <p:nvSpPr>
          <p:cNvPr id="59405" name="Text Box 19"/>
          <p:cNvSpPr txBox="1">
            <a:spLocks noChangeArrowheads="1"/>
          </p:cNvSpPr>
          <p:nvPr/>
        </p:nvSpPr>
        <p:spPr bwMode="auto">
          <a:xfrm>
            <a:off x="179388" y="1595438"/>
            <a:ext cx="3995737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Páciens saját IR-je eliminálásának fontossága ACT-ben</a:t>
            </a:r>
          </a:p>
          <a:p>
            <a:pPr algn="ctr"/>
            <a:r>
              <a:rPr lang="hu-HU" sz="1800">
                <a:latin typeface="Comic Sans MS" pitchFamily="66" charset="0"/>
              </a:rPr>
              <a:t>Túlélési görbék saját IR jelenlétében (ACT) és eliminálása után (NMA, TBI)  </a:t>
            </a:r>
          </a:p>
        </p:txBody>
      </p:sp>
      <p:sp>
        <p:nvSpPr>
          <p:cNvPr id="59406" name="Text Box 23"/>
          <p:cNvSpPr txBox="1">
            <a:spLocks noChangeArrowheads="1"/>
          </p:cNvSpPr>
          <p:nvPr/>
        </p:nvSpPr>
        <p:spPr bwMode="auto">
          <a:xfrm>
            <a:off x="3095625" y="5178425"/>
            <a:ext cx="647700" cy="336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600">
                <a:solidFill>
                  <a:schemeClr val="bg2"/>
                </a:solidFill>
                <a:latin typeface="Comic Sans MS" pitchFamily="66" charset="0"/>
              </a:rPr>
              <a:t>ACT</a:t>
            </a:r>
          </a:p>
        </p:txBody>
      </p:sp>
      <p:sp>
        <p:nvSpPr>
          <p:cNvPr id="59407" name="Text Box 24"/>
          <p:cNvSpPr txBox="1">
            <a:spLocks noChangeArrowheads="1"/>
          </p:cNvSpPr>
          <p:nvPr/>
        </p:nvSpPr>
        <p:spPr bwMode="auto">
          <a:xfrm>
            <a:off x="2952750" y="4891088"/>
            <a:ext cx="792163" cy="336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600">
                <a:solidFill>
                  <a:schemeClr val="bg2"/>
                </a:solidFill>
                <a:latin typeface="Comic Sans MS" pitchFamily="66" charset="0"/>
              </a:rPr>
              <a:t>NMA</a:t>
            </a:r>
          </a:p>
        </p:txBody>
      </p:sp>
      <p:sp>
        <p:nvSpPr>
          <p:cNvPr id="59408" name="Text Box 25"/>
          <p:cNvSpPr txBox="1">
            <a:spLocks noChangeArrowheads="1"/>
          </p:cNvSpPr>
          <p:nvPr/>
        </p:nvSpPr>
        <p:spPr bwMode="auto">
          <a:xfrm>
            <a:off x="2446338" y="4457700"/>
            <a:ext cx="1296987" cy="336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600">
                <a:solidFill>
                  <a:srgbClr val="FF7C80"/>
                </a:solidFill>
                <a:latin typeface="Comic Sans MS" pitchFamily="66" charset="0"/>
              </a:rPr>
              <a:t>TBI 200Gy</a:t>
            </a:r>
          </a:p>
        </p:txBody>
      </p:sp>
      <p:sp>
        <p:nvSpPr>
          <p:cNvPr id="59409" name="Text Box 26"/>
          <p:cNvSpPr txBox="1">
            <a:spLocks noChangeArrowheads="1"/>
          </p:cNvSpPr>
          <p:nvPr/>
        </p:nvSpPr>
        <p:spPr bwMode="auto">
          <a:xfrm>
            <a:off x="1728788" y="4146550"/>
            <a:ext cx="1655762" cy="336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600">
                <a:solidFill>
                  <a:srgbClr val="336699"/>
                </a:solidFill>
                <a:latin typeface="Comic Sans MS" pitchFamily="66" charset="0"/>
              </a:rPr>
              <a:t>TBI 1200 Gy</a:t>
            </a:r>
          </a:p>
        </p:txBody>
      </p:sp>
      <p:sp>
        <p:nvSpPr>
          <p:cNvPr id="59410" name="Rectangle 27"/>
          <p:cNvSpPr>
            <a:spLocks noChangeArrowheads="1"/>
          </p:cNvSpPr>
          <p:nvPr/>
        </p:nvSpPr>
        <p:spPr bwMode="auto">
          <a:xfrm>
            <a:off x="2519363" y="5416550"/>
            <a:ext cx="574675" cy="984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11" name="Rectangle 28"/>
          <p:cNvSpPr>
            <a:spLocks noChangeArrowheads="1"/>
          </p:cNvSpPr>
          <p:nvPr/>
        </p:nvSpPr>
        <p:spPr bwMode="auto">
          <a:xfrm>
            <a:off x="1887538" y="4552950"/>
            <a:ext cx="574675" cy="984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C7F0B7-E2F0-4D6E-9854-E73DDC595183}" type="slidenum">
              <a:rPr lang="en-GB"/>
              <a:pPr/>
              <a:t>58</a:t>
            </a:fld>
            <a:endParaRPr lang="en-GB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/>
          <a:srcRect l="1143" r="49280" b="2348"/>
          <a:stretch>
            <a:fillRect/>
          </a:stretch>
        </p:blipFill>
        <p:spPr bwMode="auto">
          <a:xfrm>
            <a:off x="1092200" y="2349500"/>
            <a:ext cx="28321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6"/>
          <p:cNvPicPr>
            <a:picLocks noChangeAspect="1" noChangeArrowheads="1"/>
          </p:cNvPicPr>
          <p:nvPr/>
        </p:nvPicPr>
        <p:blipFill>
          <a:blip r:embed="rId2" cstate="print"/>
          <a:srcRect l="49577" b="2968"/>
          <a:stretch>
            <a:fillRect/>
          </a:stretch>
        </p:blipFill>
        <p:spPr bwMode="auto">
          <a:xfrm>
            <a:off x="5437188" y="2346325"/>
            <a:ext cx="2879725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Rectangle 8"/>
          <p:cNvSpPr>
            <a:spLocks noGrp="1" noChangeArrowheads="1"/>
          </p:cNvSpPr>
          <p:nvPr>
            <p:ph type="title"/>
          </p:nvPr>
        </p:nvSpPr>
        <p:spPr>
          <a:xfrm>
            <a:off x="327025" y="249238"/>
            <a:ext cx="8782050" cy="1019175"/>
          </a:xfrm>
          <a:noFill/>
        </p:spPr>
        <p:txBody>
          <a:bodyPr/>
          <a:lstStyle/>
          <a:p>
            <a:pPr eaLnBrk="1" hangingPunct="1"/>
            <a:r>
              <a:rPr lang="hu-HU" sz="3200" b="1" smtClean="0"/>
              <a:t>Tumor immunoterápia III</a:t>
            </a:r>
            <a:br>
              <a:rPr lang="hu-HU" sz="3200" b="1" smtClean="0"/>
            </a:br>
            <a:r>
              <a:rPr lang="hu-HU" sz="3200" b="1" smtClean="0"/>
              <a:t> terápiás stratégiák kutatási fázisban</a:t>
            </a:r>
            <a:endParaRPr lang="en-US" sz="3200" b="1" smtClean="0"/>
          </a:p>
        </p:txBody>
      </p:sp>
      <p:sp>
        <p:nvSpPr>
          <p:cNvPr id="60422" name="Rectangle 9"/>
          <p:cNvSpPr>
            <a:spLocks noChangeArrowheads="1"/>
          </p:cNvSpPr>
          <p:nvPr/>
        </p:nvSpPr>
        <p:spPr bwMode="auto">
          <a:xfrm>
            <a:off x="971550" y="1628775"/>
            <a:ext cx="324008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Páciens 1</a:t>
            </a:r>
            <a:br>
              <a:rPr lang="hu-HU" sz="1800">
                <a:solidFill>
                  <a:schemeClr val="tx2"/>
                </a:solidFill>
                <a:latin typeface="Comic Sans MS" pitchFamily="66" charset="0"/>
              </a:rPr>
            </a:br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Előtte      Utána</a:t>
            </a:r>
            <a:endParaRPr lang="en-US" sz="18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60423" name="Rectangle 10"/>
          <p:cNvSpPr>
            <a:spLocks noChangeArrowheads="1"/>
          </p:cNvSpPr>
          <p:nvPr/>
        </p:nvSpPr>
        <p:spPr bwMode="auto">
          <a:xfrm>
            <a:off x="5219700" y="1628775"/>
            <a:ext cx="324008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Páciens 2</a:t>
            </a:r>
            <a:br>
              <a:rPr lang="hu-HU" sz="1800">
                <a:solidFill>
                  <a:schemeClr val="tx2"/>
                </a:solidFill>
                <a:latin typeface="Comic Sans MS" pitchFamily="66" charset="0"/>
              </a:rPr>
            </a:br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Előtte              Utána</a:t>
            </a:r>
            <a:endParaRPr lang="en-US" sz="18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60424" name="Rectangle 11"/>
          <p:cNvSpPr>
            <a:spLocks noChangeArrowheads="1"/>
          </p:cNvSpPr>
          <p:nvPr/>
        </p:nvSpPr>
        <p:spPr bwMode="auto">
          <a:xfrm>
            <a:off x="36513" y="2924175"/>
            <a:ext cx="10795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Szív, mellék-vese és peritone-ális  áttétek</a:t>
            </a:r>
            <a:endParaRPr lang="en-US" sz="18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60425" name="Rectangle 12"/>
          <p:cNvSpPr>
            <a:spLocks noChangeArrowheads="1"/>
          </p:cNvSpPr>
          <p:nvPr/>
        </p:nvSpPr>
        <p:spPr bwMode="auto">
          <a:xfrm>
            <a:off x="17463" y="5073650"/>
            <a:ext cx="10795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Sub-cutan attétek</a:t>
            </a:r>
            <a:endParaRPr lang="en-US" sz="18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60426" name="Rectangle 13"/>
          <p:cNvSpPr>
            <a:spLocks noChangeArrowheads="1"/>
          </p:cNvSpPr>
          <p:nvPr/>
        </p:nvSpPr>
        <p:spPr bwMode="auto">
          <a:xfrm>
            <a:off x="4213225" y="5084763"/>
            <a:ext cx="10795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Kiter-jedt bőrlézió</a:t>
            </a:r>
            <a:endParaRPr lang="en-US" sz="18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60427" name="Rectangle 14"/>
          <p:cNvSpPr>
            <a:spLocks noChangeArrowheads="1"/>
          </p:cNvSpPr>
          <p:nvPr/>
        </p:nvSpPr>
        <p:spPr bwMode="auto">
          <a:xfrm>
            <a:off x="4284663" y="2924175"/>
            <a:ext cx="10795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Máj-áttétek</a:t>
            </a:r>
            <a:endParaRPr lang="en-US" sz="180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A6E7FC-C977-491E-9860-546EDB9049BD}" type="slidenum">
              <a:rPr lang="en-GB"/>
              <a:pPr/>
              <a:t>59</a:t>
            </a:fld>
            <a:endParaRPr lang="en-GB"/>
          </a:p>
        </p:txBody>
      </p:sp>
      <p:sp>
        <p:nvSpPr>
          <p:cNvPr id="61443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2781300"/>
            <a:ext cx="7772400" cy="1143000"/>
          </a:xfrm>
        </p:spPr>
        <p:txBody>
          <a:bodyPr/>
          <a:lstStyle/>
          <a:p>
            <a:pPr eaLnBrk="1" hangingPunct="1"/>
            <a:r>
              <a:rPr lang="hu-HU" smtClean="0"/>
              <a:t>Vége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1C11BA-8745-4654-BF8D-FCD7A588E72F}" type="slidenum">
              <a:rPr lang="en-GB"/>
              <a:pPr/>
              <a:t>6</a:t>
            </a:fld>
            <a:endParaRPr lang="en-GB"/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pPr eaLnBrk="1" hangingPunct="1"/>
            <a:r>
              <a:rPr lang="hu-HU" sz="3200" smtClean="0"/>
              <a:t>Transzplantációs antigének és kilökődés</a:t>
            </a:r>
            <a:endParaRPr lang="en-GB" sz="3200" smtClean="0"/>
          </a:p>
        </p:txBody>
      </p:sp>
      <p:pic>
        <p:nvPicPr>
          <p:cNvPr id="11268" name="Picture 7" descr="figure 14-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1157288"/>
            <a:ext cx="79375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ia számának hely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E312D6-9211-4C8F-908C-AD1B790327DC}" type="slidenum">
              <a:rPr lang="en-GB"/>
              <a:pPr/>
              <a:t>7</a:t>
            </a:fld>
            <a:endParaRPr lang="en-GB"/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685800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200">
                <a:solidFill>
                  <a:schemeClr val="tx2"/>
                </a:solidFill>
                <a:latin typeface="Comic Sans MS" pitchFamily="66" charset="0"/>
              </a:rPr>
              <a:t>A kilökődési reakciók típusai</a:t>
            </a:r>
            <a:endParaRPr lang="en-US" sz="32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685800" y="1835150"/>
            <a:ext cx="7631113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>
                <a:latin typeface="Comic Sans MS" pitchFamily="66" charset="0"/>
              </a:rPr>
              <a:t>Autograft v. syngraft transzplantációja</a:t>
            </a:r>
          </a:p>
          <a:p>
            <a:pPr marL="742950" lvl="1" indent="-285750">
              <a:spcBef>
                <a:spcPct val="20000"/>
              </a:spcBef>
            </a:pPr>
            <a:r>
              <a:rPr lang="hu-HU" sz="1800">
                <a:solidFill>
                  <a:srgbClr val="FFFF99"/>
                </a:solidFill>
                <a:latin typeface="Comic Sans MS" pitchFamily="66" charset="0"/>
              </a:rPr>
              <a:t>	</a:t>
            </a:r>
            <a:r>
              <a:rPr lang="en-US" sz="1800">
                <a:solidFill>
                  <a:srgbClr val="FFFF99"/>
                </a:solidFill>
                <a:latin typeface="Comic Sans MS" pitchFamily="66" charset="0"/>
              </a:rPr>
              <a:t> </a:t>
            </a:r>
            <a:r>
              <a:rPr lang="hu-HU" sz="1800">
                <a:solidFill>
                  <a:srgbClr val="FFFF99"/>
                </a:solidFill>
                <a:latin typeface="Comic Sans MS" pitchFamily="66" charset="0"/>
              </a:rPr>
              <a:t> 1</a:t>
            </a:r>
            <a:r>
              <a:rPr lang="en-GB" sz="1800">
                <a:solidFill>
                  <a:srgbClr val="FFFF99"/>
                </a:solidFill>
                <a:latin typeface="Comic Sans MS" pitchFamily="66" charset="0"/>
              </a:rPr>
              <a:t>) N</a:t>
            </a:r>
            <a:r>
              <a:rPr lang="hu-HU" sz="1800">
                <a:solidFill>
                  <a:srgbClr val="FFFF99"/>
                </a:solidFill>
                <a:latin typeface="Comic Sans MS" pitchFamily="66" charset="0"/>
              </a:rPr>
              <a:t>incs kilökődés</a:t>
            </a:r>
            <a:endParaRPr lang="hu-HU" sz="180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>
                <a:latin typeface="Comic Sans MS" pitchFamily="66" charset="0"/>
              </a:rPr>
              <a:t>Allotranszplantáció</a:t>
            </a:r>
          </a:p>
          <a:p>
            <a:pPr marL="742950" lvl="1" indent="-285750">
              <a:spcBef>
                <a:spcPct val="20000"/>
              </a:spcBef>
            </a:pPr>
            <a:r>
              <a:rPr lang="hu-HU" sz="2000">
                <a:latin typeface="Comic Sans MS" pitchFamily="66" charset="0"/>
              </a:rPr>
              <a:t>	Preformált antitestek a graft ellen</a:t>
            </a:r>
            <a:endParaRPr lang="en-GB" sz="200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hu-HU" sz="2800">
                <a:solidFill>
                  <a:srgbClr val="FFFF99"/>
                </a:solidFill>
                <a:latin typeface="Comic Sans MS" pitchFamily="66" charset="0"/>
              </a:rPr>
              <a:t>		</a:t>
            </a:r>
            <a:r>
              <a:rPr lang="hu-HU" sz="1800">
                <a:solidFill>
                  <a:srgbClr val="FFFF99"/>
                </a:solidFill>
                <a:latin typeface="Comic Sans MS" pitchFamily="66" charset="0"/>
              </a:rPr>
              <a:t>2</a:t>
            </a:r>
            <a:r>
              <a:rPr lang="en-GB" sz="1800">
                <a:solidFill>
                  <a:srgbClr val="FFFF99"/>
                </a:solidFill>
                <a:latin typeface="Comic Sans MS" pitchFamily="66" charset="0"/>
              </a:rPr>
              <a:t>) H</a:t>
            </a:r>
            <a:r>
              <a:rPr lang="hu-HU" sz="1800">
                <a:solidFill>
                  <a:srgbClr val="FFFF99"/>
                </a:solidFill>
                <a:latin typeface="Comic Sans MS" pitchFamily="66" charset="0"/>
              </a:rPr>
              <a:t>iperakut kilökődés</a:t>
            </a:r>
          </a:p>
          <a:p>
            <a:pPr marL="742950" lvl="1" indent="-285750">
              <a:spcBef>
                <a:spcPct val="20000"/>
              </a:spcBef>
            </a:pPr>
            <a:r>
              <a:rPr lang="hu-HU" sz="2000">
                <a:latin typeface="Comic Sans MS" pitchFamily="66" charset="0"/>
              </a:rPr>
              <a:t>	</a:t>
            </a:r>
            <a:r>
              <a:rPr lang="en-GB" sz="2000">
                <a:latin typeface="Comic Sans MS" pitchFamily="66" charset="0"/>
              </a:rPr>
              <a:t>T-</a:t>
            </a:r>
            <a:r>
              <a:rPr lang="hu-HU" sz="2000">
                <a:latin typeface="Comic Sans MS" pitchFamily="66" charset="0"/>
              </a:rPr>
              <a:t>sejt mediált válasz a graft ellen</a:t>
            </a:r>
            <a:endParaRPr lang="en-GB" sz="200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hu-HU" sz="2000">
                <a:solidFill>
                  <a:srgbClr val="FFFF99"/>
                </a:solidFill>
                <a:latin typeface="Comic Sans MS" pitchFamily="66" charset="0"/>
              </a:rPr>
              <a:t>	</a:t>
            </a:r>
            <a:r>
              <a:rPr lang="hu-HU" sz="1800">
                <a:solidFill>
                  <a:srgbClr val="FFFF99"/>
                </a:solidFill>
                <a:latin typeface="Comic Sans MS" pitchFamily="66" charset="0"/>
              </a:rPr>
              <a:t>	</a:t>
            </a:r>
            <a:r>
              <a:rPr lang="en-GB" sz="1800">
                <a:solidFill>
                  <a:srgbClr val="FFFF99"/>
                </a:solidFill>
                <a:latin typeface="Comic Sans MS" pitchFamily="66" charset="0"/>
              </a:rPr>
              <a:t>3) A</a:t>
            </a:r>
            <a:r>
              <a:rPr lang="hu-HU" sz="1800">
                <a:solidFill>
                  <a:srgbClr val="FFFF99"/>
                </a:solidFill>
                <a:latin typeface="Comic Sans MS" pitchFamily="66" charset="0"/>
              </a:rPr>
              <a:t>kut celluláris kilökődés</a:t>
            </a:r>
            <a:endParaRPr lang="en-GB" sz="1800">
              <a:solidFill>
                <a:srgbClr val="FFFF99"/>
              </a:solidFill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hu-HU" sz="1800">
                <a:solidFill>
                  <a:srgbClr val="FFFF99"/>
                </a:solidFill>
                <a:latin typeface="Comic Sans MS" pitchFamily="66" charset="0"/>
              </a:rPr>
              <a:t>		</a:t>
            </a:r>
            <a:r>
              <a:rPr lang="en-GB" sz="1800">
                <a:solidFill>
                  <a:srgbClr val="FFFF99"/>
                </a:solidFill>
                <a:latin typeface="Comic Sans MS" pitchFamily="66" charset="0"/>
              </a:rPr>
              <a:t>4) </a:t>
            </a:r>
            <a:r>
              <a:rPr lang="hu-HU" sz="1800">
                <a:solidFill>
                  <a:srgbClr val="FFFF99"/>
                </a:solidFill>
                <a:latin typeface="Comic Sans MS" pitchFamily="66" charset="0"/>
              </a:rPr>
              <a:t>Krónikus kilökődés</a:t>
            </a:r>
            <a:endParaRPr lang="en-US" sz="1800">
              <a:solidFill>
                <a:srgbClr val="FFFF99"/>
              </a:solidFill>
              <a:latin typeface="Comic Sans MS" pitchFamily="66" charset="0"/>
            </a:endParaRPr>
          </a:p>
          <a:p>
            <a:pPr marL="742950" lvl="1" indent="-285750">
              <a:buFontTx/>
              <a:buChar char="•"/>
            </a:pPr>
            <a:r>
              <a:rPr lang="en-US">
                <a:latin typeface="Comic Sans MS" pitchFamily="66" charset="0"/>
              </a:rPr>
              <a:t>Xeno</a:t>
            </a:r>
            <a:r>
              <a:rPr lang="hu-HU">
                <a:latin typeface="Comic Sans MS" pitchFamily="66" charset="0"/>
              </a:rPr>
              <a:t>transzplantáció</a:t>
            </a:r>
          </a:p>
          <a:p>
            <a:pPr marL="742950" lvl="1" indent="-285750"/>
            <a:r>
              <a:rPr lang="hu-HU">
                <a:solidFill>
                  <a:srgbClr val="FFFF99"/>
                </a:solidFill>
                <a:latin typeface="Comic Sans MS" pitchFamily="66" charset="0"/>
              </a:rPr>
              <a:t>	</a:t>
            </a:r>
            <a:r>
              <a:rPr lang="hu-HU" sz="1800">
                <a:solidFill>
                  <a:srgbClr val="FFFF99"/>
                </a:solidFill>
                <a:latin typeface="Comic Sans MS" pitchFamily="66" charset="0"/>
              </a:rPr>
              <a:t>5</a:t>
            </a:r>
            <a:r>
              <a:rPr lang="en-GB" sz="1800">
                <a:solidFill>
                  <a:srgbClr val="FFFF99"/>
                </a:solidFill>
                <a:latin typeface="Comic Sans MS" pitchFamily="66" charset="0"/>
              </a:rPr>
              <a:t>) </a:t>
            </a:r>
            <a:r>
              <a:rPr lang="hu-HU" sz="1800">
                <a:solidFill>
                  <a:srgbClr val="FFFF99"/>
                </a:solidFill>
                <a:latin typeface="Comic Sans MS" pitchFamily="66" charset="0"/>
              </a:rPr>
              <a:t>Akut vaszkuláris kilökődés</a:t>
            </a:r>
          </a:p>
          <a:p>
            <a:pPr marL="742950" lvl="1" indent="-285750">
              <a:spcBef>
                <a:spcPct val="20000"/>
              </a:spcBef>
            </a:pPr>
            <a:endParaRPr lang="en-GB" sz="1800">
              <a:solidFill>
                <a:srgbClr val="FFFF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B9AF1A-03C9-477F-A80C-EF4C8A3F1975}" type="slidenum">
              <a:rPr lang="en-GB"/>
              <a:pPr/>
              <a:t>8</a:t>
            </a:fld>
            <a:endParaRPr lang="en-GB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685800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solidFill>
                  <a:schemeClr val="tx2"/>
                </a:solidFill>
                <a:latin typeface="Comic Sans MS" pitchFamily="66" charset="0"/>
              </a:rPr>
              <a:t>H</a:t>
            </a:r>
            <a:r>
              <a:rPr lang="hu-HU" sz="3200">
                <a:solidFill>
                  <a:schemeClr val="tx2"/>
                </a:solidFill>
                <a:latin typeface="Comic Sans MS" pitchFamily="66" charset="0"/>
              </a:rPr>
              <a:t>iperakut</a:t>
            </a:r>
            <a:r>
              <a:rPr lang="en-GB" sz="320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hu-HU" sz="3200">
                <a:solidFill>
                  <a:schemeClr val="tx2"/>
                </a:solidFill>
                <a:latin typeface="Comic Sans MS" pitchFamily="66" charset="0"/>
              </a:rPr>
              <a:t>kilökődés </a:t>
            </a:r>
            <a:r>
              <a:rPr lang="en-GB" sz="3200">
                <a:solidFill>
                  <a:schemeClr val="tx2"/>
                </a:solidFill>
                <a:latin typeface="Comic Sans MS" pitchFamily="66" charset="0"/>
              </a:rPr>
              <a:t>(</a:t>
            </a:r>
            <a:r>
              <a:rPr lang="hu-HU" sz="3200">
                <a:solidFill>
                  <a:schemeClr val="tx2"/>
                </a:solidFill>
                <a:latin typeface="Comic Sans MS" pitchFamily="66" charset="0"/>
              </a:rPr>
              <a:t>percek</a:t>
            </a:r>
            <a:r>
              <a:rPr lang="en-GB" sz="3200">
                <a:solidFill>
                  <a:schemeClr val="tx2"/>
                </a:solidFill>
                <a:latin typeface="Comic Sans MS" pitchFamily="66" charset="0"/>
              </a:rPr>
              <a:t>-</a:t>
            </a:r>
            <a:r>
              <a:rPr lang="hu-HU" sz="3200">
                <a:solidFill>
                  <a:schemeClr val="tx2"/>
                </a:solidFill>
                <a:latin typeface="Comic Sans MS" pitchFamily="66" charset="0"/>
              </a:rPr>
              <a:t>órák</a:t>
            </a:r>
            <a:r>
              <a:rPr lang="en-GB" sz="3200">
                <a:solidFill>
                  <a:schemeClr val="tx2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-322263" y="1628775"/>
            <a:ext cx="6334126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hu-HU">
                <a:latin typeface="Comic Sans MS" pitchFamily="66" charset="0"/>
              </a:rPr>
              <a:t>Szekunder immunválasz</a:t>
            </a:r>
            <a:endParaRPr lang="en-US">
              <a:latin typeface="Comic Sans MS" pitchFamily="66" charset="0"/>
            </a:endParaRP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A host már a graft beültetése előtt pre</a:t>
            </a:r>
            <a:r>
              <a:rPr lang="en-US" sz="1800">
                <a:solidFill>
                  <a:schemeClr val="tx2"/>
                </a:solidFill>
                <a:latin typeface="Comic Sans MS" pitchFamily="66" charset="0"/>
              </a:rPr>
              <a:t>-immuniz</a:t>
            </a:r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ált </a:t>
            </a:r>
            <a:endParaRPr lang="en-US" sz="1800">
              <a:solidFill>
                <a:schemeClr val="tx2"/>
              </a:solidFill>
              <a:latin typeface="Comic Sans MS" pitchFamily="66" charset="0"/>
            </a:endParaRPr>
          </a:p>
          <a:p>
            <a:pPr marL="1600200" lvl="3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hu-HU" sz="1800">
                <a:latin typeface="Comic Sans MS" pitchFamily="66" charset="0"/>
              </a:rPr>
              <a:t>Expozíció korábbi vértranszfúzióval</a:t>
            </a:r>
            <a:endParaRPr lang="en-US" sz="1800">
              <a:latin typeface="Comic Sans MS" pitchFamily="66" charset="0"/>
            </a:endParaRPr>
          </a:p>
          <a:p>
            <a:pPr marL="1600200" lvl="3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hu-HU" sz="1800">
                <a:latin typeface="Comic Sans MS" pitchFamily="66" charset="0"/>
              </a:rPr>
              <a:t>Korábbi terhesség vagy vetélés miatt</a:t>
            </a:r>
          </a:p>
          <a:p>
            <a:pPr marL="1600200" lvl="3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hu-HU" sz="1800">
                <a:latin typeface="Comic Sans MS" pitchFamily="66" charset="0"/>
              </a:rPr>
              <a:t>Más preformált antitestek keresztreagálnak a grafttal </a:t>
            </a:r>
            <a:endParaRPr lang="en-US" sz="1800">
              <a:latin typeface="Comic Sans MS" pitchFamily="66" charset="0"/>
            </a:endParaRP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Graft-ellenes a</a:t>
            </a:r>
            <a:r>
              <a:rPr lang="en-US" sz="1800">
                <a:solidFill>
                  <a:schemeClr val="tx2"/>
                </a:solidFill>
                <a:latin typeface="Comic Sans MS" pitchFamily="66" charset="0"/>
              </a:rPr>
              <a:t>llo-rea</a:t>
            </a:r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k</a:t>
            </a:r>
            <a:r>
              <a:rPr lang="en-US" sz="1800">
                <a:solidFill>
                  <a:schemeClr val="tx2"/>
                </a:solidFill>
                <a:latin typeface="Comic Sans MS" pitchFamily="66" charset="0"/>
              </a:rPr>
              <a:t>t</a:t>
            </a:r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ív</a:t>
            </a:r>
            <a:r>
              <a:rPr lang="en-US" sz="1800">
                <a:solidFill>
                  <a:schemeClr val="tx2"/>
                </a:solidFill>
                <a:latin typeface="Comic Sans MS" pitchFamily="66" charset="0"/>
              </a:rPr>
              <a:t> anti</a:t>
            </a:r>
            <a:r>
              <a:rPr lang="hu-HU" sz="1800">
                <a:solidFill>
                  <a:schemeClr val="tx2"/>
                </a:solidFill>
                <a:latin typeface="Comic Sans MS" pitchFamily="66" charset="0"/>
              </a:rPr>
              <a:t>testek azonnal reagálnak:</a:t>
            </a:r>
            <a:endParaRPr lang="en-US" sz="1800">
              <a:solidFill>
                <a:schemeClr val="tx2"/>
              </a:solidFill>
              <a:latin typeface="Comic Sans MS" pitchFamily="66" charset="0"/>
            </a:endParaRPr>
          </a:p>
          <a:p>
            <a:pPr marL="1600200" lvl="3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hu-HU" sz="1800">
                <a:latin typeface="Comic Sans MS" pitchFamily="66" charset="0"/>
              </a:rPr>
              <a:t>Gyors k</a:t>
            </a:r>
            <a:r>
              <a:rPr lang="en-US" sz="1800">
                <a:latin typeface="Comic Sans MS" pitchFamily="66" charset="0"/>
              </a:rPr>
              <a:t>omplement a</a:t>
            </a:r>
            <a:r>
              <a:rPr lang="hu-HU" sz="1800">
                <a:latin typeface="Comic Sans MS" pitchFamily="66" charset="0"/>
              </a:rPr>
              <a:t>ktiváció</a:t>
            </a:r>
          </a:p>
          <a:p>
            <a:pPr marL="1600200" lvl="3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>
                <a:latin typeface="Comic Sans MS" pitchFamily="66" charset="0"/>
              </a:rPr>
              <a:t>ADCC (Anti</a:t>
            </a:r>
            <a:r>
              <a:rPr lang="hu-HU" sz="1800">
                <a:latin typeface="Comic Sans MS" pitchFamily="66" charset="0"/>
              </a:rPr>
              <a:t>testfüggő sejtes ci</a:t>
            </a:r>
            <a:r>
              <a:rPr lang="en-US" sz="1800">
                <a:latin typeface="Comic Sans MS" pitchFamily="66" charset="0"/>
              </a:rPr>
              <a:t>totoxicit</a:t>
            </a:r>
            <a:r>
              <a:rPr lang="hu-HU" sz="1800">
                <a:latin typeface="Comic Sans MS" pitchFamily="66" charset="0"/>
              </a:rPr>
              <a:t>ás</a:t>
            </a:r>
            <a:r>
              <a:rPr lang="en-US" sz="1800">
                <a:latin typeface="Comic Sans MS" pitchFamily="66" charset="0"/>
              </a:rPr>
              <a:t>)</a:t>
            </a:r>
            <a:endParaRPr lang="hu-HU" sz="1800">
              <a:latin typeface="Comic Sans MS" pitchFamily="66" charset="0"/>
            </a:endParaRPr>
          </a:p>
          <a:p>
            <a:pPr marL="1600200" lvl="3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hu-HU" sz="1800">
                <a:latin typeface="Comic Sans MS" pitchFamily="66" charset="0"/>
              </a:rPr>
              <a:t>Gyors véragglutináció, trombózis </a:t>
            </a:r>
          </a:p>
          <a:p>
            <a:pPr marL="1600200" lvl="3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hu-HU" sz="1800">
                <a:latin typeface="Comic Sans MS" pitchFamily="66" charset="0"/>
              </a:rPr>
              <a:t>Kilökődés akár már a graft </a:t>
            </a:r>
          </a:p>
          <a:p>
            <a:pPr marL="1600200" lvl="3" indent="-228600">
              <a:lnSpc>
                <a:spcPct val="90000"/>
              </a:lnSpc>
              <a:spcBef>
                <a:spcPct val="20000"/>
              </a:spcBef>
            </a:pPr>
            <a:r>
              <a:rPr lang="hu-HU" sz="1800">
                <a:latin typeface="Comic Sans MS" pitchFamily="66" charset="0"/>
              </a:rPr>
              <a:t>reperfúzója után azonnal</a:t>
            </a:r>
          </a:p>
          <a:p>
            <a:pPr marL="1600200" lvl="3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hu-HU" sz="1800">
                <a:latin typeface="Comic Sans MS" pitchFamily="66" charset="0"/>
              </a:rPr>
              <a:t>Tipikusan rosszul tervezett vese transzplantáció, vértranszfúzó esetén</a:t>
            </a:r>
            <a:endParaRPr lang="en-US">
              <a:latin typeface="Comic Sans MS" pitchFamily="66" charset="0"/>
            </a:endParaRP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1628775"/>
            <a:ext cx="30591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 cstate="print"/>
          <a:srcRect b="10139"/>
          <a:stretch>
            <a:fillRect/>
          </a:stretch>
        </p:blipFill>
        <p:spPr bwMode="auto">
          <a:xfrm>
            <a:off x="6115050" y="4292600"/>
            <a:ext cx="3028950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156325" y="3838575"/>
            <a:ext cx="2919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>
                <a:latin typeface="Comic Sans MS" pitchFamily="66" charset="0"/>
              </a:rPr>
              <a:t>Trombózis hiperakut rejekcióban</a:t>
            </a:r>
            <a:endParaRPr lang="en-US" sz="1400">
              <a:latin typeface="Comic Sans MS" pitchFamily="66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6489700" y="6430963"/>
            <a:ext cx="2373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>
                <a:latin typeface="Comic Sans MS" pitchFamily="66" charset="0"/>
              </a:rPr>
              <a:t>Hiperakut kilökődés - vese</a:t>
            </a:r>
            <a:endParaRPr lang="en-US" sz="14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706747-6315-4368-B899-84EB979BAB97}" type="slidenum">
              <a:rPr lang="en-GB"/>
              <a:pPr/>
              <a:t>9</a:t>
            </a:fld>
            <a:endParaRPr lang="en-GB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4925" y="14128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hu-HU">
                <a:solidFill>
                  <a:schemeClr val="tx2"/>
                </a:solidFill>
                <a:latin typeface="Comic Sans MS" pitchFamily="66" charset="0"/>
              </a:rPr>
              <a:t>Vérátömlesztés nem választott</a:t>
            </a:r>
            <a:r>
              <a:rPr lang="en-US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hu-HU">
                <a:solidFill>
                  <a:schemeClr val="tx2"/>
                </a:solidFill>
                <a:latin typeface="Comic Sans MS" pitchFamily="66" charset="0"/>
              </a:rPr>
              <a:t>vérrel</a:t>
            </a:r>
            <a:endParaRPr lang="en-GB">
              <a:solidFill>
                <a:schemeClr val="tx2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800">
                <a:latin typeface="Comic Sans MS" pitchFamily="66" charset="0"/>
              </a:rPr>
              <a:t>ABO </a:t>
            </a:r>
            <a:r>
              <a:rPr lang="hu-HU" sz="1800">
                <a:latin typeface="Comic Sans MS" pitchFamily="66" charset="0"/>
              </a:rPr>
              <a:t>rendszer</a:t>
            </a:r>
            <a:endParaRPr lang="en-GB" sz="1800">
              <a:latin typeface="Comic Sans MS" pitchFamily="66" charset="0"/>
            </a:endParaRPr>
          </a:p>
          <a:p>
            <a:pPr marL="1143000" lvl="2" indent="-228600">
              <a:spcBef>
                <a:spcPct val="20000"/>
              </a:spcBef>
              <a:buFontTx/>
              <a:buChar char="–"/>
            </a:pPr>
            <a:r>
              <a:rPr lang="en-GB" sz="1800">
                <a:latin typeface="Comic Sans MS" pitchFamily="66" charset="0"/>
              </a:rPr>
              <a:t>Gly</a:t>
            </a:r>
            <a:r>
              <a:rPr lang="hu-HU" sz="1800">
                <a:latin typeface="Comic Sans MS" pitchFamily="66" charset="0"/>
              </a:rPr>
              <a:t>k</a:t>
            </a:r>
            <a:r>
              <a:rPr lang="en-GB" sz="1800">
                <a:latin typeface="Comic Sans MS" pitchFamily="66" charset="0"/>
              </a:rPr>
              <a:t>olipid</a:t>
            </a:r>
            <a:r>
              <a:rPr lang="hu-HU" sz="1800">
                <a:latin typeface="Comic Sans MS" pitchFamily="66" charset="0"/>
              </a:rPr>
              <a:t>ek</a:t>
            </a:r>
            <a:endParaRPr lang="en-GB" sz="1800">
              <a:latin typeface="Comic Sans MS" pitchFamily="66" charset="0"/>
            </a:endParaRPr>
          </a:p>
          <a:p>
            <a:pPr marL="1143000" lvl="2" indent="-228600">
              <a:spcBef>
                <a:spcPct val="20000"/>
              </a:spcBef>
              <a:buFontTx/>
              <a:buChar char="–"/>
            </a:pPr>
            <a:r>
              <a:rPr lang="en-GB" sz="1800">
                <a:latin typeface="Comic Sans MS" pitchFamily="66" charset="0"/>
              </a:rPr>
              <a:t>Pre-immuniz</a:t>
            </a:r>
            <a:r>
              <a:rPr lang="hu-HU" sz="1800">
                <a:latin typeface="Comic Sans MS" pitchFamily="66" charset="0"/>
              </a:rPr>
              <a:t>áció forrása</a:t>
            </a:r>
            <a:r>
              <a:rPr lang="en-GB" sz="1800">
                <a:latin typeface="Comic Sans MS" pitchFamily="66" charset="0"/>
              </a:rPr>
              <a:t>: </a:t>
            </a:r>
            <a:br>
              <a:rPr lang="en-GB" sz="1800">
                <a:latin typeface="Comic Sans MS" pitchFamily="66" charset="0"/>
              </a:rPr>
            </a:br>
            <a:r>
              <a:rPr lang="en-GB" sz="1800">
                <a:latin typeface="Comic Sans MS" pitchFamily="66" charset="0"/>
              </a:rPr>
              <a:t>enteroba</a:t>
            </a:r>
            <a:r>
              <a:rPr lang="hu-HU" sz="1800">
                <a:latin typeface="Comic Sans MS" pitchFamily="66" charset="0"/>
              </a:rPr>
              <a:t>k</a:t>
            </a:r>
            <a:r>
              <a:rPr lang="en-GB" sz="1800">
                <a:latin typeface="Comic Sans MS" pitchFamily="66" charset="0"/>
              </a:rPr>
              <a:t>teri</a:t>
            </a:r>
            <a:r>
              <a:rPr lang="hu-HU" sz="1800">
                <a:latin typeface="Comic Sans MS" pitchFamily="66" charset="0"/>
              </a:rPr>
              <a:t>ális</a:t>
            </a:r>
            <a:r>
              <a:rPr lang="en-GB" sz="1800">
                <a:latin typeface="Comic Sans MS" pitchFamily="66" charset="0"/>
              </a:rPr>
              <a:t> </a:t>
            </a:r>
            <a:br>
              <a:rPr lang="en-GB" sz="1800">
                <a:latin typeface="Comic Sans MS" pitchFamily="66" charset="0"/>
              </a:rPr>
            </a:br>
            <a:r>
              <a:rPr lang="en-GB" sz="1800">
                <a:latin typeface="Comic Sans MS" pitchFamily="66" charset="0"/>
              </a:rPr>
              <a:t>polys</a:t>
            </a:r>
            <a:r>
              <a:rPr lang="hu-HU" sz="1800">
                <a:latin typeface="Comic Sans MS" pitchFamily="66" charset="0"/>
              </a:rPr>
              <a:t>z</a:t>
            </a:r>
            <a:r>
              <a:rPr lang="en-GB" sz="1800">
                <a:latin typeface="Comic Sans MS" pitchFamily="66" charset="0"/>
              </a:rPr>
              <a:t>accharid</a:t>
            </a:r>
            <a:r>
              <a:rPr lang="hu-HU" sz="1800">
                <a:latin typeface="Comic Sans MS" pitchFamily="66" charset="0"/>
              </a:rPr>
              <a:t>ok</a:t>
            </a:r>
            <a:r>
              <a:rPr lang="en-GB" sz="2800">
                <a:latin typeface="Comic Sans MS" pitchFamily="66" charset="0"/>
              </a:rPr>
              <a:t> 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endParaRPr lang="en-GB">
              <a:latin typeface="Comic Sans MS" pitchFamily="66" charset="0"/>
            </a:endParaRPr>
          </a:p>
        </p:txBody>
      </p:sp>
      <p:pic>
        <p:nvPicPr>
          <p:cNvPr id="14340" name="Picture 4" descr="ch11_blood-antige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1873250"/>
            <a:ext cx="3714750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685800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solidFill>
                  <a:schemeClr val="tx2"/>
                </a:solidFill>
                <a:latin typeface="Comic Sans MS" pitchFamily="66" charset="0"/>
              </a:rPr>
              <a:t>H</a:t>
            </a:r>
            <a:r>
              <a:rPr lang="hu-HU" sz="3200">
                <a:solidFill>
                  <a:schemeClr val="tx2"/>
                </a:solidFill>
                <a:latin typeface="Comic Sans MS" pitchFamily="66" charset="0"/>
              </a:rPr>
              <a:t>iperakut</a:t>
            </a:r>
            <a:r>
              <a:rPr lang="en-GB" sz="320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hu-HU" sz="3200">
                <a:solidFill>
                  <a:schemeClr val="tx2"/>
                </a:solidFill>
                <a:latin typeface="Comic Sans MS" pitchFamily="66" charset="0"/>
              </a:rPr>
              <a:t>kilökődés </a:t>
            </a:r>
            <a:r>
              <a:rPr lang="en-GB" sz="3200">
                <a:solidFill>
                  <a:schemeClr val="tx2"/>
                </a:solidFill>
                <a:latin typeface="Comic Sans MS" pitchFamily="66" charset="0"/>
              </a:rPr>
              <a:t>(</a:t>
            </a:r>
            <a:r>
              <a:rPr lang="hu-HU" sz="3200">
                <a:solidFill>
                  <a:schemeClr val="tx2"/>
                </a:solidFill>
                <a:latin typeface="Comic Sans MS" pitchFamily="66" charset="0"/>
              </a:rPr>
              <a:t>percek</a:t>
            </a:r>
            <a:r>
              <a:rPr lang="en-GB" sz="3200">
                <a:solidFill>
                  <a:schemeClr val="tx2"/>
                </a:solidFill>
                <a:latin typeface="Comic Sans MS" pitchFamily="66" charset="0"/>
              </a:rPr>
              <a:t>-</a:t>
            </a:r>
            <a:r>
              <a:rPr lang="hu-HU" sz="3200">
                <a:solidFill>
                  <a:schemeClr val="tx2"/>
                </a:solidFill>
                <a:latin typeface="Comic Sans MS" pitchFamily="66" charset="0"/>
              </a:rPr>
              <a:t>órák</a:t>
            </a:r>
            <a:r>
              <a:rPr lang="en-GB" sz="3200">
                <a:solidFill>
                  <a:schemeClr val="tx2"/>
                </a:solidFill>
                <a:latin typeface="Comic Sans MS" pitchFamily="66" charset="0"/>
              </a:rPr>
              <a:t>)</a:t>
            </a:r>
            <a:endParaRPr lang="hu-HU" sz="320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Alapértelmezett terv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3493</TotalTime>
  <Words>2372</Words>
  <Application>Microsoft Office PowerPoint</Application>
  <PresentationFormat>Diavetítés a képernyőre (4:3 oldalarány)</PresentationFormat>
  <Paragraphs>758</Paragraphs>
  <Slides>59</Slides>
  <Notes>7</Notes>
  <HiddenSlides>2</HiddenSlides>
  <MMClips>0</MMClips>
  <ScaleCrop>false</ScaleCrop>
  <HeadingPairs>
    <vt:vector size="10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3</vt:i4>
      </vt:variant>
      <vt:variant>
        <vt:lpstr>Diacímek</vt:lpstr>
      </vt:variant>
      <vt:variant>
        <vt:i4>59</vt:i4>
      </vt:variant>
      <vt:variant>
        <vt:lpstr>Egyéni diasorok</vt:lpstr>
      </vt:variant>
      <vt:variant>
        <vt:i4>1</vt:i4>
      </vt:variant>
    </vt:vector>
  </HeadingPairs>
  <TitlesOfParts>
    <vt:vector size="68" baseType="lpstr">
      <vt:lpstr>Times New Roman</vt:lpstr>
      <vt:lpstr>Arial</vt:lpstr>
      <vt:lpstr>Comic Sans MS</vt:lpstr>
      <vt:lpstr>Symbol</vt:lpstr>
      <vt:lpstr>Alapértelmezett terv</vt:lpstr>
      <vt:lpstr>Microsoft Photo Editor 3.0 Photo</vt:lpstr>
      <vt:lpstr>Adobe Photoshop Image</vt:lpstr>
      <vt:lpstr>Bitkép alakzat</vt:lpstr>
      <vt:lpstr>1. dia</vt:lpstr>
      <vt:lpstr>A szöveti és szervi kilökődés és tolerancia esetei </vt:lpstr>
      <vt:lpstr>Transzplantációs immunitás Alapfogalmak 1</vt:lpstr>
      <vt:lpstr>Transzplantációs immunitás  Alapfogalmak 2</vt:lpstr>
      <vt:lpstr>Transzplantációs antigének</vt:lpstr>
      <vt:lpstr>Transzplantációs antigének és kilökődés</vt:lpstr>
      <vt:lpstr>7. dia</vt:lpstr>
      <vt:lpstr>8. dia</vt:lpstr>
      <vt:lpstr>9. dia</vt:lpstr>
      <vt:lpstr>10. dia</vt:lpstr>
      <vt:lpstr>T sejt-mediált kilökődés:  általános mechanizmus</vt:lpstr>
      <vt:lpstr>T sejt-mediált kilökődés: a testidegen antigének bemutatásának két útja</vt:lpstr>
      <vt:lpstr>T sejt-mediált akut kilökődés  (hetek-évek)</vt:lpstr>
      <vt:lpstr>T sejt-mediált krónikus kilökődés (évek)</vt:lpstr>
      <vt:lpstr>Bizonyíték a T sejtek fontosságára</vt:lpstr>
      <vt:lpstr>Graft Versus Host (GVH) reakció </vt:lpstr>
      <vt:lpstr>Graft Versus Host (GVH) reakció </vt:lpstr>
      <vt:lpstr>18. dia</vt:lpstr>
      <vt:lpstr>A kilökődés és a GVHD megelőzésének lehetőségei</vt:lpstr>
      <vt:lpstr>20. dia</vt:lpstr>
      <vt:lpstr>A szöveti és szervi kilökődés és tolerancia esetei </vt:lpstr>
      <vt:lpstr>22. dia</vt:lpstr>
      <vt:lpstr>23. dia</vt:lpstr>
      <vt:lpstr>További okok - Anya és magzat immunológiai interakciói</vt:lpstr>
      <vt:lpstr>Anyai IR – Magzati chorionbolyhok, villosus trophoblast/syntitiotrophoblast  sejtek</vt:lpstr>
      <vt:lpstr>Anyai IR – Anyai IR – Magzati invazív extravillosus trophoblast sejtek 1</vt:lpstr>
      <vt:lpstr>Anyai IR – Anyai IR – Magzati invazív extravillosus trophoblast sejtek 2</vt:lpstr>
      <vt:lpstr>Anyai IR – Kivándorló magzati sejtek (magzati mikrokimérizmus, Fmc)</vt:lpstr>
      <vt:lpstr>Magzati IR – Bevándorló anyai sejtek (anyai mikrokimérizmus, Mmc)</vt:lpstr>
      <vt:lpstr>A szöveti és szervi kilökődés és tolerancia esetei </vt:lpstr>
      <vt:lpstr>A tumorképződés – genetikai evolúció (multiple hit elmélet)</vt:lpstr>
      <vt:lpstr>A tumorképződés – immunológiai evolúció,  a 3E (Elimination, Equilibrium, Escape)</vt:lpstr>
      <vt:lpstr>Fázis 1: Tumorigenezis</vt:lpstr>
      <vt:lpstr>Tumorigenezis –  A krónikus gyulladás a tumorképződés első lépcsője</vt:lpstr>
      <vt:lpstr>Tumorigenezis –  Gyulladási mechanizmusok krónikus abúzusa </vt:lpstr>
      <vt:lpstr>Fázis 2: Elimináció</vt:lpstr>
      <vt:lpstr>Elimináció – a tumorok felismerése a természetes IR által</vt:lpstr>
      <vt:lpstr>Elimináció – a tumorok felismerése az adaptív IR által</vt:lpstr>
      <vt:lpstr>Elimináció – a tumorok felismerése az adaptív IR által</vt:lpstr>
      <vt:lpstr>Elimináció – a tumor eliminációja a természetes IR által</vt:lpstr>
      <vt:lpstr>Elimináció – a tumor eliminációja  az adaptív IR által</vt:lpstr>
      <vt:lpstr>Fázis 3: Equilibrium</vt:lpstr>
      <vt:lpstr>Equlibrium – immunválaszok klinikailag manifesztálódott daganatokban</vt:lpstr>
      <vt:lpstr>Equlibrium – immunválaszok klinikailag manifesztálódott daganatokban</vt:lpstr>
      <vt:lpstr>Fázis 4: Escape</vt:lpstr>
      <vt:lpstr>Escape – abnormális immun infiltrátum toborzása</vt:lpstr>
      <vt:lpstr>Escape – immunszuppresszív citokinek termelése (IL-10, TGFb, VEGF)</vt:lpstr>
      <vt:lpstr>Escape – antigénprezentáció gátlása dendritikus sejtek (DC) zavarása</vt:lpstr>
      <vt:lpstr>Escape – T sejtes válaszok gátlása </vt:lpstr>
      <vt:lpstr>Escape – elrejtőzés, elzárkózás, kifárasztás </vt:lpstr>
      <vt:lpstr>Escape – a cancer stem cell (tumor őssejtek) védettsége</vt:lpstr>
      <vt:lpstr>Escape – immunoediting</vt:lpstr>
      <vt:lpstr>Tumor immunoterápia I FDA-engedélyezett immunterápiák</vt:lpstr>
      <vt:lpstr>Tumor immunoterápia I FDA-engedélyezett immunterápiák</vt:lpstr>
      <vt:lpstr>Tumor immunoterápia II terápiás stratégiák kutatási fázisban</vt:lpstr>
      <vt:lpstr>Tumor immunoterápia III  terápiás stratégiák kutatási fázisban</vt:lpstr>
      <vt:lpstr>Tumor immunoterápia III  terápiás stratégiák kutatási fázisban</vt:lpstr>
      <vt:lpstr>Tumor immunoterápia III  terápiás stratégiák kutatási fázisban</vt:lpstr>
      <vt:lpstr>Vége</vt:lpstr>
      <vt:lpstr>Egyéni diasor 1</vt:lpstr>
    </vt:vector>
  </TitlesOfParts>
  <Company>Semmelweis Egyetem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Fülöp AK</dc:creator>
  <cp:lastModifiedBy>bonyesz</cp:lastModifiedBy>
  <cp:revision>131</cp:revision>
  <dcterms:created xsi:type="dcterms:W3CDTF">2004-04-20T08:46:03Z</dcterms:created>
  <dcterms:modified xsi:type="dcterms:W3CDTF">2010-10-28T14:12:43Z</dcterms:modified>
</cp:coreProperties>
</file>