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1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21" r:id="rId26"/>
    <p:sldId id="322" r:id="rId27"/>
    <p:sldId id="323" r:id="rId28"/>
    <p:sldId id="280" r:id="rId29"/>
    <p:sldId id="317" r:id="rId30"/>
    <p:sldId id="281" r:id="rId31"/>
    <p:sldId id="297" r:id="rId32"/>
    <p:sldId id="299" r:id="rId33"/>
    <p:sldId id="301" r:id="rId34"/>
    <p:sldId id="298" r:id="rId35"/>
    <p:sldId id="300" r:id="rId36"/>
    <p:sldId id="302" r:id="rId37"/>
    <p:sldId id="284" r:id="rId38"/>
    <p:sldId id="285" r:id="rId39"/>
    <p:sldId id="286" r:id="rId40"/>
    <p:sldId id="303" r:id="rId41"/>
    <p:sldId id="287" r:id="rId42"/>
    <p:sldId id="288" r:id="rId43"/>
    <p:sldId id="320" r:id="rId44"/>
    <p:sldId id="289" r:id="rId45"/>
    <p:sldId id="290" r:id="rId46"/>
    <p:sldId id="292" r:id="rId47"/>
    <p:sldId id="293" r:id="rId48"/>
    <p:sldId id="304" r:id="rId49"/>
    <p:sldId id="295" r:id="rId50"/>
    <p:sldId id="305" r:id="rId51"/>
    <p:sldId id="306" r:id="rId52"/>
    <p:sldId id="324" r:id="rId53"/>
    <p:sldId id="325" r:id="rId54"/>
    <p:sldId id="307" r:id="rId55"/>
    <p:sldId id="308" r:id="rId56"/>
    <p:sldId id="309" r:id="rId57"/>
    <p:sldId id="310" r:id="rId58"/>
    <p:sldId id="312" r:id="rId59"/>
    <p:sldId id="313" r:id="rId60"/>
    <p:sldId id="314" r:id="rId61"/>
    <p:sldId id="318" r:id="rId62"/>
    <p:sldId id="315" r:id="rId63"/>
    <p:sldId id="316" r:id="rId6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09" autoAdjust="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DCD4C-BF1B-410F-ACB1-0541435AABF7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EDF73-B678-49EF-A0EC-5528082D676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EDF73-B678-49EF-A0EC-5528082D676B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Allélkizárás: az egyik kromoszóma eredményes, funkcionális mű láncot eredményező génátrendeződése irreverzibilisen megakadályozza, hogy a </a:t>
            </a:r>
            <a:r>
              <a:rPr lang="hu-HU" dirty="0" err="1" smtClean="0"/>
              <a:t>génáátrendeződés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másik kromoszómán is végbemenjen. Egy </a:t>
            </a:r>
            <a:r>
              <a:rPr lang="hu-HU" dirty="0" err="1" smtClean="0"/>
              <a:t>B-ly</a:t>
            </a:r>
            <a:r>
              <a:rPr lang="hu-HU" baseline="0" dirty="0" smtClean="0"/>
              <a:t> mindig csak egy féle </a:t>
            </a:r>
            <a:r>
              <a:rPr lang="hu-HU" baseline="0" dirty="0" err="1" smtClean="0"/>
              <a:t>Ig</a:t>
            </a:r>
            <a:r>
              <a:rPr lang="hu-HU" baseline="0" dirty="0" smtClean="0"/>
              <a:t> nehéz- és könnyűláncot állít elő, azaz a sejt </a:t>
            </a:r>
            <a:r>
              <a:rPr lang="hu-HU" baseline="0" dirty="0" err="1" smtClean="0"/>
              <a:t>ag</a:t>
            </a:r>
            <a:r>
              <a:rPr lang="hu-HU" baseline="0" dirty="0" smtClean="0"/>
              <a:t> receptora minden esetben csak egyféle </a:t>
            </a:r>
            <a:r>
              <a:rPr lang="hu-HU" baseline="0" dirty="0" err="1" smtClean="0"/>
              <a:t>ag-t</a:t>
            </a:r>
            <a:r>
              <a:rPr lang="hu-HU" baseline="0" dirty="0" smtClean="0"/>
              <a:t> képes felismerni.</a:t>
            </a:r>
          </a:p>
          <a:p>
            <a:endParaRPr lang="hu-HU" baseline="0" dirty="0" smtClean="0"/>
          </a:p>
          <a:p>
            <a:r>
              <a:rPr lang="hu-HU" baseline="0" dirty="0" smtClean="0"/>
              <a:t>Receptor </a:t>
            </a:r>
            <a:r>
              <a:rPr lang="hu-HU" baseline="0" dirty="0" err="1" smtClean="0"/>
              <a:t>editing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csv-ben</a:t>
            </a:r>
            <a:endParaRPr lang="hu-HU" baseline="0" dirty="0" smtClean="0"/>
          </a:p>
          <a:p>
            <a:r>
              <a:rPr lang="hu-HU" baseline="0" dirty="0" smtClean="0"/>
              <a:t>Szomatikus </a:t>
            </a:r>
            <a:r>
              <a:rPr lang="hu-HU" baseline="0" dirty="0" err="1" smtClean="0"/>
              <a:t>hipermutáció</a:t>
            </a:r>
            <a:r>
              <a:rPr lang="hu-HU" baseline="0" dirty="0" smtClean="0"/>
              <a:t>: immunglobulin </a:t>
            </a:r>
            <a:r>
              <a:rPr lang="hu-HU" baseline="0" dirty="0" err="1" smtClean="0"/>
              <a:t>affinitárérés</a:t>
            </a:r>
            <a:r>
              <a:rPr lang="hu-HU" baseline="0" dirty="0" smtClean="0"/>
              <a:t>, csíraközpontban V-génekben (már </a:t>
            </a:r>
            <a:r>
              <a:rPr lang="hu-HU" baseline="0" dirty="0" err="1" smtClean="0"/>
              <a:t>rekombinálódtak</a:t>
            </a:r>
            <a:r>
              <a:rPr lang="hu-HU" baseline="0" dirty="0" smtClean="0"/>
              <a:t>) </a:t>
            </a:r>
            <a:r>
              <a:rPr lang="hu-HU" baseline="0" dirty="0" err="1" smtClean="0"/>
              <a:t>pontmutáció</a:t>
            </a:r>
            <a:r>
              <a:rPr lang="hu-HU" baseline="0" dirty="0" smtClean="0"/>
              <a:t>, jelentős szerepet játszik benn a </a:t>
            </a:r>
            <a:r>
              <a:rPr lang="hu-HU" baseline="0" dirty="0" err="1" smtClean="0"/>
              <a:t>follikuláris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dendritikus</a:t>
            </a:r>
            <a:r>
              <a:rPr lang="hu-HU" baseline="0" dirty="0" smtClean="0"/>
              <a:t> sejt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EDF73-B678-49EF-A0EC-5528082D676B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B-sejt-aktivációhoz</a:t>
            </a:r>
            <a:r>
              <a:rPr lang="hu-HU" dirty="0" smtClean="0"/>
              <a:t> háromféle </a:t>
            </a:r>
            <a:r>
              <a:rPr lang="hu-HU" dirty="0" err="1" smtClean="0"/>
              <a:t>citokinhatás</a:t>
            </a:r>
            <a:r>
              <a:rPr lang="hu-HU" dirty="0" smtClean="0"/>
              <a:t> szükséges:</a:t>
            </a:r>
          </a:p>
          <a:p>
            <a:pPr marL="228600" indent="-228600">
              <a:buAutoNum type="arabicPeriod"/>
            </a:pPr>
            <a:r>
              <a:rPr lang="hu-HU" dirty="0" smtClean="0"/>
              <a:t>Sejtfelszíni </a:t>
            </a:r>
            <a:r>
              <a:rPr lang="hu-HU" dirty="0" err="1" smtClean="0"/>
              <a:t>Ig</a:t>
            </a:r>
            <a:r>
              <a:rPr lang="hu-HU" dirty="0" smtClean="0"/>
              <a:t> keresztkötésével egyidejűleg érvényesülő </a:t>
            </a:r>
            <a:r>
              <a:rPr lang="hu-HU" dirty="0" err="1" smtClean="0"/>
              <a:t>kostimulációs</a:t>
            </a:r>
            <a:r>
              <a:rPr lang="hu-HU" dirty="0" smtClean="0"/>
              <a:t> hatás, mely a nyugvó </a:t>
            </a:r>
            <a:r>
              <a:rPr lang="hu-HU" dirty="0" err="1" smtClean="0"/>
              <a:t>B-sejt</a:t>
            </a:r>
            <a:r>
              <a:rPr lang="hu-HU" dirty="0" smtClean="0"/>
              <a:t> G0-fázisból S fázisba való átkerülésében játszik szerepet</a:t>
            </a:r>
          </a:p>
          <a:p>
            <a:pPr marL="228600" indent="-228600">
              <a:buAutoNum type="arabicPeriod"/>
            </a:pPr>
            <a:r>
              <a:rPr lang="hu-HU" dirty="0" smtClean="0"/>
              <a:t>A további differenciálódás egyes részeihez és az osztályváltáshoz (egyes nehézlánc-gének </a:t>
            </a:r>
            <a:r>
              <a:rPr lang="hu-HU" dirty="0" err="1" smtClean="0"/>
              <a:t>promoter</a:t>
            </a:r>
            <a:r>
              <a:rPr lang="hu-HU" dirty="0" smtClean="0"/>
              <a:t> régióinak aktivációjához) igényelt behatások</a:t>
            </a:r>
          </a:p>
          <a:p>
            <a:pPr marL="228600" indent="-228600">
              <a:buAutoNum type="arabicPeriod"/>
            </a:pPr>
            <a:r>
              <a:rPr lang="hu-HU" dirty="0" smtClean="0"/>
              <a:t>Az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szecernálásához</a:t>
            </a:r>
            <a:r>
              <a:rPr lang="hu-HU" baseline="0" dirty="0" smtClean="0"/>
              <a:t> szükséges hatások.</a:t>
            </a:r>
          </a:p>
          <a:p>
            <a:pPr marL="228600" indent="-228600">
              <a:buAutoNum type="arabicPeriod"/>
            </a:pPr>
            <a:endParaRPr lang="hu-HU" baseline="0" dirty="0" smtClean="0"/>
          </a:p>
          <a:p>
            <a:pPr marL="228600" indent="-228600">
              <a:buAutoNum type="arabicPeriod"/>
            </a:pPr>
            <a:r>
              <a:rPr lang="hu-HU" baseline="0" dirty="0" smtClean="0"/>
              <a:t>CD40L=CD154</a:t>
            </a:r>
          </a:p>
          <a:p>
            <a:pPr marL="228600" indent="-228600">
              <a:buAutoNum type="arabicPeriod"/>
            </a:pPr>
            <a:endParaRPr lang="hu-HU" baseline="0" dirty="0" smtClean="0"/>
          </a:p>
          <a:p>
            <a:pPr marL="228600" indent="-228600">
              <a:buNone/>
            </a:pPr>
            <a:r>
              <a:rPr lang="hu-HU" baseline="0" dirty="0" smtClean="0"/>
              <a:t>A </a:t>
            </a:r>
            <a:r>
              <a:rPr lang="hu-HU" baseline="0" dirty="0" err="1" smtClean="0"/>
              <a:t>dendritikus</a:t>
            </a:r>
            <a:r>
              <a:rPr lang="hu-HU" baseline="0" dirty="0" smtClean="0"/>
              <a:t> sejtek is szerepet játszanak a B </a:t>
            </a:r>
            <a:r>
              <a:rPr lang="hu-HU" baseline="0" dirty="0" err="1" smtClean="0"/>
              <a:t>ly</a:t>
            </a:r>
            <a:r>
              <a:rPr lang="hu-HU" baseline="0" dirty="0" smtClean="0"/>
              <a:t> aktivációban, nem csak a T </a:t>
            </a:r>
            <a:r>
              <a:rPr lang="hu-HU" baseline="0" dirty="0" err="1" smtClean="0"/>
              <a:t>helperek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EDF73-B678-49EF-A0EC-5528082D676B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Immunglobulin génrégió: V (variábilis), C (konstans), J (kapcsoló) gének, nehézlánc esetén még egy D gén is (diverzitás)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EDF73-B678-49EF-A0EC-5528082D676B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61493-8DB7-4524-A4B5-5CE2F621DF06}" type="slidenum">
              <a:rPr lang="hu-HU"/>
              <a:pPr/>
              <a:t>52</a:t>
            </a:fld>
            <a:endParaRPr lang="hu-HU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HEV: Magas endothellel rendelkező postkapilláris venulák, melyek lehetővé teszik a limfociták vérből a nyirokszervekbe való átjutását.</a:t>
            </a:r>
          </a:p>
          <a:p>
            <a:endParaRPr lang="hu-HU"/>
          </a:p>
          <a:p>
            <a:r>
              <a:rPr lang="hu-HU"/>
              <a:t>Nyirok (</a:t>
            </a:r>
            <a:r>
              <a:rPr lang="hu-HU">
                <a:solidFill>
                  <a:schemeClr val="accent2"/>
                </a:solidFill>
              </a:rPr>
              <a:t>Interstitialis folyadék): a kapillárisok artériás szárán kiáramló, és a vénás szakaszán visszaáramló folyadék különbsége</a:t>
            </a:r>
            <a:endParaRPr lang="hu-HU"/>
          </a:p>
          <a:p>
            <a:endParaRPr lang="hu-HU"/>
          </a:p>
          <a:p>
            <a:r>
              <a:rPr lang="hu-HU"/>
              <a:t>Tímusz kéregállomány: TCR génátrendeződés + pozitív szelekció</a:t>
            </a:r>
          </a:p>
          <a:p>
            <a:r>
              <a:rPr lang="hu-HU"/>
              <a:t>Tímusz medulla: Negatív szelekció</a:t>
            </a:r>
          </a:p>
          <a:p>
            <a:r>
              <a:rPr lang="hu-HU"/>
              <a:t>gdT sejtek: A tímuszból először távozó CD4-, CD8- sejtek (DN)</a:t>
            </a:r>
          </a:p>
          <a:p>
            <a:endParaRPr lang="hu-HU"/>
          </a:p>
          <a:p>
            <a:r>
              <a:rPr lang="hu-HU"/>
              <a:t>Akutfázis-fehérjék: A gyulladás gátlását, lokalizálását, következményeinek enyhítését szolgáló fehérjék, melyek az akutfázis-válasz során fokozott mértékben termelődnek (proteáz inhibitorok: a2 makroglobulin, a1-antitripszin; véralvadási fehérjék: fibrinogén; opszonizáló anyagok: C3, CRP, SAPA, SAP; transzportfehérjék: albumin, cöruloplazmin, SAA)</a:t>
            </a:r>
          </a:p>
          <a:p>
            <a:endParaRPr lang="hu-HU"/>
          </a:p>
          <a:p>
            <a:r>
              <a:rPr lang="hu-HU"/>
              <a:t>Haptén: kis molekulatömegű komponens, mely önmagában nem immunogén, de nagyobb molekulasúlyú hordozóhoz kötve hapténspecfikus ellenanyagok termelődését indukálja.</a:t>
            </a:r>
          </a:p>
          <a:p>
            <a:endParaRPr lang="hu-HU"/>
          </a:p>
          <a:p>
            <a:r>
              <a:rPr lang="hu-HU"/>
              <a:t>Karrier (hordozó): olyan fajidegen fehérje, melyhez ha hozzákapcsoljuk a kis, önmagában nem immunogén haptén molekulát, az immunogénné válik.</a:t>
            </a:r>
          </a:p>
          <a:p>
            <a:r>
              <a:rPr lang="hu-HU"/>
              <a:t>Immunogén: immunválaszt kiváltó anyag és/vagy képesség. Minden immunogén antigén, de nem minden antigén immunogén.</a:t>
            </a:r>
          </a:p>
          <a:p>
            <a:endParaRPr lang="hu-HU"/>
          </a:p>
          <a:p>
            <a:r>
              <a:rPr lang="hu-HU"/>
              <a:t>MHC-I főbb molekulák emberben: HLA-A, -B, -C</a:t>
            </a:r>
          </a:p>
          <a:p>
            <a:r>
              <a:rPr lang="hu-HU"/>
              <a:t>MHC-II főbb molekulák emberben: HLA-DR, -DP, DQ</a:t>
            </a:r>
          </a:p>
          <a:p>
            <a:r>
              <a:rPr lang="hu-HU"/>
              <a:t>MHC-II: C2, B fakor, C4 !!!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13F4C-77EE-455E-9DBA-CF31559662E8}" type="slidenum">
              <a:rPr lang="hu-HU"/>
              <a:pPr/>
              <a:t>53</a:t>
            </a:fld>
            <a:endParaRPr lang="hu-HU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900" dirty="0" err="1"/>
              <a:t>Allélikus</a:t>
            </a:r>
            <a:r>
              <a:rPr lang="hu-HU" sz="900" dirty="0"/>
              <a:t> </a:t>
            </a:r>
            <a:r>
              <a:rPr lang="hu-HU" sz="900" dirty="0" err="1"/>
              <a:t>exklúzió</a:t>
            </a:r>
            <a:r>
              <a:rPr lang="hu-HU" sz="900" dirty="0"/>
              <a:t>: </a:t>
            </a:r>
            <a:r>
              <a:rPr lang="hu-HU" altLang="hu-HU" sz="900" dirty="0">
                <a:solidFill>
                  <a:srgbClr val="FFFF00"/>
                </a:solidFill>
                <a:latin typeface="Times" pitchFamily="18" charset="0"/>
              </a:rPr>
              <a:t>Az első (pl. apai)VDJ allél funkcionális gént eredményező átrendeződése megakadályozza a második VDJ allél (pl. anyai) átrendeződését.</a:t>
            </a:r>
          </a:p>
          <a:p>
            <a:r>
              <a:rPr lang="hu-HU" sz="900" dirty="0" err="1"/>
              <a:t>Izotípus</a:t>
            </a:r>
            <a:r>
              <a:rPr lang="hu-HU" sz="900" dirty="0"/>
              <a:t> </a:t>
            </a:r>
            <a:r>
              <a:rPr lang="hu-HU" sz="900" dirty="0" err="1"/>
              <a:t>exklúzió</a:t>
            </a:r>
            <a:r>
              <a:rPr lang="hu-HU" sz="900" dirty="0"/>
              <a:t>: </a:t>
            </a:r>
            <a:r>
              <a:rPr lang="hu-HU" altLang="hu-HU" sz="900" dirty="0">
                <a:solidFill>
                  <a:srgbClr val="FFFF00"/>
                </a:solidFill>
                <a:latin typeface="Times" pitchFamily="18" charset="0"/>
              </a:rPr>
              <a:t>A </a:t>
            </a:r>
            <a:r>
              <a:rPr lang="hu-HU" altLang="hu-HU" sz="900" dirty="0">
                <a:solidFill>
                  <a:srgbClr val="FFFF00"/>
                </a:solidFill>
                <a:latin typeface="Symbol" pitchFamily="18" charset="2"/>
              </a:rPr>
              <a:t>k</a:t>
            </a:r>
            <a:r>
              <a:rPr lang="hu-HU" altLang="hu-HU" sz="900" dirty="0">
                <a:solidFill>
                  <a:srgbClr val="FFFF00"/>
                </a:solidFill>
                <a:latin typeface="Times" pitchFamily="18" charset="0"/>
              </a:rPr>
              <a:t> lánc sikeres átrendeződése megakadályozza a </a:t>
            </a:r>
            <a:r>
              <a:rPr lang="hu-HU" altLang="hu-HU" sz="900" dirty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hu-HU" altLang="hu-HU" sz="900" dirty="0">
                <a:solidFill>
                  <a:srgbClr val="FFFF00"/>
                </a:solidFill>
                <a:latin typeface="Times" pitchFamily="18" charset="0"/>
              </a:rPr>
              <a:t> lánc átrendeződését.</a:t>
            </a:r>
            <a:endParaRPr lang="hu-HU" altLang="hu-HU" sz="900" dirty="0">
              <a:solidFill>
                <a:srgbClr val="FFFF00"/>
              </a:solidFill>
            </a:endParaRPr>
          </a:p>
          <a:p>
            <a:endParaRPr lang="hu-HU" sz="900" dirty="0">
              <a:solidFill>
                <a:srgbClr val="FFFF00"/>
              </a:solidFill>
            </a:endParaRPr>
          </a:p>
          <a:p>
            <a:r>
              <a:rPr lang="hu-HU" sz="900" dirty="0">
                <a:solidFill>
                  <a:srgbClr val="FFFF00"/>
                </a:solidFill>
              </a:rPr>
              <a:t>Antitestek affinitása: Az antitest – antigén kapcsolódás kötőerejének kvantitatív jellemzője, azaz a </a:t>
            </a:r>
            <a:r>
              <a:rPr lang="hu-HU" sz="900" dirty="0" err="1">
                <a:solidFill>
                  <a:srgbClr val="FFFF00"/>
                </a:solidFill>
              </a:rPr>
              <a:t>monovalens</a:t>
            </a:r>
            <a:r>
              <a:rPr lang="hu-HU" sz="900" dirty="0">
                <a:solidFill>
                  <a:srgbClr val="FFFF00"/>
                </a:solidFill>
              </a:rPr>
              <a:t> </a:t>
            </a:r>
            <a:r>
              <a:rPr lang="hu-HU" sz="900" dirty="0" err="1">
                <a:solidFill>
                  <a:srgbClr val="FFFF00"/>
                </a:solidFill>
              </a:rPr>
              <a:t>haptén</a:t>
            </a:r>
            <a:r>
              <a:rPr lang="hu-HU" sz="900" dirty="0">
                <a:solidFill>
                  <a:srgbClr val="FFFF00"/>
                </a:solidFill>
              </a:rPr>
              <a:t> (</a:t>
            </a:r>
            <a:r>
              <a:rPr lang="hu-HU" sz="900" dirty="0" err="1">
                <a:solidFill>
                  <a:srgbClr val="FFFF00"/>
                </a:solidFill>
              </a:rPr>
              <a:t>epitóp</a:t>
            </a:r>
            <a:r>
              <a:rPr lang="hu-HU" sz="900" dirty="0">
                <a:solidFill>
                  <a:srgbClr val="FFFF00"/>
                </a:solidFill>
              </a:rPr>
              <a:t>) és az ellenanyag </a:t>
            </a:r>
            <a:r>
              <a:rPr lang="hu-HU" sz="900" dirty="0" err="1">
                <a:solidFill>
                  <a:srgbClr val="FFFF00"/>
                </a:solidFill>
              </a:rPr>
              <a:t>monovalens</a:t>
            </a:r>
            <a:r>
              <a:rPr lang="hu-HU" sz="900" dirty="0">
                <a:solidFill>
                  <a:srgbClr val="FFFF00"/>
                </a:solidFill>
              </a:rPr>
              <a:t> </a:t>
            </a:r>
            <a:r>
              <a:rPr lang="hu-HU" sz="900" dirty="0" err="1">
                <a:solidFill>
                  <a:srgbClr val="FFFF00"/>
                </a:solidFill>
              </a:rPr>
              <a:t>antigénkötő</a:t>
            </a:r>
            <a:r>
              <a:rPr lang="hu-HU" sz="900" dirty="0">
                <a:solidFill>
                  <a:srgbClr val="FFFF00"/>
                </a:solidFill>
              </a:rPr>
              <a:t> helye (</a:t>
            </a:r>
            <a:r>
              <a:rPr lang="hu-HU" sz="900" dirty="0" err="1">
                <a:solidFill>
                  <a:srgbClr val="FFFF00"/>
                </a:solidFill>
              </a:rPr>
              <a:t>Fab-fragmentum</a:t>
            </a:r>
            <a:r>
              <a:rPr lang="hu-HU" sz="900" dirty="0">
                <a:solidFill>
                  <a:srgbClr val="FFFF00"/>
                </a:solidFill>
              </a:rPr>
              <a:t>) között kialakult kapcsolat erőssége.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Aviditás</a:t>
            </a:r>
            <a:r>
              <a:rPr lang="hu-HU" dirty="0"/>
              <a:t>: </a:t>
            </a:r>
            <a:r>
              <a:rPr lang="hu-HU" dirty="0" err="1"/>
              <a:t>multivalens</a:t>
            </a:r>
            <a:r>
              <a:rPr lang="hu-HU" dirty="0"/>
              <a:t> antigének és </a:t>
            </a:r>
            <a:r>
              <a:rPr lang="hu-HU" dirty="0" err="1"/>
              <a:t>multivalens</a:t>
            </a:r>
            <a:r>
              <a:rPr lang="hu-HU" dirty="0"/>
              <a:t> ellenanyagok között kialakuló kapcsolat erőssége. Mértékét nemcsak az egyes reagáló csoportok affinitása, hanem a kapcsolódó helyek száma és egyéb tényezők (pl. </a:t>
            </a:r>
            <a:r>
              <a:rPr lang="hu-HU" dirty="0" err="1"/>
              <a:t>sztérikus</a:t>
            </a:r>
            <a:r>
              <a:rPr lang="hu-HU" dirty="0"/>
              <a:t> viszonyok) is befolyásolják.</a:t>
            </a:r>
          </a:p>
          <a:p>
            <a:endParaRPr lang="hu-HU" dirty="0"/>
          </a:p>
          <a:p>
            <a:r>
              <a:rPr lang="hu-HU" dirty="0" err="1"/>
              <a:t>Granzimek</a:t>
            </a:r>
            <a:r>
              <a:rPr lang="hu-HU" dirty="0"/>
              <a:t>: </a:t>
            </a:r>
            <a:r>
              <a:rPr lang="hu-HU" dirty="0" err="1"/>
              <a:t>Citotoxikus</a:t>
            </a:r>
            <a:r>
              <a:rPr lang="hu-HU" dirty="0"/>
              <a:t> sejtek által termelt, azok </a:t>
            </a:r>
            <a:r>
              <a:rPr lang="hu-HU" dirty="0" err="1"/>
              <a:t>granulumaiban</a:t>
            </a:r>
            <a:r>
              <a:rPr lang="hu-HU" dirty="0"/>
              <a:t> tárolt </a:t>
            </a:r>
            <a:r>
              <a:rPr lang="hu-HU" dirty="0" err="1"/>
              <a:t>litikus</a:t>
            </a:r>
            <a:r>
              <a:rPr lang="hu-HU" dirty="0"/>
              <a:t> hatású szerin </a:t>
            </a:r>
            <a:r>
              <a:rPr lang="hu-HU" dirty="0" err="1"/>
              <a:t>észterázok</a:t>
            </a:r>
            <a:endParaRPr lang="hu-HU" dirty="0"/>
          </a:p>
          <a:p>
            <a:r>
              <a:rPr lang="hu-HU" dirty="0" err="1"/>
              <a:t>Perforin</a:t>
            </a:r>
            <a:r>
              <a:rPr lang="hu-HU" dirty="0"/>
              <a:t>: </a:t>
            </a:r>
            <a:r>
              <a:rPr lang="hu-HU" dirty="0" err="1"/>
              <a:t>citotoxikus</a:t>
            </a:r>
            <a:r>
              <a:rPr lang="hu-HU" dirty="0"/>
              <a:t> sejtekből felszabaduló fehérje, mely polimerizáció révén a célsejt membránjában pórusokat képez és ezáltal a sejt oldódását segíti elő. </a:t>
            </a:r>
            <a:r>
              <a:rPr lang="hu-HU" dirty="0" err="1"/>
              <a:t>CTL-ák</a:t>
            </a:r>
            <a:r>
              <a:rPr lang="hu-HU" dirty="0"/>
              <a:t>, </a:t>
            </a:r>
            <a:r>
              <a:rPr lang="hu-HU" dirty="0" err="1"/>
              <a:t>NK-sejtek</a:t>
            </a:r>
            <a:r>
              <a:rPr lang="hu-HU" dirty="0"/>
              <a:t> </a:t>
            </a:r>
            <a:r>
              <a:rPr lang="hu-HU" dirty="0" err="1"/>
              <a:t>granulumaiban</a:t>
            </a:r>
            <a:r>
              <a:rPr lang="hu-HU" dirty="0"/>
              <a:t> tárolódik és a célsejttel történő érintkezés során szabadul fel. A plazmamembránba ékelődő fehérje, analóg a C9 komplement komponenssel.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AD515-1140-416A-BD99-AFC2A479E427}" type="slidenum">
              <a:rPr lang="hu-HU"/>
              <a:pPr/>
              <a:t>55</a:t>
            </a:fld>
            <a:endParaRPr lang="hu-H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/>
              <a:t>Abszolút indikációs területei: 	- Malignus haematológiai betegségek diagnosztikája és differenciáldiagnosztikája</a:t>
            </a:r>
          </a:p>
          <a:p>
            <a:r>
              <a:rPr lang="hu-HU" sz="1300"/>
              <a:t>					- Minimális reziduális betegség kimutatása</a:t>
            </a:r>
          </a:p>
          <a:p>
            <a:r>
              <a:rPr lang="hu-HU" sz="1300"/>
              <a:t>					- Multidrug rezisztencia vizsgálata</a:t>
            </a:r>
          </a:p>
          <a:p>
            <a:r>
              <a:rPr lang="hu-HU" sz="1300"/>
              <a:t>					- Csontvelő transzplantáció nyomonkövetése</a:t>
            </a:r>
          </a:p>
          <a:p>
            <a:r>
              <a:rPr lang="hu-HU" sz="1300"/>
              <a:t>					- AIDS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B1F9E-CF1B-4296-BF13-E2B75AA7C829}" type="slidenum">
              <a:rPr lang="hu-HU"/>
              <a:pPr/>
              <a:t>56</a:t>
            </a:fld>
            <a:endParaRPr lang="hu-H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>
              <a:solidFill>
                <a:srgbClr val="339933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1805B-D16C-419C-A24A-8A5B05D8BC99}" type="slidenum">
              <a:rPr lang="hu-HU"/>
              <a:pPr/>
              <a:t>57</a:t>
            </a:fld>
            <a:endParaRPr lang="hu-H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Szenzitivitás: A diagnosztikus célra használt antitest</a:t>
            </a:r>
            <a:r>
              <a:rPr lang="hu-HU" dirty="0">
                <a:solidFill>
                  <a:schemeClr val="bg1"/>
                </a:solidFill>
              </a:rPr>
              <a:t> a betegek hány %-át ismeri fel pozitívként, mennyire érzékeny</a:t>
            </a:r>
            <a:endParaRPr lang="hu-HU" dirty="0"/>
          </a:p>
          <a:p>
            <a:r>
              <a:rPr lang="hu-HU" dirty="0" err="1"/>
              <a:t>Specificitás</a:t>
            </a:r>
            <a:r>
              <a:rPr lang="hu-HU" dirty="0"/>
              <a:t>: Az</a:t>
            </a:r>
            <a:r>
              <a:rPr lang="hu-HU" dirty="0">
                <a:solidFill>
                  <a:schemeClr val="bg1"/>
                </a:solidFill>
              </a:rPr>
              <a:t> egészségesek közül negatívnak bizonyulók </a:t>
            </a:r>
            <a:r>
              <a:rPr lang="hu-HU" dirty="0" smtClean="0">
                <a:solidFill>
                  <a:schemeClr val="bg1"/>
                </a:solidFill>
              </a:rPr>
              <a:t>aránya …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Enzimek: </a:t>
            </a:r>
            <a:r>
              <a:rPr lang="hu-HU" dirty="0" err="1">
                <a:solidFill>
                  <a:schemeClr val="bg1"/>
                </a:solidFill>
              </a:rPr>
              <a:t>Peroxidáz</a:t>
            </a:r>
            <a:r>
              <a:rPr lang="hu-HU" dirty="0">
                <a:solidFill>
                  <a:schemeClr val="bg1"/>
                </a:solidFill>
              </a:rPr>
              <a:t> (HRPO</a:t>
            </a:r>
            <a:r>
              <a:rPr lang="hu-HU" dirty="0" smtClean="0">
                <a:solidFill>
                  <a:schemeClr val="bg1"/>
                </a:solidFill>
              </a:rPr>
              <a:t>) + DAB / </a:t>
            </a:r>
            <a:r>
              <a:rPr lang="hu-HU" dirty="0" err="1" smtClean="0">
                <a:solidFill>
                  <a:schemeClr val="bg1"/>
                </a:solidFill>
              </a:rPr>
              <a:t>True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Blue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>
                <a:solidFill>
                  <a:schemeClr val="bg1"/>
                </a:solidFill>
              </a:rPr>
              <a:t>Alkalikus </a:t>
            </a:r>
            <a:r>
              <a:rPr lang="hu-HU" dirty="0" err="1">
                <a:solidFill>
                  <a:schemeClr val="bg1"/>
                </a:solidFill>
              </a:rPr>
              <a:t>foszfatáz</a:t>
            </a:r>
            <a:r>
              <a:rPr lang="hu-HU" dirty="0">
                <a:solidFill>
                  <a:schemeClr val="bg1"/>
                </a:solidFill>
              </a:rPr>
              <a:t> (ALP</a:t>
            </a:r>
            <a:r>
              <a:rPr lang="hu-HU" dirty="0" smtClean="0">
                <a:solidFill>
                  <a:schemeClr val="bg1"/>
                </a:solidFill>
              </a:rPr>
              <a:t>) + NBT/ BCIP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6B808-FC03-4C15-A919-792BA2A1B92E}" type="slidenum">
              <a:rPr lang="hu-HU"/>
              <a:pPr/>
              <a:t>59</a:t>
            </a:fld>
            <a:endParaRPr lang="hu-H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Myeloma multiplex: monoklonális gammaglobulin szaporulat diagnosztizálása szérum elektroforézissel, immunelektroforézissel, immunfixációval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Zéta lánc: 3-3</a:t>
            </a:r>
            <a:r>
              <a:rPr lang="hu-HU" baseline="0" dirty="0" smtClean="0"/>
              <a:t> ITAM, többi komponensen csak 1-1</a:t>
            </a:r>
          </a:p>
          <a:p>
            <a:r>
              <a:rPr lang="hu-HU" baseline="0" dirty="0" smtClean="0"/>
              <a:t>ITAM: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immunoreceptor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tyrosine-based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activation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motif</a:t>
            </a:r>
            <a:endParaRPr lang="hu-HU" baseline="0" dirty="0" smtClean="0"/>
          </a:p>
          <a:p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ITIM: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immunoreceptor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tyrosine-based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inhibition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motif</a:t>
            </a: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TCR gének: V (variábilis), D (diverzitás szegmensek), J (kapcsolódási szegmensek),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(konstans szegmens). Minden V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szegmenst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megelőz egy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exon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ami az L (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leader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szegmenst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kódolja.</a:t>
            </a:r>
          </a:p>
          <a:p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TCR repertoár kialakítása:  szomatikus átrendeződés. Szükségesek hozzá VDJ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rekombinázok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génátrendeződés során egymás mellé került génszegmensek közti DNS szakaszok kivágása, majd közel került elemek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ligációja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rekombinázok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csak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límphocyta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specifikus komponenseket ismernek fel. RAGI-1 és 2: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rekombináció-aktiváló-gén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1,2; DNS-függő protein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kináz</a:t>
            </a:r>
            <a:r>
              <a:rPr lang="hu-H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stb..</a:t>
            </a:r>
          </a:p>
          <a:p>
            <a:endParaRPr lang="hu-HU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EDF73-B678-49EF-A0EC-5528082D676B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B04AE-C9CF-4D56-B2D8-8BF6D1135351}" type="slidenum">
              <a:rPr lang="hu-HU"/>
              <a:pPr/>
              <a:t>60</a:t>
            </a:fld>
            <a:endParaRPr lang="hu-H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Hemagglutinin</a:t>
            </a:r>
            <a:r>
              <a:rPr lang="hu-HU" dirty="0"/>
              <a:t>: </a:t>
            </a:r>
            <a:r>
              <a:rPr lang="hu-HU" dirty="0" err="1"/>
              <a:t>vvtek</a:t>
            </a:r>
            <a:r>
              <a:rPr lang="hu-HU" dirty="0"/>
              <a:t> agglutinációját kiváltó ellenanyag. Az emberi vér </a:t>
            </a:r>
            <a:r>
              <a:rPr lang="hu-HU" dirty="0" err="1"/>
              <a:t>hemagglutininjei</a:t>
            </a:r>
            <a:r>
              <a:rPr lang="hu-HU" dirty="0"/>
              <a:t> az AB0 vércsoport-antigénjeit ismeri fel. </a:t>
            </a:r>
            <a:r>
              <a:rPr lang="hu-HU" dirty="0" err="1"/>
              <a:t>HA-nek</a:t>
            </a:r>
            <a:r>
              <a:rPr lang="hu-HU" dirty="0"/>
              <a:t> nevezik az influenzavírus (és néhány más vírus) burkában található </a:t>
            </a:r>
            <a:r>
              <a:rPr lang="hu-HU" dirty="0" err="1"/>
              <a:t>glikoproteint</a:t>
            </a:r>
            <a:r>
              <a:rPr lang="hu-HU" dirty="0"/>
              <a:t> is, amely a gazdasejt felszínén lévő </a:t>
            </a:r>
            <a:r>
              <a:rPr lang="hu-HU" dirty="0" err="1"/>
              <a:t>glycoproteinekhez</a:t>
            </a:r>
            <a:r>
              <a:rPr lang="hu-HU" dirty="0"/>
              <a:t> kötődik, így inicializálva a fertőzést.</a:t>
            </a:r>
          </a:p>
          <a:p>
            <a:endParaRPr lang="hu-HU" dirty="0"/>
          </a:p>
          <a:p>
            <a:r>
              <a:rPr lang="hu-HU" dirty="0" err="1"/>
              <a:t>Anafilatoxinok</a:t>
            </a:r>
            <a:r>
              <a:rPr lang="hu-HU" dirty="0"/>
              <a:t> (C3a, C5a): Kis komplement komponensek, szerepük a kemotaxis, gyulladáskeltés és hízósejt </a:t>
            </a:r>
            <a:r>
              <a:rPr lang="hu-HU" dirty="0" err="1"/>
              <a:t>degranuláció</a:t>
            </a:r>
            <a:endParaRPr lang="hu-HU" dirty="0"/>
          </a:p>
          <a:p>
            <a:endParaRPr lang="hu-HU" dirty="0"/>
          </a:p>
          <a:p>
            <a:r>
              <a:rPr lang="hu-HU" b="1" dirty="0"/>
              <a:t>Professzionális </a:t>
            </a:r>
            <a:r>
              <a:rPr lang="hu-HU" b="1" dirty="0" err="1"/>
              <a:t>kemoattraktánsok</a:t>
            </a:r>
            <a:r>
              <a:rPr lang="hu-HU" b="1" dirty="0"/>
              <a:t>:	</a:t>
            </a:r>
            <a:r>
              <a:rPr lang="hu-HU" b="1" dirty="0" err="1"/>
              <a:t>N-formil</a:t>
            </a:r>
            <a:r>
              <a:rPr lang="hu-HU" b="1" dirty="0"/>
              <a:t> </a:t>
            </a:r>
            <a:r>
              <a:rPr lang="hu-HU" b="1" dirty="0" err="1"/>
              <a:t>peptidek</a:t>
            </a:r>
            <a:r>
              <a:rPr lang="hu-HU" b="1" dirty="0"/>
              <a:t> (FP) </a:t>
            </a:r>
          </a:p>
          <a:p>
            <a:r>
              <a:rPr lang="hu-HU" b="1" dirty="0"/>
              <a:t>							</a:t>
            </a:r>
            <a:r>
              <a:rPr lang="hu-HU" b="1" dirty="0" err="1"/>
              <a:t>kemokinek</a:t>
            </a:r>
            <a:r>
              <a:rPr lang="hu-HU" b="1" dirty="0"/>
              <a:t> (CC és CXC családok)</a:t>
            </a:r>
          </a:p>
          <a:p>
            <a:r>
              <a:rPr lang="hu-HU" b="1" dirty="0"/>
              <a:t> 							</a:t>
            </a:r>
            <a:r>
              <a:rPr lang="hu-HU" b="1" dirty="0" err="1"/>
              <a:t>arachidonsav</a:t>
            </a:r>
            <a:r>
              <a:rPr lang="hu-HU" b="1" dirty="0"/>
              <a:t> termékek</a:t>
            </a:r>
          </a:p>
          <a:p>
            <a:r>
              <a:rPr lang="hu-HU" b="1" dirty="0"/>
              <a:t> 							</a:t>
            </a:r>
            <a:r>
              <a:rPr lang="hu-HU" b="1" dirty="0" err="1"/>
              <a:t>feromonok</a:t>
            </a:r>
            <a:endParaRPr lang="hu-HU" b="1" dirty="0"/>
          </a:p>
          <a:p>
            <a:r>
              <a:rPr lang="hu-HU" b="1" dirty="0"/>
              <a:t> 							</a:t>
            </a:r>
            <a:r>
              <a:rPr lang="hu-HU" b="1" dirty="0" err="1"/>
              <a:t>complement</a:t>
            </a:r>
            <a:r>
              <a:rPr lang="hu-HU" b="1" dirty="0"/>
              <a:t> 5a, 3a</a:t>
            </a:r>
            <a:endParaRPr lang="en-GB" b="1" dirty="0"/>
          </a:p>
          <a:p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szuperantigének</a:t>
            </a:r>
            <a:r>
              <a:rPr lang="hu-HU" dirty="0" smtClean="0"/>
              <a:t> az MHC II molekulák</a:t>
            </a:r>
            <a:r>
              <a:rPr lang="hu-HU" baseline="0" dirty="0" smtClean="0"/>
              <a:t> külső, nem </a:t>
            </a:r>
            <a:r>
              <a:rPr lang="hu-HU" baseline="0" dirty="0" err="1" smtClean="0"/>
              <a:t>peptidkötő</a:t>
            </a:r>
            <a:r>
              <a:rPr lang="hu-HU" baseline="0" dirty="0" smtClean="0"/>
              <a:t> részéhez kapcsolódnak -&gt; egyidejűleg sok T-sejt klónt képesek aktiválni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EDF73-B678-49EF-A0EC-5528082D676B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EC51C-426C-4037-A6AB-67657B628889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897B5B-B2A3-481B-9C91-DACBD477DD48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F0E727-56B2-4B2C-9F45-96B1AF14A263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252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B5A9FCC6-DC4A-42F2-870B-503C85578D28}" type="slidenum">
              <a:rPr lang="en-US" smtClean="0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2835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2E9A35E5-EB03-4BD7-92BE-4878B16A5EF2}" type="slidenum">
              <a:rPr lang="en-US" smtClean="0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smtClean="0"/>
              <a:t>Kb. ezt kell tudni az év végére.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A3E0-D243-4834-999F-26643E1649E2}" type="datetimeFigureOut">
              <a:rPr lang="hu-HU" smtClean="0"/>
              <a:pPr/>
              <a:t>2013.10.29.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9929-4B29-4C5B-993E-49B48B5EE79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0.jpeg"/><Relationship Id="rId4" Type="http://schemas.openxmlformats.org/officeDocument/2006/relationships/oleObject" Target="../embeddings/oleObject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gif"/><Relationship Id="rId3" Type="http://schemas.openxmlformats.org/officeDocument/2006/relationships/image" Target="../media/image72.jpeg"/><Relationship Id="rId7" Type="http://schemas.openxmlformats.org/officeDocument/2006/relationships/image" Target="../media/image7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vbWYz9XDtLw" TargetMode="Externa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hu-HU" dirty="0" smtClean="0"/>
              <a:t>ÁOK Immunológia Konzultáció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56176" y="6137920"/>
            <a:ext cx="3304456" cy="720080"/>
          </a:xfrm>
        </p:spPr>
        <p:txBody>
          <a:bodyPr>
            <a:normAutofit lnSpcReduction="10000"/>
          </a:bodyPr>
          <a:lstStyle/>
          <a:p>
            <a:r>
              <a:rPr lang="hu-HU" sz="2000" dirty="0" smtClean="0"/>
              <a:t>Készítette: M. N. és N. A.</a:t>
            </a:r>
          </a:p>
          <a:p>
            <a:r>
              <a:rPr lang="hu-HU" sz="2000" dirty="0" smtClean="0"/>
              <a:t>2013. 10. 28.</a:t>
            </a:r>
            <a:endParaRPr lang="hu-HU" sz="2000" dirty="0"/>
          </a:p>
        </p:txBody>
      </p:sp>
      <p:pic>
        <p:nvPicPr>
          <p:cNvPr id="51202" name="Picture 2" descr="http://25.media.tumblr.com/23ebe89f9257d368b3b2c15458b75de0/tumblr_mulsb3X8MK1siuarvo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5952661" cy="4464496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948265" y="220486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8. heti tananyagig</a:t>
            </a:r>
          </a:p>
          <a:p>
            <a:r>
              <a:rPr lang="hu-HU" dirty="0"/>
              <a:t>e</a:t>
            </a:r>
            <a:r>
              <a:rPr lang="hu-HU" dirty="0" smtClean="0"/>
              <a:t>lőadások, szemináriumok alapján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nature.com/nbt/journal/v25/n11/images/nbt1342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200800" cy="6316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83768" y="188640"/>
            <a:ext cx="385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Komplement rendszer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836712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Alternatív út:</a:t>
            </a:r>
            <a:r>
              <a:rPr lang="hu-HU" dirty="0" smtClean="0"/>
              <a:t> legősibb, spontán aktiválódott C3 közelében </a:t>
            </a:r>
            <a:r>
              <a:rPr lang="hu-HU" dirty="0" err="1" smtClean="0"/>
              <a:t>nukleofil</a:t>
            </a:r>
            <a:r>
              <a:rPr lang="hu-HU" dirty="0" smtClean="0"/>
              <a:t> csoportok, </a:t>
            </a:r>
            <a:r>
              <a:rPr lang="hu-HU" dirty="0" err="1" smtClean="0"/>
              <a:t>sziálsav</a:t>
            </a:r>
            <a:r>
              <a:rPr lang="hu-HU" dirty="0" smtClean="0"/>
              <a:t> mentes felszín ( </a:t>
            </a:r>
            <a:r>
              <a:rPr lang="hu-HU" dirty="0" err="1" smtClean="0"/>
              <a:t>sziálsav</a:t>
            </a:r>
            <a:r>
              <a:rPr lang="hu-HU" dirty="0" smtClean="0"/>
              <a:t> saját membránokon H faktort köt -&gt; </a:t>
            </a:r>
            <a:r>
              <a:rPr lang="hu-HU" dirty="0" err="1" smtClean="0"/>
              <a:t>intaktivál</a:t>
            </a:r>
            <a:r>
              <a:rPr lang="hu-HU" dirty="0" smtClean="0"/>
              <a:t>), magnéziumion jelenlétében köt B faktort; D- faktor az egyedül </a:t>
            </a:r>
            <a:r>
              <a:rPr lang="hu-HU" dirty="0" smtClean="0"/>
              <a:t>ak</a:t>
            </a:r>
            <a:r>
              <a:rPr lang="hu-HU" dirty="0" smtClean="0"/>
              <a:t>tívként </a:t>
            </a:r>
            <a:r>
              <a:rPr lang="hu-HU" dirty="0" smtClean="0"/>
              <a:t>keringő elem, limitáló lépés, </a:t>
            </a:r>
            <a:r>
              <a:rPr lang="hu-HU" dirty="0" err="1" smtClean="0"/>
              <a:t>properdin</a:t>
            </a:r>
            <a:r>
              <a:rPr lang="hu-HU" dirty="0" smtClean="0"/>
              <a:t> stabilizál (C3bBbP), védő faktorok: H, I faktor, MCP (</a:t>
            </a:r>
            <a:r>
              <a:rPr lang="hu-HU" dirty="0" err="1" smtClean="0"/>
              <a:t>membrane</a:t>
            </a:r>
            <a:r>
              <a:rPr lang="hu-HU" dirty="0" smtClean="0"/>
              <a:t> </a:t>
            </a:r>
            <a:r>
              <a:rPr lang="hu-HU" dirty="0" err="1" smtClean="0"/>
              <a:t>cofactor</a:t>
            </a:r>
            <a:r>
              <a:rPr lang="hu-HU" dirty="0" smtClean="0"/>
              <a:t> protein)</a:t>
            </a:r>
          </a:p>
          <a:p>
            <a:endParaRPr lang="hu-HU" dirty="0"/>
          </a:p>
          <a:p>
            <a:r>
              <a:rPr lang="hu-HU" b="1" dirty="0" smtClean="0"/>
              <a:t>Klasszikus út: </a:t>
            </a:r>
            <a:r>
              <a:rPr lang="hu-HU" dirty="0" err="1" smtClean="0"/>
              <a:t>IgM-t</a:t>
            </a:r>
            <a:r>
              <a:rPr lang="hu-HU" dirty="0" smtClean="0"/>
              <a:t>, </a:t>
            </a:r>
            <a:r>
              <a:rPr lang="hu-HU" dirty="0" err="1" smtClean="0"/>
              <a:t>IgG-t</a:t>
            </a:r>
            <a:r>
              <a:rPr lang="hu-HU" dirty="0" smtClean="0"/>
              <a:t> köt (vagy akár </a:t>
            </a:r>
            <a:r>
              <a:rPr lang="hu-HU" dirty="0" err="1" smtClean="0"/>
              <a:t>CRP-t</a:t>
            </a:r>
            <a:r>
              <a:rPr lang="hu-HU" dirty="0" smtClean="0"/>
              <a:t>, baktériumokat, vírusokat) a C1q (tulipánhoz hasonló formájú molekula); C1r,s </a:t>
            </a:r>
            <a:r>
              <a:rPr lang="hu-HU" dirty="0" err="1" smtClean="0"/>
              <a:t>enzimatikus</a:t>
            </a:r>
            <a:r>
              <a:rPr lang="hu-HU" dirty="0" smtClean="0"/>
              <a:t> aktivitás, magnéziumion jelenlétében C1qr2s2 C2-t </a:t>
            </a:r>
            <a:r>
              <a:rPr lang="hu-HU" dirty="0" smtClean="0"/>
              <a:t>köt, </a:t>
            </a:r>
            <a:r>
              <a:rPr lang="hu-HU" dirty="0" err="1" smtClean="0"/>
              <a:t>kálciumion</a:t>
            </a:r>
            <a:r>
              <a:rPr lang="hu-HU" dirty="0" smtClean="0"/>
              <a:t> szükséges</a:t>
            </a:r>
            <a:endParaRPr lang="hu-HU" dirty="0" smtClean="0"/>
          </a:p>
          <a:p>
            <a:endParaRPr lang="hu-HU" b="1" dirty="0"/>
          </a:p>
          <a:p>
            <a:r>
              <a:rPr lang="hu-HU" b="1" dirty="0" err="1" smtClean="0"/>
              <a:t>Lektin</a:t>
            </a:r>
            <a:r>
              <a:rPr lang="hu-HU" b="1" dirty="0" smtClean="0"/>
              <a:t> út: </a:t>
            </a:r>
            <a:r>
              <a:rPr lang="hu-HU" dirty="0" smtClean="0"/>
              <a:t>MBL (hasonló C1q-hoz) </a:t>
            </a:r>
            <a:r>
              <a:rPr lang="hu-HU" dirty="0" err="1" smtClean="0"/>
              <a:t>poliszacharidokat</a:t>
            </a:r>
            <a:r>
              <a:rPr lang="hu-HU" dirty="0" smtClean="0"/>
              <a:t> ismer fel (saját </a:t>
            </a:r>
            <a:r>
              <a:rPr lang="hu-HU" dirty="0" err="1" smtClean="0"/>
              <a:t>glikoporteinek</a:t>
            </a:r>
            <a:r>
              <a:rPr lang="hu-HU" dirty="0" smtClean="0"/>
              <a:t> terminális </a:t>
            </a:r>
            <a:r>
              <a:rPr lang="hu-HU" dirty="0" err="1" smtClean="0"/>
              <a:t>sziálsavjához</a:t>
            </a:r>
            <a:r>
              <a:rPr lang="hu-HU" dirty="0" smtClean="0"/>
              <a:t>, </a:t>
            </a:r>
            <a:r>
              <a:rPr lang="hu-HU" dirty="0" err="1" smtClean="0"/>
              <a:t>galaktózához</a:t>
            </a:r>
            <a:r>
              <a:rPr lang="hu-HU" dirty="0" smtClean="0"/>
              <a:t> nem köt), </a:t>
            </a:r>
            <a:r>
              <a:rPr lang="hu-HU" dirty="0" err="1" smtClean="0"/>
              <a:t>MASP-ot</a:t>
            </a:r>
            <a:r>
              <a:rPr lang="hu-HU" dirty="0" smtClean="0"/>
              <a:t> aktivál (has. C1r,s-hez) C4 hasítást </a:t>
            </a:r>
            <a:r>
              <a:rPr lang="hu-HU" dirty="0" smtClean="0"/>
              <a:t>katalizál, </a:t>
            </a:r>
            <a:r>
              <a:rPr lang="hu-HU" dirty="0" err="1" smtClean="0"/>
              <a:t>kálciumion</a:t>
            </a:r>
            <a:r>
              <a:rPr lang="hu-HU" dirty="0" smtClean="0"/>
              <a:t> szükséges</a:t>
            </a:r>
            <a:endParaRPr lang="hu-HU" b="1" dirty="0"/>
          </a:p>
        </p:txBody>
      </p:sp>
      <p:pic>
        <p:nvPicPr>
          <p:cNvPr id="31746" name="Picture 2" descr="http://www.glycoforum.gr.jp/science/word/gif0012/LEB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90758"/>
            <a:ext cx="3280363" cy="2567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" y="116632"/>
            <a:ext cx="89644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</a:t>
            </a:r>
            <a:r>
              <a:rPr lang="hu-HU" sz="2800" dirty="0" err="1" smtClean="0"/>
              <a:t>komplementaktivációt</a:t>
            </a:r>
            <a:r>
              <a:rPr lang="hu-HU" sz="2800" dirty="0" smtClean="0"/>
              <a:t> szabályozó szérumkomponensek: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0070C0"/>
                </a:solidFill>
              </a:rPr>
              <a:t>C1 – inhibitor:</a:t>
            </a:r>
            <a:r>
              <a:rPr lang="hu-HU" dirty="0" smtClean="0"/>
              <a:t>  C1 vagy MBL- </a:t>
            </a:r>
            <a:r>
              <a:rPr lang="hu-HU" dirty="0" err="1" smtClean="0"/>
              <a:t>MASp</a:t>
            </a:r>
            <a:r>
              <a:rPr lang="hu-HU" dirty="0" smtClean="0"/>
              <a:t> komplexet </a:t>
            </a:r>
            <a:r>
              <a:rPr lang="hu-HU" dirty="0" err="1" smtClean="0"/>
              <a:t>disszociáltatja</a:t>
            </a:r>
            <a:r>
              <a:rPr lang="hu-HU" dirty="0" smtClean="0"/>
              <a:t>, </a:t>
            </a:r>
            <a:r>
              <a:rPr lang="hu-HU" dirty="0" err="1" smtClean="0"/>
              <a:t>proteázokat</a:t>
            </a:r>
            <a:r>
              <a:rPr lang="hu-HU" dirty="0" smtClean="0"/>
              <a:t> megköti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C4b- kötő fehérje: </a:t>
            </a:r>
            <a:r>
              <a:rPr lang="hu-HU" dirty="0" smtClean="0"/>
              <a:t>a klasszikus út C3 </a:t>
            </a:r>
            <a:r>
              <a:rPr lang="hu-HU" dirty="0" err="1" smtClean="0"/>
              <a:t>konvertázát</a:t>
            </a:r>
            <a:r>
              <a:rPr lang="hu-HU" dirty="0" smtClean="0"/>
              <a:t> gátolja, az I faktor </a:t>
            </a:r>
            <a:r>
              <a:rPr lang="hu-HU" dirty="0" err="1" smtClean="0"/>
              <a:t>kofaktora</a:t>
            </a:r>
            <a:endParaRPr lang="hu-HU" dirty="0" smtClean="0"/>
          </a:p>
          <a:p>
            <a:r>
              <a:rPr lang="hu-HU" dirty="0" smtClean="0">
                <a:solidFill>
                  <a:srgbClr val="0070C0"/>
                </a:solidFill>
              </a:rPr>
              <a:t>H faktor: </a:t>
            </a:r>
            <a:r>
              <a:rPr lang="hu-HU" dirty="0" smtClean="0"/>
              <a:t>az alternatív út C3 </a:t>
            </a:r>
            <a:r>
              <a:rPr lang="hu-HU" dirty="0" err="1" smtClean="0"/>
              <a:t>konvertázát</a:t>
            </a:r>
            <a:r>
              <a:rPr lang="hu-HU" dirty="0" smtClean="0"/>
              <a:t> gátolja, az I faktor </a:t>
            </a:r>
            <a:r>
              <a:rPr lang="hu-HU" dirty="0" err="1" smtClean="0"/>
              <a:t>kofaktora</a:t>
            </a:r>
            <a:endParaRPr lang="hu-HU" dirty="0" smtClean="0"/>
          </a:p>
          <a:p>
            <a:r>
              <a:rPr lang="hu-HU" dirty="0" smtClean="0">
                <a:solidFill>
                  <a:srgbClr val="0070C0"/>
                </a:solidFill>
              </a:rPr>
              <a:t>I faktor:  </a:t>
            </a:r>
            <a:r>
              <a:rPr lang="hu-HU" dirty="0" smtClean="0"/>
              <a:t>a C3b-t és C4b-t hasítja </a:t>
            </a:r>
            <a:r>
              <a:rPr lang="hu-HU" dirty="0" err="1" smtClean="0"/>
              <a:t>kofaktor</a:t>
            </a:r>
            <a:r>
              <a:rPr lang="hu-HU" dirty="0" smtClean="0"/>
              <a:t> jelenlétében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S protein (</a:t>
            </a:r>
            <a:r>
              <a:rPr lang="hu-HU" dirty="0" err="1" smtClean="0">
                <a:solidFill>
                  <a:srgbClr val="0070C0"/>
                </a:solidFill>
              </a:rPr>
              <a:t>vitronectin</a:t>
            </a:r>
            <a:r>
              <a:rPr lang="hu-HU" dirty="0" smtClean="0">
                <a:solidFill>
                  <a:srgbClr val="0070C0"/>
                </a:solidFill>
              </a:rPr>
              <a:t>): </a:t>
            </a:r>
            <a:r>
              <a:rPr lang="hu-HU" dirty="0" smtClean="0"/>
              <a:t>a MAC kialakulását és membránhoz kötődését gátolja, C9 polimerizációját blokkolja</a:t>
            </a:r>
          </a:p>
          <a:p>
            <a:r>
              <a:rPr lang="hu-HU" dirty="0" err="1" smtClean="0">
                <a:solidFill>
                  <a:srgbClr val="0070C0"/>
                </a:solidFill>
              </a:rPr>
              <a:t>Clusterin</a:t>
            </a:r>
            <a:r>
              <a:rPr lang="hu-HU" dirty="0" smtClean="0">
                <a:solidFill>
                  <a:srgbClr val="0070C0"/>
                </a:solidFill>
              </a:rPr>
              <a:t>, </a:t>
            </a:r>
            <a:r>
              <a:rPr lang="hu-HU" dirty="0" err="1" smtClean="0">
                <a:solidFill>
                  <a:srgbClr val="0070C0"/>
                </a:solidFill>
              </a:rPr>
              <a:t>Protectin</a:t>
            </a:r>
            <a:r>
              <a:rPr lang="hu-HU" dirty="0" smtClean="0">
                <a:solidFill>
                  <a:srgbClr val="0070C0"/>
                </a:solidFill>
              </a:rPr>
              <a:t>: </a:t>
            </a:r>
            <a:r>
              <a:rPr lang="hu-HU" dirty="0" smtClean="0"/>
              <a:t>a MAC kialakulását gátolja</a:t>
            </a:r>
          </a:p>
          <a:p>
            <a:r>
              <a:rPr lang="hu-HU" dirty="0" err="1" smtClean="0">
                <a:solidFill>
                  <a:srgbClr val="0070C0"/>
                </a:solidFill>
              </a:rPr>
              <a:t>Anafilatoxin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 err="1" smtClean="0">
                <a:solidFill>
                  <a:srgbClr val="0070C0"/>
                </a:solidFill>
              </a:rPr>
              <a:t>inaktivátor</a:t>
            </a:r>
            <a:r>
              <a:rPr lang="hu-HU" dirty="0" smtClean="0">
                <a:solidFill>
                  <a:srgbClr val="0070C0"/>
                </a:solidFill>
              </a:rPr>
              <a:t>: </a:t>
            </a:r>
            <a:r>
              <a:rPr lang="hu-HU" dirty="0" err="1" smtClean="0"/>
              <a:t>inaktiválja</a:t>
            </a:r>
            <a:r>
              <a:rPr lang="hu-HU" dirty="0" smtClean="0"/>
              <a:t> az </a:t>
            </a:r>
            <a:r>
              <a:rPr lang="hu-HU" dirty="0" err="1" smtClean="0"/>
              <a:t>anafilatoxinokat</a:t>
            </a:r>
            <a:r>
              <a:rPr lang="hu-HU" dirty="0" smtClean="0"/>
              <a:t> és kinineket</a:t>
            </a:r>
          </a:p>
          <a:p>
            <a:endParaRPr lang="hu-HU" dirty="0"/>
          </a:p>
          <a:p>
            <a:r>
              <a:rPr lang="hu-HU" sz="2800" dirty="0" smtClean="0"/>
              <a:t>Komplement hiányos állapotok:</a:t>
            </a:r>
          </a:p>
          <a:p>
            <a:endParaRPr lang="hu-HU" dirty="0"/>
          </a:p>
          <a:p>
            <a:pPr>
              <a:lnSpc>
                <a:spcPct val="150000"/>
              </a:lnSpc>
            </a:pPr>
            <a:r>
              <a:rPr lang="hu-HU" dirty="0" smtClean="0">
                <a:latin typeface="+mj-lt"/>
              </a:rPr>
              <a:t>Korai komponensek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autoimmun</a:t>
            </a:r>
            <a:r>
              <a:rPr lang="hu-HU" dirty="0" smtClean="0">
                <a:latin typeface="+mj-lt"/>
              </a:rPr>
              <a:t> betegségek</a:t>
            </a:r>
            <a:br>
              <a:rPr lang="hu-HU" dirty="0" smtClean="0">
                <a:latin typeface="+mj-lt"/>
              </a:rPr>
            </a:br>
            <a:r>
              <a:rPr lang="hu-HU" dirty="0" smtClean="0">
                <a:latin typeface="+mj-lt"/>
              </a:rPr>
              <a:t>Késői komponensek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pyog</a:t>
            </a:r>
            <a:r>
              <a:rPr lang="hu-HU" dirty="0" smtClean="0">
                <a:latin typeface="+mj-lt"/>
              </a:rPr>
              <a:t>én bakteriális és Ne</a:t>
            </a:r>
            <a:r>
              <a:rPr lang="en-US" dirty="0" err="1" smtClean="0">
                <a:latin typeface="+mj-lt"/>
              </a:rPr>
              <a:t>isseria</a:t>
            </a:r>
            <a:r>
              <a:rPr lang="en-US" dirty="0" smtClean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fertőzések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+mj-lt"/>
              </a:rPr>
              <a:t>A leggyakoribb veleszületett hiány</a:t>
            </a:r>
            <a:r>
              <a:rPr lang="en-US" dirty="0" smtClean="0">
                <a:latin typeface="+mj-lt"/>
              </a:rPr>
              <a:t>: C2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C1I</a:t>
            </a:r>
            <a:r>
              <a:rPr lang="hu-HU" dirty="0" err="1" smtClean="0">
                <a:latin typeface="+mj-lt"/>
              </a:rPr>
              <a:t>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deficienc</a:t>
            </a:r>
            <a:r>
              <a:rPr lang="hu-HU" dirty="0" err="1" smtClean="0">
                <a:latin typeface="+mj-lt"/>
              </a:rPr>
              <a:t>ia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heredit</a:t>
            </a:r>
            <a:r>
              <a:rPr lang="hu-HU" dirty="0" err="1" smtClean="0">
                <a:latin typeface="+mj-lt"/>
              </a:rPr>
              <a:t>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angi</a:t>
            </a:r>
            <a:r>
              <a:rPr lang="hu-HU" dirty="0" err="1" smtClean="0">
                <a:latin typeface="+mj-lt"/>
              </a:rPr>
              <a:t>oneuroticus</a:t>
            </a:r>
            <a:r>
              <a:rPr lang="hu-HU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oedema</a:t>
            </a:r>
            <a:r>
              <a:rPr lang="hu-HU" dirty="0" smtClean="0">
                <a:latin typeface="+mj-lt"/>
              </a:rPr>
              <a:t> (túl sok </a:t>
            </a:r>
            <a:r>
              <a:rPr lang="hu-HU" dirty="0" err="1" smtClean="0">
                <a:latin typeface="+mj-lt"/>
              </a:rPr>
              <a:t>bradykinin</a:t>
            </a:r>
            <a:r>
              <a:rPr lang="hu-HU" dirty="0" smtClean="0">
                <a:latin typeface="+mj-lt"/>
              </a:rPr>
              <a:t>, nem C3a, C5a!)</a:t>
            </a:r>
            <a:endParaRPr lang="en-US" dirty="0" smtClean="0">
              <a:latin typeface="+mj-lt"/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0722" name="Picture 2" descr="http://www.tudogyogyaszat.hu/web/upload/articles/image/2007/2_3abraoed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629471"/>
            <a:ext cx="2689157" cy="1228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0"/>
            <a:ext cx="6298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veleszületett immunitás receptorai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836712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Komplementreceptorok</a:t>
            </a:r>
            <a:r>
              <a:rPr lang="hu-HU" b="1" dirty="0" smtClean="0"/>
              <a:t>: 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CR1:</a:t>
            </a:r>
            <a:r>
              <a:rPr lang="hu-HU" dirty="0" smtClean="0"/>
              <a:t> </a:t>
            </a:r>
            <a:r>
              <a:rPr lang="hu-HU" dirty="0" smtClean="0"/>
              <a:t>egyláncú, </a:t>
            </a:r>
            <a:r>
              <a:rPr lang="hu-HU" dirty="0" smtClean="0"/>
              <a:t>C3b,C4b, iC3b, C1q molekulát ismer fel, komplementtel jelölt képletek eltávolítása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CR2:  </a:t>
            </a:r>
            <a:r>
              <a:rPr lang="hu-HU" dirty="0" smtClean="0"/>
              <a:t>egyláncú, </a:t>
            </a:r>
            <a:r>
              <a:rPr lang="hu-HU" dirty="0" smtClean="0"/>
              <a:t>C3d-t köt, B </a:t>
            </a:r>
            <a:r>
              <a:rPr lang="hu-HU" dirty="0" err="1" smtClean="0"/>
              <a:t>limfociták</a:t>
            </a:r>
            <a:r>
              <a:rPr lang="hu-HU" dirty="0" smtClean="0"/>
              <a:t> felszínén, B sejt aktiváció, AT válasz szabályozása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CR 3,4: </a:t>
            </a:r>
            <a:r>
              <a:rPr lang="hu-HU" dirty="0" err="1" smtClean="0"/>
              <a:t>integrin</a:t>
            </a:r>
            <a:r>
              <a:rPr lang="hu-HU" dirty="0" smtClean="0"/>
              <a:t> TM </a:t>
            </a:r>
            <a:r>
              <a:rPr lang="hu-HU" dirty="0" err="1" smtClean="0"/>
              <a:t>glikoproteinek</a:t>
            </a:r>
            <a:r>
              <a:rPr lang="hu-HU" dirty="0" smtClean="0"/>
              <a:t>, iC3b, C3b, C3d fagocitákon, NK sejteken -&gt; </a:t>
            </a:r>
            <a:r>
              <a:rPr lang="hu-HU" dirty="0" err="1" smtClean="0"/>
              <a:t>fagocitózis</a:t>
            </a:r>
            <a:r>
              <a:rPr lang="hu-HU" dirty="0" smtClean="0"/>
              <a:t> elősegítése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C3aR, C5aR: </a:t>
            </a:r>
            <a:r>
              <a:rPr lang="hu-HU" dirty="0" err="1" smtClean="0"/>
              <a:t>anafilatoxinok</a:t>
            </a:r>
            <a:r>
              <a:rPr lang="hu-HU" dirty="0" smtClean="0"/>
              <a:t> 7TM receptorai, </a:t>
            </a:r>
            <a:r>
              <a:rPr lang="hu-HU" dirty="0" err="1" smtClean="0"/>
              <a:t>makrofágokon</a:t>
            </a:r>
            <a:r>
              <a:rPr lang="hu-HU" dirty="0" smtClean="0"/>
              <a:t>, </a:t>
            </a:r>
            <a:r>
              <a:rPr lang="hu-HU" dirty="0" err="1" smtClean="0"/>
              <a:t>granulocytákon</a:t>
            </a:r>
            <a:r>
              <a:rPr lang="hu-HU" dirty="0" smtClean="0"/>
              <a:t>, </a:t>
            </a:r>
            <a:r>
              <a:rPr lang="hu-HU" dirty="0" err="1" smtClean="0"/>
              <a:t>vérlemezkéken</a:t>
            </a:r>
            <a:r>
              <a:rPr lang="hu-HU" dirty="0" smtClean="0"/>
              <a:t>, sejttoborzás; simaizom,- </a:t>
            </a:r>
            <a:r>
              <a:rPr lang="hu-HU" dirty="0" err="1" smtClean="0"/>
              <a:t>endothel</a:t>
            </a:r>
            <a:r>
              <a:rPr lang="hu-HU" dirty="0" smtClean="0"/>
              <a:t>,- és </a:t>
            </a:r>
            <a:r>
              <a:rPr lang="hu-HU" dirty="0" err="1" smtClean="0"/>
              <a:t>epithelsejteken-</a:t>
            </a:r>
            <a:r>
              <a:rPr lang="hu-HU" dirty="0" smtClean="0"/>
              <a:t>&gt; </a:t>
            </a:r>
            <a:r>
              <a:rPr lang="hu-HU" dirty="0" smtClean="0"/>
              <a:t>f</a:t>
            </a:r>
            <a:r>
              <a:rPr lang="hu-HU" dirty="0" smtClean="0"/>
              <a:t>ehérvérsejtek </a:t>
            </a:r>
            <a:r>
              <a:rPr lang="hu-HU" dirty="0" smtClean="0"/>
              <a:t>letapadása és szövetek közé vándorlása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29698" name="Picture 2" descr="http://www.microbiologybook.org/ghaffar/opson-pha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83516"/>
            <a:ext cx="4118248" cy="3174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-99392"/>
            <a:ext cx="6298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veleszületett immunitás receptorai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620688"/>
            <a:ext cx="7092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Fc</a:t>
            </a:r>
            <a:r>
              <a:rPr lang="hu-HU" b="1" dirty="0" smtClean="0"/>
              <a:t> Receptorok: </a:t>
            </a:r>
          </a:p>
          <a:p>
            <a:r>
              <a:rPr lang="hu-HU" dirty="0" smtClean="0"/>
              <a:t>immunglobulinok </a:t>
            </a:r>
            <a:r>
              <a:rPr lang="hu-HU" dirty="0" err="1" smtClean="0"/>
              <a:t>Fc</a:t>
            </a:r>
            <a:r>
              <a:rPr lang="hu-HU" dirty="0" smtClean="0"/>
              <a:t> régióját kötik, immunglobulin szupercsaládba tartoznak kivéve </a:t>
            </a:r>
            <a:r>
              <a:rPr lang="hu-HU" dirty="0" err="1" smtClean="0"/>
              <a:t>Fc</a:t>
            </a:r>
            <a:r>
              <a:rPr lang="el-GR" dirty="0" smtClean="0"/>
              <a:t>ε</a:t>
            </a:r>
            <a:r>
              <a:rPr lang="hu-HU" dirty="0" smtClean="0"/>
              <a:t>RII (C típusú </a:t>
            </a:r>
            <a:r>
              <a:rPr lang="hu-HU" dirty="0" err="1" smtClean="0"/>
              <a:t>lektin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-</a:t>
            </a:r>
            <a:r>
              <a:rPr lang="hu-HU" dirty="0" err="1" smtClean="0">
                <a:solidFill>
                  <a:srgbClr val="0070C0"/>
                </a:solidFill>
              </a:rPr>
              <a:t>Fc</a:t>
            </a:r>
            <a:r>
              <a:rPr lang="el-GR" dirty="0" smtClean="0">
                <a:solidFill>
                  <a:srgbClr val="0070C0"/>
                </a:solidFill>
              </a:rPr>
              <a:t>γ</a:t>
            </a:r>
            <a:r>
              <a:rPr lang="hu-HU" dirty="0" smtClean="0">
                <a:solidFill>
                  <a:srgbClr val="0070C0"/>
                </a:solidFill>
              </a:rPr>
              <a:t>RI, II, III: </a:t>
            </a:r>
            <a:r>
              <a:rPr lang="hu-HU" dirty="0" err="1" smtClean="0"/>
              <a:t>IgG</a:t>
            </a:r>
            <a:r>
              <a:rPr lang="hu-HU" dirty="0" smtClean="0"/>
              <a:t> molekulákat kötik, </a:t>
            </a:r>
            <a:r>
              <a:rPr lang="hu-HU" dirty="0" err="1" smtClean="0"/>
              <a:t>Fc</a:t>
            </a:r>
            <a:r>
              <a:rPr lang="el-GR" dirty="0" smtClean="0"/>
              <a:t>γ</a:t>
            </a:r>
            <a:r>
              <a:rPr lang="hu-HU" dirty="0" smtClean="0"/>
              <a:t>RI nagyobb affinitás szabadon, II és III </a:t>
            </a:r>
            <a:r>
              <a:rPr lang="hu-HU" dirty="0" err="1" smtClean="0"/>
              <a:t>immunkmplexeket</a:t>
            </a:r>
            <a:r>
              <a:rPr lang="hu-HU" dirty="0" smtClean="0"/>
              <a:t> köt keringő molekulát köt, </a:t>
            </a:r>
            <a:r>
              <a:rPr lang="hu-HU" dirty="0" err="1" smtClean="0"/>
              <a:t>opszonizáció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e.g</a:t>
            </a:r>
            <a:r>
              <a:rPr lang="hu-HU" dirty="0"/>
              <a:t>. </a:t>
            </a:r>
            <a:r>
              <a:rPr lang="hu-HU" dirty="0" err="1"/>
              <a:t>Fc</a:t>
            </a:r>
            <a:r>
              <a:rPr lang="hu-HU" dirty="0">
                <a:sym typeface="Symbol" pitchFamily="18" charset="2"/>
              </a:rPr>
              <a:t></a:t>
            </a:r>
            <a:r>
              <a:rPr lang="hu-HU" dirty="0" smtClean="0">
                <a:sym typeface="Symbol" pitchFamily="18" charset="2"/>
              </a:rPr>
              <a:t>RI), </a:t>
            </a:r>
            <a:r>
              <a:rPr lang="hu-HU" dirty="0" err="1" smtClean="0"/>
              <a:t>B-sejt</a:t>
            </a:r>
            <a:r>
              <a:rPr lang="hu-HU" dirty="0" smtClean="0"/>
              <a:t> </a:t>
            </a:r>
            <a:r>
              <a:rPr lang="hu-HU" dirty="0"/>
              <a:t>szabályozás (</a:t>
            </a:r>
            <a:r>
              <a:rPr lang="hu-HU" dirty="0" err="1"/>
              <a:t>Fc</a:t>
            </a:r>
            <a:r>
              <a:rPr lang="hu-HU" dirty="0">
                <a:sym typeface="Symbol" pitchFamily="18" charset="2"/>
              </a:rPr>
              <a:t>R </a:t>
            </a:r>
            <a:r>
              <a:rPr lang="hu-HU" dirty="0" err="1">
                <a:sym typeface="Symbol" pitchFamily="18" charset="2"/>
              </a:rPr>
              <a:t>IIb</a:t>
            </a:r>
            <a:r>
              <a:rPr lang="hu-HU" dirty="0" smtClean="0">
                <a:sym typeface="Symbol" pitchFamily="18" charset="2"/>
              </a:rPr>
              <a:t>)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err="1" smtClean="0">
                <a:solidFill>
                  <a:srgbClr val="0070C0"/>
                </a:solidFill>
              </a:rPr>
              <a:t>Fc</a:t>
            </a:r>
            <a:r>
              <a:rPr lang="el-GR" dirty="0" smtClean="0">
                <a:solidFill>
                  <a:srgbClr val="0070C0"/>
                </a:solidFill>
              </a:rPr>
              <a:t>ε</a:t>
            </a:r>
            <a:r>
              <a:rPr lang="hu-HU" dirty="0" smtClean="0">
                <a:solidFill>
                  <a:srgbClr val="0070C0"/>
                </a:solidFill>
              </a:rPr>
              <a:t>RI, II: </a:t>
            </a:r>
            <a:r>
              <a:rPr lang="hu-HU" dirty="0" err="1" smtClean="0"/>
              <a:t>IgE</a:t>
            </a:r>
            <a:r>
              <a:rPr lang="hu-HU" dirty="0" smtClean="0"/>
              <a:t> molekulát köt, </a:t>
            </a:r>
            <a:r>
              <a:rPr lang="hu-HU" dirty="0"/>
              <a:t>nagy affinitású (</a:t>
            </a:r>
            <a:r>
              <a:rPr lang="hu-HU" dirty="0" err="1"/>
              <a:t>Fc</a:t>
            </a:r>
            <a:r>
              <a:rPr lang="hu-HU" dirty="0">
                <a:sym typeface="Symbol" pitchFamily="18" charset="2"/>
              </a:rPr>
              <a:t>RI) hízósejteken és </a:t>
            </a:r>
            <a:r>
              <a:rPr lang="hu-HU" dirty="0" err="1" smtClean="0">
                <a:sym typeface="Symbol" pitchFamily="18" charset="2"/>
              </a:rPr>
              <a:t>bazofileken</a:t>
            </a:r>
            <a:r>
              <a:rPr lang="hu-HU" dirty="0" smtClean="0">
                <a:sym typeface="Symbol" pitchFamily="18" charset="2"/>
              </a:rPr>
              <a:t> </a:t>
            </a:r>
            <a:r>
              <a:rPr lang="hu-HU" dirty="0">
                <a:sym typeface="Symbol" pitchFamily="18" charset="2"/>
              </a:rPr>
              <a:t>(</a:t>
            </a:r>
            <a:r>
              <a:rPr lang="hu-HU" dirty="0"/>
              <a:t>allergia</a:t>
            </a:r>
            <a:r>
              <a:rPr lang="hu-HU" dirty="0" smtClean="0"/>
              <a:t>), sejtaktiválás, </a:t>
            </a:r>
            <a:r>
              <a:rPr lang="hu-HU" dirty="0" err="1" smtClean="0"/>
              <a:t>degranuláció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err="1" smtClean="0">
                <a:solidFill>
                  <a:srgbClr val="0070C0"/>
                </a:solidFill>
              </a:rPr>
              <a:t>Fc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hu-HU" dirty="0" smtClean="0">
                <a:solidFill>
                  <a:srgbClr val="0070C0"/>
                </a:solidFill>
              </a:rPr>
              <a:t>RI:</a:t>
            </a:r>
            <a:r>
              <a:rPr lang="hu-HU" dirty="0" smtClean="0"/>
              <a:t> </a:t>
            </a:r>
            <a:r>
              <a:rPr lang="hu-HU" dirty="0" err="1" smtClean="0"/>
              <a:t>IgA-t</a:t>
            </a:r>
            <a:r>
              <a:rPr lang="hu-HU" dirty="0" smtClean="0"/>
              <a:t> köt, </a:t>
            </a:r>
            <a:r>
              <a:rPr lang="hu-HU" dirty="0" err="1" smtClean="0"/>
              <a:t>fagocitózis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err="1" smtClean="0">
                <a:solidFill>
                  <a:srgbClr val="0070C0"/>
                </a:solidFill>
              </a:rPr>
              <a:t>pIgR</a:t>
            </a:r>
            <a:r>
              <a:rPr lang="hu-HU" dirty="0" smtClean="0">
                <a:solidFill>
                  <a:srgbClr val="0070C0"/>
                </a:solidFill>
              </a:rPr>
              <a:t>:</a:t>
            </a:r>
            <a:r>
              <a:rPr lang="hu-HU" dirty="0" smtClean="0"/>
              <a:t> </a:t>
            </a:r>
            <a:r>
              <a:rPr lang="hu-HU" dirty="0" err="1" smtClean="0"/>
              <a:t>polimeg</a:t>
            </a:r>
            <a:r>
              <a:rPr lang="hu-HU" dirty="0" smtClean="0"/>
              <a:t> </a:t>
            </a:r>
            <a:r>
              <a:rPr lang="hu-HU" dirty="0" err="1" smtClean="0"/>
              <a:t>IgM</a:t>
            </a:r>
            <a:r>
              <a:rPr lang="hu-HU" dirty="0" smtClean="0"/>
              <a:t> és </a:t>
            </a:r>
            <a:r>
              <a:rPr lang="hu-HU" dirty="0" err="1" smtClean="0"/>
              <a:t>IgA</a:t>
            </a:r>
            <a:r>
              <a:rPr lang="hu-HU" dirty="0" smtClean="0"/>
              <a:t> molekulákat köt, </a:t>
            </a:r>
            <a:r>
              <a:rPr lang="hu-HU" dirty="0" err="1" smtClean="0"/>
              <a:t>AT-ek</a:t>
            </a:r>
            <a:r>
              <a:rPr lang="hu-HU" dirty="0" smtClean="0"/>
              <a:t> </a:t>
            </a:r>
            <a:r>
              <a:rPr lang="hu-HU" dirty="0" smtClean="0"/>
              <a:t>transzportja- </a:t>
            </a:r>
            <a:r>
              <a:rPr lang="hu-HU" dirty="0" err="1" smtClean="0"/>
              <a:t>transzcitózis</a:t>
            </a:r>
            <a:endParaRPr lang="hu-HU" dirty="0"/>
          </a:p>
          <a:p>
            <a:pPr marL="342900" indent="-342900"/>
            <a:r>
              <a:rPr lang="hu-HU" dirty="0" err="1" smtClean="0"/>
              <a:t>-</a:t>
            </a:r>
            <a:r>
              <a:rPr lang="hu-HU" dirty="0" err="1" smtClean="0">
                <a:solidFill>
                  <a:srgbClr val="0070C0"/>
                </a:solidFill>
              </a:rPr>
              <a:t>FcRn</a:t>
            </a:r>
            <a:r>
              <a:rPr lang="hu-HU" dirty="0" smtClean="0">
                <a:solidFill>
                  <a:srgbClr val="0070C0"/>
                </a:solidFill>
              </a:rPr>
              <a:t> (</a:t>
            </a:r>
            <a:r>
              <a:rPr lang="hu-HU" dirty="0" err="1" smtClean="0">
                <a:solidFill>
                  <a:srgbClr val="0070C0"/>
                </a:solidFill>
              </a:rPr>
              <a:t>neonatal</a:t>
            </a:r>
            <a:r>
              <a:rPr lang="hu-HU" dirty="0" smtClean="0">
                <a:solidFill>
                  <a:srgbClr val="0070C0"/>
                </a:solidFill>
              </a:rPr>
              <a:t>): </a:t>
            </a:r>
            <a:r>
              <a:rPr lang="hu-HU" dirty="0" err="1"/>
              <a:t>IgG</a:t>
            </a:r>
            <a:r>
              <a:rPr lang="hu-HU" dirty="0"/>
              <a:t> </a:t>
            </a:r>
            <a:r>
              <a:rPr lang="hu-HU" dirty="0" err="1" smtClean="0"/>
              <a:t>transzcitózis</a:t>
            </a:r>
            <a:r>
              <a:rPr lang="hu-HU" dirty="0" smtClean="0"/>
              <a:t> ,újszülött </a:t>
            </a:r>
            <a:r>
              <a:rPr lang="hu-HU" dirty="0"/>
              <a:t>passzív </a:t>
            </a:r>
            <a:r>
              <a:rPr lang="hu-HU" dirty="0" err="1" smtClean="0"/>
              <a:t>immmunizálása</a:t>
            </a:r>
            <a:r>
              <a:rPr lang="hu-HU" dirty="0" smtClean="0"/>
              <a:t>,degradáció </a:t>
            </a:r>
            <a:r>
              <a:rPr lang="hu-HU" dirty="0"/>
              <a:t>elleni védelem</a:t>
            </a:r>
          </a:p>
        </p:txBody>
      </p:sp>
      <p:pic>
        <p:nvPicPr>
          <p:cNvPr id="28674" name="Picture 2" descr="http://www.sinobiological.com/images/upload/Image/Fc%20Receptors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96102"/>
            <a:ext cx="4731643" cy="2415204"/>
          </a:xfrm>
          <a:prstGeom prst="rect">
            <a:avLst/>
          </a:prstGeom>
          <a:noFill/>
        </p:spPr>
      </p:pic>
      <p:pic>
        <p:nvPicPr>
          <p:cNvPr id="5" name="Picture 5" descr="CH9F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4337720"/>
            <a:ext cx="2933638" cy="252028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0"/>
            <a:ext cx="6298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veleszületett immunitás receptorai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504" y="692696"/>
            <a:ext cx="3647345" cy="2613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b="1" dirty="0" smtClean="0"/>
              <a:t>Mintázat felismerő receptorok: PRR</a:t>
            </a:r>
          </a:p>
          <a:p>
            <a:pPr>
              <a:lnSpc>
                <a:spcPct val="90000"/>
              </a:lnSpc>
            </a:pPr>
            <a:r>
              <a:rPr lang="hu-HU" dirty="0" err="1" smtClean="0">
                <a:solidFill>
                  <a:srgbClr val="0070C0"/>
                </a:solidFill>
              </a:rPr>
              <a:t>Extracelluláris</a:t>
            </a:r>
            <a:endParaRPr lang="hu-HU" dirty="0" smtClean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dirty="0" err="1" smtClean="0"/>
              <a:t>Pentraxinok</a:t>
            </a:r>
            <a:r>
              <a:rPr lang="hu-HU" dirty="0" smtClean="0"/>
              <a:t> (pl. CRP)</a:t>
            </a:r>
          </a:p>
          <a:p>
            <a:pPr>
              <a:lnSpc>
                <a:spcPct val="90000"/>
              </a:lnSpc>
            </a:pPr>
            <a:r>
              <a:rPr lang="hu-HU" dirty="0" smtClean="0">
                <a:solidFill>
                  <a:srgbClr val="0070C0"/>
                </a:solidFill>
              </a:rPr>
              <a:t>Plazma membrán</a:t>
            </a:r>
          </a:p>
          <a:p>
            <a:pPr lvl="1">
              <a:lnSpc>
                <a:spcPct val="90000"/>
              </a:lnSpc>
            </a:pPr>
            <a:r>
              <a:rPr lang="hu-HU" dirty="0" smtClean="0"/>
              <a:t>Toll </a:t>
            </a:r>
            <a:r>
              <a:rPr lang="hu-HU" dirty="0" err="1" smtClean="0"/>
              <a:t>like</a:t>
            </a:r>
            <a:r>
              <a:rPr lang="hu-HU" dirty="0" smtClean="0"/>
              <a:t> receptorok (pl. TLR4)</a:t>
            </a:r>
          </a:p>
          <a:p>
            <a:pPr>
              <a:lnSpc>
                <a:spcPct val="90000"/>
              </a:lnSpc>
            </a:pPr>
            <a:r>
              <a:rPr lang="hu-HU" dirty="0" err="1" smtClean="0">
                <a:solidFill>
                  <a:srgbClr val="0070C0"/>
                </a:solidFill>
              </a:rPr>
              <a:t>Vezikuláris</a:t>
            </a:r>
            <a:endParaRPr lang="hu-HU" dirty="0" smtClean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dirty="0" smtClean="0"/>
              <a:t>pl. TLR3</a:t>
            </a:r>
          </a:p>
          <a:p>
            <a:pPr>
              <a:lnSpc>
                <a:spcPct val="90000"/>
              </a:lnSpc>
            </a:pPr>
            <a:r>
              <a:rPr lang="hu-HU" dirty="0" err="1" smtClean="0">
                <a:solidFill>
                  <a:srgbClr val="0070C0"/>
                </a:solidFill>
              </a:rPr>
              <a:t>Citoszol</a:t>
            </a:r>
            <a:endParaRPr lang="hu-HU" dirty="0" smtClean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dirty="0" smtClean="0"/>
              <a:t>NOD </a:t>
            </a:r>
            <a:r>
              <a:rPr lang="hu-HU" dirty="0" err="1" smtClean="0"/>
              <a:t>like</a:t>
            </a:r>
            <a:r>
              <a:rPr lang="hu-HU" dirty="0" smtClean="0"/>
              <a:t> receptorok (Pl. NOD-1)</a:t>
            </a:r>
          </a:p>
          <a:p>
            <a:endParaRPr lang="hu-HU" dirty="0"/>
          </a:p>
        </p:txBody>
      </p:sp>
      <p:pic>
        <p:nvPicPr>
          <p:cNvPr id="5" name="Picture 5" descr="InnAdap3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4211960" y="980728"/>
            <a:ext cx="4447406" cy="1689965"/>
          </a:xfrm>
          <a:prstGeom prst="rect">
            <a:avLst/>
          </a:prstGeom>
          <a:noFill/>
        </p:spPr>
      </p:pic>
      <p:pic>
        <p:nvPicPr>
          <p:cNvPr id="6" name="Picture 7" descr="bacteria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3140968"/>
            <a:ext cx="2981454" cy="2736304"/>
          </a:xfrm>
          <a:prstGeom prst="rect">
            <a:avLst/>
          </a:prstGeom>
          <a:noFill/>
          <a:ln/>
        </p:spPr>
      </p:pic>
      <p:pic>
        <p:nvPicPr>
          <p:cNvPr id="7" name="Picture 3" descr="AntiviralActi-1"/>
          <p:cNvPicPr>
            <a:picLocks noChangeAspect="1" noChangeArrowheads="1"/>
          </p:cNvPicPr>
          <p:nvPr/>
        </p:nvPicPr>
        <p:blipFill>
          <a:blip r:embed="rId4" cstate="print"/>
          <a:srcRect l="4659" t="48164" r="5824" b="4533"/>
          <a:stretch>
            <a:fillRect/>
          </a:stretch>
        </p:blipFill>
        <p:spPr bwMode="auto">
          <a:xfrm>
            <a:off x="4211960" y="3140968"/>
            <a:ext cx="4580682" cy="248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179512" y="6165304"/>
            <a:ext cx="846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Lektin</a:t>
            </a:r>
            <a:r>
              <a:rPr lang="hu-HU" b="1" dirty="0" smtClean="0"/>
              <a:t> receptorok: </a:t>
            </a:r>
            <a:r>
              <a:rPr lang="hu-HU" dirty="0" err="1" smtClean="0"/>
              <a:t>opszonizációban</a:t>
            </a:r>
            <a:r>
              <a:rPr lang="hu-HU" dirty="0" smtClean="0"/>
              <a:t> játszanak szerepet ( </a:t>
            </a:r>
            <a:r>
              <a:rPr lang="hu-HU" dirty="0" err="1" smtClean="0"/>
              <a:t>Fc</a:t>
            </a:r>
            <a:r>
              <a:rPr lang="hu-HU" dirty="0" smtClean="0"/>
              <a:t> és </a:t>
            </a:r>
            <a:r>
              <a:rPr lang="hu-HU" dirty="0"/>
              <a:t>k</a:t>
            </a:r>
            <a:r>
              <a:rPr lang="hu-HU" dirty="0" smtClean="0"/>
              <a:t>omplement receptorok is)</a:t>
            </a: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260648"/>
            <a:ext cx="3726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Adaptív immunválasz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1916832"/>
            <a:ext cx="25224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/>
              <a:t>nagyfokú </a:t>
            </a:r>
            <a:r>
              <a:rPr lang="hu-HU" dirty="0" err="1" smtClean="0"/>
              <a:t>specifitás</a:t>
            </a:r>
            <a:endParaRPr lang="hu-HU" dirty="0" smtClean="0"/>
          </a:p>
          <a:p>
            <a:pPr>
              <a:spcBef>
                <a:spcPct val="50000"/>
              </a:spcBef>
            </a:pPr>
            <a:r>
              <a:rPr lang="hu-HU" dirty="0" smtClean="0"/>
              <a:t>látencia (1-2  hét)</a:t>
            </a:r>
          </a:p>
          <a:p>
            <a:pPr>
              <a:spcBef>
                <a:spcPct val="50000"/>
              </a:spcBef>
            </a:pPr>
            <a:r>
              <a:rPr lang="hu-HU" dirty="0" smtClean="0"/>
              <a:t>memória</a:t>
            </a:r>
          </a:p>
          <a:p>
            <a:pPr>
              <a:spcBef>
                <a:spcPct val="50000"/>
              </a:spcBef>
            </a:pPr>
            <a:r>
              <a:rPr lang="hu-HU" dirty="0"/>
              <a:t>e</a:t>
            </a:r>
            <a:r>
              <a:rPr lang="hu-HU" dirty="0" smtClean="0"/>
              <a:t>xponenciális erősítés</a:t>
            </a:r>
          </a:p>
          <a:p>
            <a:pPr>
              <a:spcBef>
                <a:spcPct val="50000"/>
              </a:spcBef>
            </a:pPr>
            <a:r>
              <a:rPr lang="hu-HU" dirty="0" smtClean="0"/>
              <a:t>T- és B- sejtek</a:t>
            </a:r>
            <a:r>
              <a:rPr lang="hu-HU" dirty="0" smtClean="0">
                <a:solidFill>
                  <a:schemeClr val="bg1"/>
                </a:solidFill>
              </a:rPr>
              <a:t>, antitestek</a:t>
            </a:r>
          </a:p>
          <a:p>
            <a:endParaRPr lang="hu-HU" dirty="0"/>
          </a:p>
        </p:txBody>
      </p:sp>
      <p:pic>
        <p:nvPicPr>
          <p:cNvPr id="26626" name="Picture 2" descr="http://24.media.tumblr.com/e270bff754df957a767f3f37164d0880/tumblr_mk5uo2gCId1rhzu54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44008" y="764704"/>
            <a:ext cx="2382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Lymphocyták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270892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Csontvelői eredetű, nyugalmi állapotban 8- 10 mikrométer átmérőjű, kerek nagy </a:t>
            </a:r>
            <a:r>
              <a:rPr lang="hu-HU" dirty="0" err="1" smtClean="0"/>
              <a:t>sejtmagvú</a:t>
            </a:r>
            <a:r>
              <a:rPr lang="hu-HU" dirty="0" smtClean="0"/>
              <a:t>, kevés citoplazmát tartalmazó sejtek. Differenciált állapotban csak B és T </a:t>
            </a:r>
            <a:r>
              <a:rPr lang="hu-HU" dirty="0" err="1" smtClean="0"/>
              <a:t>lymphocyták</a:t>
            </a:r>
            <a:r>
              <a:rPr lang="hu-HU" dirty="0" smtClean="0"/>
              <a:t> felszínén mutathatók ki specifikus </a:t>
            </a:r>
            <a:r>
              <a:rPr lang="hu-HU" dirty="0" err="1" smtClean="0"/>
              <a:t>antigénreceptorok</a:t>
            </a:r>
            <a:r>
              <a:rPr lang="hu-HU" dirty="0" smtClean="0"/>
              <a:t>. Aktiváció eredményeképp 10-12 mikrométer átmérőjű </a:t>
            </a:r>
            <a:r>
              <a:rPr lang="hu-HU" dirty="0" err="1" smtClean="0"/>
              <a:t>lymphoblastokká</a:t>
            </a:r>
            <a:r>
              <a:rPr lang="hu-HU" dirty="0" smtClean="0"/>
              <a:t> alakulnak. A </a:t>
            </a:r>
            <a:r>
              <a:rPr lang="hu-HU" dirty="0" err="1" smtClean="0"/>
              <a:t>lymphocyták</a:t>
            </a:r>
            <a:r>
              <a:rPr lang="hu-HU" dirty="0" smtClean="0"/>
              <a:t> számos alcsoportot foglalnak magukban, melyek bioszintetikus aktivitásukban különböznek. Fő típusaik a </a:t>
            </a:r>
            <a:r>
              <a:rPr lang="hu-HU" dirty="0" err="1" smtClean="0"/>
              <a:t>bursaekvivalens-</a:t>
            </a:r>
            <a:r>
              <a:rPr lang="hu-HU" dirty="0" smtClean="0"/>
              <a:t> B, </a:t>
            </a:r>
            <a:r>
              <a:rPr lang="hu-HU" dirty="0" err="1" smtClean="0"/>
              <a:t>timuszdependens-T</a:t>
            </a:r>
            <a:r>
              <a:rPr lang="hu-HU" dirty="0" smtClean="0"/>
              <a:t>, és természetes </a:t>
            </a:r>
            <a:r>
              <a:rPr lang="hu-HU" dirty="0" err="1" smtClean="0"/>
              <a:t>ölő-NK</a:t>
            </a:r>
            <a:r>
              <a:rPr lang="hu-HU" dirty="0" smtClean="0"/>
              <a:t> </a:t>
            </a:r>
            <a:r>
              <a:rPr lang="hu-HU" dirty="0" err="1" smtClean="0"/>
              <a:t>lymphocyták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5602" name="Picture 2" descr="http://www.cbv.ns.ca/young/bio12a/blood/pics/lymphocy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871419" cy="2160240"/>
          </a:xfrm>
          <a:prstGeom prst="rect">
            <a:avLst/>
          </a:prstGeom>
          <a:noFill/>
        </p:spPr>
      </p:pic>
      <p:pic>
        <p:nvPicPr>
          <p:cNvPr id="25604" name="Picture 4" descr="http://www.daviddarling.info/images/T-lymphocy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941168"/>
            <a:ext cx="2229523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03848" y="188640"/>
            <a:ext cx="2738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T- </a:t>
            </a:r>
            <a:r>
              <a:rPr lang="hu-HU" sz="3200" dirty="0" err="1" smtClean="0"/>
              <a:t>lymphocyták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980728"/>
            <a:ext cx="710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celluláris immunitás sejtjei, felszíni T sejt receptorral rendelkeznek (TCR).</a:t>
            </a:r>
            <a:endParaRPr lang="hu-HU" dirty="0"/>
          </a:p>
        </p:txBody>
      </p:sp>
      <p:pic>
        <p:nvPicPr>
          <p:cNvPr id="24578" name="Picture 2" descr="http://www.cartage.org.lb/en/themes/sciences/lifescience/GeneralBiology/Immunology/Recognition/Tcell/Tcellcomplex/TCRcomple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675" y="1484784"/>
            <a:ext cx="4886325" cy="341947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844824"/>
            <a:ext cx="41019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23528" y="515719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genomban rendelkezésre álló TCR gének rekombinációjával óriási számú antigénnel és </a:t>
            </a:r>
            <a:r>
              <a:rPr lang="hu-HU" dirty="0" err="1" smtClean="0"/>
              <a:t>MHC-vel</a:t>
            </a:r>
            <a:r>
              <a:rPr lang="hu-HU" dirty="0" smtClean="0"/>
              <a:t> egyaránt reagáló  TCR alakulhat ki.</a:t>
            </a:r>
          </a:p>
          <a:p>
            <a:endParaRPr lang="hu-HU" dirty="0"/>
          </a:p>
          <a:p>
            <a:r>
              <a:rPr lang="hu-HU" dirty="0" smtClean="0"/>
              <a:t>5%  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  <a:sym typeface="Symbol" pitchFamily="18" charset="2"/>
              </a:rPr>
              <a:t>/ </a:t>
            </a:r>
            <a:r>
              <a:rPr lang="hu-HU" dirty="0" smtClean="0">
                <a:latin typeface="+mj-lt"/>
                <a:sym typeface="Symbol" pitchFamily="18" charset="2"/>
              </a:rPr>
              <a:t> </a:t>
            </a:r>
            <a:r>
              <a:rPr lang="hu-HU" dirty="0" smtClean="0">
                <a:sym typeface="Symbol" pitchFamily="18" charset="2"/>
              </a:rPr>
              <a:t>T sejt, 95%  </a:t>
            </a:r>
            <a:r>
              <a:rPr lang="el-GR" dirty="0" smtClean="0"/>
              <a:t>α</a:t>
            </a:r>
            <a:r>
              <a:rPr lang="hu-HU" dirty="0" smtClean="0"/>
              <a:t>/</a:t>
            </a:r>
            <a:r>
              <a:rPr lang="el-GR" dirty="0" smtClean="0"/>
              <a:t>β</a:t>
            </a:r>
            <a:r>
              <a:rPr lang="hu-HU" dirty="0" smtClean="0"/>
              <a:t> T sejt.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23728" y="0"/>
            <a:ext cx="4328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T-lymphocyták</a:t>
            </a:r>
            <a:r>
              <a:rPr lang="hu-HU" sz="3200" dirty="0" smtClean="0"/>
              <a:t> fejlődése: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504" y="764704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Szikhólyag-&gt;embrionális máj-&gt;embrionális </a:t>
            </a:r>
            <a:r>
              <a:rPr lang="hu-HU" dirty="0" err="1" smtClean="0"/>
              <a:t>csv</a:t>
            </a:r>
            <a:r>
              <a:rPr lang="hu-HU" dirty="0" smtClean="0"/>
              <a:t> -&gt; </a:t>
            </a:r>
            <a:r>
              <a:rPr lang="hu-HU" dirty="0" err="1" smtClean="0"/>
              <a:t>thymus</a:t>
            </a:r>
            <a:endParaRPr lang="hu-HU" dirty="0" smtClean="0"/>
          </a:p>
          <a:p>
            <a:endParaRPr lang="hu-HU" dirty="0" smtClean="0"/>
          </a:p>
          <a:p>
            <a:r>
              <a:rPr lang="hu-HU" b="1" dirty="0" err="1" smtClean="0"/>
              <a:t>Thymusban</a:t>
            </a:r>
            <a:r>
              <a:rPr lang="hu-HU" b="1" dirty="0" smtClean="0"/>
              <a:t>: </a:t>
            </a:r>
          </a:p>
          <a:p>
            <a:r>
              <a:rPr lang="hu-HU" dirty="0" smtClean="0"/>
              <a:t>az érés iránya </a:t>
            </a:r>
            <a:r>
              <a:rPr lang="hu-HU" dirty="0" err="1" smtClean="0"/>
              <a:t>cortex</a:t>
            </a:r>
            <a:r>
              <a:rPr lang="hu-HU" dirty="0" smtClean="0"/>
              <a:t> -&gt; </a:t>
            </a:r>
            <a:r>
              <a:rPr lang="hu-HU" dirty="0" err="1" smtClean="0"/>
              <a:t>medulla</a:t>
            </a:r>
            <a:endParaRPr lang="hu-HU" dirty="0" smtClean="0"/>
          </a:p>
          <a:p>
            <a:r>
              <a:rPr lang="hu-HU" dirty="0"/>
              <a:t>e</a:t>
            </a:r>
            <a:r>
              <a:rPr lang="hu-HU" dirty="0" smtClean="0"/>
              <a:t>lőször a </a:t>
            </a:r>
            <a:r>
              <a:rPr lang="en-US" dirty="0" smtClean="0"/>
              <a:t>a </a:t>
            </a:r>
            <a:r>
              <a:rPr lang="en-US" dirty="0" smtClean="0">
                <a:sym typeface="Symbol" pitchFamily="18" charset="2"/>
              </a:rPr>
              <a:t>/ T</a:t>
            </a:r>
            <a:r>
              <a:rPr lang="hu-HU" dirty="0" smtClean="0">
                <a:sym typeface="Symbol" pitchFamily="18" charset="2"/>
              </a:rPr>
              <a:t> és NKT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sejtek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hagyják</a:t>
            </a:r>
            <a:r>
              <a:rPr lang="en-US" dirty="0" smtClean="0">
                <a:sym typeface="Symbol" pitchFamily="18" charset="2"/>
              </a:rPr>
              <a:t> el a </a:t>
            </a:r>
            <a:r>
              <a:rPr lang="en-US" dirty="0" err="1" smtClean="0">
                <a:sym typeface="Symbol" pitchFamily="18" charset="2"/>
              </a:rPr>
              <a:t>thymust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hu-HU" dirty="0" smtClean="0">
                <a:sym typeface="Symbol" pitchFamily="18" charset="2"/>
              </a:rPr>
              <a:t>(5-6%) szelekció nélkül</a:t>
            </a:r>
          </a:p>
          <a:p>
            <a:pPr marL="342900" indent="-342900">
              <a:buAutoNum type="arabicPeriod"/>
            </a:pPr>
            <a:r>
              <a:rPr lang="hu-HU" dirty="0" smtClean="0">
                <a:sym typeface="Symbol" pitchFamily="18" charset="2"/>
              </a:rPr>
              <a:t>Pozitív szelekció: azok a T sejtek maradnak életben, akik saját </a:t>
            </a:r>
            <a:r>
              <a:rPr lang="hu-HU" dirty="0" err="1" smtClean="0">
                <a:sym typeface="Symbol" pitchFamily="18" charset="2"/>
              </a:rPr>
              <a:t>MHC-t</a:t>
            </a:r>
            <a:r>
              <a:rPr lang="hu-HU" dirty="0" smtClean="0">
                <a:sym typeface="Symbol" pitchFamily="18" charset="2"/>
              </a:rPr>
              <a:t> ismernek fel (55% </a:t>
            </a:r>
            <a:r>
              <a:rPr lang="hu-HU" dirty="0" err="1" smtClean="0">
                <a:sym typeface="Symbol" pitchFamily="18" charset="2"/>
              </a:rPr>
              <a:t>apoptotizál</a:t>
            </a:r>
            <a:r>
              <a:rPr lang="hu-HU" dirty="0" smtClean="0">
                <a:sym typeface="Symbol" pitchFamily="18" charset="2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hu-HU" dirty="0" smtClean="0">
                <a:sym typeface="Symbol" pitchFamily="18" charset="2"/>
              </a:rPr>
              <a:t>Negatív szelekció: </a:t>
            </a:r>
            <a:r>
              <a:rPr lang="hu-HU" dirty="0" smtClean="0"/>
              <a:t> </a:t>
            </a:r>
            <a:r>
              <a:rPr lang="en-US" dirty="0" err="1" smtClean="0"/>
              <a:t>azok</a:t>
            </a:r>
            <a:r>
              <a:rPr lang="en-US" dirty="0" smtClean="0"/>
              <a:t> a T-</a:t>
            </a:r>
            <a:r>
              <a:rPr lang="en-US" dirty="0" err="1" smtClean="0"/>
              <a:t>sejtek</a:t>
            </a:r>
            <a:r>
              <a:rPr lang="en-US" dirty="0" smtClean="0"/>
              <a:t>, </a:t>
            </a:r>
            <a:r>
              <a:rPr lang="en-US" dirty="0" err="1" smtClean="0"/>
              <a:t>amelyek</a:t>
            </a:r>
            <a:r>
              <a:rPr lang="en-US" dirty="0" smtClean="0"/>
              <a:t> a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peptideket</a:t>
            </a:r>
            <a:r>
              <a:rPr lang="en-US" dirty="0" smtClean="0"/>
              <a:t> </a:t>
            </a:r>
            <a:r>
              <a:rPr lang="hu-HU" dirty="0" smtClean="0"/>
              <a:t>vagy </a:t>
            </a:r>
            <a:r>
              <a:rPr lang="hu-HU" dirty="0" err="1" smtClean="0"/>
              <a:t>MHC-t</a:t>
            </a:r>
            <a:r>
              <a:rPr lang="en-US" dirty="0" smtClean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affinitással</a:t>
            </a:r>
            <a:r>
              <a:rPr lang="en-US" dirty="0" smtClean="0"/>
              <a:t> </a:t>
            </a:r>
            <a:r>
              <a:rPr lang="hu-HU" dirty="0" smtClean="0"/>
              <a:t>ismerik fel</a:t>
            </a:r>
            <a:r>
              <a:rPr lang="en-US" dirty="0" smtClean="0"/>
              <a:t>, </a:t>
            </a:r>
            <a:r>
              <a:rPr lang="en-US" dirty="0" err="1" smtClean="0"/>
              <a:t>apoptózissal</a:t>
            </a:r>
            <a:r>
              <a:rPr lang="en-US" dirty="0" smtClean="0"/>
              <a:t> </a:t>
            </a:r>
            <a:r>
              <a:rPr lang="en-US" dirty="0" err="1" smtClean="0"/>
              <a:t>elpusztulnak</a:t>
            </a:r>
            <a:r>
              <a:rPr lang="en-US" dirty="0" smtClean="0"/>
              <a:t> </a:t>
            </a:r>
            <a:r>
              <a:rPr lang="hu-HU" dirty="0" smtClean="0"/>
              <a:t>(az eredeti mennyiség 5%-a marad életben)</a:t>
            </a:r>
          </a:p>
          <a:p>
            <a:pPr marL="342900" indent="-342900"/>
            <a:r>
              <a:rPr lang="en-US" dirty="0" smtClean="0">
                <a:latin typeface="+mj-lt"/>
              </a:rPr>
              <a:t>A </a:t>
            </a:r>
            <a:r>
              <a:rPr lang="en-US" dirty="0" err="1" smtClean="0">
                <a:latin typeface="+mj-lt"/>
              </a:rPr>
              <a:t>thymusban</a:t>
            </a:r>
            <a:r>
              <a:rPr lang="en-US" dirty="0" smtClean="0">
                <a:latin typeface="+mj-lt"/>
              </a:rPr>
              <a:t>, a T-</a:t>
            </a:r>
            <a:r>
              <a:rPr lang="en-US" dirty="0" err="1" smtClean="0">
                <a:latin typeface="+mj-lt"/>
              </a:rPr>
              <a:t>sejtek</a:t>
            </a:r>
            <a:r>
              <a:rPr lang="en-US" dirty="0" smtClean="0">
                <a:latin typeface="+mj-lt"/>
              </a:rPr>
              <a:t> CD4 </a:t>
            </a:r>
            <a:r>
              <a:rPr lang="en-US" dirty="0" err="1" smtClean="0">
                <a:latin typeface="+mj-lt"/>
              </a:rPr>
              <a:t>és</a:t>
            </a:r>
            <a:r>
              <a:rPr lang="en-US" dirty="0" smtClean="0">
                <a:latin typeface="+mj-lt"/>
              </a:rPr>
              <a:t> CD8 </a:t>
            </a:r>
            <a:r>
              <a:rPr lang="en-US" dirty="0" err="1" smtClean="0">
                <a:latin typeface="+mj-lt"/>
              </a:rPr>
              <a:t>markereket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expresszálnak</a:t>
            </a:r>
            <a:r>
              <a:rPr lang="en-US" dirty="0" smtClean="0">
                <a:latin typeface="+mj-lt"/>
              </a:rPr>
              <a:t> a </a:t>
            </a:r>
            <a:r>
              <a:rPr lang="en-US" dirty="0" err="1" smtClean="0">
                <a:latin typeface="+mj-lt"/>
              </a:rPr>
              <a:t>felszínükön</a:t>
            </a:r>
            <a:r>
              <a:rPr lang="hu-HU" dirty="0" smtClean="0">
                <a:latin typeface="+mj-lt"/>
              </a:rPr>
              <a:t>.</a:t>
            </a:r>
          </a:p>
          <a:p>
            <a:pPr marL="342900" indent="-342900"/>
            <a:r>
              <a:rPr lang="hu-HU" dirty="0" smtClean="0">
                <a:latin typeface="+mj-lt"/>
              </a:rPr>
              <a:t>Először kettős negatív, majd kettős pozitív sejtek. Mielőtt elhagyják a csecsemőmirigyet az egyik markert elveszítik.</a:t>
            </a:r>
            <a:endParaRPr lang="en-US" dirty="0" smtClean="0">
              <a:latin typeface="+mj-lt"/>
            </a:endParaRP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hu-HU" dirty="0"/>
          </a:p>
        </p:txBody>
      </p:sp>
      <p:pic>
        <p:nvPicPr>
          <p:cNvPr id="23554" name="Picture 2" descr="http://media.tumblr.com/tumblr_ltxs551BoF1qai6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3056942" cy="1296144"/>
          </a:xfrm>
          <a:prstGeom prst="rect">
            <a:avLst/>
          </a:prstGeom>
          <a:noFill/>
        </p:spPr>
      </p:pic>
      <p:pic>
        <p:nvPicPr>
          <p:cNvPr id="23556" name="Picture 4" descr="http://wenliang.myweb.uga.edu/mystudy/immunology/ScienceOfImmunology/NotesImages/Topic193NotesImage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81736"/>
            <a:ext cx="368087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Immunszervek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 smtClean="0"/>
              <a:t>Centrális: </a:t>
            </a:r>
            <a:r>
              <a:rPr lang="hu-HU" sz="2000" dirty="0" err="1" smtClean="0"/>
              <a:t>thymus</a:t>
            </a:r>
            <a:r>
              <a:rPr lang="hu-HU" sz="2000" dirty="0" smtClean="0"/>
              <a:t> (</a:t>
            </a:r>
            <a:r>
              <a:rPr lang="hu-HU" sz="2000" dirty="0" err="1" smtClean="0"/>
              <a:t>T-ly</a:t>
            </a:r>
            <a:r>
              <a:rPr lang="hu-HU" sz="2000" dirty="0" smtClean="0"/>
              <a:t>) , csontvelő (</a:t>
            </a:r>
            <a:r>
              <a:rPr lang="hu-HU" sz="2000" dirty="0" err="1" smtClean="0"/>
              <a:t>B-ly</a:t>
            </a:r>
            <a:r>
              <a:rPr lang="hu-HU" sz="2000" dirty="0" smtClean="0"/>
              <a:t>)</a:t>
            </a:r>
          </a:p>
          <a:p>
            <a:r>
              <a:rPr lang="hu-HU" sz="2000" b="1" dirty="0" smtClean="0"/>
              <a:t>Perifériás: </a:t>
            </a:r>
            <a:r>
              <a:rPr lang="hu-HU" sz="2000" dirty="0" smtClean="0"/>
              <a:t>lép, </a:t>
            </a:r>
            <a:r>
              <a:rPr lang="hu-HU" sz="2000" dirty="0" err="1" smtClean="0"/>
              <a:t>nycs</a:t>
            </a:r>
            <a:r>
              <a:rPr lang="hu-HU" sz="2000" dirty="0" smtClean="0"/>
              <a:t>, Peyer </a:t>
            </a:r>
            <a:r>
              <a:rPr lang="hu-HU" sz="2000" dirty="0" err="1" smtClean="0"/>
              <a:t>plakkok</a:t>
            </a:r>
            <a:r>
              <a:rPr lang="hu-HU" sz="2000" dirty="0" smtClean="0"/>
              <a:t>, nyirokerek, féregnyúlvány, </a:t>
            </a:r>
            <a:r>
              <a:rPr lang="hu-HU" sz="2000" dirty="0" err="1" smtClean="0"/>
              <a:t>tonsillák</a:t>
            </a:r>
            <a:r>
              <a:rPr lang="hu-HU" sz="2000" dirty="0" smtClean="0"/>
              <a:t>, MALT, SALT/SIS, BALT, GALT</a:t>
            </a:r>
          </a:p>
        </p:txBody>
      </p:sp>
      <p:sp>
        <p:nvSpPr>
          <p:cNvPr id="97282" name="AutoShape 2" descr="data:image/jpeg;base64,/9j/4AAQSkZJRgABAQAAAQABAAD/2wCEAAkGBxQQEBUSExQVFRUQFBQYFhgUFxUVFRUYFxgWGRcVFRcfHSggGBolGxQYITEhJSorLi4uGB8zODMsNygtLisBCgoKDg0OGxAQGzUmICQsLDAvNCwsLCwsLDQuLCwsLC0vLzQsLCwvLCwsNCwvLzAsLCwsNCwsLCwsLCwsLCwsLP/AABEIAOEA4QMBEQACEQEDEQH/xAAbAAEAAgMBAQAAAAAAAAAAAAAABAUCAwYBB//EAD0QAAIBAgMFBgQEBAUFAQAAAAABAgMRBCExBRJBUWEGEzJxgZEiobHRcsHh8CNCUmIUFRYzglODkqKyB//EABsBAQACAwEBAAAAAAAAAAAAAAAEBQIDBgEH/8QANhEAAgEDAQQGCQMFAQAAAAAAAAECAwQRIQUSMUETUWFxkaEGFCIygbHB0eFCUvAVIzNi8XL/2gAMAwEAAhEDEQA/APuIAAAAAAAAAAAAAAAAAAAAAAAAAAAAAAAAAAAAAAAAAAAAAAAAAAAAAAAAAAAAAAAAAAAAAAAAAAAAAAAAAAAAAAAAAAAAAAAAAAAAAAAAAAAAAAAAAAAANGIxcKfikkQ7i/t7d4qS16uL8FqZxpykso9wuKjVjvQkpLobaFxTrx3oPJi1g3G88AAAAAAAAAAAAAAAAAAAAAAAAAAAAAAAAAAAAABE2hiu7jl4pafcqtrbQ9Upez70uH1fw+ZuoUt+WvAoMRHfTTfiTzOFVWXSdJLV5z3lhOClBxJfZ6NTfbcbR3Unyk1xR0uw6c+lcoP2MP6YXw1INVvHtLD0/wCl+dURwAAAAAAAAAAAAAAAAAAAAAAAAAAAAAAAAAAAAAc/jq2/Nvgsl5I+d7UuncXMpclou5ffiWlGG5BIn4DAJJSkrt8Hov1Oh2XsanGmqteOZPk+C/JFrV23iJYJHRJJaIinp6AAAAAAAAAAAAAAAAAAAAAAAAAAAAAAAAAAAADRjau7Tk+ll5vIgbTuOgtZzXHGF3vQ2UY700ikwdPenFdbvyWZw+zqHT3MIcs5fctfwWNWW7BskbZrOUtxNpRte3F9fQt9ubQmq/QwekVry1f2RHoUU4ZZN2TTnGn8bvdtq/BcEXmyFWVunV58M8cYXH45ZHq4UsImloagAAAAAAAAAAAAAAAAAAAAAAAAAAAAAAAAAAACs2zUyjHnmcv6SV8RhSXPV/DREy0jq5GrZKtvzekV+r+hE2BFQ6W4lwivy/JeZncvOIrmasFT7yrd9ZP7fMi7No+u3u9U7ZP7eJnWl0dPTuL070rQAAAAAAAAAAAAAAAAAAAAAAAAAAAAAAAAAAAAAUW053qPpZfv3OB23V6S8l/qkvr9Syt44polQhu4Z/3K/v8AoW1Ol0Ox5PnJZ8fwaW96uuw82LHxPyR56NU9KlTuX1F2+CLQ6khgAAAAAAAAAAAAAAAAAAAAAAAAAAAAAAAAAAAHknZX5GMpKMXJ8EEs6HO0oupO39Tz+rPnFCnK8uVHnN5fzfkW0mqcO4uNoK1Jrkl9UdpteKjYziuCS+aIFB5qI17HXwPrIiejscWzfXJ/Qyun7ZPOgIwAPG7agGEK8W7KUW+jTMVOL4M8yjYZHoAAAAAAAAAAAAAAAAMJzStfi7I11KsaeN7m8LvPUmzM2HgAAAAAAAAAAIe1Ku7Ta4yy+5T7cuehtWlxlp9/I328N6fcYbKw26t56y06I0bCsOhp9NNe1Lh2L8/Yyuau891cEb8er0peX0J+1o5sqn/l+Wprov8AuI0bHf8AD/5Mg+jzzatf7M2XXv8AwJ5fEYo9udoI0LwhaVT5R/F16EG5vI0vZjq/kaalZR0XE4zGYydZ3qScvPReS0RTVKkqjzJ5IcpOXEj2NeDwsMDtitR8M20v5ZfFH24ehIpXNSn7rM41JR4HXbF2/DEfC/gqcuD/AAv8i3t7yNXR6MlU6qlpzLkmG4AAAAAAAAAAAAAFZCv3ldW8ML2+5y9K89d2nHd9yGcdvb9uwmOn0dF54sszqCGADRiMXTp+OcY/ikl9TCdSEPeeDxyS4si/55h/+rD3NXrdH9yMOlh1m6ltKjPKNWm3yUo39rmca9KXCS8TJTi+DJSZtMj0AAFa499V/sp+zf7+hzMof1K+1/xU/Bv+eS7SWn0VPtZZHTEQxqRumuaa9zXWpqpTlB8GmvE9i8PJWbInuylB+ftkzl/R6o6VWpbz48fDR/QmXSylJFVt/tJa9Og/Oa4dI/ct7q+/RT8fsVFWtyicnr5sqmRjKULa68uPryMVLPAycccTEyMQAE7ZrJrlqAd32Z2v38N2f+5DX+5f1efMvbO56WOJcV5k2jU3lh8S7JpuAAAIMcVuVHCWjd4vlfOzKGG0fV7ydtW91vMX1Z1w+zOceBJdLepqcePMnF8RgAAAAV+1cTurcWstei/U57b1/wBFDoIcZcexfklW1Lee8+Ro2NH4pPkre7/QgejdPNac+pY8X+DZdv2Ui2lJJNvJLVs69vGrIJx22u08pNwovdjo5fzS/DyXz8inub9v2aei6yJUrt6RK/ZKoSdR4mUr2+HN3fPzemTNFDoZbzrPU1w3HnfKpEQ1np6CZgdqVaL+CbtyecX6G6nXqU/df2MozlHgzt9ibXjiYcpx8UfzXQu7a5VaPaTadRTRsxuKu+7hnKWTfL9Sp2ntFyl6pbPM5aN9XX8fkTaNL9c+CJWGoqEVFcPmy1srSFrRVKHLzfNmmpNzllm0lGBrr1Ywi5SaSWrehjKSiss8bSWWchjdsU61WUYpxjNW3r2bel7cEcjtGKdZ3FDR8+3+IypXUan9mfB8ymq4Fwb32klx1cvwowhcqovYWX8u9kSdrKm/beF8+5Gp1Usoq3V+J/b0Nig3rN5+X5+JqdRLSCx8/wAfA1G01gAAAAl7Kxbo1oT5PPqnk/kbaFTo6ikZQluyTPpHeLmdJlFhkzPT0AFTtqnnGXNWOR9JKOJwq9ax4a/cnWktGjLZuO/kl6P8mbdjbWzi3rP/AMv6P6eBjcUP1RLQ6khgA1YisoRcnw+b5Ea7uoW1F1Z8vN8kZwg5ywjn6k3JtvVnzmtWlWqOpPiy1jFRWEWmxo/C3zf0Ot9G6eKEp9b+SIN2/aSKLthtW77iLyVnPq9VH8yXtC416JfH7FXXqfpRh2KjT3puVt9bu7flnfd66HmzlDebfE8t8ZZ720rU5Sgo2c1fetwWVkz3aMoNpLiLhrKOZKwjgAzjC6y1Wq6c0YOWHqZKOVobdn4yVCoqkdY8ODXFM30qjpzUonkJOLyjtdjYunVlKonbe0Usmr+Je5t2ZTpeuVpri8NZ/wBst+f0LiVbfpRx/MFvKaWbaXnkdA2lxNOSn2j2ko0sovvJco6estCHVvqcNFq+w0zrRXA5Dae1KmId5vJaRWUV931KitcTqv2iJOcpcSJTg5NRWryI8pKKcnyPIxc5KK5lxVxkJRaa3402k76taby9Sphb1IyTTw5Z/wCeBb1LmnKDTW8o4z29viQ60Va9OMWvVyXmm/miZByziq2n5PuwQ5qOM0UmvNd+foQ5VG/3YlKKREc2zEyPAAAAAT/82qcyR6zMz6Rn0c6IsAAQtrU707/0tP8AL8yl29R6S0cv2tP6PyZItpYn3lKcKWJa7Nx1/glrwfPo+p1+xtr9JihWevJ9fY+3595Br0Me1EsjpSIUe0cTvysvDH5vmcJtnaHrNXdg/Yjw7X1/YsreluRy+LIZTG8tqddUcM6j/lUpebu7L6HdbI/s7PjJ9r8W8eWCrup4m31Hz2pUcm5Sd3Jtt82yA25PLKdvOpimeAAAAAGdOMr3indckzCThjEjKKnnMc57CXPBSmt5RcXxi1u+sb8OhFjcwhLdlLK5Pj8GS5Ws6kd+McPmuHxRJlgWsPZ+KLcv36EeN1F3Ka4PQkytZK1w+K1/nwKlzb1b9y2bbKk8PAAD2E2tOVjFxT4nsZOPAyozs+kk0/352ZjUjlZ5rUypyw8Pg9DBO2mT6GbSawzBNp5RlOd9defPzPIx3eBlKW9xMTIxAAAB4C+/05IsPUZG/oWdwXZMABhWhvRa5po016Sq0pU3zTRlF7rTOaPmOGuJbnp6njUE17Rbp7v82l+n3L2W3KsrXon7/De7Pvy8yMrdKe9yIRQko8YPDV2nx67iFKN82rvmorT3t7HWxv6VSiqFLOIpZfJ6cFzKW+jKKy+bOWMCtAAAAAAMt9837mO6uo93pcMkmFqec85cI8F1l9iPLNXSGi5v7fckxxS1qavkvv8AY3Tx01CMr5ym30srK1uWZqjbU3UccaJLxfM3SuqipqWdW34Ll3EGra91o/l0JkM4xLiQZ4zmPAwMzEAAAAAAAAAAAAnbDwnfV4R4XvLyjm/t6m+2p9JVSM6cd6SR9HsdGWB6AAAAc/jqe7Ukut/fM+d7Uo9Fdzj258dS1oy3oJmgrzaAeAAAFFt2d6iXKP1LrZ0cU2+tlJtKWaqXUjhtu9q3hMT3Uqe9DcjK6dpZuWi0ay+pf0LLpqe8nrki06O/HOS52RtSGKp95T3rXs95Wd1r5+aItajKlLdkapwcHhk41GIAABlCe7mtefLyMZR3tHwMoycdVxMTIxK3tF2hpYRU1PeblFuKitbPPPReJGy1tJ1XJx6zfuOoklyXz1KXYPayeKxSpKnGNNxm9W55Ws29EuFrcdSZXso0qW9nL8j2pQUI5ydYV5HAAAAAAAAAAAAO37JbO7ql3kl8VXNdI8PfX2LuwobkN58X8iZQhhZfMvyebwAaq2IjDxNL6+xFuL2hbrNWSXz8OJnGnKXBFfX2rwivV/Y5669I3woR+L+35+BKha/uZXV697yk9Fm3kkkc7WrVbipvTeZP+YJcIJezFHIbT7ZWbjRgml/PLR+UeXVl1bbDyt6tLHYvqy2o7Oys1H8EVi7XYi97wfTd/UnPY1rjGviSP6fR7fEnLtvK3+yr8XvtL0W7+ZE/oMc/5NO78/Q0/wBMWfe8vyWmE7QOpTjLcSlK/HJZ/MiVNlqE2t7Q5y/u1b1pUYLOObImJrOcnKWrJtKnGnHdjwKOtUlUnvS4lZtLZNHEW72mpOOj0a6XWduhJp16lP3WYxnKPBkjC4aFKChCKjGOiWhhObm8yep4228s3GJ4ADGdRR1aXm0j1JvgCNLalBa1qS/7kPuZ9DU/a/BmW5LqM6OOpT8NSnL8M4v6M8dOceKfgeOLXFGramy6WKhuVY7yWaayafNPgZUq06TzFnsJuLyjTsjYVHC3dOPxSVnKTvK3K/BfYyrXNSr7zPZ1JT4lmaDAAAAAAAAAAAFt2d2V/iKl5L+HDOXJ8oku0t+lnrwXH7G2lT3n2HfpF+Tj0Arsa63DT+3N/f2Ob2nLamu4sR/11fnr4EukqPPj2lS9c9eupyEm3J73HnniTljkDwHPdt8S4YbdWXeySfks2vki42LSU7jef6Vn6E/Z8FKrl8kcAdYXhNpbPlOEZU96pJtqUYx8HK7vx1I0rmMJuNTCXJt8f+Gl1lGTUtPjxOp2Z2Qp92nW3t95tRlZLktNSiudtVOkao43e1FZW2hPe/t8Do8JhIUoRhFWUFZcX6viU1WtOrNzk9WV03vyc3xZU7coWmp8JfVfoWuzqqcNzqKPaVLdqb/WVpYFcaMZi4UYOpUkoxjq39FzZlCEpvditT1RbeEUlDbNfFK+FoqMHpVxDaT6xhHN/vQlSoU6X+WWvUvubXTjD334EpbHqT/3sTVlfhT3aMfTdV/dmHTxj7kEu/Ux30vdX1MV2VwusqW++dSdSb/9pMeuVuTx3JIdNPkyRDYGFjph6S/4R+xg7ms+Mn4njqzfM2x2RQWlGn/4R+x509T9z8Tzfl1kqnTUVaKSXJZI1tt6sxbyZngAAAAAAAAAABIwGDlWqKnDV+yXFvobKVOVSSjE9jFyeEfRNnYKNCmqcdFq+LfFs6GjSjSjuxLCEVFYRKNpkAAAa6tCM/Ek/qRrizo3CxVin8/EzjOUeDK/EbLSTcZWtz09zn7v0epxi5054S/dqvHj8yTC6beGjju2OCdXDXim3TkpWXFaP2Tv6FTse4jTr4lwksfYurCooVcPnofPTry+LbsvipU8VDdu+8e7Jc0+PpqQNp0YVLeW9y1X87SLeU4zpPPLU+lHFHPgAwq4eNVbknZPjy6kmzmo1ouTws6mi4pqpTcWc1jcJKjNwmrNezXBrodJUpypy3ZHNSi4vDKzaOzKeI3O8W8qU99Lg3Zr4lxWZ7Tqyp53eeh7GbjnBLSNZiegAAAAAAAAAAAAAAAAA24TDSqzUIK8n+7vkjKEJTlux4nqTk8I7/Yuyo4aFlnOVt6XN8l0L+3t40Y458ydTpqCLIkmwAAAAAArNr4n+Reb/JHLekF9herQfbL6L48e7vJlrT/WyrOUJxWV9gYebu6UbvW1439ibT2jcwWFN/HU3xuq0VhSN+C2XRo506cYvna8vK7zNda7rVtKkm/kY1K9Sp7zJhGNQAPAeE+vgIYyilLKcMlLin+aZ3FhON9aLe96Ome77oqLqgt7HgcZtDAToT3Zq3J8JdUyNVozpSxIrJQcXhkU1GIAAAAAAAAAAAAAAAAJezdmzxEt2Cy4yfhj5v8AI3UaE6rxEyhByeh3mydlQw0bRzk/FJ6v7LoXtC3jRWFx6ydCmoLQnm8zAAAAAANWJrKEXJ8Pm+BFvLqNtRlVly83yRnTg5ywjnpycm29WfOatSVWbnPi9WWsYpLCEYtuyV30PKdOVSSjBZb5INpLLJNTAyjByl0y+5aVtj1aFu61V4xjT7mmNeMpbqIpUG8zo0nN2WrN9vb1LioqdNav6GM5qKyzypTcXZqzMa1GpRluVFh9p7GSksoxNRkTNlVt2duEvrwLzYN10Vx0b4T0+PL7eBGuYb0c9Ra4rCwqxcZxUk+f1T4M7WdOM1uyRWyipLDOT2p2VlG8qL3l/S8pLyejKqts+S1p6rzIs6DXunO1abi92Saa1TVmVzTi8MjtY4mJ4AAAAAQMZtSNN7tnKS1tovNkinbyms8EXVhsStdRVRvdi/F9yK6vteclZWjflm/ckxtYLV6l/b+j1rTalPMsdfDw/JlsjE1HNRTunrfguLTPLinDd3uZhtuytFQdaSxLljm+Sa4fUvivOJMqVJzkoxTk3olmz2MXJ4QSb0R0my+yknaVZ7q/pi835vh6FlQ2e3rU8CRC3fGR1eHw8acVGEVGK0SLWEIwWIrQlJJLCNpkegAAAAAAApdpV9+e6s1HlxfE4jbV47muqNPVR6ub5+HDxLC3p7kd58zLDbMbzl8K5cf0Nln6P1antV3urqXH7LzPKl0lpHUtKNCMFaKt9Tqra0o20d2lHHz8SHOcpvLZq2iv4UvIjbXWbKp3GVD/ACIoT56WhZ7Gpay9F9X+R1Xo3b+/Wf8A5Xzf0IV3LhEsalNSVmro6WtQp1o7tSOV2kWMnF5RXYjZXGD9H+TOavPR39Vu/g/o/v4kundcpFdODg8000c3UpVbeeJpxkiUpRktDoMNV34KXNZ+fE+iWVyrihGr1rXv5+ZV1IbsmjaSjA0YrCQqq04qS6rTy5GE6cZrElkxcVLiUmL7JUpZwlKHTxR+/wAyDPZ1N+68GmVvF8CqxHZOtHwuEvXdfz+5Fls6quGGanby5EGpsHER1pS9HGX0ZodpWX6fkYOlNcir2jU/w7tVTjJ6Rae8+tjFW9TOMEu12bc3L/tx063ov53HPY+VKTc4uTcs7WskTaKqJbslojsdmwvaUVRqxSjHRPOW/h2cM6dxDN5cHUdiNhVMS6k4tKMN2N5X1ebS8lb3RhUt5VkkjmvSNuUadNdbb+S+p3WE7I01nUnKXRfCvuew2bBe88+RzEbdLiXuFwkKStCKiui183xJ8KcYLEVg3KKjwN5mZAAAAAAAAAGNSN00na/E11YOcHGLw3z6j2Lw8muhhow0Xrx9yPa2FC2X9uOvXzfxM51JT4m4mGsAGnFq9OX4X9CHtGO9aVV/rL5GdJ4mu850+bstjosJS3IJcln5n0jZ9v6vbwp88a971ZVVZb02zcTDWVm1tuU8NKMJKcpVNIwi5O3N8lk8+gBm8fSqPd8SdHvk7ZOF7Jrqaq1CnWju1IprtMoycXlFbsrtLg3SlVVeEaX8J3qSjGMXVjvKDbeUraxeaI9nYxtd6NNvdbzh8uvD6jKpUc8N8SfW7RYSEpQliaEZQjvSi6sE4x3VJykr5LdlF3fCSfEmms0UO01Cph1Xg5TjKrKlBQW9Kc4zlC0UtfC3fRJNuyQBIp7bpbjlOXdOKvKNW0ZRW9uJtX0csk1k+DAMdidoMPjIxdGrCUpU4VHBSi6kYz8LlFO6ALQA+Dbbq1J4ms6t9/vJ33r5Wk7JdEtOliDLOdTvbaMI0YqHDCIJibzZQoyqSUIJylNpRSzbb4IYyYykoxcpPCR9t7L7I/weFhSy3rXm1xm836LT0JsI7qwcRe3PrFZz5cu4tjMiAAAAAAAAAAAAAAAAAAGNRXTXNM11Y70HHrTPU8MocBS3qiXLN+h8/wBk2/T3MIvgtX8Pzgs6892DZ0B9EKsAFZtbYkMTKM3KcJQ0lTaTtnlmnbV5qzzeeYBthsqnFpxTVqKopJ5KCeXr1AKev2HwsqUaVppU+63WnG6dOlKin4bSbhKSd09b5OwBn/ozD7106iit5qmpR7uMpqKlJLdvd7q421slcAnVdg05Ue6vNWqyrRnGVqkKkpym5Rl5zkrO6abTumwCuw3YfDU93c7yNpb07SS7594qq7zLRTV0o7q4aZAE7ZXZ6nhqneQlUb7mFJKUlu7sEknZJXl8Orvq7WuwC4AKbbnZnD4zOpC07ZTj8M15teLydzCUFLiTLa/r2+kHp1Ph/O45Op/+ZPe+HELc607y/wDqxq6DtLdbeW7rDXv0+R1HZ7srQwXxQTlUtZznnLyitIryNsKaiVV3tGtc6S0XUi9MyCAAAAAAAAAAAAAAAAAAADxnjBX7Jo23pdWl6M53YNruOpVfW4ruT18/kSrmecRLE6MigAAAAAAAAAAAAAAAAAAAAAAAAAAAAAAAAAAAAAAAAxpwUVZdfnma6VKNKO7Hhr5vL8z1tt5ZkbDw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7284" name="AutoShape 4" descr="data:image/jpeg;base64,/9j/4AAQSkZJRgABAQAAAQABAAD/2wCEAAkGBxQQEBUSExQVFRUQFBQYFhgUFxUVFRUYFxgWGRcVFRcfHSggGBolGxQYITEhJSorLi4uGB8zODMsNygtLisBCgoKDg0OGxAQGzUmICQsLDAvNCwsLCwsLDQuLCwsLC0vLzQsLCwvLCwsNCwvLzAsLCwsNCwsLCwsLCwsLCwsLP/AABEIAOEA4QMBEQACEQEDEQH/xAAbAAEAAgMBAQAAAAAAAAAAAAAABAUCAwYBB//EAD0QAAIBAgMFBgQEBAUFAQAAAAABAgMRBCExBRJBUWEGEzJxgZEiobHRcsHh8CNCUmIUFRYzglODkqKyB//EABsBAQACAwEBAAAAAAAAAAAAAAAEBQIDBgEH/8QANhEAAgEDAQQGCQMFAQAAAAAAAAECAwQRIQUSMUETUWFxkaEGFCIygbHB0eFCUvAVIzNi8XL/2gAMAwEAAhEDEQA/APuIAAAAAAAAAAAAAAAAAAAAAAAAAAAAAAAAAAAAAAAAAAAAAAAAAAAAAAAAAAAAAAAAAAAAAAAAAAAAAAAAAAAAAAAAAAAAAAAAAAAAAAAAAAAAAAAAAAAANGIxcKfikkQ7i/t7d4qS16uL8FqZxpykso9wuKjVjvQkpLobaFxTrx3oPJi1g3G88AAAAAAAAAAAAAAAAAAAAAAAAAAAAAAAAAAAAABE2hiu7jl4pafcqtrbQ9Upez70uH1fw+ZuoUt+WvAoMRHfTTfiTzOFVWXSdJLV5z3lhOClBxJfZ6NTfbcbR3Unyk1xR0uw6c+lcoP2MP6YXw1INVvHtLD0/wCl+dURwAAAAAAAAAAAAAAAAAAAAAAAAAAAAAAAAAAAAAc/jq2/Nvgsl5I+d7UuncXMpclou5ffiWlGG5BIn4DAJJSkrt8Hov1Oh2XsanGmqteOZPk+C/JFrV23iJYJHRJJaIinp6AAAAAAAAAAAAAAAAAAAAAAAAAAAAAAAAAAAADRjau7Tk+ll5vIgbTuOgtZzXHGF3vQ2UY700ikwdPenFdbvyWZw+zqHT3MIcs5fctfwWNWW7BskbZrOUtxNpRte3F9fQt9ubQmq/QwekVry1f2RHoUU4ZZN2TTnGn8bvdtq/BcEXmyFWVunV58M8cYXH45ZHq4UsImloagAAAAAAAAAAAAAAAAAAAAAAAAAAAAAAAAAAACs2zUyjHnmcv6SV8RhSXPV/DREy0jq5GrZKtvzekV+r+hE2BFQ6W4lwivy/JeZncvOIrmasFT7yrd9ZP7fMi7No+u3u9U7ZP7eJnWl0dPTuL070rQAAAAAAAAAAAAAAAAAAAAAAAAAAAAAAAAAAAAAUW053qPpZfv3OB23V6S8l/qkvr9Syt44polQhu4Z/3K/v8AoW1Ol0Ox5PnJZ8fwaW96uuw82LHxPyR56NU9KlTuX1F2+CLQ6khgAAAAAAAAAAAAAAAAAAAAAAAAAAAAAAAAAAAHknZX5GMpKMXJ8EEs6HO0oupO39Tz+rPnFCnK8uVHnN5fzfkW0mqcO4uNoK1Jrkl9UdpteKjYziuCS+aIFB5qI17HXwPrIiejscWzfXJ/Qyun7ZPOgIwAPG7agGEK8W7KUW+jTMVOL4M8yjYZHoAAAAAAAAAAAAAAAAMJzStfi7I11KsaeN7m8LvPUmzM2HgAAAAAAAAAAIe1Ku7Ta4yy+5T7cuehtWlxlp9/I328N6fcYbKw26t56y06I0bCsOhp9NNe1Lh2L8/Yyuau891cEb8er0peX0J+1o5sqn/l+Wprov8AuI0bHf8AD/5Mg+jzzatf7M2XXv8AwJ5fEYo9udoI0LwhaVT5R/F16EG5vI0vZjq/kaalZR0XE4zGYydZ3qScvPReS0RTVKkqjzJ5IcpOXEj2NeDwsMDtitR8M20v5ZfFH24ehIpXNSn7rM41JR4HXbF2/DEfC/gqcuD/AAv8i3t7yNXR6MlU6qlpzLkmG4AAAAAAAAAAAAAFZCv3ldW8ML2+5y9K89d2nHd9yGcdvb9uwmOn0dF54sszqCGADRiMXTp+OcY/ikl9TCdSEPeeDxyS4si/55h/+rD3NXrdH9yMOlh1m6ltKjPKNWm3yUo39rmca9KXCS8TJTi+DJSZtMj0AAFa499V/sp+zf7+hzMof1K+1/xU/Bv+eS7SWn0VPtZZHTEQxqRumuaa9zXWpqpTlB8GmvE9i8PJWbInuylB+ftkzl/R6o6VWpbz48fDR/QmXSylJFVt/tJa9Og/Oa4dI/ct7q+/RT8fsVFWtyicnr5sqmRjKULa68uPryMVLPAycccTEyMQAE7ZrJrlqAd32Z2v38N2f+5DX+5f1efMvbO56WOJcV5k2jU3lh8S7JpuAAAIMcVuVHCWjd4vlfOzKGG0fV7ydtW91vMX1Z1w+zOceBJdLepqcePMnF8RgAAAAV+1cTurcWstei/U57b1/wBFDoIcZcexfklW1Lee8+Ro2NH4pPkre7/QgejdPNac+pY8X+DZdv2Ui2lJJNvJLVs69vGrIJx22u08pNwovdjo5fzS/DyXz8inub9v2aei6yJUrt6RK/ZKoSdR4mUr2+HN3fPzemTNFDoZbzrPU1w3HnfKpEQ1np6CZgdqVaL+CbtyecX6G6nXqU/df2MozlHgzt9ibXjiYcpx8UfzXQu7a5VaPaTadRTRsxuKu+7hnKWTfL9Sp2ntFyl6pbPM5aN9XX8fkTaNL9c+CJWGoqEVFcPmy1srSFrRVKHLzfNmmpNzllm0lGBrr1Ywi5SaSWrehjKSiss8bSWWchjdsU61WUYpxjNW3r2bel7cEcjtGKdZ3FDR8+3+IypXUan9mfB8ymq4Fwb32klx1cvwowhcqovYWX8u9kSdrKm/beF8+5Gp1Usoq3V+J/b0Nig3rN5+X5+JqdRLSCx8/wAfA1G01gAAAAl7Kxbo1oT5PPqnk/kbaFTo6ikZQluyTPpHeLmdJlFhkzPT0AFTtqnnGXNWOR9JKOJwq9ax4a/cnWktGjLZuO/kl6P8mbdjbWzi3rP/AMv6P6eBjcUP1RLQ6khgA1YisoRcnw+b5Ea7uoW1F1Z8vN8kZwg5ywjn6k3JtvVnzmtWlWqOpPiy1jFRWEWmxo/C3zf0Ot9G6eKEp9b+SIN2/aSKLthtW77iLyVnPq9VH8yXtC416JfH7FXXqfpRh2KjT3puVt9bu7flnfd66HmzlDebfE8t8ZZ720rU5Sgo2c1fetwWVkz3aMoNpLiLhrKOZKwjgAzjC6y1Wq6c0YOWHqZKOVobdn4yVCoqkdY8ODXFM30qjpzUonkJOLyjtdjYunVlKonbe0Usmr+Je5t2ZTpeuVpri8NZ/wBst+f0LiVbfpRx/MFvKaWbaXnkdA2lxNOSn2j2ko0sovvJco6estCHVvqcNFq+w0zrRXA5Dae1KmId5vJaRWUV931KitcTqv2iJOcpcSJTg5NRWryI8pKKcnyPIxc5KK5lxVxkJRaa3402k76taby9Sphb1IyTTw5Z/wCeBb1LmnKDTW8o4z29viQ60Va9OMWvVyXmm/miZByziq2n5PuwQ5qOM0UmvNd+foQ5VG/3YlKKREc2zEyPAAAAAT/82qcyR6zMz6Rn0c6IsAAQtrU707/0tP8AL8yl29R6S0cv2tP6PyZItpYn3lKcKWJa7Nx1/glrwfPo+p1+xtr9JihWevJ9fY+3595Br0Me1EsjpSIUe0cTvysvDH5vmcJtnaHrNXdg/Yjw7X1/YsreluRy+LIZTG8tqddUcM6j/lUpebu7L6HdbI/s7PjJ9r8W8eWCrup4m31Hz2pUcm5Sd3Jtt82yA25PLKdvOpimeAAAAAGdOMr3indckzCThjEjKKnnMc57CXPBSmt5RcXxi1u+sb8OhFjcwhLdlLK5Pj8GS5Ws6kd+McPmuHxRJlgWsPZ+KLcv36EeN1F3Ka4PQkytZK1w+K1/nwKlzb1b9y2bbKk8PAAD2E2tOVjFxT4nsZOPAyozs+kk0/352ZjUjlZ5rUypyw8Pg9DBO2mT6GbSawzBNp5RlOd9defPzPIx3eBlKW9xMTIxAAAB4C+/05IsPUZG/oWdwXZMABhWhvRa5po016Sq0pU3zTRlF7rTOaPmOGuJbnp6njUE17Rbp7v82l+n3L2W3KsrXon7/De7Pvy8yMrdKe9yIRQko8YPDV2nx67iFKN82rvmorT3t7HWxv6VSiqFLOIpZfJ6cFzKW+jKKy+bOWMCtAAAAAAMt9837mO6uo93pcMkmFqec85cI8F1l9iPLNXSGi5v7fckxxS1qavkvv8AY3Tx01CMr5ym30srK1uWZqjbU3UccaJLxfM3SuqipqWdW34Ll3EGra91o/l0JkM4xLiQZ4zmPAwMzEAAAAAAAAAAAAnbDwnfV4R4XvLyjm/t6m+2p9JVSM6cd6SR9HsdGWB6AAAAc/jqe7Ukut/fM+d7Uo9Fdzj258dS1oy3oJmgrzaAeAAAFFt2d6iXKP1LrZ0cU2+tlJtKWaqXUjhtu9q3hMT3Uqe9DcjK6dpZuWi0ay+pf0LLpqe8nrki06O/HOS52RtSGKp95T3rXs95Wd1r5+aItajKlLdkapwcHhk41GIAABlCe7mtefLyMZR3tHwMoycdVxMTIxK3tF2hpYRU1PeblFuKitbPPPReJGy1tJ1XJx6zfuOoklyXz1KXYPayeKxSpKnGNNxm9W55Ws29EuFrcdSZXso0qW9nL8j2pQUI5ydYV5HAAAAAAAAAAAAO37JbO7ql3kl8VXNdI8PfX2LuwobkN58X8iZQhhZfMvyebwAaq2IjDxNL6+xFuL2hbrNWSXz8OJnGnKXBFfX2rwivV/Y5669I3woR+L+35+BKha/uZXV697yk9Fm3kkkc7WrVbipvTeZP+YJcIJezFHIbT7ZWbjRgml/PLR+UeXVl1bbDyt6tLHYvqy2o7Oys1H8EVi7XYi97wfTd/UnPY1rjGviSP6fR7fEnLtvK3+yr8XvtL0W7+ZE/oMc/5NO78/Q0/wBMWfe8vyWmE7QOpTjLcSlK/HJZ/MiVNlqE2t7Q5y/u1b1pUYLOObImJrOcnKWrJtKnGnHdjwKOtUlUnvS4lZtLZNHEW72mpOOj0a6XWduhJp16lP3WYxnKPBkjC4aFKChCKjGOiWhhObm8yep4228s3GJ4ADGdRR1aXm0j1JvgCNLalBa1qS/7kPuZ9DU/a/BmW5LqM6OOpT8NSnL8M4v6M8dOceKfgeOLXFGramy6WKhuVY7yWaayafNPgZUq06TzFnsJuLyjTsjYVHC3dOPxSVnKTvK3K/BfYyrXNSr7zPZ1JT4lmaDAAAAAAAAAAAFt2d2V/iKl5L+HDOXJ8oku0t+lnrwXH7G2lT3n2HfpF+Tj0Arsa63DT+3N/f2Ob2nLamu4sR/11fnr4EukqPPj2lS9c9eupyEm3J73HnniTljkDwHPdt8S4YbdWXeySfks2vki42LSU7jef6Vn6E/Z8FKrl8kcAdYXhNpbPlOEZU96pJtqUYx8HK7vx1I0rmMJuNTCXJt8f+Gl1lGTUtPjxOp2Z2Qp92nW3t95tRlZLktNSiudtVOkao43e1FZW2hPe/t8Do8JhIUoRhFWUFZcX6viU1WtOrNzk9WV03vyc3xZU7coWmp8JfVfoWuzqqcNzqKPaVLdqb/WVpYFcaMZi4UYOpUkoxjq39FzZlCEpvditT1RbeEUlDbNfFK+FoqMHpVxDaT6xhHN/vQlSoU6X+WWvUvubXTjD334EpbHqT/3sTVlfhT3aMfTdV/dmHTxj7kEu/Ux30vdX1MV2VwusqW++dSdSb/9pMeuVuTx3JIdNPkyRDYGFjph6S/4R+xg7ms+Mn4njqzfM2x2RQWlGn/4R+x509T9z8Tzfl1kqnTUVaKSXJZI1tt6sxbyZngAAAAAAAAAABIwGDlWqKnDV+yXFvobKVOVSSjE9jFyeEfRNnYKNCmqcdFq+LfFs6GjSjSjuxLCEVFYRKNpkAAAa6tCM/Ek/qRrizo3CxVin8/EzjOUeDK/EbLSTcZWtz09zn7v0epxi5054S/dqvHj8yTC6beGjju2OCdXDXim3TkpWXFaP2Tv6FTse4jTr4lwksfYurCooVcPnofPTry+LbsvipU8VDdu+8e7Jc0+PpqQNp0YVLeW9y1X87SLeU4zpPPLU+lHFHPgAwq4eNVbknZPjy6kmzmo1ouTws6mi4pqpTcWc1jcJKjNwmrNezXBrodJUpypy3ZHNSi4vDKzaOzKeI3O8W8qU99Lg3Zr4lxWZ7Tqyp53eeh7GbjnBLSNZiegAAAAAAAAAAAAAAAAA24TDSqzUIK8n+7vkjKEJTlux4nqTk8I7/Yuyo4aFlnOVt6XN8l0L+3t40Y458ydTpqCLIkmwAAAAAArNr4n+Reb/JHLekF9herQfbL6L48e7vJlrT/WyrOUJxWV9gYebu6UbvW1439ibT2jcwWFN/HU3xuq0VhSN+C2XRo506cYvna8vK7zNda7rVtKkm/kY1K9Sp7zJhGNQAPAeE+vgIYyilLKcMlLin+aZ3FhON9aLe96Ome77oqLqgt7HgcZtDAToT3Zq3J8JdUyNVozpSxIrJQcXhkU1GIAAAAAAAAAAAAAAAAJezdmzxEt2Cy4yfhj5v8AI3UaE6rxEyhByeh3mydlQw0bRzk/FJ6v7LoXtC3jRWFx6ydCmoLQnm8zAAAAAANWJrKEXJ8Pm+BFvLqNtRlVly83yRnTg5ywjnpycm29WfOatSVWbnPi9WWsYpLCEYtuyV30PKdOVSSjBZb5INpLLJNTAyjByl0y+5aVtj1aFu61V4xjT7mmNeMpbqIpUG8zo0nN2WrN9vb1LioqdNav6GM5qKyzypTcXZqzMa1GpRluVFh9p7GSksoxNRkTNlVt2duEvrwLzYN10Vx0b4T0+PL7eBGuYb0c9Ra4rCwqxcZxUk+f1T4M7WdOM1uyRWyipLDOT2p2VlG8qL3l/S8pLyejKqts+S1p6rzIs6DXunO1abi92Saa1TVmVzTi8MjtY4mJ4AAAAAQMZtSNN7tnKS1tovNkinbyms8EXVhsStdRVRvdi/F9yK6vteclZWjflm/ckxtYLV6l/b+j1rTalPMsdfDw/JlsjE1HNRTunrfguLTPLinDd3uZhtuytFQdaSxLljm+Sa4fUvivOJMqVJzkoxTk3olmz2MXJ4QSb0R0my+yknaVZ7q/pi835vh6FlQ2e3rU8CRC3fGR1eHw8acVGEVGK0SLWEIwWIrQlJJLCNpkegAAAAAAApdpV9+e6s1HlxfE4jbV47muqNPVR6ub5+HDxLC3p7kd58zLDbMbzl8K5cf0Nln6P1antV3urqXH7LzPKl0lpHUtKNCMFaKt9Tqra0o20d2lHHz8SHOcpvLZq2iv4UvIjbXWbKp3GVD/ACIoT56WhZ7Gpay9F9X+R1Xo3b+/Wf8A5Xzf0IV3LhEsalNSVmro6WtQp1o7tSOV2kWMnF5RXYjZXGD9H+TOavPR39Vu/g/o/v4kundcpFdODg8000c3UpVbeeJpxkiUpRktDoMNV34KXNZ+fE+iWVyrihGr1rXv5+ZV1IbsmjaSjA0YrCQqq04qS6rTy5GE6cZrElkxcVLiUmL7JUpZwlKHTxR+/wAyDPZ1N+68GmVvF8CqxHZOtHwuEvXdfz+5Fls6quGGanby5EGpsHER1pS9HGX0ZodpWX6fkYOlNcir2jU/w7tVTjJ6Rae8+tjFW9TOMEu12bc3L/tx063ov53HPY+VKTc4uTcs7WskTaKqJbslojsdmwvaUVRqxSjHRPOW/h2cM6dxDN5cHUdiNhVMS6k4tKMN2N5X1ebS8lb3RhUt5VkkjmvSNuUadNdbb+S+p3WE7I01nUnKXRfCvuew2bBe88+RzEbdLiXuFwkKStCKiui183xJ8KcYLEVg3KKjwN5mZAAAAAAAAAGNSN00na/E11YOcHGLw3z6j2Lw8muhhow0Xrx9yPa2FC2X9uOvXzfxM51JT4m4mGsAGnFq9OX4X9CHtGO9aVV/rL5GdJ4mu850+bstjosJS3IJcln5n0jZ9v6vbwp88a971ZVVZb02zcTDWVm1tuU8NKMJKcpVNIwi5O3N8lk8+gBm8fSqPd8SdHvk7ZOF7Jrqaq1CnWju1IprtMoycXlFbsrtLg3SlVVeEaX8J3qSjGMXVjvKDbeUraxeaI9nYxtd6NNvdbzh8uvD6jKpUc8N8SfW7RYSEpQliaEZQjvSi6sE4x3VJykr5LdlF3fCSfEmms0UO01Cph1Xg5TjKrKlBQW9Kc4zlC0UtfC3fRJNuyQBIp7bpbjlOXdOKvKNW0ZRW9uJtX0csk1k+DAMdidoMPjIxdGrCUpU4VHBSi6kYz8LlFO6ALQA+Dbbq1J4ms6t9/vJ33r5Wk7JdEtOliDLOdTvbaMI0YqHDCIJibzZQoyqSUIJylNpRSzbb4IYyYykoxcpPCR9t7L7I/weFhSy3rXm1xm836LT0JsI7qwcRe3PrFZz5cu4tjMiAAAAAAAAAAAAAAAAAAGNRXTXNM11Y70HHrTPU8MocBS3qiXLN+h8/wBk2/T3MIvgtX8Pzgs6892DZ0B9EKsAFZtbYkMTKM3KcJQ0lTaTtnlmnbV5qzzeeYBthsqnFpxTVqKopJ5KCeXr1AKev2HwsqUaVppU+63WnG6dOlKin4bSbhKSd09b5OwBn/ozD7106iit5qmpR7uMpqKlJLdvd7q421slcAnVdg05Ue6vNWqyrRnGVqkKkpym5Rl5zkrO6abTumwCuw3YfDU93c7yNpb07SS7594qq7zLRTV0o7q4aZAE7ZXZ6nhqneQlUb7mFJKUlu7sEknZJXl8Orvq7WuwC4AKbbnZnD4zOpC07ZTj8M15teLydzCUFLiTLa/r2+kHp1Ph/O45Op/+ZPe+HELc607y/wDqxq6DtLdbeW7rDXv0+R1HZ7srQwXxQTlUtZznnLyitIryNsKaiVV3tGtc6S0XUi9MyCAAAAAAAAAAAAAAAAAAADxnjBX7Jo23pdWl6M53YNruOpVfW4ruT18/kSrmecRLE6MigAAAAAAAAAAAAAAAAAAAAAAAAAAAAAAAAAAAAAAAAxpwUVZdfnma6VKNKO7Hhr5vL8z1tt5ZkbDw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7286" name="Picture 6" descr="http://iheartguts.com/wp-content/uploads/2009/04/sple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3937620" cy="3937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43808" y="116632"/>
            <a:ext cx="3628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T sejtek aktiválódása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764704"/>
            <a:ext cx="5796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 sejtek </a:t>
            </a:r>
            <a:r>
              <a:rPr lang="hu-HU" dirty="0" err="1" smtClean="0"/>
              <a:t>antigénbemutató</a:t>
            </a:r>
            <a:r>
              <a:rPr lang="hu-HU" dirty="0" smtClean="0"/>
              <a:t> </a:t>
            </a:r>
            <a:r>
              <a:rPr lang="hu-HU" dirty="0" err="1" smtClean="0"/>
              <a:t>sejtek</a:t>
            </a:r>
            <a:r>
              <a:rPr lang="hu-HU" dirty="0" smtClean="0"/>
              <a:t> (APC) segítségével találkoznak a feldolgozott antigénekkel.  A T </a:t>
            </a:r>
            <a:r>
              <a:rPr lang="hu-HU" dirty="0" err="1" smtClean="0"/>
              <a:t>lymphocyták</a:t>
            </a:r>
            <a:r>
              <a:rPr lang="hu-HU" dirty="0" smtClean="0"/>
              <a:t> és </a:t>
            </a:r>
            <a:r>
              <a:rPr lang="hu-HU" dirty="0" err="1" smtClean="0"/>
              <a:t>APC-k</a:t>
            </a:r>
            <a:r>
              <a:rPr lang="hu-HU" dirty="0" smtClean="0"/>
              <a:t> közötti </a:t>
            </a:r>
            <a:r>
              <a:rPr lang="hu-HU" dirty="0" smtClean="0"/>
              <a:t>kapcsolódás </a:t>
            </a:r>
            <a:r>
              <a:rPr lang="hu-HU" dirty="0" smtClean="0"/>
              <a:t>helye az immunológiai szinapszis</a:t>
            </a:r>
            <a:r>
              <a:rPr lang="hu-HU" dirty="0" smtClean="0"/>
              <a:t>. </a:t>
            </a:r>
            <a:r>
              <a:rPr lang="hu-HU" sz="1400" dirty="0" smtClean="0"/>
              <a:t>(de nem csak itt, hanem pl. B </a:t>
            </a:r>
            <a:r>
              <a:rPr lang="hu-HU" sz="1400" dirty="0" err="1" smtClean="0"/>
              <a:t>ly</a:t>
            </a:r>
            <a:r>
              <a:rPr lang="hu-HU" sz="1400" dirty="0" smtClean="0"/>
              <a:t> és </a:t>
            </a:r>
            <a:r>
              <a:rPr lang="hu-HU" sz="1400" dirty="0" err="1" smtClean="0"/>
              <a:t>Thelper</a:t>
            </a:r>
            <a:r>
              <a:rPr lang="hu-HU" sz="1400" dirty="0" smtClean="0"/>
              <a:t> közt is immunológiai szinapszis van) </a:t>
            </a:r>
            <a:r>
              <a:rPr lang="hu-HU" dirty="0" smtClean="0"/>
              <a:t>Az aktiváció során a T sejtek </a:t>
            </a:r>
            <a:r>
              <a:rPr lang="hu-HU" dirty="0" err="1" smtClean="0"/>
              <a:t>autokrin</a:t>
            </a:r>
            <a:r>
              <a:rPr lang="hu-HU" dirty="0" smtClean="0"/>
              <a:t> módon szabályozott osztódáson mennek át (IL-2), és ellátják megfelelő </a:t>
            </a:r>
            <a:r>
              <a:rPr lang="hu-HU" dirty="0" err="1" smtClean="0"/>
              <a:t>effektor</a:t>
            </a:r>
            <a:r>
              <a:rPr lang="hu-HU" dirty="0" smtClean="0"/>
              <a:t> funkcióikat, valamint </a:t>
            </a:r>
            <a:r>
              <a:rPr lang="hu-HU" dirty="0" err="1" smtClean="0"/>
              <a:t>agspecifikus</a:t>
            </a:r>
            <a:r>
              <a:rPr lang="hu-HU" dirty="0" smtClean="0"/>
              <a:t> memóriasejtekké alakulnak. Az </a:t>
            </a:r>
            <a:r>
              <a:rPr lang="hu-HU" dirty="0" err="1" smtClean="0"/>
              <a:t>agspecifikus</a:t>
            </a:r>
            <a:r>
              <a:rPr lang="hu-HU" dirty="0" smtClean="0"/>
              <a:t> kapcsolat után többszörös jelátvitel történik, átmenetileg gének aktiválódnak, T sejtek </a:t>
            </a:r>
            <a:r>
              <a:rPr lang="hu-HU" dirty="0" err="1" smtClean="0"/>
              <a:t>mitózisa</a:t>
            </a:r>
            <a:r>
              <a:rPr lang="hu-HU" dirty="0" smtClean="0"/>
              <a:t> indukálódik.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36912"/>
            <a:ext cx="3265861" cy="401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2367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54868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T-sejt aktiváció megértéséhez át kell tekintenünk az </a:t>
            </a:r>
            <a:r>
              <a:rPr lang="hu-HU" sz="3200" dirty="0" err="1" smtClean="0"/>
              <a:t>antigénprezentációt</a:t>
            </a:r>
            <a:r>
              <a:rPr lang="hu-HU" sz="3200" dirty="0" smtClean="0"/>
              <a:t>…</a:t>
            </a:r>
            <a:endParaRPr lang="hu-HU" sz="3200" dirty="0"/>
          </a:p>
        </p:txBody>
      </p:sp>
      <p:pic>
        <p:nvPicPr>
          <p:cNvPr id="21506" name="Picture 2" descr="http://classconnection.s3.amazonaws.com/334/flashcards/96334/png/untitled13602731883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336704" cy="4177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5616" y="188640"/>
            <a:ext cx="5786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Antigénfeldolgozás</a:t>
            </a:r>
            <a:r>
              <a:rPr lang="hu-HU" sz="3200" dirty="0" smtClean="0"/>
              <a:t> és </a:t>
            </a:r>
            <a:r>
              <a:rPr lang="hu-HU" sz="3200" dirty="0" err="1" smtClean="0"/>
              <a:t>-bemutatás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1" y="119675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antigénfeldolgozás</a:t>
            </a:r>
            <a:r>
              <a:rPr lang="hu-HU" dirty="0" smtClean="0"/>
              <a:t> és bemutatás az </a:t>
            </a:r>
            <a:r>
              <a:rPr lang="hu-HU" dirty="0" err="1" smtClean="0"/>
              <a:t>ag</a:t>
            </a:r>
            <a:r>
              <a:rPr lang="hu-HU" dirty="0" smtClean="0"/>
              <a:t> eredetétől függően két útvonalon megy végbe:</a:t>
            </a:r>
          </a:p>
          <a:p>
            <a:pPr>
              <a:buFontTx/>
              <a:buChar char="-"/>
            </a:pPr>
            <a:r>
              <a:rPr lang="hu-HU" dirty="0" smtClean="0"/>
              <a:t>Saját vagy vírusfertőzés során termelődő </a:t>
            </a:r>
            <a:r>
              <a:rPr lang="hu-HU" dirty="0" smtClean="0">
                <a:solidFill>
                  <a:srgbClr val="0070C0"/>
                </a:solidFill>
              </a:rPr>
              <a:t>endogén</a:t>
            </a:r>
            <a:r>
              <a:rPr lang="hu-HU" dirty="0" smtClean="0"/>
              <a:t> fehérjéből származó 8-10 aminosavból álló </a:t>
            </a:r>
            <a:r>
              <a:rPr lang="hu-HU" dirty="0" err="1" smtClean="0"/>
              <a:t>peptidek</a:t>
            </a:r>
            <a:r>
              <a:rPr lang="hu-HU" dirty="0" smtClean="0"/>
              <a:t> a sejtmaggal rendelkező minden sejt felszínén kifejeződő MHC I molekulákhoz kötött formában kerülnek bemutatásra. CD8+ </a:t>
            </a:r>
            <a:r>
              <a:rPr lang="hu-HU" dirty="0" err="1" smtClean="0"/>
              <a:t>citotoxikus</a:t>
            </a:r>
            <a:r>
              <a:rPr lang="hu-HU" dirty="0" smtClean="0"/>
              <a:t> T-sejtek ismerik fel.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Külső környezetből felvett </a:t>
            </a:r>
            <a:r>
              <a:rPr lang="hu-HU" dirty="0" err="1" smtClean="0">
                <a:solidFill>
                  <a:srgbClr val="0070C0"/>
                </a:solidFill>
              </a:rPr>
              <a:t>exogén</a:t>
            </a:r>
            <a:r>
              <a:rPr lang="hu-HU" dirty="0" smtClean="0"/>
              <a:t> fehérjéket a hivatásos antigén prezentáló sejtek mutatják be MHC II molekula segítségével. CD4+ T </a:t>
            </a:r>
            <a:r>
              <a:rPr lang="hu-HU" dirty="0" err="1" smtClean="0"/>
              <a:t>helper</a:t>
            </a:r>
            <a:r>
              <a:rPr lang="hu-HU" dirty="0" smtClean="0"/>
              <a:t> sejtek ismerik fel.</a:t>
            </a:r>
          </a:p>
          <a:p>
            <a:pPr>
              <a:buFontTx/>
              <a:buChar char="-"/>
            </a:pPr>
            <a:r>
              <a:rPr lang="hu-HU" dirty="0" smtClean="0"/>
              <a:t>A </a:t>
            </a:r>
            <a:r>
              <a:rPr lang="hu-HU" dirty="0" err="1" smtClean="0"/>
              <a:t>dendritikus</a:t>
            </a:r>
            <a:r>
              <a:rPr lang="hu-HU" dirty="0" smtClean="0"/>
              <a:t> sejteken megjelenő CD1 molekulák a </a:t>
            </a:r>
            <a:r>
              <a:rPr lang="hu-HU" dirty="0" smtClean="0">
                <a:solidFill>
                  <a:srgbClr val="0070C0"/>
                </a:solidFill>
              </a:rPr>
              <a:t>nem fehérje </a:t>
            </a:r>
            <a:r>
              <a:rPr lang="hu-HU" dirty="0" smtClean="0"/>
              <a:t>természetű saját és </a:t>
            </a:r>
            <a:r>
              <a:rPr lang="hu-HU" dirty="0" err="1" smtClean="0"/>
              <a:t>mikrobiális</a:t>
            </a:r>
            <a:r>
              <a:rPr lang="hu-HU" dirty="0" smtClean="0"/>
              <a:t> fehérjék bemutatásában játszanak szerepet.</a:t>
            </a:r>
          </a:p>
          <a:p>
            <a:pPr>
              <a:buFontTx/>
              <a:buChar char="-"/>
            </a:pPr>
            <a:endParaRPr lang="hu-HU" dirty="0"/>
          </a:p>
          <a:p>
            <a:r>
              <a:rPr lang="hu-HU" b="1" dirty="0" smtClean="0"/>
              <a:t>APC: </a:t>
            </a:r>
          </a:p>
          <a:p>
            <a:endParaRPr lang="hu-HU" b="1" dirty="0" smtClean="0"/>
          </a:p>
          <a:p>
            <a:r>
              <a:rPr lang="hu-HU" dirty="0" smtClean="0"/>
              <a:t>professzionális </a:t>
            </a:r>
            <a:r>
              <a:rPr lang="hu-HU" dirty="0" err="1" smtClean="0"/>
              <a:t>antigénprezentáló</a:t>
            </a:r>
            <a:r>
              <a:rPr lang="hu-HU" dirty="0" smtClean="0"/>
              <a:t> sejtek: </a:t>
            </a:r>
            <a:r>
              <a:rPr lang="hu-HU" dirty="0" err="1" smtClean="0"/>
              <a:t>dendritikus</a:t>
            </a:r>
            <a:r>
              <a:rPr lang="hu-HU" dirty="0" smtClean="0"/>
              <a:t> sejtek, </a:t>
            </a:r>
            <a:r>
              <a:rPr lang="hu-HU" dirty="0" err="1" smtClean="0"/>
              <a:t>Langerhans-sejtek</a:t>
            </a:r>
            <a:r>
              <a:rPr lang="hu-HU" dirty="0" smtClean="0"/>
              <a:t>, 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B-sejtek</a:t>
            </a:r>
            <a:r>
              <a:rPr lang="hu-HU" dirty="0" smtClean="0"/>
              <a:t> ,</a:t>
            </a:r>
            <a:r>
              <a:rPr lang="hu-HU" dirty="0" err="1" smtClean="0"/>
              <a:t>makrofágok</a:t>
            </a:r>
            <a:r>
              <a:rPr lang="hu-HU" dirty="0" smtClean="0"/>
              <a:t>, </a:t>
            </a:r>
            <a:r>
              <a:rPr lang="hu-HU" dirty="0" err="1" smtClean="0"/>
              <a:t>monociták</a:t>
            </a:r>
            <a:r>
              <a:rPr lang="hu-HU" dirty="0" smtClean="0"/>
              <a:t> ,</a:t>
            </a:r>
            <a:r>
              <a:rPr lang="hu-HU" dirty="0" err="1" smtClean="0"/>
              <a:t>thymus</a:t>
            </a:r>
            <a:r>
              <a:rPr lang="hu-HU" dirty="0" smtClean="0"/>
              <a:t> </a:t>
            </a:r>
            <a:r>
              <a:rPr lang="hu-HU" dirty="0" err="1" smtClean="0"/>
              <a:t>epitélsejtek</a:t>
            </a:r>
            <a:r>
              <a:rPr lang="hu-HU" dirty="0" smtClean="0"/>
              <a:t> </a:t>
            </a:r>
          </a:p>
          <a:p>
            <a:r>
              <a:rPr lang="hu-HU" dirty="0" smtClean="0"/>
              <a:t> </a:t>
            </a:r>
          </a:p>
          <a:p>
            <a:r>
              <a:rPr lang="hu-HU" dirty="0" smtClean="0"/>
              <a:t>fakultatív </a:t>
            </a:r>
            <a:r>
              <a:rPr lang="hu-HU" dirty="0" err="1" smtClean="0"/>
              <a:t>antigénprezentáló</a:t>
            </a:r>
            <a:r>
              <a:rPr lang="hu-HU" dirty="0" smtClean="0"/>
              <a:t> sejtek: pl. gyulladásos, </a:t>
            </a:r>
            <a:r>
              <a:rPr lang="hu-HU" dirty="0" err="1" smtClean="0"/>
              <a:t>endothelsejtek</a:t>
            </a:r>
            <a:r>
              <a:rPr lang="hu-HU" dirty="0" smtClean="0"/>
              <a:t>, </a:t>
            </a:r>
            <a:r>
              <a:rPr lang="hu-HU" dirty="0" err="1" smtClean="0"/>
              <a:t>epithelsejtek</a:t>
            </a:r>
            <a:r>
              <a:rPr lang="hu-HU" dirty="0" smtClean="0"/>
              <a:t>, </a:t>
            </a:r>
          </a:p>
          <a:p>
            <a:r>
              <a:rPr lang="hu-HU" dirty="0" smtClean="0"/>
              <a:t> kötőszöveti sejtek, T-sejtek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49289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Az MHC klasszikus génjeinek termékei genetikailag polimorf membrán fehérjék. Az MHC-I osztályba tartozó emberi HLA-A,B,C gének által kódolt molekulák minden magvas sejt felszínén megjelennek.</a:t>
            </a:r>
          </a:p>
          <a:p>
            <a:pPr algn="just"/>
            <a:r>
              <a:rPr lang="hu-HU" dirty="0" smtClean="0"/>
              <a:t>Az MHC-II. osztályba tartozó emberi HLA- DR, DP, DQ fehérjék az </a:t>
            </a:r>
            <a:r>
              <a:rPr lang="hu-HU" dirty="0" err="1" smtClean="0"/>
              <a:t>APC-k</a:t>
            </a:r>
            <a:r>
              <a:rPr lang="hu-HU" dirty="0" smtClean="0"/>
              <a:t> felszínén fejeződnek ki.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Az </a:t>
            </a:r>
            <a:r>
              <a:rPr lang="hu-HU" dirty="0" err="1"/>
              <a:t>MHC-gének</a:t>
            </a:r>
            <a:r>
              <a:rPr lang="hu-HU" dirty="0"/>
              <a:t> közös, minden gerinces fajra jellemző sajátsága a </a:t>
            </a:r>
            <a:r>
              <a:rPr lang="hu-HU" i="1" dirty="0" err="1">
                <a:solidFill>
                  <a:srgbClr val="0070C0"/>
                </a:solidFill>
              </a:rPr>
              <a:t>poligenitás</a:t>
            </a:r>
            <a:r>
              <a:rPr lang="hu-HU" dirty="0"/>
              <a:t>, vagyis az, hogy mindkét régióban </a:t>
            </a:r>
            <a:r>
              <a:rPr lang="hu-HU" dirty="0" smtClean="0"/>
              <a:t>több gén </a:t>
            </a:r>
            <a:r>
              <a:rPr lang="hu-HU" dirty="0"/>
              <a:t>helyezkedik el. A másik ilyen közös sajátság, hogy a szervezetet felépítő más fehérjékhez viszonyítva az </a:t>
            </a:r>
            <a:r>
              <a:rPr lang="hu-HU" dirty="0" err="1"/>
              <a:t>MHC-fehérjékre</a:t>
            </a:r>
            <a:r>
              <a:rPr lang="hu-HU" dirty="0"/>
              <a:t> sokkal nagyobb fokú </a:t>
            </a:r>
            <a:r>
              <a:rPr lang="hu-HU" i="1" dirty="0">
                <a:solidFill>
                  <a:srgbClr val="0070C0"/>
                </a:solidFill>
              </a:rPr>
              <a:t>genetikai polimorfizmus </a:t>
            </a:r>
            <a:r>
              <a:rPr lang="hu-HU" dirty="0"/>
              <a:t>jellemző</a:t>
            </a:r>
            <a:r>
              <a:rPr lang="hu-HU" dirty="0" smtClean="0"/>
              <a:t>.</a:t>
            </a:r>
          </a:p>
          <a:p>
            <a:pPr algn="just"/>
            <a:r>
              <a:rPr lang="hu-HU" dirty="0" smtClean="0"/>
              <a:t>A szülőktől öröklött, genetikailag meghatározott </a:t>
            </a:r>
            <a:r>
              <a:rPr lang="hu-HU" dirty="0" err="1" smtClean="0"/>
              <a:t>MHC-mintázat</a:t>
            </a:r>
            <a:r>
              <a:rPr lang="hu-HU" dirty="0" smtClean="0"/>
              <a:t> az egyed sejtjeire jellemző, és az élet során nem változik. Egy adott fajon belül azonban az egyedek között nagymértékű az </a:t>
            </a:r>
            <a:r>
              <a:rPr lang="hu-HU" dirty="0" err="1" smtClean="0"/>
              <a:t>MHC-gének</a:t>
            </a:r>
            <a:r>
              <a:rPr lang="hu-HU" dirty="0" smtClean="0"/>
              <a:t> sokfélesége, így a faj egyedeiben, az allélok számától függően csak meghatározott gyakorisággal találunk azonos géneket. Ezért az adott faj teljes populációjára a nagyfokú genetikai sokféleség jellemző.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332656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fő </a:t>
            </a:r>
            <a:r>
              <a:rPr lang="hu-HU" sz="3200" dirty="0" err="1" smtClean="0"/>
              <a:t>hisztokompatibilitási</a:t>
            </a:r>
            <a:r>
              <a:rPr lang="hu-HU" sz="3200" dirty="0" smtClean="0"/>
              <a:t> </a:t>
            </a:r>
            <a:r>
              <a:rPr lang="hu-HU" sz="3200" dirty="0" err="1" smtClean="0"/>
              <a:t>génkomplex</a:t>
            </a:r>
            <a:r>
              <a:rPr lang="hu-HU" sz="3200" dirty="0" smtClean="0"/>
              <a:t> ( MHC )</a:t>
            </a:r>
            <a:endParaRPr lang="hu-HU" sz="3200" dirty="0"/>
          </a:p>
        </p:txBody>
      </p:sp>
      <p:pic>
        <p:nvPicPr>
          <p:cNvPr id="19458" name="Picture 2" descr="http://journals.cambridge.org/fulltext_content/ERM/ERM5_07/S1462399403005957sup0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006999" cy="230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octor-jones.co.uk/Immunology/Tutorial/MH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747635" cy="576064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4067944" y="476672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!</a:t>
            </a:r>
            <a:endParaRPr lang="hu-H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114800" y="0"/>
          <a:ext cx="3952875" cy="6858000"/>
        </p:xfrm>
        <a:graphic>
          <a:graphicData uri="http://schemas.openxmlformats.org/presentationml/2006/ole">
            <p:oleObj spid="_x0000_s99330" name="Photo Editor Photo" r:id="rId4" imgW="7361905" imgH="12774808" progId="">
              <p:embed/>
            </p:oleObj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3886200" cy="990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ANTIGÉNBEMUTATÁS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hu-HU" sz="20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I. Endogén útvonal</a:t>
            </a:r>
            <a:endParaRPr lang="hu-HU" sz="2000" b="1" dirty="0">
              <a:solidFill>
                <a:srgbClr val="003366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29400" y="2514600"/>
            <a:ext cx="228600" cy="152400"/>
            <a:chOff x="960" y="3264"/>
            <a:chExt cx="144" cy="96"/>
          </a:xfrm>
        </p:grpSpPr>
        <p:sp>
          <p:nvSpPr>
            <p:cNvPr id="3102" name="Oval 5"/>
            <p:cNvSpPr>
              <a:spLocks noChangeArrowheads="1"/>
            </p:cNvSpPr>
            <p:nvPr/>
          </p:nvSpPr>
          <p:spPr bwMode="auto">
            <a:xfrm>
              <a:off x="1056" y="331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03" name="Oval 6"/>
            <p:cNvSpPr>
              <a:spLocks noChangeArrowheads="1"/>
            </p:cNvSpPr>
            <p:nvPr/>
          </p:nvSpPr>
          <p:spPr bwMode="auto">
            <a:xfrm>
              <a:off x="960" y="32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629400" y="2667000"/>
            <a:ext cx="228600" cy="152400"/>
            <a:chOff x="960" y="3264"/>
            <a:chExt cx="144" cy="96"/>
          </a:xfrm>
        </p:grpSpPr>
        <p:sp>
          <p:nvSpPr>
            <p:cNvPr id="3100" name="Oval 8"/>
            <p:cNvSpPr>
              <a:spLocks noChangeArrowheads="1"/>
            </p:cNvSpPr>
            <p:nvPr/>
          </p:nvSpPr>
          <p:spPr bwMode="auto">
            <a:xfrm>
              <a:off x="1056" y="331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01" name="Oval 9"/>
            <p:cNvSpPr>
              <a:spLocks noChangeArrowheads="1"/>
            </p:cNvSpPr>
            <p:nvPr/>
          </p:nvSpPr>
          <p:spPr bwMode="auto">
            <a:xfrm>
              <a:off x="960" y="32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629400" y="2895600"/>
            <a:ext cx="228600" cy="152400"/>
            <a:chOff x="960" y="3264"/>
            <a:chExt cx="144" cy="96"/>
          </a:xfrm>
        </p:grpSpPr>
        <p:sp>
          <p:nvSpPr>
            <p:cNvPr id="3098" name="Oval 11"/>
            <p:cNvSpPr>
              <a:spLocks noChangeArrowheads="1"/>
            </p:cNvSpPr>
            <p:nvPr/>
          </p:nvSpPr>
          <p:spPr bwMode="auto">
            <a:xfrm>
              <a:off x="1056" y="331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099" name="Oval 12"/>
            <p:cNvSpPr>
              <a:spLocks noChangeArrowheads="1"/>
            </p:cNvSpPr>
            <p:nvPr/>
          </p:nvSpPr>
          <p:spPr bwMode="auto">
            <a:xfrm>
              <a:off x="960" y="32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629400" y="3048000"/>
            <a:ext cx="228600" cy="152400"/>
            <a:chOff x="960" y="3264"/>
            <a:chExt cx="144" cy="96"/>
          </a:xfrm>
        </p:grpSpPr>
        <p:sp>
          <p:nvSpPr>
            <p:cNvPr id="3096" name="Oval 14"/>
            <p:cNvSpPr>
              <a:spLocks noChangeArrowheads="1"/>
            </p:cNvSpPr>
            <p:nvPr/>
          </p:nvSpPr>
          <p:spPr bwMode="auto">
            <a:xfrm>
              <a:off x="1056" y="331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097" name="Oval 15"/>
            <p:cNvSpPr>
              <a:spLocks noChangeArrowheads="1"/>
            </p:cNvSpPr>
            <p:nvPr/>
          </p:nvSpPr>
          <p:spPr bwMode="auto">
            <a:xfrm>
              <a:off x="960" y="32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629400" y="2286000"/>
            <a:ext cx="228600" cy="152400"/>
            <a:chOff x="960" y="3264"/>
            <a:chExt cx="144" cy="96"/>
          </a:xfrm>
        </p:grpSpPr>
        <p:sp>
          <p:nvSpPr>
            <p:cNvPr id="3094" name="Oval 17"/>
            <p:cNvSpPr>
              <a:spLocks noChangeArrowheads="1"/>
            </p:cNvSpPr>
            <p:nvPr/>
          </p:nvSpPr>
          <p:spPr bwMode="auto">
            <a:xfrm>
              <a:off x="1056" y="331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095" name="Oval 18"/>
            <p:cNvSpPr>
              <a:spLocks noChangeArrowheads="1"/>
            </p:cNvSpPr>
            <p:nvPr/>
          </p:nvSpPr>
          <p:spPr bwMode="auto">
            <a:xfrm>
              <a:off x="960" y="32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3081" name="Text Box 19"/>
          <p:cNvSpPr txBox="1">
            <a:spLocks noChangeArrowheads="1"/>
          </p:cNvSpPr>
          <p:nvPr/>
        </p:nvSpPr>
        <p:spPr bwMode="auto">
          <a:xfrm>
            <a:off x="0" y="6156325"/>
            <a:ext cx="392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saját </a:t>
            </a:r>
            <a:r>
              <a:rPr lang="hu-HU" sz="2000" dirty="0" err="1">
                <a:latin typeface="Times New Roman" pitchFamily="18" charset="0"/>
                <a:cs typeface="+mn-cs"/>
              </a:rPr>
              <a:t>citoszól</a:t>
            </a:r>
            <a:r>
              <a:rPr lang="hu-HU" sz="2000" dirty="0">
                <a:latin typeface="Times New Roman" pitchFamily="18" charset="0"/>
                <a:cs typeface="+mn-cs"/>
              </a:rPr>
              <a:t> fehérje, vírus </a:t>
            </a:r>
            <a:r>
              <a:rPr lang="hu-HU" sz="20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és tumor fehérje</a:t>
            </a:r>
          </a:p>
        </p:txBody>
      </p:sp>
      <p:sp>
        <p:nvSpPr>
          <p:cNvPr id="3082" name="Text Box 20"/>
          <p:cNvSpPr txBox="1">
            <a:spLocks noChangeArrowheads="1"/>
          </p:cNvSpPr>
          <p:nvPr/>
        </p:nvSpPr>
        <p:spPr bwMode="auto">
          <a:xfrm>
            <a:off x="971550" y="508476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 err="1">
                <a:latin typeface="Times New Roman" pitchFamily="18" charset="0"/>
                <a:cs typeface="+mn-cs"/>
              </a:rPr>
              <a:t>proteaszóma</a:t>
            </a:r>
            <a:endParaRPr lang="hu-HU" sz="2000" dirty="0">
              <a:latin typeface="Times New Roman" pitchFamily="18" charset="0"/>
              <a:cs typeface="+mn-cs"/>
            </a:endParaRPr>
          </a:p>
        </p:txBody>
      </p:sp>
      <p:sp>
        <p:nvSpPr>
          <p:cNvPr id="3083" name="Line 21"/>
          <p:cNvSpPr>
            <a:spLocks noChangeShapeType="1"/>
          </p:cNvSpPr>
          <p:nvPr/>
        </p:nvSpPr>
        <p:spPr bwMode="auto">
          <a:xfrm flipV="1">
            <a:off x="1835150" y="5589588"/>
            <a:ext cx="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84" name="Line 22"/>
          <p:cNvSpPr>
            <a:spLocks noChangeShapeType="1"/>
          </p:cNvSpPr>
          <p:nvPr/>
        </p:nvSpPr>
        <p:spPr bwMode="auto">
          <a:xfrm flipV="1">
            <a:off x="1835150" y="4221163"/>
            <a:ext cx="0" cy="86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85" name="Text Box 23"/>
          <p:cNvSpPr txBox="1">
            <a:spLocks noChangeArrowheads="1"/>
          </p:cNvSpPr>
          <p:nvPr/>
        </p:nvSpPr>
        <p:spPr bwMode="auto">
          <a:xfrm>
            <a:off x="1116013" y="3933825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>
                <a:latin typeface="Times New Roman" pitchFamily="18" charset="0"/>
                <a:cs typeface="+mn-cs"/>
              </a:rPr>
              <a:t>TAP1/TAP2</a:t>
            </a:r>
          </a:p>
        </p:txBody>
      </p:sp>
      <p:sp>
        <p:nvSpPr>
          <p:cNvPr id="3086" name="Text Box 24"/>
          <p:cNvSpPr txBox="1">
            <a:spLocks noChangeArrowheads="1"/>
          </p:cNvSpPr>
          <p:nvPr/>
        </p:nvSpPr>
        <p:spPr bwMode="auto">
          <a:xfrm>
            <a:off x="755650" y="3068638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 err="1">
                <a:latin typeface="Times New Roman" pitchFamily="18" charset="0"/>
                <a:cs typeface="+mn-cs"/>
              </a:rPr>
              <a:t>dER</a:t>
            </a:r>
            <a:endParaRPr lang="hu-HU" sz="2000" dirty="0">
              <a:latin typeface="Times New Roman" pitchFamily="18" charset="0"/>
              <a:cs typeface="+mn-cs"/>
            </a:endParaRPr>
          </a:p>
        </p:txBody>
      </p:sp>
      <p:sp>
        <p:nvSpPr>
          <p:cNvPr id="3087" name="Line 25"/>
          <p:cNvSpPr>
            <a:spLocks noChangeShapeType="1"/>
          </p:cNvSpPr>
          <p:nvPr/>
        </p:nvSpPr>
        <p:spPr bwMode="auto">
          <a:xfrm flipV="1">
            <a:off x="1835150" y="3500438"/>
            <a:ext cx="0" cy="433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88" name="Line 26"/>
          <p:cNvSpPr>
            <a:spLocks noChangeShapeType="1"/>
          </p:cNvSpPr>
          <p:nvPr/>
        </p:nvSpPr>
        <p:spPr bwMode="auto">
          <a:xfrm flipV="1">
            <a:off x="1835150" y="1989138"/>
            <a:ext cx="0" cy="1152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89" name="Text Box 27"/>
          <p:cNvSpPr txBox="1">
            <a:spLocks noChangeArrowheads="1"/>
          </p:cNvSpPr>
          <p:nvPr/>
        </p:nvSpPr>
        <p:spPr bwMode="auto">
          <a:xfrm>
            <a:off x="1187450" y="1628775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>
                <a:latin typeface="Times New Roman" pitchFamily="18" charset="0"/>
                <a:cs typeface="+mn-cs"/>
              </a:rPr>
              <a:t>GOLGI</a:t>
            </a:r>
          </a:p>
        </p:txBody>
      </p:sp>
      <p:sp>
        <p:nvSpPr>
          <p:cNvPr id="3090" name="Line 28"/>
          <p:cNvSpPr>
            <a:spLocks noChangeShapeType="1"/>
          </p:cNvSpPr>
          <p:nvPr/>
        </p:nvSpPr>
        <p:spPr bwMode="auto">
          <a:xfrm flipV="1">
            <a:off x="1835150" y="1412875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91" name="Text Box 29"/>
          <p:cNvSpPr txBox="1">
            <a:spLocks noChangeArrowheads="1"/>
          </p:cNvSpPr>
          <p:nvPr/>
        </p:nvSpPr>
        <p:spPr bwMode="auto">
          <a:xfrm>
            <a:off x="755650" y="1052513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>
                <a:latin typeface="Times New Roman" pitchFamily="18" charset="0"/>
                <a:cs typeface="+mn-cs"/>
              </a:rPr>
              <a:t>sejtfelszín</a:t>
            </a:r>
          </a:p>
        </p:txBody>
      </p:sp>
      <p:sp>
        <p:nvSpPr>
          <p:cNvPr id="3092" name="Text Box 30"/>
          <p:cNvSpPr txBox="1">
            <a:spLocks noChangeArrowheads="1"/>
          </p:cNvSpPr>
          <p:nvPr/>
        </p:nvSpPr>
        <p:spPr bwMode="auto">
          <a:xfrm>
            <a:off x="1979613" y="45085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dirty="0">
                <a:latin typeface="Times New Roman" pitchFamily="18" charset="0"/>
                <a:cs typeface="+mn-cs"/>
              </a:rPr>
              <a:t>8-9 aminosav</a:t>
            </a:r>
          </a:p>
        </p:txBody>
      </p:sp>
      <p:sp>
        <p:nvSpPr>
          <p:cNvPr id="3093" name="Text Box 31"/>
          <p:cNvSpPr txBox="1">
            <a:spLocks noChangeArrowheads="1"/>
          </p:cNvSpPr>
          <p:nvPr/>
        </p:nvSpPr>
        <p:spPr bwMode="auto">
          <a:xfrm>
            <a:off x="1908175" y="2492375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 err="1">
                <a:latin typeface="Times New Roman" pitchFamily="18" charset="0"/>
                <a:cs typeface="+mn-cs"/>
              </a:rPr>
              <a:t>peptid</a:t>
            </a:r>
            <a:r>
              <a:rPr lang="hu-HU" sz="2000" dirty="0">
                <a:latin typeface="Times New Roman" pitchFamily="18" charset="0"/>
                <a:cs typeface="+mn-cs"/>
              </a:rPr>
              <a:t>+ MHCI</a:t>
            </a:r>
          </a:p>
        </p:txBody>
      </p:sp>
      <p:cxnSp>
        <p:nvCxnSpPr>
          <p:cNvPr id="33" name="Egyenes összekötő nyíllal 32"/>
          <p:cNvCxnSpPr>
            <a:stCxn id="3083" idx="0"/>
          </p:cNvCxnSpPr>
          <p:nvPr/>
        </p:nvCxnSpPr>
        <p:spPr>
          <a:xfrm flipV="1">
            <a:off x="1835150" y="5517232"/>
            <a:ext cx="546" cy="50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>
            <a:stCxn id="3084" idx="0"/>
          </p:cNvCxnSpPr>
          <p:nvPr/>
        </p:nvCxnSpPr>
        <p:spPr>
          <a:xfrm flipV="1">
            <a:off x="1835150" y="4365104"/>
            <a:ext cx="546" cy="719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3087" idx="0"/>
            <a:endCxn id="3086" idx="2"/>
          </p:cNvCxnSpPr>
          <p:nvPr/>
        </p:nvCxnSpPr>
        <p:spPr>
          <a:xfrm flipV="1">
            <a:off x="1835150" y="3465513"/>
            <a:ext cx="794" cy="46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flipV="1">
            <a:off x="1835696" y="213285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>
            <a:stCxn id="3089" idx="0"/>
          </p:cNvCxnSpPr>
          <p:nvPr/>
        </p:nvCxnSpPr>
        <p:spPr>
          <a:xfrm flipV="1">
            <a:off x="1907382" y="1340768"/>
            <a:ext cx="322" cy="2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xogenousp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35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0"/>
            <a:ext cx="3886200" cy="108108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3333CC"/>
                </a:solidFill>
                <a:latin typeface="Times New Roman" pitchFamily="18" charset="0"/>
                <a:cs typeface="+mn-cs"/>
              </a:rPr>
              <a:t>ANTIGÉNBEMUTATÁS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3333CC"/>
                </a:solidFill>
                <a:latin typeface="Times New Roman" pitchFamily="18" charset="0"/>
                <a:cs typeface="+mn-cs"/>
              </a:rPr>
              <a:t>II. Exogén útvonal</a:t>
            </a:r>
            <a:endParaRPr lang="hu-HU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6092825"/>
            <a:ext cx="385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 err="1">
                <a:latin typeface="Times New Roman" pitchFamily="18" charset="0"/>
                <a:cs typeface="+mn-cs"/>
              </a:rPr>
              <a:t>dER</a:t>
            </a:r>
            <a:r>
              <a:rPr lang="hu-HU" sz="2000" dirty="0">
                <a:latin typeface="Times New Roman" pitchFamily="18" charset="0"/>
                <a:cs typeface="+mn-cs"/>
              </a:rPr>
              <a:t>: MHC II </a:t>
            </a:r>
            <a:r>
              <a:rPr lang="hu-HU" sz="2000" dirty="0">
                <a:latin typeface="Times New Roman" pitchFamily="18" charset="0"/>
                <a:cs typeface="+mn-cs"/>
                <a:sym typeface="Symbol" pitchFamily="18" charset="2"/>
              </a:rPr>
              <a:t> és  láncok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00113" y="4652963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>
                <a:latin typeface="Times New Roman" pitchFamily="18" charset="0"/>
                <a:cs typeface="+mn-cs"/>
              </a:rPr>
              <a:t>GOLGI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1908175" y="5229225"/>
            <a:ext cx="0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1908175" y="3860800"/>
            <a:ext cx="0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2195513" y="2924175"/>
            <a:ext cx="1152525" cy="6492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700338" y="2205038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>
                <a:latin typeface="Times New Roman" pitchFamily="18" charset="0"/>
                <a:cs typeface="+mn-cs"/>
              </a:rPr>
              <a:t>késői </a:t>
            </a:r>
            <a:r>
              <a:rPr lang="hu-HU" sz="2000" dirty="0" err="1">
                <a:latin typeface="Times New Roman" pitchFamily="18" charset="0"/>
                <a:cs typeface="+mn-cs"/>
              </a:rPr>
              <a:t>endoszóma</a:t>
            </a:r>
            <a:endParaRPr lang="hu-HU" sz="2000" dirty="0">
              <a:latin typeface="Times New Roman" pitchFamily="18" charset="0"/>
              <a:cs typeface="+mn-cs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258888" y="3500438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>
                <a:latin typeface="Times New Roman" pitchFamily="18" charset="0"/>
                <a:cs typeface="+mn-cs"/>
              </a:rPr>
              <a:t>fúzió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908175" y="2852738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95288" y="2060575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>
                <a:latin typeface="Times New Roman" pitchFamily="18" charset="0"/>
                <a:cs typeface="+mn-cs"/>
              </a:rPr>
              <a:t>MHC II-CLIP</a:t>
            </a:r>
            <a:r>
              <a:rPr lang="hu-HU" sz="2000" dirty="0">
                <a:latin typeface="Times New Roman" pitchFamily="18" charset="0"/>
                <a:cs typeface="+mn-cs"/>
                <a:sym typeface="Symbol" pitchFamily="18" charset="2"/>
              </a:rPr>
              <a:t></a:t>
            </a:r>
            <a:r>
              <a:rPr lang="hu-HU" sz="2000" dirty="0">
                <a:latin typeface="Times New Roman" pitchFamily="18" charset="0"/>
                <a:cs typeface="+mn-cs"/>
              </a:rPr>
              <a:t>  HLA DM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1908175" y="1773238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79388" y="1052513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>
                <a:latin typeface="Times New Roman" pitchFamily="18" charset="0"/>
                <a:cs typeface="+mn-cs"/>
              </a:rPr>
              <a:t>MHC II a </a:t>
            </a:r>
            <a:r>
              <a:rPr lang="hu-HU" sz="2000" dirty="0" err="1">
                <a:latin typeface="Times New Roman" pitchFamily="18" charset="0"/>
                <a:cs typeface="+mn-cs"/>
              </a:rPr>
              <a:t>peptiddel</a:t>
            </a:r>
            <a:r>
              <a:rPr lang="hu-HU" sz="2000" dirty="0">
                <a:latin typeface="Times New Roman" pitchFamily="18" charset="0"/>
                <a:cs typeface="+mn-cs"/>
              </a:rPr>
              <a:t> </a:t>
            </a:r>
            <a:r>
              <a:rPr lang="hu-HU" sz="2000" dirty="0" err="1">
                <a:latin typeface="Times New Roman" pitchFamily="18" charset="0"/>
                <a:cs typeface="+mn-cs"/>
              </a:rPr>
              <a:t>a</a:t>
            </a:r>
            <a:r>
              <a:rPr lang="hu-HU" sz="2000" dirty="0">
                <a:latin typeface="Times New Roman" pitchFamily="18" charset="0"/>
                <a:cs typeface="+mn-cs"/>
              </a:rPr>
              <a:t> sejtfelszínre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 flipV="1">
            <a:off x="1835696" y="515719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endCxn id="30727" idx="1"/>
          </p:cNvCxnSpPr>
          <p:nvPr/>
        </p:nvCxnSpPr>
        <p:spPr>
          <a:xfrm flipV="1">
            <a:off x="1907704" y="3860800"/>
            <a:ext cx="471" cy="648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1835696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endCxn id="30734" idx="2"/>
          </p:cNvCxnSpPr>
          <p:nvPr/>
        </p:nvCxnSpPr>
        <p:spPr>
          <a:xfrm flipV="1">
            <a:off x="1907704" y="1754188"/>
            <a:ext cx="71909" cy="234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H="1">
            <a:off x="2339752" y="3140968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rosspres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1547813" y="1989138"/>
            <a:ext cx="6465887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476375" y="476250"/>
            <a:ext cx="6480175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4000" b="1">
                <a:solidFill>
                  <a:srgbClr val="003399"/>
                </a:solidFill>
                <a:latin typeface="Times New Roman" pitchFamily="18" charset="0"/>
                <a:cs typeface="+mn-cs"/>
              </a:rPr>
              <a:t>Keresztprezentáció                     </a:t>
            </a:r>
            <a:r>
              <a:rPr lang="hu-HU" sz="2400" b="1">
                <a:solidFill>
                  <a:srgbClr val="003399"/>
                </a:solidFill>
                <a:latin typeface="Times New Roman" pitchFamily="18" charset="0"/>
                <a:cs typeface="+mn-cs"/>
              </a:rPr>
              <a:t>(dendritikus sejtek esetében)</a:t>
            </a:r>
            <a:r>
              <a:rPr lang="hu-HU" sz="4000" b="1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endParaRPr lang="hu-HU" sz="2400" b="1">
              <a:solidFill>
                <a:srgbClr val="00339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5943600"/>
            <a:ext cx="929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dirty="0" err="1">
                <a:latin typeface="Times New Roman" pitchFamily="18" charset="0"/>
                <a:cs typeface="+mn-cs"/>
              </a:rPr>
              <a:t>Exogén</a:t>
            </a:r>
            <a:r>
              <a:rPr lang="hu-HU" sz="2400" b="1" dirty="0">
                <a:latin typeface="Times New Roman" pitchFamily="18" charset="0"/>
                <a:cs typeface="+mn-cs"/>
              </a:rPr>
              <a:t> antigének endogén úton is bemutatásra kerülhetnek</a:t>
            </a:r>
            <a:endParaRPr lang="hu-HU" sz="240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8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048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940152" y="404664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!</a:t>
            </a:r>
            <a:endParaRPr lang="hu-HU" sz="96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4969879" y="3573016"/>
            <a:ext cx="4174121" cy="2862461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660232" y="6488668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Harmadik út..</a:t>
            </a:r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620688"/>
            <a:ext cx="7993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Akkor vissza is térhetünk a </a:t>
            </a:r>
            <a:r>
              <a:rPr lang="hu-HU" sz="3200" dirty="0" err="1" smtClean="0"/>
              <a:t>T-lymphocytákhoz</a:t>
            </a:r>
            <a:r>
              <a:rPr lang="hu-HU" sz="3200" dirty="0" smtClean="0"/>
              <a:t>…</a:t>
            </a:r>
            <a:endParaRPr lang="hu-HU" sz="3200" dirty="0"/>
          </a:p>
        </p:txBody>
      </p:sp>
      <p:pic>
        <p:nvPicPr>
          <p:cNvPr id="14340" name="Picture 4" descr="https://encrypted-tbn2.gstatic.com/images?q=tbn:ANd9GcT-8L9wKC9gMgMfaleqVNjHcfTE3R9G89hVNcVC8oeR5wIoNxs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112568" cy="4260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51720" y="188640"/>
            <a:ext cx="4532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Az immunválasz jellemzői: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836712"/>
            <a:ext cx="82089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</a:pPr>
            <a:r>
              <a:rPr lang="hu-HU" sz="2000" b="1" dirty="0" smtClean="0"/>
              <a:t>1.   </a:t>
            </a:r>
            <a:r>
              <a:rPr lang="hu-HU" sz="2000" b="1" dirty="0" err="1" smtClean="0"/>
              <a:t>Antigénspecifitás</a:t>
            </a:r>
            <a:r>
              <a:rPr lang="hu-HU" sz="2000" b="1" dirty="0" smtClean="0"/>
              <a:t>: </a:t>
            </a:r>
            <a:r>
              <a:rPr lang="hu-HU" sz="2000" dirty="0" smtClean="0"/>
              <a:t>specifikus a felismert anyagra, a fajlagosság a válasz egészére jellemző</a:t>
            </a:r>
            <a:endParaRPr lang="hu-HU" sz="2000" b="1" dirty="0" smtClean="0"/>
          </a:p>
          <a:p>
            <a:pPr marL="533400" indent="-533400">
              <a:lnSpc>
                <a:spcPct val="80000"/>
              </a:lnSpc>
            </a:pPr>
            <a:r>
              <a:rPr lang="hu-HU" sz="2000" b="1" dirty="0" smtClean="0"/>
              <a:t>2.   Nagyfokú antigén érzékenység: </a:t>
            </a:r>
            <a:r>
              <a:rPr lang="hu-HU" sz="2000" dirty="0" smtClean="0"/>
              <a:t>kis mennyiségű </a:t>
            </a:r>
            <a:r>
              <a:rPr lang="hu-HU" sz="2000" dirty="0" err="1" smtClean="0"/>
              <a:t>ag</a:t>
            </a:r>
            <a:r>
              <a:rPr lang="hu-HU" sz="2000" dirty="0" smtClean="0"/>
              <a:t> megjelenésére is reagál</a:t>
            </a:r>
            <a:endParaRPr lang="hu-HU" sz="2000" b="1" dirty="0" smtClean="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hu-HU" sz="2000" b="1" dirty="0" smtClean="0"/>
              <a:t>3.   Memória: </a:t>
            </a:r>
            <a:r>
              <a:rPr lang="hu-HU" sz="2000" dirty="0" smtClean="0"/>
              <a:t>ismételt expozíció esetén gyorsabb és hatékonyabb válasz, memóriasejtek</a:t>
            </a:r>
            <a:endParaRPr lang="hu-HU" sz="2000" b="1" dirty="0" smtClean="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hu-HU" sz="2000" b="1" dirty="0" smtClean="0"/>
              <a:t>4.   Klónszelekció elvén alapuló működés: </a:t>
            </a:r>
            <a:r>
              <a:rPr lang="hu-HU" sz="2000" dirty="0" smtClean="0"/>
              <a:t>a </a:t>
            </a:r>
            <a:r>
              <a:rPr lang="hu-HU" sz="2000" dirty="0" err="1" smtClean="0"/>
              <a:t>recirkuláló</a:t>
            </a:r>
            <a:r>
              <a:rPr lang="hu-HU" sz="2000" dirty="0" smtClean="0"/>
              <a:t> </a:t>
            </a:r>
            <a:r>
              <a:rPr lang="hu-HU" sz="2000" dirty="0" err="1" smtClean="0"/>
              <a:t>limfocita</a:t>
            </a:r>
            <a:r>
              <a:rPr lang="hu-HU" sz="2000" dirty="0" smtClean="0"/>
              <a:t> tömeg tagjai specifikus receptorral rendelkeznek. Antigénnel találkozva abbahagyják a vándorlást, aktiválódnak, </a:t>
            </a:r>
            <a:r>
              <a:rPr lang="hu-HU" sz="2000" dirty="0" err="1" smtClean="0"/>
              <a:t>proliferálnak</a:t>
            </a:r>
            <a:r>
              <a:rPr lang="hu-HU" sz="2000" dirty="0" smtClean="0"/>
              <a:t>, és </a:t>
            </a:r>
            <a:r>
              <a:rPr lang="hu-HU" sz="2000" dirty="0" err="1" smtClean="0"/>
              <a:t>többezer</a:t>
            </a:r>
            <a:r>
              <a:rPr lang="hu-HU" sz="2000" dirty="0" smtClean="0"/>
              <a:t> sejtből (klónból) álló kolóniákat hoznak létre (melyek minden tagja azonos receptor </a:t>
            </a:r>
            <a:r>
              <a:rPr lang="hu-HU" sz="2000" dirty="0" err="1" smtClean="0"/>
              <a:t>specifitással</a:t>
            </a:r>
            <a:r>
              <a:rPr lang="hu-HU" sz="2000" dirty="0" smtClean="0"/>
              <a:t> rendelkezik).</a:t>
            </a:r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4680520" cy="325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-cell regulation by CD28 and CTLA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77220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09146" y="188640"/>
            <a:ext cx="8834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</a:t>
            </a:r>
            <a:r>
              <a:rPr lang="hu-HU" sz="3200" dirty="0" err="1" smtClean="0"/>
              <a:t>kostimuláció</a:t>
            </a:r>
            <a:r>
              <a:rPr lang="hu-HU" sz="3200" dirty="0" smtClean="0"/>
              <a:t> szerepe a </a:t>
            </a:r>
            <a:r>
              <a:rPr lang="hu-HU" sz="3200" dirty="0" err="1" smtClean="0"/>
              <a:t>lymphocyta</a:t>
            </a:r>
            <a:r>
              <a:rPr lang="hu-HU" sz="3200" dirty="0" smtClean="0"/>
              <a:t> aktivációban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05273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Koreceptorok</a:t>
            </a:r>
            <a:r>
              <a:rPr lang="hu-HU" dirty="0" smtClean="0"/>
              <a:t>: CD4, CD8</a:t>
            </a:r>
          </a:p>
          <a:p>
            <a:r>
              <a:rPr lang="hu-HU" dirty="0" err="1" smtClean="0"/>
              <a:t>Kostimuláció</a:t>
            </a:r>
            <a:r>
              <a:rPr lang="hu-HU" dirty="0" smtClean="0"/>
              <a:t>: </a:t>
            </a:r>
            <a:r>
              <a:rPr lang="hu-HU" dirty="0" smtClean="0"/>
              <a:t>CD28 </a:t>
            </a:r>
            <a:r>
              <a:rPr lang="hu-HU" dirty="0" smtClean="0"/>
              <a:t>és B7 (avagy CD80/86</a:t>
            </a:r>
            <a:r>
              <a:rPr lang="hu-HU" dirty="0" smtClean="0"/>
              <a:t>), CD40 és CD40L (B </a:t>
            </a:r>
            <a:r>
              <a:rPr lang="hu-HU" dirty="0" err="1" smtClean="0"/>
              <a:t>ly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err="1" smtClean="0"/>
              <a:t>Koinhibitoros</a:t>
            </a:r>
            <a:r>
              <a:rPr lang="hu-HU" dirty="0" smtClean="0"/>
              <a:t> </a:t>
            </a:r>
            <a:r>
              <a:rPr lang="hu-HU" dirty="0" err="1" smtClean="0"/>
              <a:t>moleukák</a:t>
            </a:r>
            <a:r>
              <a:rPr lang="hu-HU" dirty="0" smtClean="0"/>
              <a:t>: CTLA-4, BTLA</a:t>
            </a:r>
          </a:p>
          <a:p>
            <a:endParaRPr lang="hu-HU" dirty="0"/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39552" y="5877272"/>
            <a:ext cx="1297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1600" b="1" dirty="0"/>
              <a:t>CD80/86= B7</a:t>
            </a:r>
            <a:endParaRPr lang="en-US" sz="1600" b="1" dirty="0"/>
          </a:p>
        </p:txBody>
      </p:sp>
      <p:pic>
        <p:nvPicPr>
          <p:cNvPr id="15362" name="Picture 2" descr="http://images.medscape.com/pi/editorial/journalcme/2004/3709/art-emery.fig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24944"/>
            <a:ext cx="331494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908720"/>
            <a:ext cx="9144000" cy="46624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5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 cstate="print"/>
          <a:srcRect b="52754"/>
          <a:stretch>
            <a:fillRect/>
          </a:stretch>
        </p:blipFill>
        <p:spPr bwMode="auto">
          <a:xfrm>
            <a:off x="107950" y="1196975"/>
            <a:ext cx="852805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Rectangle 6"/>
          <p:cNvSpPr>
            <a:spLocks noChangeArrowheads="1"/>
          </p:cNvSpPr>
          <p:nvPr/>
        </p:nvSpPr>
        <p:spPr bwMode="auto">
          <a:xfrm>
            <a:off x="5718175" y="5373688"/>
            <a:ext cx="2744788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66654" anchor="ctr">
            <a:spAutoFit/>
          </a:bodyPr>
          <a:lstStyle/>
          <a:p>
            <a:pPr algn="r" eaLnBrk="0" hangingPunct="0"/>
            <a:r>
              <a:rPr lang="hu-HU" sz="1000" i="1">
                <a:solidFill>
                  <a:srgbClr val="578963"/>
                </a:solidFill>
                <a:latin typeface="Comic Sans MS" pitchFamily="66" charset="0"/>
              </a:rPr>
              <a:t>Nature Immunology </a:t>
            </a:r>
            <a:r>
              <a:rPr lang="hu-HU" sz="1000">
                <a:solidFill>
                  <a:srgbClr val="578963"/>
                </a:solidFill>
                <a:latin typeface="Comic Sans MS" pitchFamily="66" charset="0"/>
              </a:rPr>
              <a:t>10, 1047 - 1049 (2009)</a:t>
            </a:r>
          </a:p>
        </p:txBody>
      </p:sp>
      <p:sp>
        <p:nvSpPr>
          <p:cNvPr id="160773" name="Text Box 12"/>
          <p:cNvSpPr txBox="1">
            <a:spLocks noChangeArrowheads="1"/>
          </p:cNvSpPr>
          <p:nvPr/>
        </p:nvSpPr>
        <p:spPr bwMode="auto">
          <a:xfrm>
            <a:off x="107950" y="1254125"/>
            <a:ext cx="3419475" cy="5191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>
                <a:srgbClr val="578963"/>
              </a:buClr>
              <a:buFont typeface="Monotype Sorts"/>
              <a:buNone/>
            </a:pPr>
            <a:endParaRPr kumimoji="1" lang="hu-HU" sz="2800">
              <a:solidFill>
                <a:srgbClr val="333333"/>
              </a:solidFill>
            </a:endParaRPr>
          </a:p>
        </p:txBody>
      </p:sp>
      <p:sp>
        <p:nvSpPr>
          <p:cNvPr id="160774" name="Text Box 13"/>
          <p:cNvSpPr txBox="1">
            <a:spLocks noChangeArrowheads="1"/>
          </p:cNvSpPr>
          <p:nvPr/>
        </p:nvSpPr>
        <p:spPr bwMode="auto">
          <a:xfrm>
            <a:off x="142875" y="1409700"/>
            <a:ext cx="2016125" cy="5191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>
                <a:srgbClr val="578963"/>
              </a:buClr>
              <a:buFont typeface="Monotype Sorts"/>
              <a:buNone/>
            </a:pPr>
            <a:endParaRPr kumimoji="1" lang="hu-HU" sz="2800">
              <a:solidFill>
                <a:srgbClr val="333333"/>
              </a:solidFill>
            </a:endParaRPr>
          </a:p>
        </p:txBody>
      </p:sp>
      <p:sp>
        <p:nvSpPr>
          <p:cNvPr id="160775" name="Text Box 14"/>
          <p:cNvSpPr txBox="1">
            <a:spLocks noChangeArrowheads="1"/>
          </p:cNvSpPr>
          <p:nvPr/>
        </p:nvSpPr>
        <p:spPr bwMode="auto">
          <a:xfrm>
            <a:off x="7524750" y="1622425"/>
            <a:ext cx="1150938" cy="36988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>
                <a:srgbClr val="578963"/>
              </a:buClr>
              <a:buFont typeface="Monotype Sorts"/>
              <a:buNone/>
            </a:pPr>
            <a:r>
              <a:rPr kumimoji="1" lang="hu-HU" sz="1800">
                <a:solidFill>
                  <a:srgbClr val="578963"/>
                </a:solidFill>
                <a:latin typeface="Arial" pitchFamily="34" charset="0"/>
              </a:rPr>
              <a:t>periféria</a:t>
            </a:r>
            <a:endParaRPr kumimoji="1" lang="hu-HU" sz="1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60776" name="Téglalap 10"/>
          <p:cNvSpPr>
            <a:spLocks noChangeArrowheads="1"/>
          </p:cNvSpPr>
          <p:nvPr/>
        </p:nvSpPr>
        <p:spPr bwMode="auto">
          <a:xfrm>
            <a:off x="395536" y="6021288"/>
            <a:ext cx="453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578963"/>
              </a:buClr>
              <a:buFont typeface="Monotype Sorts"/>
              <a:buNone/>
            </a:pPr>
            <a:r>
              <a:rPr kumimoji="1" lang="en-US" sz="2000" dirty="0">
                <a:latin typeface="Comic Sans MS" pitchFamily="66" charset="0"/>
                <a:sym typeface="Symbol" pitchFamily="18" charset="2"/>
              </a:rPr>
              <a:t></a:t>
            </a:r>
            <a:r>
              <a:rPr kumimoji="1" lang="hu-HU" sz="2000" dirty="0">
                <a:latin typeface="Comic Sans MS" pitchFamily="66" charset="0"/>
                <a:sym typeface="Symbol" pitchFamily="18" charset="2"/>
              </a:rPr>
              <a:t> T és NKT sejtek távoztak először</a:t>
            </a:r>
            <a:endParaRPr kumimoji="1" lang="hu-HU" sz="2000" dirty="0"/>
          </a:p>
        </p:txBody>
      </p:sp>
      <p:sp>
        <p:nvSpPr>
          <p:cNvPr id="14" name="Egy sarkán kerekített téglalap 13"/>
          <p:cNvSpPr/>
          <p:nvPr/>
        </p:nvSpPr>
        <p:spPr bwMode="auto">
          <a:xfrm>
            <a:off x="6215063" y="1214438"/>
            <a:ext cx="2428875" cy="2071687"/>
          </a:xfrm>
          <a:prstGeom prst="round1Rect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endParaRPr kumimoji="1" lang="en-US" sz="2800"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59632" y="188640"/>
            <a:ext cx="6499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perifériás </a:t>
            </a:r>
            <a:r>
              <a:rPr lang="hu-HU" sz="3200" dirty="0" err="1" smtClean="0"/>
              <a:t>T-lymphocyta</a:t>
            </a:r>
            <a:r>
              <a:rPr lang="hu-HU" sz="3200" dirty="0" smtClean="0"/>
              <a:t> alcsoportok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188640"/>
            <a:ext cx="6499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perifériás </a:t>
            </a:r>
            <a:r>
              <a:rPr lang="hu-HU" sz="3200" dirty="0" err="1" smtClean="0"/>
              <a:t>T-lymphocyta</a:t>
            </a:r>
            <a:r>
              <a:rPr lang="hu-HU" sz="3200" dirty="0" smtClean="0"/>
              <a:t> alcsoportok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1268760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 </a:t>
            </a:r>
            <a:r>
              <a:rPr lang="hu-HU" b="1" dirty="0" err="1" smtClean="0"/>
              <a:t>helperek</a:t>
            </a:r>
            <a:r>
              <a:rPr lang="hu-HU" b="1" dirty="0" smtClean="0"/>
              <a:t>: </a:t>
            </a:r>
            <a:r>
              <a:rPr lang="hu-HU" dirty="0" err="1" smtClean="0"/>
              <a:t>citokinek</a:t>
            </a:r>
            <a:r>
              <a:rPr lang="hu-HU" dirty="0" smtClean="0"/>
              <a:t> segítségével támogatják más immunsejtek működését</a:t>
            </a:r>
          </a:p>
          <a:p>
            <a:r>
              <a:rPr lang="hu-HU" b="1" dirty="0" smtClean="0"/>
              <a:t>T </a:t>
            </a:r>
            <a:r>
              <a:rPr lang="hu-HU" b="1" dirty="0" err="1" smtClean="0"/>
              <a:t>citotoxikus</a:t>
            </a:r>
            <a:r>
              <a:rPr lang="hu-HU" b="1" dirty="0" smtClean="0"/>
              <a:t>: </a:t>
            </a:r>
            <a:r>
              <a:rPr lang="hu-HU" dirty="0" err="1" smtClean="0"/>
              <a:t>effektor</a:t>
            </a:r>
            <a:r>
              <a:rPr lang="hu-HU" dirty="0" smtClean="0"/>
              <a:t> ölő hatású T </a:t>
            </a:r>
            <a:r>
              <a:rPr lang="hu-HU" dirty="0" smtClean="0"/>
              <a:t>sejtek (</a:t>
            </a:r>
            <a:r>
              <a:rPr lang="hu-HU" dirty="0" err="1" smtClean="0"/>
              <a:t>perforin</a:t>
            </a:r>
            <a:r>
              <a:rPr lang="hu-HU" dirty="0" smtClean="0"/>
              <a:t>, </a:t>
            </a:r>
            <a:r>
              <a:rPr lang="hu-HU" dirty="0" err="1" smtClean="0"/>
              <a:t>granzim</a:t>
            </a:r>
            <a:r>
              <a:rPr lang="hu-HU" dirty="0" smtClean="0"/>
              <a:t>, </a:t>
            </a:r>
            <a:r>
              <a:rPr lang="hu-HU" dirty="0" err="1" smtClean="0"/>
              <a:t>FasL-</a:t>
            </a:r>
            <a:r>
              <a:rPr lang="hu-HU" dirty="0" smtClean="0"/>
              <a:t>&gt;</a:t>
            </a:r>
            <a:r>
              <a:rPr lang="hu-HU" dirty="0" err="1" smtClean="0"/>
              <a:t>apoptózis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b="1" dirty="0" smtClean="0"/>
              <a:t>T </a:t>
            </a:r>
            <a:r>
              <a:rPr lang="hu-HU" b="1" dirty="0" err="1" smtClean="0"/>
              <a:t>regulatórikus</a:t>
            </a:r>
            <a:r>
              <a:rPr lang="hu-HU" b="1" dirty="0" smtClean="0"/>
              <a:t>: </a:t>
            </a:r>
            <a:r>
              <a:rPr lang="hu-HU" dirty="0" smtClean="0"/>
              <a:t>gátolják más T sejtek </a:t>
            </a:r>
            <a:r>
              <a:rPr lang="hu-HU" dirty="0" err="1" smtClean="0"/>
              <a:t>proliferációját</a:t>
            </a:r>
            <a:r>
              <a:rPr lang="hu-HU" dirty="0" smtClean="0"/>
              <a:t> és </a:t>
            </a:r>
            <a:r>
              <a:rPr lang="hu-HU" dirty="0" err="1" smtClean="0"/>
              <a:t>citokintermelését</a:t>
            </a:r>
            <a:endParaRPr lang="hu-HU" dirty="0" smtClean="0"/>
          </a:p>
          <a:p>
            <a:r>
              <a:rPr lang="hu-HU" b="1" dirty="0" smtClean="0"/>
              <a:t>NKT sejtek: </a:t>
            </a:r>
            <a:r>
              <a:rPr lang="hu-HU" dirty="0" smtClean="0"/>
              <a:t>invariáns TCR alfa lánc, korlátozott béta lánc repertoár és NK sejtek, májban, </a:t>
            </a:r>
            <a:r>
              <a:rPr lang="hu-HU" dirty="0" err="1" smtClean="0"/>
              <a:t>thymusban</a:t>
            </a:r>
            <a:r>
              <a:rPr lang="hu-HU" dirty="0" smtClean="0"/>
              <a:t>, csontvelőben, másodlagos nyirokszövetekben, </a:t>
            </a:r>
            <a:r>
              <a:rPr lang="hu-HU" dirty="0" err="1" smtClean="0"/>
              <a:t>glikolipideket</a:t>
            </a:r>
            <a:r>
              <a:rPr lang="hu-HU" dirty="0" smtClean="0"/>
              <a:t> ismernek fel receptorukkal</a:t>
            </a:r>
          </a:p>
          <a:p>
            <a:r>
              <a:rPr kumimoji="1" lang="en-US" b="1" dirty="0" smtClean="0">
                <a:latin typeface="+mj-lt"/>
                <a:sym typeface="Symbol" pitchFamily="18" charset="2"/>
              </a:rPr>
              <a:t></a:t>
            </a:r>
            <a:r>
              <a:rPr kumimoji="1" lang="hu-HU" b="1" dirty="0" smtClean="0">
                <a:latin typeface="+mj-lt"/>
                <a:sym typeface="Symbol" pitchFamily="18" charset="2"/>
              </a:rPr>
              <a:t> T sejtek: </a:t>
            </a:r>
            <a:r>
              <a:rPr kumimoji="1" lang="hu-HU" dirty="0" smtClean="0">
                <a:latin typeface="+mj-lt"/>
                <a:sym typeface="Symbol" pitchFamily="18" charset="2"/>
              </a:rPr>
              <a:t>sok található a bőrben, nemi szervek nyálkahártyájában, placentában, emésztőszervekben, termelhetnek </a:t>
            </a:r>
            <a:r>
              <a:rPr kumimoji="1" lang="hu-HU" dirty="0" err="1" smtClean="0">
                <a:latin typeface="+mj-lt"/>
                <a:sym typeface="Symbol" pitchFamily="18" charset="2"/>
              </a:rPr>
              <a:t>citokineket</a:t>
            </a:r>
            <a:r>
              <a:rPr kumimoji="1" lang="hu-HU" dirty="0" smtClean="0">
                <a:latin typeface="+mj-lt"/>
                <a:sym typeface="Symbol" pitchFamily="18" charset="2"/>
              </a:rPr>
              <a:t> és mutathatnak </a:t>
            </a:r>
            <a:r>
              <a:rPr kumimoji="1" lang="hu-HU" dirty="0" err="1" smtClean="0">
                <a:latin typeface="+mj-lt"/>
                <a:sym typeface="Symbol" pitchFamily="18" charset="2"/>
              </a:rPr>
              <a:t>citotoxicitást</a:t>
            </a:r>
            <a:r>
              <a:rPr kumimoji="1" lang="hu-HU" dirty="0" smtClean="0">
                <a:latin typeface="+mj-lt"/>
                <a:sym typeface="Symbol" pitchFamily="18" charset="2"/>
              </a:rPr>
              <a:t>, sérült bőr </a:t>
            </a:r>
            <a:r>
              <a:rPr kumimoji="1" lang="hu-HU" dirty="0" err="1" smtClean="0">
                <a:latin typeface="+mj-lt"/>
                <a:sym typeface="Symbol" pitchFamily="18" charset="2"/>
              </a:rPr>
              <a:t>regenerűcióját</a:t>
            </a:r>
            <a:r>
              <a:rPr kumimoji="1" lang="hu-HU" dirty="0" smtClean="0">
                <a:latin typeface="+mj-lt"/>
                <a:sym typeface="Symbol" pitchFamily="18" charset="2"/>
              </a:rPr>
              <a:t> segítik elő, paraziták elleni védelem</a:t>
            </a:r>
            <a:endParaRPr lang="hu-HU" dirty="0">
              <a:latin typeface="+mj-lt"/>
            </a:endParaRPr>
          </a:p>
        </p:txBody>
      </p:sp>
      <p:pic>
        <p:nvPicPr>
          <p:cNvPr id="54274" name="Picture 2" descr="http://fc06.deviantart.net/fs70/i/2011/051/c/8/mr_t_cell_by_velica-d3a08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4180012" cy="278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3608388" y="1693863"/>
            <a:ext cx="1150937" cy="1152525"/>
            <a:chOff x="4462" y="2346"/>
            <a:chExt cx="972" cy="857"/>
          </a:xfrm>
        </p:grpSpPr>
        <p:sp>
          <p:nvSpPr>
            <p:cNvPr id="2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3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62819" name="TextBox 23"/>
          <p:cNvSpPr txBox="1">
            <a:spLocks noChangeArrowheads="1"/>
          </p:cNvSpPr>
          <p:nvPr/>
        </p:nvSpPr>
        <p:spPr bwMode="auto">
          <a:xfrm>
            <a:off x="3894138" y="2051050"/>
            <a:ext cx="714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>
                <a:solidFill>
                  <a:srgbClr val="578963"/>
                </a:solidFill>
                <a:latin typeface="Comic Sans MS" pitchFamily="66" charset="0"/>
              </a:rPr>
              <a:t>Naiv CD4+</a:t>
            </a:r>
          </a:p>
        </p:txBody>
      </p:sp>
      <p:grpSp>
        <p:nvGrpSpPr>
          <p:cNvPr id="15" name="Group 37"/>
          <p:cNvGrpSpPr>
            <a:grpSpLocks/>
          </p:cNvGrpSpPr>
          <p:nvPr/>
        </p:nvGrpSpPr>
        <p:grpSpPr bwMode="auto">
          <a:xfrm>
            <a:off x="304800" y="4046538"/>
            <a:ext cx="1182688" cy="1152525"/>
            <a:chOff x="555317" y="3353618"/>
            <a:chExt cx="1181385" cy="1150480"/>
          </a:xfrm>
        </p:grpSpPr>
        <p:sp>
          <p:nvSpPr>
            <p:cNvPr id="7" name="Oval 28"/>
            <p:cNvSpPr/>
            <p:nvPr/>
          </p:nvSpPr>
          <p:spPr bwMode="auto">
            <a:xfrm>
              <a:off x="616467" y="3388493"/>
              <a:ext cx="1065682" cy="1028800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" name="Oval 29"/>
            <p:cNvSpPr/>
            <p:nvPr/>
          </p:nvSpPr>
          <p:spPr bwMode="auto">
            <a:xfrm>
              <a:off x="798818" y="3479942"/>
              <a:ext cx="854914" cy="882213"/>
            </a:xfrm>
            <a:prstGeom prst="ellipse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162911" name="TextBox 24"/>
            <p:cNvSpPr txBox="1">
              <a:spLocks noChangeArrowheads="1"/>
            </p:cNvSpPr>
            <p:nvPr/>
          </p:nvSpPr>
          <p:spPr bwMode="auto">
            <a:xfrm>
              <a:off x="858196" y="3714926"/>
              <a:ext cx="713588" cy="36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800" b="1">
                  <a:solidFill>
                    <a:srgbClr val="001E11"/>
                  </a:solidFill>
                  <a:latin typeface="Comic Sans MS" pitchFamily="66" charset="0"/>
                </a:rPr>
                <a:t>Th1</a:t>
              </a:r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1592263" y="4046538"/>
            <a:ext cx="1182687" cy="1152525"/>
            <a:chOff x="1841582" y="3353618"/>
            <a:chExt cx="1181385" cy="1150480"/>
          </a:xfrm>
        </p:grpSpPr>
        <p:sp>
          <p:nvSpPr>
            <p:cNvPr id="10" name="Oval 28"/>
            <p:cNvSpPr/>
            <p:nvPr/>
          </p:nvSpPr>
          <p:spPr bwMode="auto">
            <a:xfrm>
              <a:off x="1902351" y="3388493"/>
              <a:ext cx="1065682" cy="1028800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11" name="Oval 29"/>
            <p:cNvSpPr/>
            <p:nvPr/>
          </p:nvSpPr>
          <p:spPr bwMode="auto">
            <a:xfrm>
              <a:off x="2084702" y="3479942"/>
              <a:ext cx="854914" cy="882213"/>
            </a:xfrm>
            <a:prstGeom prst="ellipse">
              <a:avLst/>
            </a:prstGeom>
            <a:solidFill>
              <a:srgbClr val="33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162904" name="TextBox 25"/>
            <p:cNvSpPr txBox="1">
              <a:spLocks noChangeArrowheads="1"/>
            </p:cNvSpPr>
            <p:nvPr/>
          </p:nvSpPr>
          <p:spPr bwMode="auto">
            <a:xfrm>
              <a:off x="2142875" y="3714926"/>
              <a:ext cx="713588" cy="36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800" b="1">
                  <a:solidFill>
                    <a:srgbClr val="001E11"/>
                  </a:solidFill>
                  <a:latin typeface="Comic Sans MS" pitchFamily="66" charset="0"/>
                </a:rPr>
                <a:t>Th2</a:t>
              </a:r>
            </a:p>
          </p:txBody>
        </p:sp>
      </p:grpSp>
      <p:cxnSp>
        <p:nvCxnSpPr>
          <p:cNvPr id="162822" name="Straight Arrow Connector 33"/>
          <p:cNvCxnSpPr>
            <a:cxnSpLocks noChangeShapeType="1"/>
          </p:cNvCxnSpPr>
          <p:nvPr/>
        </p:nvCxnSpPr>
        <p:spPr bwMode="auto">
          <a:xfrm rot="10800000" flipV="1">
            <a:off x="965200" y="2765425"/>
            <a:ext cx="3071813" cy="1143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62823" name="Straight Arrow Connector 35"/>
          <p:cNvCxnSpPr>
            <a:cxnSpLocks noChangeShapeType="1"/>
          </p:cNvCxnSpPr>
          <p:nvPr/>
        </p:nvCxnSpPr>
        <p:spPr bwMode="auto">
          <a:xfrm>
            <a:off x="4394200" y="2765425"/>
            <a:ext cx="2857500" cy="1214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62824" name="Straight Arrow Connector 37"/>
          <p:cNvCxnSpPr>
            <a:cxnSpLocks noChangeShapeType="1"/>
          </p:cNvCxnSpPr>
          <p:nvPr/>
        </p:nvCxnSpPr>
        <p:spPr bwMode="auto">
          <a:xfrm rot="10800000" flipV="1">
            <a:off x="2322513" y="2836863"/>
            <a:ext cx="1857375" cy="107156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62825" name="Straight Arrow Connector 39"/>
          <p:cNvCxnSpPr>
            <a:cxnSpLocks noChangeShapeType="1"/>
          </p:cNvCxnSpPr>
          <p:nvPr/>
        </p:nvCxnSpPr>
        <p:spPr bwMode="auto">
          <a:xfrm>
            <a:off x="4322763" y="2836863"/>
            <a:ext cx="1500187" cy="107156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62826" name="Straight Arrow Connector 41"/>
          <p:cNvCxnSpPr>
            <a:cxnSpLocks noChangeShapeType="1"/>
          </p:cNvCxnSpPr>
          <p:nvPr/>
        </p:nvCxnSpPr>
        <p:spPr bwMode="auto">
          <a:xfrm rot="5400000">
            <a:off x="3465513" y="3122612"/>
            <a:ext cx="928688" cy="50006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62827" name="Straight Arrow Connector 46"/>
          <p:cNvCxnSpPr>
            <a:cxnSpLocks noChangeShapeType="1"/>
          </p:cNvCxnSpPr>
          <p:nvPr/>
        </p:nvCxnSpPr>
        <p:spPr bwMode="auto">
          <a:xfrm rot="16200000" flipH="1">
            <a:off x="4108450" y="3122613"/>
            <a:ext cx="928688" cy="50006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sp>
        <p:nvSpPr>
          <p:cNvPr id="162828" name="TextBox 50"/>
          <p:cNvSpPr txBox="1">
            <a:spLocks noChangeArrowheads="1"/>
          </p:cNvSpPr>
          <p:nvPr/>
        </p:nvSpPr>
        <p:spPr bwMode="auto">
          <a:xfrm>
            <a:off x="403225" y="5373688"/>
            <a:ext cx="10001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IFN </a:t>
            </a:r>
            <a:r>
              <a:rPr lang="hu-HU" sz="16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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TNF-</a:t>
            </a:r>
            <a:r>
              <a:rPr lang="el-GR" sz="16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α</a:t>
            </a:r>
            <a:endParaRPr lang="hu-HU" sz="1600">
              <a:solidFill>
                <a:srgbClr val="578963"/>
              </a:solidFill>
              <a:latin typeface="Comic Sans MS" pitchFamily="66" charset="0"/>
              <a:sym typeface="Symbol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IL-2</a:t>
            </a:r>
            <a:endParaRPr lang="el-GR" sz="16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62829" name="TextBox 51"/>
          <p:cNvSpPr txBox="1">
            <a:spLocks noChangeArrowheads="1"/>
          </p:cNvSpPr>
          <p:nvPr/>
        </p:nvSpPr>
        <p:spPr bwMode="auto">
          <a:xfrm>
            <a:off x="1608138" y="5373688"/>
            <a:ext cx="10715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IL4 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IL5 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IL13</a:t>
            </a:r>
          </a:p>
        </p:txBody>
      </p:sp>
      <p:grpSp>
        <p:nvGrpSpPr>
          <p:cNvPr id="21" name="Csoportba foglalás 59"/>
          <p:cNvGrpSpPr>
            <a:grpSpLocks/>
          </p:cNvGrpSpPr>
          <p:nvPr/>
        </p:nvGrpSpPr>
        <p:grpSpPr bwMode="auto">
          <a:xfrm>
            <a:off x="4460875" y="4000500"/>
            <a:ext cx="1182688" cy="2763838"/>
            <a:chOff x="2951163" y="4046538"/>
            <a:chExt cx="1182687" cy="2763837"/>
          </a:xfrm>
        </p:grpSpPr>
        <p:grpSp>
          <p:nvGrpSpPr>
            <p:cNvPr id="24" name="Group 42"/>
            <p:cNvGrpSpPr>
              <a:grpSpLocks/>
            </p:cNvGrpSpPr>
            <p:nvPr/>
          </p:nvGrpSpPr>
          <p:grpSpPr bwMode="auto">
            <a:xfrm>
              <a:off x="2951163" y="4046538"/>
              <a:ext cx="1182687" cy="1225550"/>
              <a:chOff x="3200997" y="3353599"/>
              <a:chExt cx="1181385" cy="1224170"/>
            </a:xfrm>
          </p:grpSpPr>
          <p:sp>
            <p:nvSpPr>
              <p:cNvPr id="13" name="Oval 28"/>
              <p:cNvSpPr/>
              <p:nvPr/>
            </p:nvSpPr>
            <p:spPr bwMode="auto">
              <a:xfrm>
                <a:off x="3259673" y="3388492"/>
                <a:ext cx="1065682" cy="1102299"/>
              </a:xfrm>
              <a:prstGeom prst="ellipse">
                <a:avLst/>
              </a:prstGeom>
              <a:solidFill>
                <a:srgbClr val="66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4" name="Oval 29"/>
              <p:cNvSpPr/>
              <p:nvPr/>
            </p:nvSpPr>
            <p:spPr bwMode="auto">
              <a:xfrm>
                <a:off x="3442024" y="3479942"/>
                <a:ext cx="854914" cy="945239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62897" name="TextBox 26"/>
              <p:cNvSpPr txBox="1">
                <a:spLocks noChangeArrowheads="1"/>
              </p:cNvSpPr>
              <p:nvPr/>
            </p:nvSpPr>
            <p:spPr bwMode="auto">
              <a:xfrm>
                <a:off x="3500704" y="3715141"/>
                <a:ext cx="784947" cy="36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hu-HU" sz="1800" b="1">
                    <a:solidFill>
                      <a:srgbClr val="001E11"/>
                    </a:solidFill>
                    <a:latin typeface="Comic Sans MS" pitchFamily="66" charset="0"/>
                  </a:rPr>
                  <a:t>Th17</a:t>
                </a:r>
              </a:p>
            </p:txBody>
          </p:sp>
        </p:grpSp>
        <p:sp>
          <p:nvSpPr>
            <p:cNvPr id="162890" name="TextBox 52"/>
            <p:cNvSpPr txBox="1">
              <a:spLocks noChangeArrowheads="1"/>
            </p:cNvSpPr>
            <p:nvPr/>
          </p:nvSpPr>
          <p:spPr bwMode="auto">
            <a:xfrm>
              <a:off x="3036888" y="5373688"/>
              <a:ext cx="1000125" cy="143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IL17A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IL17F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IL26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IL22</a:t>
              </a:r>
            </a:p>
          </p:txBody>
        </p:sp>
      </p:grpSp>
      <p:grpSp>
        <p:nvGrpSpPr>
          <p:cNvPr id="25" name="Csoportba foglalás 58"/>
          <p:cNvGrpSpPr>
            <a:grpSpLocks/>
          </p:cNvGrpSpPr>
          <p:nvPr/>
        </p:nvGrpSpPr>
        <p:grpSpPr bwMode="auto">
          <a:xfrm>
            <a:off x="7032625" y="4065588"/>
            <a:ext cx="1182688" cy="1577975"/>
            <a:chOff x="4303713" y="4133863"/>
            <a:chExt cx="1182687" cy="1577962"/>
          </a:xfrm>
        </p:grpSpPr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4303713" y="4133863"/>
              <a:ext cx="1182687" cy="1152525"/>
              <a:chOff x="4554323" y="3353618"/>
              <a:chExt cx="1181385" cy="1150480"/>
            </a:xfrm>
          </p:grpSpPr>
          <p:sp>
            <p:nvSpPr>
              <p:cNvPr id="16" name="Oval 28"/>
              <p:cNvSpPr/>
              <p:nvPr/>
            </p:nvSpPr>
            <p:spPr bwMode="auto">
              <a:xfrm>
                <a:off x="4616995" y="3388493"/>
                <a:ext cx="1065682" cy="1028800"/>
              </a:xfrm>
              <a:prstGeom prst="ellipse">
                <a:avLst/>
              </a:prstGeom>
              <a:solidFill>
                <a:srgbClr val="66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7" name="Oval 29"/>
              <p:cNvSpPr/>
              <p:nvPr/>
            </p:nvSpPr>
            <p:spPr bwMode="auto">
              <a:xfrm>
                <a:off x="4799346" y="3479942"/>
                <a:ext cx="854914" cy="882213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62888" name="TextBox 27"/>
              <p:cNvSpPr txBox="1">
                <a:spLocks noChangeArrowheads="1"/>
              </p:cNvSpPr>
              <p:nvPr/>
            </p:nvSpPr>
            <p:spPr bwMode="auto">
              <a:xfrm>
                <a:off x="4858787" y="3714926"/>
                <a:ext cx="713589" cy="36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hu-HU" sz="1800" b="1">
                    <a:solidFill>
                      <a:srgbClr val="001E11"/>
                    </a:solidFill>
                    <a:latin typeface="Comic Sans MS" pitchFamily="66" charset="0"/>
                  </a:rPr>
                  <a:t>TFh</a:t>
                </a:r>
              </a:p>
            </p:txBody>
          </p:sp>
        </p:grpSp>
        <p:sp>
          <p:nvSpPr>
            <p:cNvPr id="162881" name="TextBox 53"/>
            <p:cNvSpPr txBox="1">
              <a:spLocks noChangeArrowheads="1"/>
            </p:cNvSpPr>
            <p:nvPr/>
          </p:nvSpPr>
          <p:spPr bwMode="auto">
            <a:xfrm>
              <a:off x="4364038" y="5373688"/>
              <a:ext cx="10715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IL21</a:t>
              </a:r>
            </a:p>
          </p:txBody>
        </p:sp>
      </p:grpSp>
      <p:grpSp>
        <p:nvGrpSpPr>
          <p:cNvPr id="27" name="Csoportba foglalás 61"/>
          <p:cNvGrpSpPr>
            <a:grpSpLocks/>
          </p:cNvGrpSpPr>
          <p:nvPr/>
        </p:nvGrpSpPr>
        <p:grpSpPr bwMode="auto">
          <a:xfrm>
            <a:off x="5500688" y="4094163"/>
            <a:ext cx="1571625" cy="1620837"/>
            <a:chOff x="6529388" y="4113213"/>
            <a:chExt cx="1571625" cy="1620837"/>
          </a:xfrm>
        </p:grpSpPr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6737350" y="4113213"/>
              <a:ext cx="1182688" cy="1152525"/>
              <a:chOff x="6986640" y="3420681"/>
              <a:chExt cx="1181385" cy="1150481"/>
            </a:xfrm>
          </p:grpSpPr>
          <p:sp>
            <p:nvSpPr>
              <p:cNvPr id="22" name="Oval 28"/>
              <p:cNvSpPr/>
              <p:nvPr/>
            </p:nvSpPr>
            <p:spPr bwMode="auto">
              <a:xfrm>
                <a:off x="7045887" y="3459931"/>
                <a:ext cx="1065682" cy="1028800"/>
              </a:xfrm>
              <a:prstGeom prst="ellipse">
                <a:avLst/>
              </a:prstGeom>
              <a:solidFill>
                <a:srgbClr val="66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" name="Oval 29"/>
              <p:cNvSpPr/>
              <p:nvPr/>
            </p:nvSpPr>
            <p:spPr bwMode="auto">
              <a:xfrm>
                <a:off x="7228238" y="3551380"/>
                <a:ext cx="854914" cy="882213"/>
              </a:xfrm>
              <a:prstGeom prst="ellipse">
                <a:avLst/>
              </a:prstGeom>
              <a:solidFill>
                <a:srgbClr val="00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62879" name="TextBox 29"/>
              <p:cNvSpPr txBox="1">
                <a:spLocks noChangeArrowheads="1"/>
              </p:cNvSpPr>
              <p:nvPr/>
            </p:nvSpPr>
            <p:spPr bwMode="auto">
              <a:xfrm>
                <a:off x="7286347" y="3715432"/>
                <a:ext cx="784947" cy="36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hu-HU" sz="1800" b="1">
                    <a:solidFill>
                      <a:srgbClr val="001E11"/>
                    </a:solidFill>
                    <a:latin typeface="Comic Sans MS" pitchFamily="66" charset="0"/>
                  </a:rPr>
                  <a:t>Th22</a:t>
                </a:r>
              </a:p>
            </p:txBody>
          </p:sp>
        </p:grpSp>
        <p:sp>
          <p:nvSpPr>
            <p:cNvPr id="162872" name="TextBox 54"/>
            <p:cNvSpPr txBox="1">
              <a:spLocks noChangeArrowheads="1"/>
            </p:cNvSpPr>
            <p:nvPr/>
          </p:nvSpPr>
          <p:spPr bwMode="auto">
            <a:xfrm>
              <a:off x="6529388" y="5395913"/>
              <a:ext cx="15716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IL22</a:t>
              </a:r>
            </a:p>
          </p:txBody>
        </p:sp>
      </p:grpSp>
      <p:grpSp>
        <p:nvGrpSpPr>
          <p:cNvPr id="29" name="Group 40"/>
          <p:cNvGrpSpPr>
            <a:grpSpLocks/>
          </p:cNvGrpSpPr>
          <p:nvPr/>
        </p:nvGrpSpPr>
        <p:grpSpPr bwMode="auto">
          <a:xfrm>
            <a:off x="3143250" y="4071938"/>
            <a:ext cx="1182688" cy="1152525"/>
            <a:chOff x="5773526" y="3420681"/>
            <a:chExt cx="1181385" cy="1150481"/>
          </a:xfrm>
        </p:grpSpPr>
        <p:sp>
          <p:nvSpPr>
            <p:cNvPr id="19" name="Oval 28"/>
            <p:cNvSpPr/>
            <p:nvPr/>
          </p:nvSpPr>
          <p:spPr bwMode="auto">
            <a:xfrm>
              <a:off x="5831441" y="3459931"/>
              <a:ext cx="1065682" cy="1028800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0" name="Oval 29"/>
            <p:cNvSpPr/>
            <p:nvPr/>
          </p:nvSpPr>
          <p:spPr bwMode="auto">
            <a:xfrm>
              <a:off x="6013792" y="3551380"/>
              <a:ext cx="854914" cy="882213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162870" name="TextBox 28"/>
            <p:cNvSpPr txBox="1">
              <a:spLocks noChangeArrowheads="1"/>
            </p:cNvSpPr>
            <p:nvPr/>
          </p:nvSpPr>
          <p:spPr bwMode="auto">
            <a:xfrm>
              <a:off x="6073233" y="3715432"/>
              <a:ext cx="713588" cy="36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800" b="1">
                  <a:solidFill>
                    <a:srgbClr val="001E11"/>
                  </a:solidFill>
                  <a:latin typeface="Comic Sans MS" pitchFamily="66" charset="0"/>
                </a:rPr>
                <a:t>Th9</a:t>
              </a:r>
            </a:p>
          </p:txBody>
        </p:sp>
      </p:grpSp>
      <p:sp>
        <p:nvSpPr>
          <p:cNvPr id="162834" name="TextBox 34"/>
          <p:cNvSpPr txBox="1">
            <a:spLocks noChangeArrowheads="1"/>
          </p:cNvSpPr>
          <p:nvPr/>
        </p:nvSpPr>
        <p:spPr bwMode="auto">
          <a:xfrm>
            <a:off x="3117850" y="5440363"/>
            <a:ext cx="1143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IL9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IL10</a:t>
            </a:r>
          </a:p>
        </p:txBody>
      </p:sp>
      <p:sp>
        <p:nvSpPr>
          <p:cNvPr id="44" name="Oval 28"/>
          <p:cNvSpPr/>
          <p:nvPr/>
        </p:nvSpPr>
        <p:spPr bwMode="auto">
          <a:xfrm>
            <a:off x="6965969" y="1693845"/>
            <a:ext cx="1065682" cy="1028801"/>
          </a:xfrm>
          <a:prstGeom prst="ellipse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800">
              <a:solidFill>
                <a:srgbClr val="578963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5" name="Oval 29"/>
          <p:cNvSpPr/>
          <p:nvPr/>
        </p:nvSpPr>
        <p:spPr bwMode="auto">
          <a:xfrm>
            <a:off x="7180282" y="1765283"/>
            <a:ext cx="854915" cy="882212"/>
          </a:xfrm>
          <a:prstGeom prst="ellipse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800">
              <a:solidFill>
                <a:srgbClr val="578963"/>
              </a:solidFill>
              <a:latin typeface="Comic Sans MS" pitchFamily="66" charset="0"/>
              <a:cs typeface="+mn-cs"/>
            </a:endParaRPr>
          </a:p>
        </p:txBody>
      </p:sp>
      <p:cxnSp>
        <p:nvCxnSpPr>
          <p:cNvPr id="162841" name="Straight Arrow Connector 42"/>
          <p:cNvCxnSpPr>
            <a:cxnSpLocks noChangeShapeType="1"/>
          </p:cNvCxnSpPr>
          <p:nvPr/>
        </p:nvCxnSpPr>
        <p:spPr bwMode="auto">
          <a:xfrm>
            <a:off x="4894263" y="2265363"/>
            <a:ext cx="1571625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sp>
        <p:nvSpPr>
          <p:cNvPr id="162842" name="TextBox 45"/>
          <p:cNvSpPr txBox="1">
            <a:spLocks noChangeArrowheads="1"/>
          </p:cNvSpPr>
          <p:nvPr/>
        </p:nvSpPr>
        <p:spPr bwMode="auto">
          <a:xfrm>
            <a:off x="7180263" y="1979613"/>
            <a:ext cx="78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800" b="1">
                <a:solidFill>
                  <a:srgbClr val="578963"/>
                </a:solidFill>
                <a:latin typeface="Comic Sans MS" pitchFamily="66" charset="0"/>
              </a:rPr>
              <a:t>Treg</a:t>
            </a:r>
          </a:p>
        </p:txBody>
      </p:sp>
      <p:sp>
        <p:nvSpPr>
          <p:cNvPr id="162843" name="TextBox 47"/>
          <p:cNvSpPr txBox="1">
            <a:spLocks noChangeArrowheads="1"/>
          </p:cNvSpPr>
          <p:nvPr/>
        </p:nvSpPr>
        <p:spPr bwMode="auto">
          <a:xfrm>
            <a:off x="8101013" y="1844675"/>
            <a:ext cx="78581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TGF</a:t>
            </a:r>
            <a:r>
              <a:rPr lang="el-GR" sz="1600">
                <a:solidFill>
                  <a:srgbClr val="578963"/>
                </a:solidFill>
                <a:latin typeface="Comic Sans MS" pitchFamily="66" charset="0"/>
              </a:rPr>
              <a:t>β</a:t>
            </a:r>
            <a:endParaRPr lang="hu-HU" sz="1600">
              <a:solidFill>
                <a:srgbClr val="578963"/>
              </a:solidFill>
              <a:latin typeface="Comic Sans MS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IL10</a:t>
            </a:r>
          </a:p>
        </p:txBody>
      </p:sp>
      <p:sp>
        <p:nvSpPr>
          <p:cNvPr id="162844" name="Text Box 83"/>
          <p:cNvSpPr txBox="1">
            <a:spLocks noChangeArrowheads="1"/>
          </p:cNvSpPr>
          <p:nvPr/>
        </p:nvSpPr>
        <p:spPr bwMode="auto">
          <a:xfrm>
            <a:off x="0" y="0"/>
            <a:ext cx="892810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dirty="0">
                <a:latin typeface="+mj-lt"/>
              </a:rPr>
              <a:t>αβ</a:t>
            </a:r>
            <a:r>
              <a:rPr lang="hu-HU" sz="3200" dirty="0">
                <a:latin typeface="+mj-lt"/>
              </a:rPr>
              <a:t> T </a:t>
            </a:r>
            <a:r>
              <a:rPr lang="hu-HU" sz="3200" dirty="0" err="1">
                <a:latin typeface="+mj-lt"/>
              </a:rPr>
              <a:t>lymphocyták</a:t>
            </a:r>
            <a:endParaRPr lang="en-US" sz="3200" dirty="0">
              <a:latin typeface="+mj-lt"/>
            </a:endParaRPr>
          </a:p>
        </p:txBody>
      </p: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1403350" y="1700213"/>
            <a:ext cx="1150938" cy="1152525"/>
            <a:chOff x="4462" y="2346"/>
            <a:chExt cx="972" cy="857"/>
          </a:xfrm>
        </p:grpSpPr>
        <p:sp>
          <p:nvSpPr>
            <p:cNvPr id="6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9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62846" name="TextBox 23"/>
          <p:cNvSpPr txBox="1">
            <a:spLocks noChangeArrowheads="1"/>
          </p:cNvSpPr>
          <p:nvPr/>
        </p:nvSpPr>
        <p:spPr bwMode="auto">
          <a:xfrm>
            <a:off x="1689100" y="2057400"/>
            <a:ext cx="714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 dirty="0">
                <a:solidFill>
                  <a:srgbClr val="578963"/>
                </a:solidFill>
                <a:latin typeface="Comic Sans MS" pitchFamily="66" charset="0"/>
              </a:rPr>
              <a:t>Naiv CD8+</a:t>
            </a: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2484438" y="692150"/>
            <a:ext cx="1150937" cy="1152525"/>
            <a:chOff x="4462" y="2346"/>
            <a:chExt cx="972" cy="857"/>
          </a:xfrm>
        </p:grpSpPr>
        <p:sp>
          <p:nvSpPr>
            <p:cNvPr id="4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5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62848" name="TextBox 23"/>
          <p:cNvSpPr txBox="1">
            <a:spLocks noChangeArrowheads="1"/>
          </p:cNvSpPr>
          <p:nvPr/>
        </p:nvSpPr>
        <p:spPr bwMode="auto">
          <a:xfrm>
            <a:off x="2770188" y="908050"/>
            <a:ext cx="7143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 b="1">
                <a:solidFill>
                  <a:srgbClr val="578963"/>
                </a:solidFill>
                <a:latin typeface="Comic Sans MS" pitchFamily="66" charset="0"/>
              </a:rPr>
              <a:t>CD4+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1600" b="1">
                <a:solidFill>
                  <a:srgbClr val="578963"/>
                </a:solidFill>
                <a:latin typeface="Comic Sans MS" pitchFamily="66" charset="0"/>
              </a:rPr>
              <a:t>CD8+</a:t>
            </a:r>
          </a:p>
        </p:txBody>
      </p:sp>
      <p:cxnSp>
        <p:nvCxnSpPr>
          <p:cNvPr id="162849" name="Straight Arrow Connector 42"/>
          <p:cNvCxnSpPr>
            <a:cxnSpLocks noChangeShapeType="1"/>
          </p:cNvCxnSpPr>
          <p:nvPr/>
        </p:nvCxnSpPr>
        <p:spPr bwMode="auto">
          <a:xfrm>
            <a:off x="3492500" y="1628775"/>
            <a:ext cx="238125" cy="20637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62850" name="Straight Arrow Connector 42"/>
          <p:cNvCxnSpPr>
            <a:cxnSpLocks noChangeShapeType="1"/>
          </p:cNvCxnSpPr>
          <p:nvPr/>
        </p:nvCxnSpPr>
        <p:spPr bwMode="auto">
          <a:xfrm flipH="1">
            <a:off x="2339975" y="1628775"/>
            <a:ext cx="215900" cy="22542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sp>
        <p:nvSpPr>
          <p:cNvPr id="162851" name="Téglalap 61"/>
          <p:cNvSpPr>
            <a:spLocks noChangeArrowheads="1"/>
          </p:cNvSpPr>
          <p:nvPr/>
        </p:nvSpPr>
        <p:spPr bwMode="auto">
          <a:xfrm>
            <a:off x="7286625" y="6143625"/>
            <a:ext cx="1485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578963"/>
              </a:buClr>
              <a:buFont typeface="Monotype Sorts"/>
              <a:buNone/>
            </a:pPr>
            <a:r>
              <a:rPr kumimoji="1" lang="hu-HU" i="1">
                <a:solidFill>
                  <a:srgbClr val="578963"/>
                </a:solidFill>
                <a:latin typeface="Comic Sans MS" pitchFamily="66" charset="0"/>
              </a:rPr>
              <a:t>citokinek</a:t>
            </a:r>
          </a:p>
        </p:txBody>
      </p:sp>
      <p:cxnSp>
        <p:nvCxnSpPr>
          <p:cNvPr id="63" name="Egyenes összekötő nyíllal 62"/>
          <p:cNvCxnSpPr/>
          <p:nvPr/>
        </p:nvCxnSpPr>
        <p:spPr>
          <a:xfrm flipH="1">
            <a:off x="2195736" y="148478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/>
          <p:nvPr/>
        </p:nvCxnSpPr>
        <p:spPr>
          <a:xfrm>
            <a:off x="3635896" y="148478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nyíllal 67"/>
          <p:cNvCxnSpPr/>
          <p:nvPr/>
        </p:nvCxnSpPr>
        <p:spPr>
          <a:xfrm>
            <a:off x="4788024" y="2204864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nyíllal 69"/>
          <p:cNvCxnSpPr/>
          <p:nvPr/>
        </p:nvCxnSpPr>
        <p:spPr>
          <a:xfrm flipH="1">
            <a:off x="1259632" y="2780928"/>
            <a:ext cx="237626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nyíllal 71"/>
          <p:cNvCxnSpPr/>
          <p:nvPr/>
        </p:nvCxnSpPr>
        <p:spPr>
          <a:xfrm flipH="1">
            <a:off x="2627784" y="2852936"/>
            <a:ext cx="144016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nyíllal 73"/>
          <p:cNvCxnSpPr/>
          <p:nvPr/>
        </p:nvCxnSpPr>
        <p:spPr>
          <a:xfrm flipH="1">
            <a:off x="3923928" y="2996952"/>
            <a:ext cx="2880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>
            <a:off x="4572000" y="2780928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nyíllal 77"/>
          <p:cNvCxnSpPr/>
          <p:nvPr/>
        </p:nvCxnSpPr>
        <p:spPr>
          <a:xfrm>
            <a:off x="4716016" y="2636912"/>
            <a:ext cx="151216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gyenes összekötő nyíllal 79"/>
          <p:cNvCxnSpPr/>
          <p:nvPr/>
        </p:nvCxnSpPr>
        <p:spPr>
          <a:xfrm>
            <a:off x="4716016" y="2492896"/>
            <a:ext cx="280831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zövegdoboz 80"/>
          <p:cNvSpPr txBox="1"/>
          <p:nvPr/>
        </p:nvSpPr>
        <p:spPr>
          <a:xfrm>
            <a:off x="323528" y="33265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!</a:t>
            </a:r>
            <a:endParaRPr lang="hu-H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19F2954-1B20-4FD6-8898-9BA14293DEA4}" type="slidenum">
              <a:rPr lang="hu-HU"/>
              <a:pPr/>
              <a:t>35</a:t>
            </a:fld>
            <a:endParaRPr lang="hu-HU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81025"/>
          </a:xfrm>
        </p:spPr>
        <p:txBody>
          <a:bodyPr lIns="91440" tIns="45720" rIns="91440" bIns="45720"/>
          <a:lstStyle/>
          <a:p>
            <a:pPr eaLnBrk="1" hangingPunct="1"/>
            <a:r>
              <a:rPr lang="hu-HU" sz="3200" b="1" dirty="0" err="1" smtClean="0">
                <a:solidFill>
                  <a:srgbClr val="FF0000"/>
                </a:solidFill>
              </a:rPr>
              <a:t>Lymphocyta</a:t>
            </a:r>
            <a:r>
              <a:rPr lang="hu-HU" sz="3200" b="1" dirty="0" smtClean="0">
                <a:solidFill>
                  <a:srgbClr val="FF0000"/>
                </a:solidFill>
              </a:rPr>
              <a:t> alcsoportok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1822450" y="685800"/>
            <a:ext cx="526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hu-HU" sz="1600">
                <a:solidFill>
                  <a:schemeClr val="tx1"/>
                </a:solidFill>
                <a:latin typeface="Arial" pitchFamily="34" charset="0"/>
              </a:rPr>
              <a:t>Funkcionális és morfológiai (immunfenotípus) kategóriák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66725" y="1219200"/>
            <a:ext cx="8459788" cy="5522913"/>
            <a:chOff x="294" y="768"/>
            <a:chExt cx="5329" cy="3479"/>
          </a:xfrm>
        </p:grpSpPr>
        <p:pic>
          <p:nvPicPr>
            <p:cNvPr id="151596" name="Picture 44" descr="1_2_lymphocyt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9" y="3067"/>
              <a:ext cx="974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557" name="Text Box 5"/>
            <p:cNvSpPr txBox="1">
              <a:spLocks noChangeArrowheads="1"/>
            </p:cNvSpPr>
            <p:nvPr/>
          </p:nvSpPr>
          <p:spPr bwMode="auto">
            <a:xfrm>
              <a:off x="4678" y="768"/>
              <a:ext cx="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CD3-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CD56+</a:t>
              </a:r>
            </a:p>
          </p:txBody>
        </p:sp>
        <p:sp>
          <p:nvSpPr>
            <p:cNvPr id="151558" name="Text Box 6"/>
            <p:cNvSpPr txBox="1">
              <a:spLocks noChangeArrowheads="1"/>
            </p:cNvSpPr>
            <p:nvPr/>
          </p:nvSpPr>
          <p:spPr bwMode="auto">
            <a:xfrm>
              <a:off x="369" y="1176"/>
              <a:ext cx="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CD56+</a:t>
              </a:r>
            </a:p>
          </p:txBody>
        </p:sp>
        <p:sp>
          <p:nvSpPr>
            <p:cNvPr id="151559" name="Text Box 7"/>
            <p:cNvSpPr txBox="1">
              <a:spLocks noChangeArrowheads="1"/>
            </p:cNvSpPr>
            <p:nvPr/>
          </p:nvSpPr>
          <p:spPr bwMode="auto">
            <a:xfrm>
              <a:off x="3862" y="1535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CD19+</a:t>
              </a:r>
            </a:p>
          </p:txBody>
        </p:sp>
        <p:sp>
          <p:nvSpPr>
            <p:cNvPr id="151560" name="Text Box 8"/>
            <p:cNvSpPr txBox="1">
              <a:spLocks noChangeArrowheads="1"/>
            </p:cNvSpPr>
            <p:nvPr/>
          </p:nvSpPr>
          <p:spPr bwMode="auto">
            <a:xfrm>
              <a:off x="295" y="2627"/>
              <a:ext cx="62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Symbol" pitchFamily="18" charset="2"/>
                </a:rPr>
                <a:t>gd</a:t>
              </a:r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TCR+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CD4-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CD8-</a:t>
              </a:r>
            </a:p>
          </p:txBody>
        </p:sp>
        <p:sp>
          <p:nvSpPr>
            <p:cNvPr id="151561" name="Text Box 9"/>
            <p:cNvSpPr txBox="1">
              <a:spLocks noChangeArrowheads="1"/>
            </p:cNvSpPr>
            <p:nvPr/>
          </p:nvSpPr>
          <p:spPr bwMode="auto">
            <a:xfrm>
              <a:off x="1231" y="2627"/>
              <a:ext cx="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CD8+</a:t>
              </a:r>
            </a:p>
          </p:txBody>
        </p:sp>
        <p:sp>
          <p:nvSpPr>
            <p:cNvPr id="151562" name="Text Box 10"/>
            <p:cNvSpPr txBox="1">
              <a:spLocks noChangeArrowheads="1"/>
            </p:cNvSpPr>
            <p:nvPr/>
          </p:nvSpPr>
          <p:spPr bwMode="auto">
            <a:xfrm>
              <a:off x="2637" y="1811"/>
              <a:ext cx="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CD4+</a:t>
              </a:r>
            </a:p>
          </p:txBody>
        </p:sp>
        <p:sp>
          <p:nvSpPr>
            <p:cNvPr id="151563" name="Text Box 11"/>
            <p:cNvSpPr txBox="1">
              <a:spLocks noChangeArrowheads="1"/>
            </p:cNvSpPr>
            <p:nvPr/>
          </p:nvSpPr>
          <p:spPr bwMode="auto">
            <a:xfrm>
              <a:off x="1775" y="1357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CD3+</a:t>
              </a:r>
            </a:p>
          </p:txBody>
        </p:sp>
        <p:sp>
          <p:nvSpPr>
            <p:cNvPr id="151564" name="Text Box 12"/>
            <p:cNvSpPr txBox="1">
              <a:spLocks noChangeArrowheads="1"/>
            </p:cNvSpPr>
            <p:nvPr/>
          </p:nvSpPr>
          <p:spPr bwMode="auto">
            <a:xfrm>
              <a:off x="1881" y="3670"/>
              <a:ext cx="68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chemeClr val="accent2"/>
                  </a:solidFill>
                  <a:latin typeface="Arial" pitchFamily="34" charset="0"/>
                </a:rPr>
                <a:t>IFNg+</a:t>
              </a:r>
            </a:p>
            <a:p>
              <a:pPr algn="ctr" eaLnBrk="1" hangingPunct="1"/>
              <a:r>
                <a:rPr lang="hu-HU" sz="1800" b="1">
                  <a:solidFill>
                    <a:schemeClr val="accent2"/>
                  </a:solidFill>
                  <a:latin typeface="Arial" pitchFamily="34" charset="0"/>
                </a:rPr>
                <a:t>IL-12+</a:t>
              </a:r>
            </a:p>
            <a:p>
              <a:pPr algn="ctr" eaLnBrk="1" hangingPunct="1"/>
              <a:r>
                <a:rPr lang="hu-HU" sz="1800" b="1">
                  <a:solidFill>
                    <a:schemeClr val="accent2"/>
                  </a:solidFill>
                  <a:latin typeface="Arial" pitchFamily="34" charset="0"/>
                </a:rPr>
                <a:t>TNF</a:t>
              </a:r>
              <a:r>
                <a:rPr lang="hu-HU" sz="1800" b="1">
                  <a:solidFill>
                    <a:schemeClr val="accent2"/>
                  </a:solidFill>
                  <a:latin typeface="Symbol" pitchFamily="18" charset="2"/>
                </a:rPr>
                <a:t>a,b+</a:t>
              </a:r>
            </a:p>
          </p:txBody>
        </p:sp>
        <p:sp>
          <p:nvSpPr>
            <p:cNvPr id="151565" name="Text Box 13"/>
            <p:cNvSpPr txBox="1">
              <a:spLocks noChangeArrowheads="1"/>
            </p:cNvSpPr>
            <p:nvPr/>
          </p:nvSpPr>
          <p:spPr bwMode="auto">
            <a:xfrm>
              <a:off x="2675" y="3653"/>
              <a:ext cx="44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400" b="1">
                  <a:solidFill>
                    <a:schemeClr val="accent2"/>
                  </a:solidFill>
                  <a:latin typeface="Arial" pitchFamily="34" charset="0"/>
                </a:rPr>
                <a:t>IL4+</a:t>
              </a:r>
            </a:p>
            <a:p>
              <a:pPr algn="ctr" eaLnBrk="1" hangingPunct="1"/>
              <a:r>
                <a:rPr lang="hu-HU" sz="1400" b="1">
                  <a:solidFill>
                    <a:schemeClr val="accent2"/>
                  </a:solidFill>
                  <a:latin typeface="Arial" pitchFamily="34" charset="0"/>
                </a:rPr>
                <a:t>IL-5+</a:t>
              </a:r>
            </a:p>
            <a:p>
              <a:pPr algn="ctr" eaLnBrk="1" hangingPunct="1"/>
              <a:r>
                <a:rPr lang="hu-HU" sz="1400" b="1">
                  <a:solidFill>
                    <a:schemeClr val="accent2"/>
                  </a:solidFill>
                  <a:latin typeface="Arial" pitchFamily="34" charset="0"/>
                </a:rPr>
                <a:t>IL-10+</a:t>
              </a:r>
            </a:p>
            <a:p>
              <a:pPr algn="ctr" eaLnBrk="1" hangingPunct="1"/>
              <a:r>
                <a:rPr lang="hu-HU" sz="1400" b="1">
                  <a:solidFill>
                    <a:schemeClr val="accent2"/>
                  </a:solidFill>
                  <a:latin typeface="Arial" pitchFamily="34" charset="0"/>
                </a:rPr>
                <a:t>IL-13+</a:t>
              </a:r>
            </a:p>
          </p:txBody>
        </p:sp>
        <p:sp>
          <p:nvSpPr>
            <p:cNvPr id="151566" name="Text Box 14"/>
            <p:cNvSpPr txBox="1">
              <a:spLocks noChangeArrowheads="1"/>
            </p:cNvSpPr>
            <p:nvPr/>
          </p:nvSpPr>
          <p:spPr bwMode="auto">
            <a:xfrm>
              <a:off x="3356" y="3616"/>
              <a:ext cx="56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chemeClr val="accent2"/>
                  </a:solidFill>
                  <a:latin typeface="Arial" pitchFamily="34" charset="0"/>
                </a:rPr>
                <a:t>IL-17+</a:t>
              </a:r>
            </a:p>
            <a:p>
              <a:pPr algn="ctr" eaLnBrk="1" hangingPunct="1"/>
              <a:r>
                <a:rPr lang="hu-HU" sz="1800" b="1">
                  <a:solidFill>
                    <a:schemeClr val="accent2"/>
                  </a:solidFill>
                  <a:latin typeface="Arial" pitchFamily="34" charset="0"/>
                </a:rPr>
                <a:t>TGF</a:t>
              </a:r>
              <a:r>
                <a:rPr lang="hu-HU" sz="1800" b="1">
                  <a:solidFill>
                    <a:schemeClr val="accent2"/>
                  </a:solidFill>
                  <a:latin typeface="Symbol" pitchFamily="18" charset="2"/>
                </a:rPr>
                <a:t>b</a:t>
              </a:r>
              <a:r>
                <a:rPr lang="hu-HU" sz="1800" b="1">
                  <a:solidFill>
                    <a:schemeClr val="accent2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151567" name="Oval 15"/>
            <p:cNvSpPr>
              <a:spLocks noChangeArrowheads="1"/>
            </p:cNvSpPr>
            <p:nvPr/>
          </p:nvSpPr>
          <p:spPr bwMode="auto">
            <a:xfrm>
              <a:off x="2834" y="1037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Ly</a:t>
              </a:r>
            </a:p>
          </p:txBody>
        </p:sp>
        <p:sp>
          <p:nvSpPr>
            <p:cNvPr id="151568" name="Oval 16"/>
            <p:cNvSpPr>
              <a:spLocks noChangeArrowheads="1"/>
            </p:cNvSpPr>
            <p:nvPr/>
          </p:nvSpPr>
          <p:spPr bwMode="auto">
            <a:xfrm>
              <a:off x="1700" y="1581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</a:t>
              </a:r>
            </a:p>
          </p:txBody>
        </p:sp>
        <p:sp>
          <p:nvSpPr>
            <p:cNvPr id="151569" name="Oval 17"/>
            <p:cNvSpPr>
              <a:spLocks noChangeArrowheads="1"/>
            </p:cNvSpPr>
            <p:nvPr/>
          </p:nvSpPr>
          <p:spPr bwMode="auto">
            <a:xfrm>
              <a:off x="3787" y="17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151570" name="Oval 18"/>
            <p:cNvSpPr>
              <a:spLocks noChangeArrowheads="1"/>
            </p:cNvSpPr>
            <p:nvPr/>
          </p:nvSpPr>
          <p:spPr bwMode="auto">
            <a:xfrm>
              <a:off x="4649" y="1173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NK</a:t>
              </a:r>
            </a:p>
          </p:txBody>
        </p:sp>
        <p:sp>
          <p:nvSpPr>
            <p:cNvPr id="151571" name="Oval 19"/>
            <p:cNvSpPr>
              <a:spLocks noChangeArrowheads="1"/>
            </p:cNvSpPr>
            <p:nvPr/>
          </p:nvSpPr>
          <p:spPr bwMode="auto">
            <a:xfrm>
              <a:off x="1156" y="22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Tc</a:t>
              </a:r>
            </a:p>
          </p:txBody>
        </p:sp>
        <p:sp>
          <p:nvSpPr>
            <p:cNvPr id="151572" name="Oval 20"/>
            <p:cNvSpPr>
              <a:spLocks noChangeArrowheads="1"/>
            </p:cNvSpPr>
            <p:nvPr/>
          </p:nvSpPr>
          <p:spPr bwMode="auto">
            <a:xfrm>
              <a:off x="2517" y="22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Th</a:t>
              </a:r>
            </a:p>
          </p:txBody>
        </p:sp>
        <p:sp>
          <p:nvSpPr>
            <p:cNvPr id="151573" name="Oval 21"/>
            <p:cNvSpPr>
              <a:spLocks noChangeArrowheads="1"/>
            </p:cNvSpPr>
            <p:nvPr/>
          </p:nvSpPr>
          <p:spPr bwMode="auto">
            <a:xfrm>
              <a:off x="3317" y="3204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Th17</a:t>
              </a:r>
            </a:p>
          </p:txBody>
        </p:sp>
        <p:sp>
          <p:nvSpPr>
            <p:cNvPr id="151574" name="Oval 22"/>
            <p:cNvSpPr>
              <a:spLocks noChangeArrowheads="1"/>
            </p:cNvSpPr>
            <p:nvPr/>
          </p:nvSpPr>
          <p:spPr bwMode="auto">
            <a:xfrm>
              <a:off x="2608" y="3209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Th2</a:t>
              </a:r>
            </a:p>
          </p:txBody>
        </p:sp>
        <p:sp>
          <p:nvSpPr>
            <p:cNvPr id="151575" name="Oval 23"/>
            <p:cNvSpPr>
              <a:spLocks noChangeArrowheads="1"/>
            </p:cNvSpPr>
            <p:nvPr/>
          </p:nvSpPr>
          <p:spPr bwMode="auto">
            <a:xfrm>
              <a:off x="1903" y="3213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Th1</a:t>
              </a:r>
            </a:p>
          </p:txBody>
        </p:sp>
        <p:sp>
          <p:nvSpPr>
            <p:cNvPr id="151576" name="Oval 24"/>
            <p:cNvSpPr>
              <a:spLocks noChangeArrowheads="1"/>
            </p:cNvSpPr>
            <p:nvPr/>
          </p:nvSpPr>
          <p:spPr bwMode="auto">
            <a:xfrm>
              <a:off x="295" y="2216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Symbol" pitchFamily="18" charset="2"/>
                </a:rPr>
                <a:t>gd</a:t>
              </a:r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</a:t>
              </a:r>
            </a:p>
          </p:txBody>
        </p:sp>
        <p:sp>
          <p:nvSpPr>
            <p:cNvPr id="151577" name="Oval 25"/>
            <p:cNvSpPr>
              <a:spLocks noChangeArrowheads="1"/>
            </p:cNvSpPr>
            <p:nvPr/>
          </p:nvSpPr>
          <p:spPr bwMode="auto">
            <a:xfrm>
              <a:off x="294" y="1581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NKT</a:t>
              </a:r>
            </a:p>
          </p:txBody>
        </p:sp>
        <p:sp>
          <p:nvSpPr>
            <p:cNvPr id="151578" name="Line 26"/>
            <p:cNvSpPr>
              <a:spLocks noChangeShapeType="1"/>
            </p:cNvSpPr>
            <p:nvPr/>
          </p:nvSpPr>
          <p:spPr bwMode="auto">
            <a:xfrm flipH="1">
              <a:off x="2245" y="1354"/>
              <a:ext cx="54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79" name="Line 27"/>
            <p:cNvSpPr>
              <a:spLocks noChangeShapeType="1"/>
            </p:cNvSpPr>
            <p:nvPr/>
          </p:nvSpPr>
          <p:spPr bwMode="auto">
            <a:xfrm>
              <a:off x="3515" y="1218"/>
              <a:ext cx="108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80" name="Line 28"/>
            <p:cNvSpPr>
              <a:spLocks noChangeShapeType="1"/>
            </p:cNvSpPr>
            <p:nvPr/>
          </p:nvSpPr>
          <p:spPr bwMode="auto">
            <a:xfrm>
              <a:off x="3424" y="1400"/>
              <a:ext cx="454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81" name="Line 29"/>
            <p:cNvSpPr>
              <a:spLocks noChangeShapeType="1"/>
            </p:cNvSpPr>
            <p:nvPr/>
          </p:nvSpPr>
          <p:spPr bwMode="auto">
            <a:xfrm flipH="1">
              <a:off x="1610" y="2579"/>
              <a:ext cx="952" cy="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82" name="Line 30"/>
            <p:cNvSpPr>
              <a:spLocks noChangeShapeType="1"/>
            </p:cNvSpPr>
            <p:nvPr/>
          </p:nvSpPr>
          <p:spPr bwMode="auto">
            <a:xfrm>
              <a:off x="2835" y="2670"/>
              <a:ext cx="0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83" name="Line 31"/>
            <p:cNvSpPr>
              <a:spLocks noChangeShapeType="1"/>
            </p:cNvSpPr>
            <p:nvPr/>
          </p:nvSpPr>
          <p:spPr bwMode="auto">
            <a:xfrm>
              <a:off x="3061" y="2625"/>
              <a:ext cx="409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84" name="Line 32"/>
            <p:cNvSpPr>
              <a:spLocks noChangeShapeType="1"/>
            </p:cNvSpPr>
            <p:nvPr/>
          </p:nvSpPr>
          <p:spPr bwMode="auto">
            <a:xfrm flipH="1">
              <a:off x="1610" y="2035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85" name="Line 33"/>
            <p:cNvSpPr>
              <a:spLocks noChangeShapeType="1"/>
            </p:cNvSpPr>
            <p:nvPr/>
          </p:nvSpPr>
          <p:spPr bwMode="auto">
            <a:xfrm>
              <a:off x="2200" y="1989"/>
              <a:ext cx="36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86" name="Line 34"/>
            <p:cNvSpPr>
              <a:spLocks noChangeShapeType="1"/>
            </p:cNvSpPr>
            <p:nvPr/>
          </p:nvSpPr>
          <p:spPr bwMode="auto">
            <a:xfrm flipH="1">
              <a:off x="839" y="1899"/>
              <a:ext cx="816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87" name="Line 35"/>
            <p:cNvSpPr>
              <a:spLocks noChangeShapeType="1"/>
            </p:cNvSpPr>
            <p:nvPr/>
          </p:nvSpPr>
          <p:spPr bwMode="auto">
            <a:xfrm flipH="1">
              <a:off x="930" y="1762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88" name="Oval 36"/>
            <p:cNvSpPr>
              <a:spLocks noChangeArrowheads="1"/>
            </p:cNvSpPr>
            <p:nvPr/>
          </p:nvSpPr>
          <p:spPr bwMode="auto">
            <a:xfrm>
              <a:off x="3742" y="2351"/>
              <a:ext cx="771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Plazmasejt</a:t>
              </a:r>
            </a:p>
          </p:txBody>
        </p:sp>
        <p:sp>
          <p:nvSpPr>
            <p:cNvPr id="151589" name="Line 37"/>
            <p:cNvSpPr>
              <a:spLocks noChangeShapeType="1"/>
            </p:cNvSpPr>
            <p:nvPr/>
          </p:nvSpPr>
          <p:spPr bwMode="auto">
            <a:xfrm>
              <a:off x="4105" y="212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90" name="Text Box 38"/>
            <p:cNvSpPr txBox="1">
              <a:spLocks noChangeArrowheads="1"/>
            </p:cNvSpPr>
            <p:nvPr/>
          </p:nvSpPr>
          <p:spPr bwMode="auto">
            <a:xfrm>
              <a:off x="3651" y="2714"/>
              <a:ext cx="11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chemeClr val="accent2"/>
                  </a:solidFill>
                  <a:latin typeface="Arial" pitchFamily="34" charset="0"/>
                </a:rPr>
                <a:t>ic könnyűlánc+</a:t>
              </a:r>
            </a:p>
          </p:txBody>
        </p:sp>
        <p:sp>
          <p:nvSpPr>
            <p:cNvPr id="151591" name="Oval 39"/>
            <p:cNvSpPr>
              <a:spLocks noChangeArrowheads="1"/>
            </p:cNvSpPr>
            <p:nvPr/>
          </p:nvSpPr>
          <p:spPr bwMode="auto">
            <a:xfrm>
              <a:off x="4513" y="1671"/>
              <a:ext cx="408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B1</a:t>
              </a:r>
            </a:p>
          </p:txBody>
        </p:sp>
        <p:sp>
          <p:nvSpPr>
            <p:cNvPr id="151592" name="Oval 40"/>
            <p:cNvSpPr>
              <a:spLocks noChangeArrowheads="1"/>
            </p:cNvSpPr>
            <p:nvPr/>
          </p:nvSpPr>
          <p:spPr bwMode="auto">
            <a:xfrm>
              <a:off x="4513" y="1988"/>
              <a:ext cx="408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B2</a:t>
              </a:r>
            </a:p>
          </p:txBody>
        </p:sp>
        <p:sp>
          <p:nvSpPr>
            <p:cNvPr id="151593" name="Line 41"/>
            <p:cNvSpPr>
              <a:spLocks noChangeShapeType="1"/>
            </p:cNvSpPr>
            <p:nvPr/>
          </p:nvSpPr>
          <p:spPr bwMode="auto">
            <a:xfrm flipV="1">
              <a:off x="4377" y="1852"/>
              <a:ext cx="136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94" name="Line 42"/>
            <p:cNvSpPr>
              <a:spLocks noChangeShapeType="1"/>
            </p:cNvSpPr>
            <p:nvPr/>
          </p:nvSpPr>
          <p:spPr bwMode="auto">
            <a:xfrm>
              <a:off x="4377" y="1898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1595" name="Text Box 43"/>
            <p:cNvSpPr txBox="1">
              <a:spLocks noChangeArrowheads="1"/>
            </p:cNvSpPr>
            <p:nvPr/>
          </p:nvSpPr>
          <p:spPr bwMode="auto">
            <a:xfrm>
              <a:off x="4887" y="1671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CD5+</a:t>
              </a:r>
            </a:p>
          </p:txBody>
        </p:sp>
        <p:sp>
          <p:nvSpPr>
            <p:cNvPr id="151597" name="Text Box 12"/>
            <p:cNvSpPr txBox="1">
              <a:spLocks noChangeArrowheads="1"/>
            </p:cNvSpPr>
            <p:nvPr/>
          </p:nvSpPr>
          <p:spPr bwMode="auto">
            <a:xfrm>
              <a:off x="1066" y="3670"/>
              <a:ext cx="77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CD4+</a:t>
              </a:r>
            </a:p>
            <a:p>
              <a:pPr algn="ctr" eaLnBrk="1" hangingPunct="1"/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CD25</a:t>
              </a:r>
              <a:r>
                <a:rPr lang="hu-HU" sz="1800" b="1" baseline="30000">
                  <a:solidFill>
                    <a:srgbClr val="FF0066"/>
                  </a:solidFill>
                  <a:latin typeface="Arial" pitchFamily="34" charset="0"/>
                </a:rPr>
                <a:t>high</a:t>
              </a:r>
              <a:r>
                <a:rPr lang="hu-HU" sz="1800" b="1">
                  <a:solidFill>
                    <a:srgbClr val="FF0066"/>
                  </a:solidFill>
                  <a:latin typeface="Arial" pitchFamily="34" charset="0"/>
                </a:rPr>
                <a:t>+</a:t>
              </a:r>
            </a:p>
            <a:p>
              <a:pPr algn="ctr" eaLnBrk="1" hangingPunct="1"/>
              <a:r>
                <a:rPr lang="hu-HU" sz="1800" b="1">
                  <a:solidFill>
                    <a:schemeClr val="accent2"/>
                  </a:solidFill>
                  <a:latin typeface="Arial" pitchFamily="34" charset="0"/>
                </a:rPr>
                <a:t>Foxp3+</a:t>
              </a:r>
              <a:endParaRPr lang="hu-HU" sz="1800" b="1">
                <a:solidFill>
                  <a:schemeClr val="accent2"/>
                </a:solidFill>
                <a:latin typeface="Symbol" pitchFamily="18" charset="2"/>
              </a:endParaRPr>
            </a:p>
          </p:txBody>
        </p:sp>
        <p:sp>
          <p:nvSpPr>
            <p:cNvPr id="151598" name="Oval 23"/>
            <p:cNvSpPr>
              <a:spLocks noChangeArrowheads="1"/>
            </p:cNvSpPr>
            <p:nvPr/>
          </p:nvSpPr>
          <p:spPr bwMode="auto">
            <a:xfrm>
              <a:off x="1133" y="3213"/>
              <a:ext cx="590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u-HU" sz="1800" b="1">
                  <a:solidFill>
                    <a:schemeClr val="tx1"/>
                  </a:solidFill>
                  <a:latin typeface="Arial" pitchFamily="34" charset="0"/>
                </a:rPr>
                <a:t>Treg</a:t>
              </a:r>
            </a:p>
          </p:txBody>
        </p:sp>
        <p:sp>
          <p:nvSpPr>
            <p:cNvPr id="151599" name="Line 29"/>
            <p:cNvSpPr>
              <a:spLocks noChangeShapeType="1"/>
            </p:cNvSpPr>
            <p:nvPr/>
          </p:nvSpPr>
          <p:spPr bwMode="auto">
            <a:xfrm flipH="1">
              <a:off x="2290" y="2614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9" name="Szövegdoboz 48"/>
          <p:cNvSpPr txBox="1"/>
          <p:nvPr/>
        </p:nvSpPr>
        <p:spPr>
          <a:xfrm>
            <a:off x="323528" y="33265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!</a:t>
            </a:r>
            <a:endParaRPr lang="hu-H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548680"/>
            <a:ext cx="784887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Ismerendő CD molekulák:</a:t>
            </a:r>
          </a:p>
          <a:p>
            <a:endParaRPr lang="hu-HU" sz="3200" dirty="0" smtClean="0"/>
          </a:p>
          <a:p>
            <a:r>
              <a:rPr lang="hu-HU" b="1" dirty="0" smtClean="0"/>
              <a:t>CD1: </a:t>
            </a:r>
            <a:r>
              <a:rPr lang="hu-HU" dirty="0" err="1" smtClean="0"/>
              <a:t>MHCI-szerű</a:t>
            </a:r>
            <a:r>
              <a:rPr lang="hu-HU" dirty="0" smtClean="0"/>
              <a:t>, </a:t>
            </a:r>
            <a:r>
              <a:rPr lang="hu-HU" dirty="0" err="1" smtClean="0"/>
              <a:t>lipideket</a:t>
            </a:r>
            <a:r>
              <a:rPr lang="hu-HU" dirty="0" smtClean="0"/>
              <a:t>, </a:t>
            </a:r>
            <a:r>
              <a:rPr lang="hu-HU" dirty="0" err="1" smtClean="0"/>
              <a:t>glikolipideket</a:t>
            </a:r>
            <a:r>
              <a:rPr lang="hu-HU" dirty="0" smtClean="0"/>
              <a:t> prezentál (</a:t>
            </a:r>
            <a:r>
              <a:rPr lang="hu-HU" dirty="0" err="1" smtClean="0"/>
              <a:t>DC-n</a:t>
            </a:r>
            <a:r>
              <a:rPr lang="hu-HU" dirty="0" smtClean="0"/>
              <a:t>) NKT sejteknek</a:t>
            </a:r>
          </a:p>
          <a:p>
            <a:r>
              <a:rPr lang="hu-HU" b="1" dirty="0" smtClean="0"/>
              <a:t>CD3: </a:t>
            </a:r>
            <a:r>
              <a:rPr lang="hu-HU" dirty="0" smtClean="0"/>
              <a:t>minden T sejt felszínén megtalálható molekula, </a:t>
            </a:r>
            <a:r>
              <a:rPr lang="hu-HU" dirty="0" err="1" smtClean="0"/>
              <a:t>TCR-rel</a:t>
            </a:r>
            <a:r>
              <a:rPr lang="hu-HU" dirty="0" smtClean="0"/>
              <a:t> asszociált, láncai: gamma- epszilon, delta- epszilon, </a:t>
            </a:r>
            <a:r>
              <a:rPr lang="hu-HU" dirty="0" err="1" smtClean="0"/>
              <a:t>zéta-</a:t>
            </a:r>
            <a:r>
              <a:rPr lang="hu-HU" dirty="0" smtClean="0"/>
              <a:t> </a:t>
            </a:r>
            <a:r>
              <a:rPr lang="hu-HU" dirty="0" err="1" smtClean="0"/>
              <a:t>zéta</a:t>
            </a:r>
            <a:endParaRPr lang="hu-HU" dirty="0" smtClean="0"/>
          </a:p>
          <a:p>
            <a:r>
              <a:rPr lang="hu-HU" b="1" dirty="0" smtClean="0"/>
              <a:t>CD4:</a:t>
            </a:r>
            <a:r>
              <a:rPr lang="hu-HU" dirty="0" smtClean="0"/>
              <a:t> </a:t>
            </a:r>
            <a:r>
              <a:rPr lang="hu-HU" dirty="0" err="1" smtClean="0"/>
              <a:t>koreceptor</a:t>
            </a:r>
            <a:r>
              <a:rPr lang="hu-HU" dirty="0" smtClean="0"/>
              <a:t>, T </a:t>
            </a:r>
            <a:r>
              <a:rPr lang="hu-HU" dirty="0" err="1" smtClean="0"/>
              <a:t>lymphocytákon</a:t>
            </a:r>
            <a:r>
              <a:rPr lang="hu-HU" dirty="0" smtClean="0"/>
              <a:t> (</a:t>
            </a:r>
            <a:r>
              <a:rPr lang="hu-HU" dirty="0" err="1" smtClean="0"/>
              <a:t>helper</a:t>
            </a:r>
            <a:r>
              <a:rPr lang="hu-HU" dirty="0" smtClean="0"/>
              <a:t>, </a:t>
            </a:r>
            <a:r>
              <a:rPr lang="hu-HU" dirty="0" err="1" smtClean="0"/>
              <a:t>reg</a:t>
            </a:r>
            <a:r>
              <a:rPr lang="hu-HU" dirty="0" smtClean="0"/>
              <a:t>), de </a:t>
            </a:r>
            <a:r>
              <a:rPr lang="hu-HU" dirty="0" err="1" smtClean="0"/>
              <a:t>monocytákon</a:t>
            </a:r>
            <a:r>
              <a:rPr lang="hu-HU" dirty="0" smtClean="0"/>
              <a:t> is megtalálható </a:t>
            </a:r>
          </a:p>
          <a:p>
            <a:r>
              <a:rPr lang="hu-HU" b="1" dirty="0" smtClean="0"/>
              <a:t>CD8: </a:t>
            </a:r>
            <a:r>
              <a:rPr lang="hu-HU" dirty="0" err="1" smtClean="0"/>
              <a:t>koreceptor</a:t>
            </a:r>
            <a:r>
              <a:rPr lang="hu-HU" dirty="0" smtClean="0"/>
              <a:t>, T </a:t>
            </a:r>
            <a:r>
              <a:rPr lang="hu-HU" dirty="0" err="1" smtClean="0"/>
              <a:t>lymphocytákon</a:t>
            </a:r>
            <a:r>
              <a:rPr lang="hu-HU" dirty="0" smtClean="0"/>
              <a:t> ( </a:t>
            </a:r>
            <a:r>
              <a:rPr lang="hu-HU" dirty="0" err="1" smtClean="0"/>
              <a:t>citotxikus</a:t>
            </a:r>
            <a:r>
              <a:rPr lang="hu-HU" dirty="0" smtClean="0"/>
              <a:t>)</a:t>
            </a:r>
            <a:br>
              <a:rPr lang="hu-HU" dirty="0" smtClean="0"/>
            </a:br>
            <a:r>
              <a:rPr lang="hu-HU" b="1" dirty="0" smtClean="0"/>
              <a:t>CD9, CD10: </a:t>
            </a:r>
            <a:r>
              <a:rPr lang="hu-HU" dirty="0" smtClean="0"/>
              <a:t>ALL marker</a:t>
            </a:r>
            <a:br>
              <a:rPr lang="hu-HU" dirty="0" smtClean="0"/>
            </a:br>
            <a:r>
              <a:rPr lang="hu-HU" b="1" dirty="0" smtClean="0"/>
              <a:t>CD16, CD56: </a:t>
            </a:r>
            <a:r>
              <a:rPr lang="hu-HU" dirty="0" smtClean="0"/>
              <a:t>NK sejt </a:t>
            </a:r>
            <a:r>
              <a:rPr lang="hu-HU" dirty="0" smtClean="0"/>
              <a:t>marker ( CD3+ NKT, CD3- NK)</a:t>
            </a:r>
            <a:endParaRPr lang="hu-HU" dirty="0" smtClean="0"/>
          </a:p>
          <a:p>
            <a:r>
              <a:rPr lang="hu-HU" b="1" dirty="0" smtClean="0"/>
              <a:t>CD19, CD20, CD21, CD45:</a:t>
            </a:r>
            <a:r>
              <a:rPr lang="hu-HU" dirty="0" smtClean="0"/>
              <a:t> B sejt markerek</a:t>
            </a:r>
          </a:p>
          <a:p>
            <a:r>
              <a:rPr lang="hu-HU" b="1" dirty="0" smtClean="0"/>
              <a:t>CD25: </a:t>
            </a:r>
            <a:r>
              <a:rPr lang="hu-HU" dirty="0" smtClean="0"/>
              <a:t>T </a:t>
            </a:r>
            <a:r>
              <a:rPr lang="hu-HU" dirty="0" err="1" smtClean="0"/>
              <a:t>reg</a:t>
            </a:r>
            <a:r>
              <a:rPr lang="hu-HU" dirty="0" smtClean="0"/>
              <a:t> marker (CD4 és FoxP3 mellett)</a:t>
            </a:r>
            <a:br>
              <a:rPr lang="hu-HU" dirty="0" smtClean="0"/>
            </a:br>
            <a:r>
              <a:rPr lang="hu-HU" b="1" dirty="0" smtClean="0"/>
              <a:t>CD28:</a:t>
            </a:r>
            <a:r>
              <a:rPr lang="hu-HU" dirty="0" smtClean="0"/>
              <a:t> CD28-B7 (B7= </a:t>
            </a:r>
            <a:r>
              <a:rPr lang="hu-HU" b="1" dirty="0" smtClean="0"/>
              <a:t>CD80/86</a:t>
            </a:r>
            <a:r>
              <a:rPr lang="hu-HU" dirty="0" smtClean="0"/>
              <a:t>) </a:t>
            </a:r>
            <a:r>
              <a:rPr lang="hu-HU" dirty="0" err="1" smtClean="0"/>
              <a:t>kostimuláció</a:t>
            </a:r>
            <a:r>
              <a:rPr lang="hu-HU" dirty="0" smtClean="0"/>
              <a:t> T sejtek aktiválásához, T sejteken</a:t>
            </a:r>
          </a:p>
          <a:p>
            <a:r>
              <a:rPr lang="hu-HU" b="1" dirty="0" smtClean="0"/>
              <a:t>CD40: </a:t>
            </a:r>
            <a:r>
              <a:rPr lang="hu-HU" dirty="0" smtClean="0"/>
              <a:t>B sejteken, </a:t>
            </a:r>
            <a:r>
              <a:rPr lang="hu-HU" dirty="0" err="1" smtClean="0"/>
              <a:t>APC-ken</a:t>
            </a:r>
            <a:r>
              <a:rPr lang="hu-HU" dirty="0" smtClean="0"/>
              <a:t>, </a:t>
            </a:r>
            <a:r>
              <a:rPr lang="hu-HU" dirty="0" err="1" smtClean="0"/>
              <a:t>ligandja</a:t>
            </a:r>
            <a:r>
              <a:rPr lang="hu-HU" dirty="0" smtClean="0"/>
              <a:t>: </a:t>
            </a:r>
            <a:r>
              <a:rPr lang="hu-HU" dirty="0" smtClean="0"/>
              <a:t>CD40L = </a:t>
            </a:r>
            <a:r>
              <a:rPr lang="hu-HU" b="1" dirty="0" smtClean="0"/>
              <a:t>CD154</a:t>
            </a:r>
            <a:endParaRPr lang="hu-HU" b="1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63490" name="Picture 2" descr="http://www.medicallessons.net/wp-content/uploads/2011/05/CD-at-cell-surface-300x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084" y="4581128"/>
            <a:ext cx="2366536" cy="20825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7596336" y="11663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!</a:t>
            </a:r>
            <a:endParaRPr lang="hu-H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699792" y="188640"/>
            <a:ext cx="276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B- </a:t>
            </a:r>
            <a:r>
              <a:rPr lang="hu-HU" sz="3200" dirty="0" err="1" smtClean="0"/>
              <a:t>lymphocyták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98072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Egyedüli sejtek, melyek ellenanyagok termelésére képesek.</a:t>
            </a:r>
            <a:endParaRPr lang="hu-HU" dirty="0"/>
          </a:p>
          <a:p>
            <a:r>
              <a:rPr lang="hu-HU" dirty="0" smtClean="0"/>
              <a:t>Az antigéneket (konformációs </a:t>
            </a:r>
            <a:r>
              <a:rPr lang="hu-HU" dirty="0" err="1" smtClean="0"/>
              <a:t>epitópok</a:t>
            </a:r>
            <a:r>
              <a:rPr lang="hu-HU" dirty="0" smtClean="0"/>
              <a:t>) felszíni immunglobulint tartalmazó B sejt receptorral (BCR) ismerik fel.</a:t>
            </a:r>
          </a:p>
          <a:p>
            <a:endParaRPr lang="hu-HU" dirty="0"/>
          </a:p>
        </p:txBody>
      </p:sp>
      <p:pic>
        <p:nvPicPr>
          <p:cNvPr id="12290" name="Picture 2" descr="http://www.arthritis.co.za/images/b%20cell%20receptor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4032448" cy="4111776"/>
          </a:xfrm>
          <a:prstGeom prst="rect">
            <a:avLst/>
          </a:prstGeom>
          <a:noFill/>
        </p:spPr>
      </p:pic>
      <p:pic>
        <p:nvPicPr>
          <p:cNvPr id="12292" name="Picture 4" descr="http://www.virology.ws/wp-content/uploads/2009/07/antibod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4649720" cy="361645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3635896" y="4149080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!</a:t>
            </a:r>
            <a:endParaRPr lang="hu-HU" sz="9600" dirty="0">
              <a:solidFill>
                <a:srgbClr val="FF0000"/>
              </a:solidFill>
            </a:endParaRPr>
          </a:p>
        </p:txBody>
      </p:sp>
      <p:pic>
        <p:nvPicPr>
          <p:cNvPr id="9" name="Kép 8" descr="B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025" y="116632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artage.org.lb/en/themes/sciences/lifescience/generalbiology/physiology/LymphaticSystem/Antibodymediated/AntiBtyp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66603"/>
            <a:ext cx="7200800" cy="4391397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004048" y="76470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antitestek</a:t>
            </a:r>
            <a:endParaRPr lang="hu-HU" sz="3200" dirty="0"/>
          </a:p>
        </p:txBody>
      </p:sp>
      <p:pic>
        <p:nvPicPr>
          <p:cNvPr id="11268" name="Picture 4" descr="http://img.photobucket.com/albums/v675/seasprite97/antib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851921" cy="2484489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539552" y="378904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!</a:t>
            </a:r>
            <a:endParaRPr lang="hu-H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0" y="548680"/>
          <a:ext cx="8820472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726"/>
                <a:gridCol w="1083216"/>
                <a:gridCol w="5570824"/>
                <a:gridCol w="1392706"/>
              </a:tblGrid>
              <a:tr h="67444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itchFamily="34" charset="0"/>
                          <a:cs typeface="Arial" pitchFamily="34" charset="0"/>
                        </a:rPr>
                        <a:t>Név</a:t>
                      </a:r>
                      <a:endParaRPr lang="hu-H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 smtClean="0">
                          <a:latin typeface="Arial" pitchFamily="34" charset="0"/>
                          <a:cs typeface="Arial" pitchFamily="34" charset="0"/>
                        </a:rPr>
                        <a:t>Aloszt</a:t>
                      </a:r>
                      <a:r>
                        <a:rPr lang="hu-HU" sz="1600" dirty="0" smtClean="0">
                          <a:latin typeface="Arial" pitchFamily="34" charset="0"/>
                          <a:cs typeface="Arial" pitchFamily="34" charset="0"/>
                        </a:rPr>
                        <a:t>. száma</a:t>
                      </a:r>
                      <a:endParaRPr lang="hu-H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Arial" pitchFamily="34" charset="0"/>
                          <a:cs typeface="Arial" pitchFamily="34" charset="0"/>
                        </a:rPr>
                        <a:t>Általános jellemzők</a:t>
                      </a:r>
                      <a:endParaRPr lang="hu-H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Arial" pitchFamily="34" charset="0"/>
                          <a:cs typeface="Arial" pitchFamily="34" charset="0"/>
                        </a:rPr>
                        <a:t>Szerkezet</a:t>
                      </a:r>
                      <a:endParaRPr lang="hu-H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543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>
                          <a:latin typeface="Arial" pitchFamily="34" charset="0"/>
                          <a:cs typeface="Arial" pitchFamily="34" charset="0"/>
                        </a:rPr>
                        <a:t>IgA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nyálkahártyák területén mutatható ki: bélcsatorna,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urogenitális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apparátus, légutak. Szerepe a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patogének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kolonizációjának megakadályozása. Jelen van a nyálban, könnyben és az anyatejben is.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841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>
                          <a:latin typeface="Arial" pitchFamily="34" charset="0"/>
                          <a:cs typeface="Arial" pitchFamily="34" charset="0"/>
                        </a:rPr>
                        <a:t>IgD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Antigénreceptor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 naiv B sejtek felszínén (BCR). Szerepe van a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basophilek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és a hízósejtek aktiválásában (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antimikrobiális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anyagok termelése).</a:t>
                      </a:r>
                    </a:p>
                    <a:p>
                      <a:endParaRPr lang="hu-H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841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>
                          <a:latin typeface="Arial" pitchFamily="34" charset="0"/>
                          <a:cs typeface="Arial" pitchFamily="34" charset="0"/>
                        </a:rPr>
                        <a:t>IgE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Allergénekhez kötődve aktiválja a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basophil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sejteket és a hízósejteket (hisztamin felszabadulás 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 allergiás reakció; paraziták elleni immunválasz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endParaRPr lang="hu-HU" sz="12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841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>
                          <a:latin typeface="Arial" pitchFamily="34" charset="0"/>
                          <a:cs typeface="Arial" pitchFamily="34" charset="0"/>
                        </a:rPr>
                        <a:t>IgG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patogének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elleni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humorális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védelem fő képviselői.</a:t>
                      </a:r>
                    </a:p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Az egyetlen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Ig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amely  képes átmenni a placentán  (magzat passzív védelme).</a:t>
                      </a:r>
                    </a:p>
                    <a:p>
                      <a:endParaRPr lang="hu-H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543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>
                          <a:latin typeface="Arial" pitchFamily="34" charset="0"/>
                          <a:cs typeface="Arial" pitchFamily="34" charset="0"/>
                        </a:rPr>
                        <a:t>IgM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Antigénreceptor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 naiv B sejtek felszínén (BCR).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Szecernált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formája nagyon nagy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aviditású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Szerepe a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patogének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eltávolítása a primer antitest válasz során.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beltina.org/pics/immunoglobulins.jpg"/>
          <p:cNvPicPr>
            <a:picLocks noChangeAspect="1" noChangeArrowheads="1"/>
          </p:cNvPicPr>
          <p:nvPr/>
        </p:nvPicPr>
        <p:blipFill>
          <a:blip r:embed="rId2" cstate="print"/>
          <a:srcRect l="43390" t="59238" r="-131" b="9785"/>
          <a:stretch>
            <a:fillRect/>
          </a:stretch>
        </p:blipFill>
        <p:spPr bwMode="auto">
          <a:xfrm>
            <a:off x="7524328" y="1268760"/>
            <a:ext cx="12239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www.beltina.org/pics/immunoglobulins.jpg"/>
          <p:cNvPicPr>
            <a:picLocks noChangeAspect="1" noChangeArrowheads="1"/>
          </p:cNvPicPr>
          <p:nvPr/>
        </p:nvPicPr>
        <p:blipFill>
          <a:blip r:embed="rId2" cstate="print"/>
          <a:srcRect l="70850" t="14761" r="8212" b="65720"/>
          <a:stretch>
            <a:fillRect/>
          </a:stretch>
        </p:blipFill>
        <p:spPr bwMode="auto">
          <a:xfrm>
            <a:off x="7668344" y="2060848"/>
            <a:ext cx="8651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www.beltina.org/pics/immunoglobulins.jpg"/>
          <p:cNvPicPr>
            <a:picLocks noChangeAspect="1" noChangeArrowheads="1"/>
          </p:cNvPicPr>
          <p:nvPr/>
        </p:nvPicPr>
        <p:blipFill>
          <a:blip r:embed="rId2" cstate="print"/>
          <a:srcRect l="70850" t="14761" r="8212" b="65720"/>
          <a:stretch>
            <a:fillRect/>
          </a:stretch>
        </p:blipFill>
        <p:spPr bwMode="auto">
          <a:xfrm>
            <a:off x="7668344" y="2996952"/>
            <a:ext cx="8651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beltina.org/pics/immunoglobulins.jpg"/>
          <p:cNvPicPr>
            <a:picLocks noChangeAspect="1" noChangeArrowheads="1"/>
          </p:cNvPicPr>
          <p:nvPr/>
        </p:nvPicPr>
        <p:blipFill>
          <a:blip r:embed="rId2" cstate="print"/>
          <a:srcRect l="70850" t="14761" r="8212" b="65720"/>
          <a:stretch>
            <a:fillRect/>
          </a:stretch>
        </p:blipFill>
        <p:spPr bwMode="auto">
          <a:xfrm>
            <a:off x="7668344" y="4005064"/>
            <a:ext cx="8651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www.beltina.org/pics/immunoglobulins.jpg"/>
          <p:cNvPicPr>
            <a:picLocks noChangeAspect="1" noChangeArrowheads="1"/>
          </p:cNvPicPr>
          <p:nvPr/>
        </p:nvPicPr>
        <p:blipFill>
          <a:blip r:embed="rId2" cstate="print"/>
          <a:srcRect t="57135" r="66623" b="7982"/>
          <a:stretch>
            <a:fillRect/>
          </a:stretch>
        </p:blipFill>
        <p:spPr bwMode="auto">
          <a:xfrm>
            <a:off x="7812360" y="4941168"/>
            <a:ext cx="647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3059832" y="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antitestek</a:t>
            </a:r>
            <a:endParaRPr lang="hu-H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91880" y="836712"/>
            <a:ext cx="1963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Immunitás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2636912"/>
            <a:ext cx="233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Veleszületett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436096" y="2636912"/>
            <a:ext cx="3032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Szerzett/ Adaptív</a:t>
            </a:r>
            <a:endParaRPr lang="hu-HU" sz="3200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1979712" y="1484784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5508104" y="1556792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4" name="AutoShape 2" descr="http://static.fjcdn.com/large/pictures/94/67/946736_23545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916" name="AutoShape 4" descr="http://static.fjcdn.com/large/pictures/94/67/946736_23545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918" name="AutoShape 6" descr="http://static.fjcdn.com/large/pictures/94/67/946736_23545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2" name="Kép 11" descr="sh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284984"/>
            <a:ext cx="2170510" cy="273050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5508104" y="6309320"/>
            <a:ext cx="314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 a porcos halaknál jelenik meg)</a:t>
            </a:r>
            <a:endParaRPr lang="hu-H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soF2A9E"/>
          <p:cNvPicPr>
            <a:picLocks noChangeAspect="1" noChangeArrowheads="1"/>
          </p:cNvPicPr>
          <p:nvPr/>
        </p:nvPicPr>
        <p:blipFill>
          <a:blip r:embed="rId2" cstate="print"/>
          <a:srcRect r="139" b="1883"/>
          <a:stretch>
            <a:fillRect/>
          </a:stretch>
        </p:blipFill>
        <p:spPr bwMode="auto">
          <a:xfrm>
            <a:off x="251520" y="188640"/>
            <a:ext cx="569595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5940152" y="2060848"/>
            <a:ext cx="3419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Antitestek </a:t>
            </a:r>
            <a:r>
              <a:rPr lang="hu-HU" sz="3200" dirty="0" smtClean="0"/>
              <a:t>funkciói</a:t>
            </a:r>
          </a:p>
          <a:p>
            <a:endParaRPr lang="hu-HU" sz="3200" dirty="0" smtClean="0"/>
          </a:p>
          <a:p>
            <a:r>
              <a:rPr lang="hu-HU" sz="3200" dirty="0" err="1" smtClean="0"/>
              <a:t>Humorális</a:t>
            </a:r>
            <a:r>
              <a:rPr lang="hu-HU" sz="3200" dirty="0" smtClean="0"/>
              <a:t> immunválasz</a:t>
            </a:r>
            <a:endParaRPr lang="hu-HU" sz="32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6732240" y="25649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75656" y="0"/>
            <a:ext cx="571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B sejtek fejlődése és aktiválódása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671691"/>
            <a:ext cx="55446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Helye a csontvelő. Az immunglobulin gének variábilis szegmentjeinek átrendeződése (</a:t>
            </a:r>
            <a:r>
              <a:rPr lang="hu-HU" dirty="0" err="1"/>
              <a:t>s</a:t>
            </a:r>
            <a:r>
              <a:rPr lang="hu-HU" dirty="0" err="1" smtClean="0"/>
              <a:t>z</a:t>
            </a:r>
            <a:r>
              <a:rPr lang="en-US" dirty="0" err="1" smtClean="0"/>
              <a:t>omati</a:t>
            </a:r>
            <a:r>
              <a:rPr lang="hu-HU" dirty="0" err="1" smtClean="0"/>
              <a:t>kus</a:t>
            </a:r>
            <a:r>
              <a:rPr lang="en-US" dirty="0" smtClean="0"/>
              <a:t> h</a:t>
            </a:r>
            <a:r>
              <a:rPr lang="hu-HU" dirty="0" err="1" smtClean="0"/>
              <a:t>ip</a:t>
            </a:r>
            <a:r>
              <a:rPr lang="en-US" dirty="0" err="1" smtClean="0"/>
              <a:t>ermut</a:t>
            </a:r>
            <a:r>
              <a:rPr lang="hu-HU" dirty="0" err="1" smtClean="0"/>
              <a:t>áció</a:t>
            </a:r>
            <a:r>
              <a:rPr lang="en-US" dirty="0" smtClean="0"/>
              <a:t>: </a:t>
            </a:r>
            <a:r>
              <a:rPr lang="hu-HU" dirty="0" smtClean="0"/>
              <a:t>hibás javító mechanizmus) a megfelelő konstans szakasz melléjük kerülése, majd a B- sejt további érése eredményeképp </a:t>
            </a:r>
            <a:r>
              <a:rPr lang="hu-HU" dirty="0" err="1" smtClean="0"/>
              <a:t>immunkompetens</a:t>
            </a:r>
            <a:r>
              <a:rPr lang="hu-HU" dirty="0" smtClean="0"/>
              <a:t> </a:t>
            </a:r>
            <a:r>
              <a:rPr lang="hu-HU" dirty="0" err="1" smtClean="0"/>
              <a:t>B-lymphocyták</a:t>
            </a:r>
            <a:r>
              <a:rPr lang="hu-HU" dirty="0" smtClean="0"/>
              <a:t> keletkeznek felszínükön </a:t>
            </a:r>
            <a:r>
              <a:rPr lang="hu-HU" dirty="0" err="1" smtClean="0"/>
              <a:t>IgM</a:t>
            </a:r>
            <a:r>
              <a:rPr lang="hu-HU" dirty="0" smtClean="0"/>
              <a:t> és </a:t>
            </a:r>
            <a:r>
              <a:rPr lang="hu-HU" dirty="0" err="1" smtClean="0"/>
              <a:t>IgD</a:t>
            </a:r>
            <a:r>
              <a:rPr lang="hu-HU" dirty="0" smtClean="0"/>
              <a:t> </a:t>
            </a:r>
            <a:r>
              <a:rPr lang="hu-HU" dirty="0" err="1" smtClean="0"/>
              <a:t>izotípusú</a:t>
            </a:r>
            <a:r>
              <a:rPr lang="hu-HU" dirty="0" smtClean="0"/>
              <a:t> felszíni immunglobulinokkal. A csontvelőben az </a:t>
            </a:r>
            <a:r>
              <a:rPr lang="hu-HU" dirty="0" err="1" smtClean="0"/>
              <a:t>autoreaktív</a:t>
            </a:r>
            <a:r>
              <a:rPr lang="hu-HU" dirty="0" smtClean="0"/>
              <a:t> klónok új rekombinációval újraszerkeszthetik a </a:t>
            </a:r>
            <a:r>
              <a:rPr lang="hu-HU" dirty="0" err="1" smtClean="0"/>
              <a:t>BCR-t</a:t>
            </a:r>
            <a:r>
              <a:rPr lang="hu-HU" dirty="0" smtClean="0"/>
              <a:t>: receptor </a:t>
            </a:r>
            <a:r>
              <a:rPr lang="hu-HU" dirty="0" err="1" smtClean="0"/>
              <a:t>editing</a:t>
            </a:r>
            <a:r>
              <a:rPr lang="hu-HU" dirty="0" smtClean="0"/>
              <a:t>. A felszíni immunglobulinok variábilis régiói biztosítják a B- sejt </a:t>
            </a:r>
            <a:r>
              <a:rPr lang="hu-HU" dirty="0" err="1" smtClean="0"/>
              <a:t>klonalitását</a:t>
            </a:r>
            <a:r>
              <a:rPr lang="hu-HU" dirty="0" smtClean="0"/>
              <a:t>, azaz a fajlagos aktiváció lehetőségét.</a:t>
            </a:r>
          </a:p>
          <a:p>
            <a:endParaRPr lang="hu-HU" dirty="0"/>
          </a:p>
          <a:p>
            <a:r>
              <a:rPr lang="hu-HU" dirty="0" smtClean="0"/>
              <a:t>Az érett </a:t>
            </a:r>
            <a:r>
              <a:rPr lang="hu-HU" dirty="0" err="1" smtClean="0"/>
              <a:t>B-sejt</a:t>
            </a:r>
            <a:r>
              <a:rPr lang="hu-HU" dirty="0" smtClean="0"/>
              <a:t> a csontvelőből a perifériás nyirokszervekbe, elsősorban a nyirokcsomók </a:t>
            </a:r>
            <a:r>
              <a:rPr lang="hu-HU" dirty="0" err="1" smtClean="0"/>
              <a:t>germinális</a:t>
            </a:r>
            <a:r>
              <a:rPr lang="hu-HU" dirty="0" smtClean="0"/>
              <a:t> centrumaiba vándorol, ahol a specifikus </a:t>
            </a:r>
            <a:r>
              <a:rPr lang="hu-HU" dirty="0" err="1" smtClean="0"/>
              <a:t>epitópot</a:t>
            </a:r>
            <a:r>
              <a:rPr lang="hu-HU" dirty="0" smtClean="0"/>
              <a:t> tartalmazó antigénnel való találkozása a sejt aktiválódását, </a:t>
            </a:r>
            <a:r>
              <a:rPr lang="hu-HU" dirty="0" err="1" smtClean="0"/>
              <a:t>klonális</a:t>
            </a:r>
            <a:r>
              <a:rPr lang="hu-HU" dirty="0" smtClean="0"/>
              <a:t> felszaporodását és </a:t>
            </a:r>
            <a:r>
              <a:rPr lang="hu-HU" dirty="0" err="1" smtClean="0"/>
              <a:t>differenciációját</a:t>
            </a:r>
            <a:r>
              <a:rPr lang="hu-HU" dirty="0" smtClean="0"/>
              <a:t> indítja meg.</a:t>
            </a:r>
          </a:p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 err="1" smtClean="0"/>
              <a:t>B-sejtből</a:t>
            </a:r>
            <a:r>
              <a:rPr lang="hu-HU" dirty="0" smtClean="0"/>
              <a:t> </a:t>
            </a:r>
            <a:r>
              <a:rPr lang="hu-HU" dirty="0" err="1" smtClean="0"/>
              <a:t>B-lymphoblast</a:t>
            </a:r>
            <a:r>
              <a:rPr lang="hu-HU" dirty="0" smtClean="0"/>
              <a:t> lesz, majd 8-9 osztódás után plazmasejtté vagy memóriasejtté alakul. Ehhez nyújtanak segítséget a T </a:t>
            </a:r>
            <a:r>
              <a:rPr lang="hu-HU" dirty="0" err="1" smtClean="0"/>
              <a:t>helperek</a:t>
            </a:r>
            <a:r>
              <a:rPr lang="hu-HU" dirty="0" smtClean="0"/>
              <a:t> CD40 </a:t>
            </a:r>
            <a:r>
              <a:rPr lang="hu-HU" dirty="0" err="1" smtClean="0"/>
              <a:t>ligandjaikkal</a:t>
            </a:r>
            <a:r>
              <a:rPr lang="hu-HU" dirty="0" smtClean="0"/>
              <a:t>.</a:t>
            </a:r>
          </a:p>
          <a:p>
            <a:endParaRPr lang="hu-HU" dirty="0">
              <a:latin typeface="+mj-lt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652120" y="620688"/>
            <a:ext cx="3096344" cy="2508906"/>
            <a:chOff x="839" y="763"/>
            <a:chExt cx="4581" cy="3393"/>
          </a:xfrm>
        </p:grpSpPr>
        <p:pic>
          <p:nvPicPr>
            <p:cNvPr id="5" name="Picture 6" descr="L:\ART\CH11\F11-0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9" y="763"/>
              <a:ext cx="4581" cy="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381" y="3612"/>
              <a:ext cx="998" cy="317"/>
            </a:xfrm>
            <a:prstGeom prst="ellipse">
              <a:avLst/>
            </a:pr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472" y="3657"/>
              <a:ext cx="86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Szövegdoboz 18"/>
          <p:cNvSpPr txBox="1"/>
          <p:nvPr/>
        </p:nvSpPr>
        <p:spPr>
          <a:xfrm>
            <a:off x="6732240" y="422108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Állandó </a:t>
            </a:r>
            <a:r>
              <a:rPr lang="hu-HU" dirty="0" err="1" smtClean="0">
                <a:solidFill>
                  <a:srgbClr val="FF0000"/>
                </a:solidFill>
              </a:rPr>
              <a:t>ag</a:t>
            </a:r>
            <a:r>
              <a:rPr lang="hu-HU" dirty="0" smtClean="0">
                <a:solidFill>
                  <a:srgbClr val="FF0000"/>
                </a:solidFill>
              </a:rPr>
              <a:t> bemutatás! Professzionális APC.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3"/>
          <p:cNvGraphicFramePr>
            <a:graphicFrameLocks noChangeAspect="1"/>
          </p:cNvGraphicFramePr>
          <p:nvPr/>
        </p:nvGraphicFramePr>
        <p:xfrm>
          <a:off x="755576" y="0"/>
          <a:ext cx="7186886" cy="2624567"/>
        </p:xfrm>
        <a:graphic>
          <a:graphicData uri="http://schemas.openxmlformats.org/presentationml/2006/ole">
            <p:oleObj spid="_x0000_s8193" name="CorelPhotoPaint.Image.6" r:id="rId4" imgW="6046577" imgH="2210303" progId="">
              <p:embed/>
            </p:oleObj>
          </a:graphicData>
        </a:graphic>
      </p:graphicFrame>
      <p:pic>
        <p:nvPicPr>
          <p:cNvPr id="3" name="Picture 5" descr="~AUT0095"/>
          <p:cNvPicPr>
            <a:picLocks noChangeAspect="1" noChangeArrowheads="1"/>
          </p:cNvPicPr>
          <p:nvPr/>
        </p:nvPicPr>
        <p:blipFill>
          <a:blip r:embed="rId5" cstate="print">
            <a:lum bright="-24000" contrast="36000"/>
          </a:blip>
          <a:srcRect l="37257" t="15671" b="48181"/>
          <a:stretch>
            <a:fillRect/>
          </a:stretch>
        </p:blipFill>
        <p:spPr bwMode="auto">
          <a:xfrm>
            <a:off x="179512" y="3068960"/>
            <a:ext cx="3707904" cy="216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 l="56166" t="18279" r="3467" b="34586"/>
          <a:stretch>
            <a:fillRect/>
          </a:stretch>
        </p:blipFill>
        <p:spPr bwMode="auto">
          <a:xfrm>
            <a:off x="4716016" y="2780928"/>
            <a:ext cx="3528640" cy="23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860032" y="5103674"/>
            <a:ext cx="41449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B-sejt</a:t>
            </a:r>
            <a:r>
              <a:rPr lang="hu-HU" dirty="0" smtClean="0"/>
              <a:t> aktiváció feltétele a kettős szignál:</a:t>
            </a:r>
          </a:p>
          <a:p>
            <a:pPr marL="457200" indent="-457200"/>
            <a:r>
              <a:rPr lang="hu-HU" dirty="0" smtClean="0"/>
              <a:t>1.BCR általi antigén felismerés</a:t>
            </a:r>
          </a:p>
          <a:p>
            <a:pPr marL="457200" indent="-457200"/>
            <a:r>
              <a:rPr lang="hu-HU" dirty="0" smtClean="0"/>
              <a:t>2. Th2 sejt általi </a:t>
            </a:r>
            <a:r>
              <a:rPr lang="hu-HU" dirty="0" err="1" smtClean="0"/>
              <a:t>kostimuláció</a:t>
            </a:r>
            <a:endParaRPr lang="hu-HU" dirty="0" smtClean="0"/>
          </a:p>
          <a:p>
            <a:pPr marL="457200" indent="-457200"/>
            <a:endParaRPr lang="hu-HU" dirty="0" smtClean="0"/>
          </a:p>
          <a:p>
            <a:pPr marL="457200" indent="-457200"/>
            <a:endParaRPr lang="hu-HU" dirty="0" smtClean="0"/>
          </a:p>
          <a:p>
            <a:pPr marL="457200" indent="-457200"/>
            <a:endParaRPr lang="hu-HU" dirty="0" smtClean="0"/>
          </a:p>
          <a:p>
            <a:pPr marL="457200" indent="-457200"/>
            <a:endParaRPr lang="hu-HU" dirty="0" smtClean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5229200"/>
            <a:ext cx="3456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aktivált Th sejtek B sejtek </a:t>
            </a:r>
            <a:r>
              <a:rPr lang="hu-HU" dirty="0" err="1" smtClean="0"/>
              <a:t>proliferációját</a:t>
            </a:r>
            <a:r>
              <a:rPr lang="hu-HU" dirty="0" smtClean="0"/>
              <a:t> és </a:t>
            </a:r>
            <a:r>
              <a:rPr lang="hu-HU" dirty="0" err="1" smtClean="0"/>
              <a:t>differenciációját</a:t>
            </a:r>
            <a:r>
              <a:rPr lang="hu-HU" dirty="0" smtClean="0"/>
              <a:t> stimulálják.</a:t>
            </a:r>
            <a:r>
              <a:rPr lang="hu-HU" sz="1400" dirty="0" smtClean="0"/>
              <a:t> ( </a:t>
            </a:r>
            <a:r>
              <a:rPr lang="hu-HU" sz="1400" dirty="0" err="1" smtClean="0"/>
              <a:t>klonális</a:t>
            </a:r>
            <a:r>
              <a:rPr lang="hu-HU" sz="1400" dirty="0" smtClean="0"/>
              <a:t> osztódás, </a:t>
            </a:r>
            <a:r>
              <a:rPr lang="hu-HU" sz="1400" dirty="0" err="1" smtClean="0"/>
              <a:t>Ig</a:t>
            </a:r>
            <a:r>
              <a:rPr lang="hu-HU" sz="1400" dirty="0" smtClean="0"/>
              <a:t> termelés, centrum </a:t>
            </a:r>
            <a:r>
              <a:rPr lang="hu-HU" sz="1400" dirty="0" err="1" smtClean="0"/>
              <a:t>germinativum</a:t>
            </a:r>
            <a:r>
              <a:rPr lang="hu-HU" sz="1400" dirty="0" smtClean="0"/>
              <a:t> képzés, </a:t>
            </a:r>
            <a:r>
              <a:rPr lang="hu-HU" sz="1400" dirty="0" err="1" smtClean="0"/>
              <a:t>izotípus-váltás</a:t>
            </a:r>
            <a:r>
              <a:rPr lang="hu-HU" sz="1400" dirty="0" smtClean="0"/>
              <a:t>, </a:t>
            </a:r>
            <a:r>
              <a:rPr lang="hu-HU" sz="1400" dirty="0" err="1" smtClean="0"/>
              <a:t>B-sejt</a:t>
            </a:r>
            <a:r>
              <a:rPr lang="hu-HU" sz="1400" dirty="0" smtClean="0"/>
              <a:t> memória indukció, affinitásérés)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24.media.tumblr.com/1f33085aa44871f6a63b53ff5359b7d0/tumblr_murytfDNeK1siuarvo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18" y="620688"/>
            <a:ext cx="8842582" cy="5526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Object 3"/>
          <p:cNvGraphicFramePr>
            <a:graphicFrameLocks noChangeAspect="1"/>
          </p:cNvGraphicFramePr>
          <p:nvPr/>
        </p:nvGraphicFramePr>
        <p:xfrm>
          <a:off x="611560" y="836712"/>
          <a:ext cx="7867650" cy="4535488"/>
        </p:xfrm>
        <a:graphic>
          <a:graphicData uri="http://schemas.openxmlformats.org/presentationml/2006/ole">
            <p:oleObj spid="_x0000_s7169" name="Image" r:id="rId3" imgW="11309566" imgH="6518885" progId="Photoshop.Image.5">
              <p:embed/>
            </p:oleObj>
          </a:graphicData>
        </a:graphic>
      </p:graphicFrame>
      <p:sp>
        <p:nvSpPr>
          <p:cNvPr id="3" name="Téglalap 2"/>
          <p:cNvSpPr/>
          <p:nvPr/>
        </p:nvSpPr>
        <p:spPr>
          <a:xfrm>
            <a:off x="971600" y="3140968"/>
            <a:ext cx="172819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6804248" y="1268760"/>
            <a:ext cx="1440160" cy="86409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Object 2"/>
          <p:cNvGraphicFramePr>
            <a:graphicFrameLocks noChangeAspect="1"/>
          </p:cNvGraphicFramePr>
          <p:nvPr/>
        </p:nvGraphicFramePr>
        <p:xfrm>
          <a:off x="2123728" y="764705"/>
          <a:ext cx="4176464" cy="4791156"/>
        </p:xfrm>
        <a:graphic>
          <a:graphicData uri="http://schemas.openxmlformats.org/presentationml/2006/ole">
            <p:oleObj spid="_x0000_s6145" name="Image" r:id="rId4" imgW="6468055" imgH="7421108" progId="Photoshop.Image.5">
              <p:embed/>
            </p:oleObj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0" y="116632"/>
            <a:ext cx="909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centrum </a:t>
            </a:r>
            <a:r>
              <a:rPr lang="hu-HU" dirty="0" err="1" smtClean="0"/>
              <a:t>germinativumban</a:t>
            </a:r>
            <a:r>
              <a:rPr lang="hu-HU" dirty="0" smtClean="0"/>
              <a:t> </a:t>
            </a:r>
            <a:r>
              <a:rPr lang="hu-HU" b="1" dirty="0" smtClean="0"/>
              <a:t>plazmasejtté</a:t>
            </a:r>
            <a:r>
              <a:rPr lang="hu-HU" dirty="0" smtClean="0"/>
              <a:t> differenciálódás és </a:t>
            </a:r>
            <a:r>
              <a:rPr lang="hu-HU" b="1" dirty="0" smtClean="0"/>
              <a:t>memóriasejtek </a:t>
            </a:r>
            <a:r>
              <a:rPr lang="hu-HU" dirty="0" smtClean="0"/>
              <a:t>kialakulása zajlik,</a:t>
            </a:r>
            <a:br>
              <a:rPr lang="hu-HU" dirty="0" smtClean="0"/>
            </a:br>
            <a:r>
              <a:rPr lang="hu-HU" dirty="0" smtClean="0"/>
              <a:t>emellett az </a:t>
            </a:r>
            <a:r>
              <a:rPr lang="hu-HU" b="1" dirty="0" smtClean="0"/>
              <a:t>affinitásérés</a:t>
            </a:r>
            <a:r>
              <a:rPr lang="hu-HU" dirty="0" smtClean="0"/>
              <a:t> is itt megy végbe.</a:t>
            </a:r>
            <a:endParaRPr lang="hu-HU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95736" y="5157192"/>
            <a:ext cx="2133600" cy="366712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ant</a:t>
            </a:r>
            <a:r>
              <a:rPr lang="hu-HU" dirty="0" err="1">
                <a:solidFill>
                  <a:schemeClr val="bg1"/>
                </a:solidFill>
              </a:rPr>
              <a:t>itestek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zövegdoboz 2"/>
          <p:cNvSpPr txBox="1">
            <a:spLocks noChangeArrowheads="1"/>
          </p:cNvSpPr>
          <p:nvPr/>
        </p:nvSpPr>
        <p:spPr bwMode="auto">
          <a:xfrm>
            <a:off x="4427984" y="5085184"/>
            <a:ext cx="172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 smtClean="0"/>
              <a:t>memória </a:t>
            </a:r>
            <a:r>
              <a:rPr lang="hu-HU" b="1" dirty="0"/>
              <a:t>sejtek</a:t>
            </a:r>
            <a:endParaRPr lang="en-US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32240" y="1484784"/>
            <a:ext cx="2516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/>
              <a:t>A</a:t>
            </a:r>
            <a:r>
              <a:rPr lang="hu-HU" sz="2400" b="1" dirty="0" smtClean="0"/>
              <a:t>ktiváció</a:t>
            </a:r>
            <a:endParaRPr lang="en-US" sz="24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16216" y="2636912"/>
            <a:ext cx="339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 err="1"/>
              <a:t>Klonális</a:t>
            </a:r>
            <a:r>
              <a:rPr lang="hu-HU" sz="2400" b="1" dirty="0"/>
              <a:t> expanzió</a:t>
            </a:r>
            <a:endParaRPr lang="en-US" sz="2400" b="1" dirty="0"/>
          </a:p>
          <a:p>
            <a:r>
              <a:rPr lang="hu-HU" sz="2400" b="1" dirty="0"/>
              <a:t>Affinitásérés</a:t>
            </a:r>
            <a:endParaRPr lang="en-US" sz="24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32240" y="4437112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/>
              <a:t>Differen</a:t>
            </a:r>
            <a:r>
              <a:rPr lang="hu-HU" sz="2400" b="1" dirty="0" err="1"/>
              <a:t>ciáció</a:t>
            </a:r>
            <a:endParaRPr lang="en-US" sz="24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5934670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Affinitásérés: </a:t>
            </a:r>
            <a:r>
              <a:rPr lang="hu-HU" dirty="0" smtClean="0"/>
              <a:t>a másodlagos </a:t>
            </a:r>
            <a:r>
              <a:rPr lang="hu-HU" dirty="0" err="1" smtClean="0"/>
              <a:t>humorális</a:t>
            </a:r>
            <a:r>
              <a:rPr lang="hu-HU" dirty="0" smtClean="0"/>
              <a:t> immunválasz során az </a:t>
            </a:r>
            <a:r>
              <a:rPr lang="hu-HU" dirty="0" err="1" smtClean="0"/>
              <a:t>AT-ek</a:t>
            </a:r>
            <a:r>
              <a:rPr lang="hu-HU" dirty="0" smtClean="0"/>
              <a:t> kötéserőssége 100- 10 000</a:t>
            </a:r>
          </a:p>
          <a:p>
            <a:r>
              <a:rPr lang="hu-HU" dirty="0" err="1" smtClean="0"/>
              <a:t>-szeresére</a:t>
            </a:r>
            <a:r>
              <a:rPr lang="hu-HU" dirty="0" smtClean="0"/>
              <a:t> nő. (az </a:t>
            </a:r>
            <a:r>
              <a:rPr lang="hu-HU" dirty="0" err="1" smtClean="0"/>
              <a:t>ag</a:t>
            </a:r>
            <a:r>
              <a:rPr lang="hu-HU" dirty="0" smtClean="0"/>
              <a:t> a magasabb affinitású </a:t>
            </a:r>
            <a:r>
              <a:rPr lang="hu-HU" dirty="0" err="1" smtClean="0"/>
              <a:t>B-sejt</a:t>
            </a:r>
            <a:r>
              <a:rPr lang="hu-HU" dirty="0" smtClean="0"/>
              <a:t> klónokat szelektálja, az </a:t>
            </a:r>
            <a:r>
              <a:rPr lang="hu-HU" dirty="0" err="1" smtClean="0"/>
              <a:t>ag</a:t>
            </a:r>
            <a:r>
              <a:rPr lang="hu-HU" dirty="0" smtClean="0"/>
              <a:t> kötés után a válaszoló klón </a:t>
            </a:r>
            <a:r>
              <a:rPr lang="hu-HU" dirty="0" err="1" smtClean="0"/>
              <a:t>Ig</a:t>
            </a:r>
            <a:r>
              <a:rPr lang="hu-HU" dirty="0" smtClean="0"/>
              <a:t> variábilis génjei sorozatos mutációkon mennek át)</a:t>
            </a:r>
            <a:endParaRPr lang="hu-H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61695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148064" cy="245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414908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724128" y="1268760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B sejt memória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652120" y="3789040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rgbClr val="FF0000"/>
                </a:solidFill>
              </a:rPr>
              <a:t>!</a:t>
            </a:r>
            <a:endParaRPr lang="hu-H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652588" y="103188"/>
            <a:ext cx="61595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28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27312" y="2662832"/>
            <a:ext cx="3124200" cy="3048000"/>
            <a:chOff x="96" y="1392"/>
            <a:chExt cx="1968" cy="1920"/>
          </a:xfrm>
          <a:solidFill>
            <a:srgbClr val="66CCF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207" name="Oval 4"/>
            <p:cNvSpPr>
              <a:spLocks noChangeArrowheads="1"/>
            </p:cNvSpPr>
            <p:nvPr/>
          </p:nvSpPr>
          <p:spPr bwMode="auto">
            <a:xfrm>
              <a:off x="96" y="1392"/>
              <a:ext cx="1968" cy="192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208" name="Text Box 5"/>
            <p:cNvSpPr txBox="1">
              <a:spLocks noChangeArrowheads="1"/>
            </p:cNvSpPr>
            <p:nvPr/>
          </p:nvSpPr>
          <p:spPr bwMode="auto">
            <a:xfrm>
              <a:off x="672" y="2112"/>
              <a:ext cx="1200" cy="28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hu-HU" smtClean="0"/>
                <a:t>B-cell </a:t>
              </a:r>
            </a:p>
          </p:txBody>
        </p:sp>
      </p:grpSp>
      <p:sp>
        <p:nvSpPr>
          <p:cNvPr id="65541" name="AutoShape 7"/>
          <p:cNvSpPr>
            <a:spLocks noChangeArrowheads="1"/>
          </p:cNvSpPr>
          <p:nvPr/>
        </p:nvSpPr>
        <p:spPr bwMode="auto">
          <a:xfrm rot="-1404882">
            <a:off x="3494088" y="20526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AutoShape 8"/>
          <p:cNvSpPr>
            <a:spLocks noChangeArrowheads="1"/>
          </p:cNvSpPr>
          <p:nvPr/>
        </p:nvSpPr>
        <p:spPr bwMode="auto">
          <a:xfrm rot="990850">
            <a:off x="3722688" y="20526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AutoShape 9"/>
          <p:cNvSpPr>
            <a:spLocks noChangeArrowheads="1"/>
          </p:cNvSpPr>
          <p:nvPr/>
        </p:nvSpPr>
        <p:spPr bwMode="auto">
          <a:xfrm rot="-1404882">
            <a:off x="3417888" y="21288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AutoShape 10"/>
          <p:cNvSpPr>
            <a:spLocks noChangeArrowheads="1"/>
          </p:cNvSpPr>
          <p:nvPr/>
        </p:nvSpPr>
        <p:spPr bwMode="auto">
          <a:xfrm rot="990850">
            <a:off x="3798888" y="21288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AutoShape 11"/>
          <p:cNvSpPr>
            <a:spLocks noChangeArrowheads="1"/>
          </p:cNvSpPr>
          <p:nvPr/>
        </p:nvSpPr>
        <p:spPr bwMode="auto">
          <a:xfrm rot="33392">
            <a:off x="3646488" y="24336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AutoShape 12"/>
          <p:cNvSpPr>
            <a:spLocks noChangeArrowheads="1"/>
          </p:cNvSpPr>
          <p:nvPr/>
        </p:nvSpPr>
        <p:spPr bwMode="auto">
          <a:xfrm rot="33392">
            <a:off x="3570288" y="24336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AutoShape 14"/>
          <p:cNvSpPr>
            <a:spLocks noChangeArrowheads="1"/>
          </p:cNvSpPr>
          <p:nvPr/>
        </p:nvSpPr>
        <p:spPr bwMode="auto">
          <a:xfrm rot="-1404882">
            <a:off x="4103688" y="20526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AutoShape 15"/>
          <p:cNvSpPr>
            <a:spLocks noChangeArrowheads="1"/>
          </p:cNvSpPr>
          <p:nvPr/>
        </p:nvSpPr>
        <p:spPr bwMode="auto">
          <a:xfrm rot="990850">
            <a:off x="4332288" y="20526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AutoShape 16"/>
          <p:cNvSpPr>
            <a:spLocks noChangeArrowheads="1"/>
          </p:cNvSpPr>
          <p:nvPr/>
        </p:nvSpPr>
        <p:spPr bwMode="auto">
          <a:xfrm rot="-1404882">
            <a:off x="4027488" y="21288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AutoShape 17"/>
          <p:cNvSpPr>
            <a:spLocks noChangeArrowheads="1"/>
          </p:cNvSpPr>
          <p:nvPr/>
        </p:nvSpPr>
        <p:spPr bwMode="auto">
          <a:xfrm rot="990850">
            <a:off x="4408488" y="21288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AutoShape 18"/>
          <p:cNvSpPr>
            <a:spLocks noChangeArrowheads="1"/>
          </p:cNvSpPr>
          <p:nvPr/>
        </p:nvSpPr>
        <p:spPr bwMode="auto">
          <a:xfrm rot="33392">
            <a:off x="4256088" y="24336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AutoShape 19"/>
          <p:cNvSpPr>
            <a:spLocks noChangeArrowheads="1"/>
          </p:cNvSpPr>
          <p:nvPr/>
        </p:nvSpPr>
        <p:spPr bwMode="auto">
          <a:xfrm rot="33392">
            <a:off x="4179888" y="24336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AutoShape 21"/>
          <p:cNvSpPr>
            <a:spLocks noChangeArrowheads="1"/>
          </p:cNvSpPr>
          <p:nvPr/>
        </p:nvSpPr>
        <p:spPr bwMode="auto">
          <a:xfrm rot="2940841">
            <a:off x="5964238" y="344805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5554" name="AutoShape 22"/>
          <p:cNvSpPr>
            <a:spLocks noChangeArrowheads="1"/>
          </p:cNvSpPr>
          <p:nvPr/>
        </p:nvSpPr>
        <p:spPr bwMode="auto">
          <a:xfrm rot="5336573">
            <a:off x="6034088" y="366553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5555" name="AutoShape 23"/>
          <p:cNvSpPr>
            <a:spLocks noChangeArrowheads="1"/>
          </p:cNvSpPr>
          <p:nvPr/>
        </p:nvSpPr>
        <p:spPr bwMode="auto">
          <a:xfrm rot="2940841">
            <a:off x="5868988" y="339725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5556" name="AutoShape 24"/>
          <p:cNvSpPr>
            <a:spLocks noChangeArrowheads="1"/>
          </p:cNvSpPr>
          <p:nvPr/>
        </p:nvSpPr>
        <p:spPr bwMode="auto">
          <a:xfrm rot="5336573">
            <a:off x="5983288" y="3760788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5557" name="AutoShape 25"/>
          <p:cNvSpPr>
            <a:spLocks noChangeArrowheads="1"/>
          </p:cNvSpPr>
          <p:nvPr/>
        </p:nvSpPr>
        <p:spPr bwMode="auto">
          <a:xfrm rot="4379116">
            <a:off x="5646738" y="370840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5558" name="AutoShape 26"/>
          <p:cNvSpPr>
            <a:spLocks noChangeArrowheads="1"/>
          </p:cNvSpPr>
          <p:nvPr/>
        </p:nvSpPr>
        <p:spPr bwMode="auto">
          <a:xfrm rot="4379116">
            <a:off x="5624513" y="363537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5559" name="Oval 27"/>
          <p:cNvSpPr>
            <a:spLocks noChangeArrowheads="1"/>
          </p:cNvSpPr>
          <p:nvPr/>
        </p:nvSpPr>
        <p:spPr bwMode="auto">
          <a:xfrm>
            <a:off x="2732088" y="1062038"/>
            <a:ext cx="46482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AutoShape 28"/>
          <p:cNvSpPr>
            <a:spLocks noChangeArrowheads="1"/>
          </p:cNvSpPr>
          <p:nvPr/>
        </p:nvSpPr>
        <p:spPr bwMode="auto">
          <a:xfrm flipH="1" flipV="1">
            <a:off x="3494088" y="1747838"/>
            <a:ext cx="3048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AutoShape 29"/>
          <p:cNvSpPr>
            <a:spLocks noChangeArrowheads="1"/>
          </p:cNvSpPr>
          <p:nvPr/>
        </p:nvSpPr>
        <p:spPr bwMode="auto">
          <a:xfrm flipH="1" flipV="1">
            <a:off x="4103688" y="1824038"/>
            <a:ext cx="3048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Text Box 30"/>
          <p:cNvSpPr txBox="1">
            <a:spLocks noChangeArrowheads="1"/>
          </p:cNvSpPr>
          <p:nvPr/>
        </p:nvSpPr>
        <p:spPr bwMode="auto">
          <a:xfrm>
            <a:off x="4408488" y="121443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patogén</a:t>
            </a:r>
          </a:p>
        </p:txBody>
      </p:sp>
      <p:sp>
        <p:nvSpPr>
          <p:cNvPr id="65563" name="AutoShape 32"/>
          <p:cNvSpPr>
            <a:spLocks/>
          </p:cNvSpPr>
          <p:nvPr/>
        </p:nvSpPr>
        <p:spPr bwMode="auto">
          <a:xfrm rot="-4395053">
            <a:off x="4971257" y="2693194"/>
            <a:ext cx="1001712" cy="304800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5564" name="Text Box 33"/>
          <p:cNvSpPr txBox="1">
            <a:spLocks noChangeArrowheads="1"/>
          </p:cNvSpPr>
          <p:nvPr/>
        </p:nvSpPr>
        <p:spPr bwMode="auto">
          <a:xfrm>
            <a:off x="4932363" y="2781300"/>
            <a:ext cx="2684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Fc</a:t>
            </a:r>
            <a:r>
              <a:rPr lang="hu-HU" b="1">
                <a:solidFill>
                  <a:schemeClr val="bg1"/>
                </a:solidFill>
                <a:sym typeface="Symbol" pitchFamily="18" charset="2"/>
              </a:rPr>
              <a:t></a:t>
            </a:r>
            <a:r>
              <a:rPr lang="hu-HU">
                <a:solidFill>
                  <a:schemeClr val="bg1"/>
                </a:solidFill>
              </a:rPr>
              <a:t>RIIb (ITIM motívummal)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 rot="1146823">
            <a:off x="5399088" y="1900238"/>
            <a:ext cx="457200" cy="762000"/>
            <a:chOff x="2496" y="336"/>
            <a:chExt cx="288" cy="480"/>
          </a:xfrm>
        </p:grpSpPr>
        <p:sp>
          <p:nvSpPr>
            <p:cNvPr id="65572" name="AutoShape 36"/>
            <p:cNvSpPr>
              <a:spLocks noChangeArrowheads="1"/>
            </p:cNvSpPr>
            <p:nvPr/>
          </p:nvSpPr>
          <p:spPr bwMode="auto">
            <a:xfrm rot="-1404882">
              <a:off x="2544" y="336"/>
              <a:ext cx="48" cy="24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3" name="AutoShape 37"/>
            <p:cNvSpPr>
              <a:spLocks noChangeArrowheads="1"/>
            </p:cNvSpPr>
            <p:nvPr/>
          </p:nvSpPr>
          <p:spPr bwMode="auto">
            <a:xfrm rot="990850">
              <a:off x="2688" y="336"/>
              <a:ext cx="48" cy="24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4" name="AutoShape 38"/>
            <p:cNvSpPr>
              <a:spLocks noChangeArrowheads="1"/>
            </p:cNvSpPr>
            <p:nvPr/>
          </p:nvSpPr>
          <p:spPr bwMode="auto">
            <a:xfrm rot="-1404882">
              <a:off x="2496" y="384"/>
              <a:ext cx="48" cy="24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5" name="AutoShape 39"/>
            <p:cNvSpPr>
              <a:spLocks noChangeArrowheads="1"/>
            </p:cNvSpPr>
            <p:nvPr/>
          </p:nvSpPr>
          <p:spPr bwMode="auto">
            <a:xfrm rot="990850">
              <a:off x="2736" y="384"/>
              <a:ext cx="48" cy="24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6" name="AutoShape 40"/>
            <p:cNvSpPr>
              <a:spLocks noChangeArrowheads="1"/>
            </p:cNvSpPr>
            <p:nvPr/>
          </p:nvSpPr>
          <p:spPr bwMode="auto">
            <a:xfrm rot="33392">
              <a:off x="2640" y="576"/>
              <a:ext cx="48" cy="24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7" name="AutoShape 41"/>
            <p:cNvSpPr>
              <a:spLocks noChangeArrowheads="1"/>
            </p:cNvSpPr>
            <p:nvPr/>
          </p:nvSpPr>
          <p:spPr bwMode="auto">
            <a:xfrm rot="33392">
              <a:off x="2592" y="576"/>
              <a:ext cx="48" cy="24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66" name="Text Box 42"/>
          <p:cNvSpPr txBox="1">
            <a:spLocks noChangeArrowheads="1"/>
          </p:cNvSpPr>
          <p:nvPr/>
        </p:nvSpPr>
        <p:spPr bwMode="auto">
          <a:xfrm>
            <a:off x="6008688" y="212883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FFFF"/>
                </a:solidFill>
              </a:rPr>
              <a:t>IgG</a:t>
            </a:r>
          </a:p>
        </p:txBody>
      </p:sp>
      <p:sp>
        <p:nvSpPr>
          <p:cNvPr id="65567" name="AutoShape 43"/>
          <p:cNvSpPr>
            <a:spLocks noChangeArrowheads="1"/>
          </p:cNvSpPr>
          <p:nvPr/>
        </p:nvSpPr>
        <p:spPr bwMode="auto">
          <a:xfrm flipV="1">
            <a:off x="5551488" y="1595438"/>
            <a:ext cx="3810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69" y="10800"/>
                </a:moveTo>
                <a:cubicBezTo>
                  <a:pt x="7469" y="8960"/>
                  <a:pt x="8960" y="7469"/>
                  <a:pt x="10800" y="7469"/>
                </a:cubicBezTo>
                <a:cubicBezTo>
                  <a:pt x="12639" y="7468"/>
                  <a:pt x="14130" y="8960"/>
                  <a:pt x="141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7469" y="1080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5568" name="Line 45"/>
          <p:cNvSpPr>
            <a:spLocks noChangeShapeType="1"/>
          </p:cNvSpPr>
          <p:nvPr/>
        </p:nvSpPr>
        <p:spPr bwMode="auto">
          <a:xfrm flipH="1">
            <a:off x="4179888" y="3424238"/>
            <a:ext cx="990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5569" name="Text Box 46"/>
          <p:cNvSpPr txBox="1">
            <a:spLocks noChangeArrowheads="1"/>
          </p:cNvSpPr>
          <p:nvPr/>
        </p:nvSpPr>
        <p:spPr bwMode="auto">
          <a:xfrm>
            <a:off x="2843213" y="4221163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Megáll az osztódás</a:t>
            </a:r>
          </a:p>
        </p:txBody>
      </p:sp>
      <p:sp>
        <p:nvSpPr>
          <p:cNvPr id="65570" name="Text Box 47"/>
          <p:cNvSpPr txBox="1">
            <a:spLocks noChangeArrowheads="1"/>
          </p:cNvSpPr>
          <p:nvPr/>
        </p:nvSpPr>
        <p:spPr bwMode="auto">
          <a:xfrm>
            <a:off x="2555776" y="116632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dirty="0"/>
              <a:t>Antitest </a:t>
            </a:r>
            <a:r>
              <a:rPr lang="hu-HU" sz="3200" dirty="0" err="1"/>
              <a:t>feedback</a:t>
            </a:r>
            <a:endParaRPr lang="en-US" sz="3200" dirty="0"/>
          </a:p>
        </p:txBody>
      </p:sp>
      <p:sp>
        <p:nvSpPr>
          <p:cNvPr id="203824" name="Text Box 48"/>
          <p:cNvSpPr txBox="1">
            <a:spLocks noChangeArrowheads="1"/>
          </p:cNvSpPr>
          <p:nvPr/>
        </p:nvSpPr>
        <p:spPr bwMode="auto">
          <a:xfrm>
            <a:off x="2274888" y="593883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Ant</a:t>
            </a:r>
            <a:r>
              <a:rPr lang="hu-HU">
                <a:solidFill>
                  <a:schemeClr val="bg1"/>
                </a:solidFill>
              </a:rPr>
              <a:t>itest</a:t>
            </a:r>
            <a:r>
              <a:rPr lang="en-US">
                <a:solidFill>
                  <a:schemeClr val="bg1"/>
                </a:solidFill>
              </a:rPr>
              <a:t>-feedback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179512" y="486916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antitestek negatívan befolyásolják saját termelődésüket.  </a:t>
            </a:r>
            <a:r>
              <a:rPr lang="hu-HU" dirty="0" smtClean="0"/>
              <a:t>Pl. a passzívan adott AT-k jelentősen csökkenthetik az újszülött aktív immunválaszát.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2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ri2901-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4640177" cy="345638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483768" y="260648"/>
            <a:ext cx="3437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B- sejt </a:t>
            </a:r>
            <a:r>
              <a:rPr lang="hu-HU" sz="3200" dirty="0" err="1" smtClean="0"/>
              <a:t>alpopulációk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1340768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B1 sejtek: </a:t>
            </a:r>
            <a:r>
              <a:rPr lang="hu-HU" dirty="0" err="1" smtClean="0"/>
              <a:t>ILCs</a:t>
            </a:r>
            <a:r>
              <a:rPr lang="hu-HU" dirty="0" smtClean="0"/>
              <a:t>, embrionális májból, akár </a:t>
            </a:r>
            <a:r>
              <a:rPr lang="hu-HU" dirty="0" err="1" smtClean="0"/>
              <a:t>fagocitálhatnak</a:t>
            </a:r>
            <a:r>
              <a:rPr lang="hu-HU" dirty="0" smtClean="0"/>
              <a:t> is, ‘élő </a:t>
            </a:r>
            <a:r>
              <a:rPr lang="hu-HU" dirty="0" err="1" smtClean="0"/>
              <a:t>fosszíliák</a:t>
            </a:r>
            <a:r>
              <a:rPr lang="hu-HU" dirty="0" smtClean="0"/>
              <a:t>’, testüregekben, nyálkahártyákban</a:t>
            </a:r>
            <a:br>
              <a:rPr lang="hu-HU" dirty="0" smtClean="0"/>
            </a:br>
            <a:r>
              <a:rPr lang="hu-HU" dirty="0" smtClean="0"/>
              <a:t>Fajtái: a,b</a:t>
            </a:r>
          </a:p>
          <a:p>
            <a:endParaRPr lang="hu-HU" dirty="0" smtClean="0"/>
          </a:p>
          <a:p>
            <a:r>
              <a:rPr lang="hu-HU" b="1" dirty="0" smtClean="0"/>
              <a:t>B2 sejtek: </a:t>
            </a:r>
            <a:r>
              <a:rPr lang="hu-HU" dirty="0" smtClean="0"/>
              <a:t>98%-ban, konvencionális B sejtek, egyedfejlődés során később jelenik meg és felszíni markereiben is eltér B1-től, nyirokszervekben</a:t>
            </a:r>
            <a:br>
              <a:rPr lang="hu-HU" dirty="0" smtClean="0"/>
            </a:br>
            <a:r>
              <a:rPr lang="hu-HU" dirty="0" smtClean="0"/>
              <a:t>Fajtái: marginális </a:t>
            </a:r>
            <a:r>
              <a:rPr lang="hu-HU" dirty="0" smtClean="0"/>
              <a:t>zóna (</a:t>
            </a:r>
            <a:r>
              <a:rPr lang="hu-HU" dirty="0" err="1" smtClean="0"/>
              <a:t>ILCs</a:t>
            </a:r>
            <a:r>
              <a:rPr lang="hu-HU" dirty="0" smtClean="0"/>
              <a:t>) </a:t>
            </a:r>
            <a:r>
              <a:rPr lang="hu-HU" dirty="0" smtClean="0"/>
              <a:t>és </a:t>
            </a:r>
            <a:r>
              <a:rPr lang="hu-HU" dirty="0" err="1" smtClean="0"/>
              <a:t>follikuláris</a:t>
            </a:r>
            <a:endParaRPr lang="hu-HU" dirty="0" smtClean="0"/>
          </a:p>
          <a:p>
            <a:endParaRPr lang="hu-HU" dirty="0"/>
          </a:p>
          <a:p>
            <a:r>
              <a:rPr lang="hu-HU" b="1" dirty="0" smtClean="0"/>
              <a:t>B </a:t>
            </a:r>
            <a:r>
              <a:rPr lang="hu-HU" b="1" dirty="0" err="1" smtClean="0"/>
              <a:t>reg</a:t>
            </a:r>
            <a:r>
              <a:rPr lang="hu-HU" b="1" dirty="0" smtClean="0"/>
              <a:t>: </a:t>
            </a:r>
            <a:r>
              <a:rPr lang="hu-HU" dirty="0" smtClean="0"/>
              <a:t>IL-10, TGF béta termelés</a:t>
            </a:r>
            <a:endParaRPr lang="hu-H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348880"/>
            <a:ext cx="66247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/>
              <a:t>Korlátozott </a:t>
            </a:r>
            <a:r>
              <a:rPr lang="hu-HU" sz="2000" dirty="0" err="1" smtClean="0"/>
              <a:t>receptorspecifitás</a:t>
            </a:r>
            <a:endParaRPr lang="hu-HU" sz="2000" dirty="0" smtClean="0"/>
          </a:p>
          <a:p>
            <a:pPr>
              <a:spcBef>
                <a:spcPct val="50000"/>
              </a:spcBef>
            </a:pPr>
            <a:r>
              <a:rPr lang="hu-HU" sz="2000" dirty="0" smtClean="0"/>
              <a:t> Nincs látencia</a:t>
            </a:r>
          </a:p>
          <a:p>
            <a:pPr>
              <a:spcBef>
                <a:spcPct val="50000"/>
              </a:spcBef>
            </a:pPr>
            <a:r>
              <a:rPr lang="hu-HU" sz="2000" dirty="0" smtClean="0"/>
              <a:t> Nincs memória</a:t>
            </a:r>
          </a:p>
          <a:p>
            <a:pPr>
              <a:spcBef>
                <a:spcPct val="50000"/>
              </a:spcBef>
            </a:pPr>
            <a:r>
              <a:rPr lang="hu-HU" sz="2000" dirty="0" smtClean="0"/>
              <a:t> Lineáris erősödés</a:t>
            </a:r>
          </a:p>
          <a:p>
            <a:pPr>
              <a:spcBef>
                <a:spcPct val="50000"/>
              </a:spcBef>
            </a:pPr>
            <a:r>
              <a:rPr lang="hu-HU" sz="2000" dirty="0" smtClean="0"/>
              <a:t> </a:t>
            </a:r>
            <a:r>
              <a:rPr lang="hu-HU" sz="2000" dirty="0" err="1" smtClean="0"/>
              <a:t>makrofágok</a:t>
            </a:r>
            <a:r>
              <a:rPr lang="hu-HU" sz="2000" dirty="0" smtClean="0"/>
              <a:t>, NK sejtek, </a:t>
            </a:r>
            <a:r>
              <a:rPr lang="hu-HU" sz="2000" dirty="0" err="1" smtClean="0"/>
              <a:t>granulocyták</a:t>
            </a:r>
            <a:r>
              <a:rPr lang="hu-HU" sz="2000" dirty="0" smtClean="0"/>
              <a:t>, hízósejtek, </a:t>
            </a:r>
            <a:r>
              <a:rPr lang="hu-HU" sz="2000" dirty="0" err="1" smtClean="0"/>
              <a:t>dendritikus</a:t>
            </a:r>
            <a:r>
              <a:rPr lang="hu-HU" sz="2000" dirty="0" smtClean="0"/>
              <a:t> sejtek (DC), veleszületett-szerű </a:t>
            </a:r>
            <a:r>
              <a:rPr lang="hu-HU" sz="2000" dirty="0" err="1" smtClean="0"/>
              <a:t>lymphoid</a:t>
            </a:r>
            <a:r>
              <a:rPr lang="hu-HU" sz="2000" dirty="0" smtClean="0"/>
              <a:t> </a:t>
            </a:r>
            <a:r>
              <a:rPr lang="hu-HU" sz="2000" dirty="0" smtClean="0"/>
              <a:t>sejtek, komplement rendszer</a:t>
            </a:r>
          </a:p>
          <a:p>
            <a:pPr>
              <a:spcBef>
                <a:spcPct val="50000"/>
              </a:spcBef>
            </a:pPr>
            <a:r>
              <a:rPr lang="hu-HU" sz="2000" dirty="0" smtClean="0"/>
              <a:t>Mintázatfelismerő receptorok,</a:t>
            </a:r>
            <a:r>
              <a:rPr lang="hu-HU" sz="2000" dirty="0" err="1" smtClean="0"/>
              <a:t>FcR</a:t>
            </a:r>
            <a:r>
              <a:rPr lang="hu-HU" sz="2000" dirty="0" smtClean="0"/>
              <a:t>, CR, </a:t>
            </a:r>
            <a:r>
              <a:rPr lang="hu-HU" sz="2000" dirty="0" err="1" smtClean="0"/>
              <a:t>citokinreceptorok</a:t>
            </a:r>
            <a:endParaRPr lang="hu-HU" sz="2000" dirty="0" smtClean="0"/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835696" y="332656"/>
            <a:ext cx="4592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Veleszületett immunválasz</a:t>
            </a:r>
            <a:endParaRPr lang="hu-HU" sz="3200" dirty="0"/>
          </a:p>
        </p:txBody>
      </p:sp>
      <p:pic>
        <p:nvPicPr>
          <p:cNvPr id="37890" name="Picture 2" descr="http://www.nature.com/nrc/journal/v4/n1/images/nrc1252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24744"/>
            <a:ext cx="435312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75856" y="18864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/>
              <a:t>Citokinek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908720"/>
            <a:ext cx="6120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citokinek</a:t>
            </a:r>
            <a:r>
              <a:rPr lang="hu-HU" dirty="0" smtClean="0"/>
              <a:t> </a:t>
            </a:r>
            <a:r>
              <a:rPr lang="hu-HU" dirty="0" err="1" smtClean="0"/>
              <a:t>intercelluláris</a:t>
            </a:r>
            <a:r>
              <a:rPr lang="hu-HU" dirty="0" smtClean="0"/>
              <a:t> kommunikációs molekulák, az immunválasz valamennyi szakaszában szerepet játszanak, valamint részt vesznek a gyulladásos folyamatokban szabályozásában is. Fehérvérsejtek termelik őket.</a:t>
            </a:r>
          </a:p>
          <a:p>
            <a:endParaRPr lang="hu-HU" dirty="0"/>
          </a:p>
          <a:p>
            <a:r>
              <a:rPr lang="hu-HU" dirty="0" smtClean="0"/>
              <a:t>Eltérő szerkezetű, kis méretű molekulák közös jellemzőkkel:</a:t>
            </a:r>
          </a:p>
          <a:p>
            <a:pPr>
              <a:buFontTx/>
              <a:buChar char="-"/>
            </a:pPr>
            <a:r>
              <a:rPr lang="hu-HU" dirty="0" smtClean="0"/>
              <a:t>Gyorsan termelődnek, átmeneti jelleg</a:t>
            </a:r>
          </a:p>
          <a:p>
            <a:pPr>
              <a:buFontTx/>
              <a:buChar char="-"/>
            </a:pPr>
            <a:r>
              <a:rPr lang="hu-HU" dirty="0" smtClean="0"/>
              <a:t>Egy </a:t>
            </a:r>
            <a:r>
              <a:rPr lang="hu-HU" dirty="0" err="1" smtClean="0"/>
              <a:t>citokint</a:t>
            </a:r>
            <a:r>
              <a:rPr lang="hu-HU" dirty="0" smtClean="0"/>
              <a:t> több féle sejt termel</a:t>
            </a:r>
          </a:p>
          <a:p>
            <a:pPr>
              <a:buFontTx/>
              <a:buChar char="-"/>
            </a:pPr>
            <a:r>
              <a:rPr lang="hu-HU" dirty="0" smtClean="0"/>
              <a:t>A </a:t>
            </a:r>
            <a:r>
              <a:rPr lang="hu-HU" dirty="0" err="1" smtClean="0"/>
              <a:t>citokinek</a:t>
            </a:r>
            <a:r>
              <a:rPr lang="hu-HU" dirty="0" smtClean="0"/>
              <a:t> hatása </a:t>
            </a:r>
            <a:r>
              <a:rPr lang="hu-HU" dirty="0" err="1" smtClean="0"/>
              <a:t>pleiotrop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Egy bizonyos szövet bizonyos funkciójára ált. több </a:t>
            </a:r>
            <a:r>
              <a:rPr lang="hu-HU" dirty="0" err="1" smtClean="0"/>
              <a:t>citokin</a:t>
            </a:r>
            <a:r>
              <a:rPr lang="hu-HU" dirty="0" smtClean="0"/>
              <a:t> is hat (funkcionális redundancia)</a:t>
            </a:r>
          </a:p>
          <a:p>
            <a:pPr>
              <a:buFontTx/>
              <a:buChar char="-"/>
            </a:pPr>
            <a:r>
              <a:rPr lang="hu-HU" dirty="0" smtClean="0"/>
              <a:t>A </a:t>
            </a:r>
            <a:r>
              <a:rPr lang="hu-HU" dirty="0" err="1" smtClean="0"/>
              <a:t>citokinek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többi </a:t>
            </a:r>
            <a:r>
              <a:rPr lang="hu-HU" dirty="0" err="1" smtClean="0"/>
              <a:t>citokin</a:t>
            </a:r>
            <a:r>
              <a:rPr lang="hu-HU" dirty="0" smtClean="0"/>
              <a:t> termelődésére is hatással vannak</a:t>
            </a:r>
          </a:p>
          <a:p>
            <a:pPr>
              <a:buFontTx/>
              <a:buChar char="-"/>
            </a:pPr>
            <a:r>
              <a:rPr lang="hu-HU" dirty="0" err="1" smtClean="0"/>
              <a:t>Antagonista</a:t>
            </a:r>
            <a:r>
              <a:rPr lang="hu-HU" dirty="0" smtClean="0"/>
              <a:t>, additív, </a:t>
            </a:r>
            <a:r>
              <a:rPr lang="hu-HU" dirty="0" err="1" smtClean="0"/>
              <a:t>szinergista</a:t>
            </a:r>
            <a:r>
              <a:rPr lang="hu-HU" dirty="0" smtClean="0"/>
              <a:t> is lehet a hatásuk</a:t>
            </a:r>
          </a:p>
          <a:p>
            <a:pPr>
              <a:buFontTx/>
              <a:buChar char="-"/>
            </a:pPr>
            <a:r>
              <a:rPr lang="hu-HU" dirty="0" smtClean="0"/>
              <a:t>Receptorokon keresztül hatnak: </a:t>
            </a:r>
            <a:r>
              <a:rPr lang="hu-HU" dirty="0" err="1" smtClean="0"/>
              <a:t>autokrin</a:t>
            </a:r>
            <a:r>
              <a:rPr lang="hu-HU" dirty="0" smtClean="0"/>
              <a:t>, </a:t>
            </a:r>
            <a:r>
              <a:rPr lang="hu-HU" dirty="0" err="1" smtClean="0"/>
              <a:t>parakrin</a:t>
            </a:r>
            <a:r>
              <a:rPr lang="hu-HU" dirty="0" smtClean="0"/>
              <a:t> néha endokrin hatás</a:t>
            </a:r>
          </a:p>
          <a:p>
            <a:pPr>
              <a:buFontTx/>
              <a:buChar char="-"/>
            </a:pPr>
            <a:r>
              <a:rPr lang="hu-HU" dirty="0" smtClean="0"/>
              <a:t>A </a:t>
            </a:r>
            <a:r>
              <a:rPr lang="hu-HU" dirty="0" err="1" smtClean="0"/>
              <a:t>citokin</a:t>
            </a:r>
            <a:r>
              <a:rPr lang="hu-HU" dirty="0" smtClean="0"/>
              <a:t> is hat saját receptora kifejeződésére</a:t>
            </a:r>
          </a:p>
          <a:p>
            <a:pPr>
              <a:buFontTx/>
              <a:buChar char="-"/>
            </a:pPr>
            <a:r>
              <a:rPr lang="hu-HU" dirty="0" smtClean="0"/>
              <a:t>Transzkripciós faktorok, növekedési faktorok</a:t>
            </a:r>
          </a:p>
          <a:p>
            <a:pPr>
              <a:buFontTx/>
              <a:buChar char="-"/>
            </a:pPr>
            <a:r>
              <a:rPr lang="hu-HU" dirty="0" err="1" smtClean="0"/>
              <a:t>Kemokinek</a:t>
            </a:r>
            <a:r>
              <a:rPr lang="hu-HU" dirty="0" smtClean="0"/>
              <a:t> is vannak köztük</a:t>
            </a:r>
          </a:p>
          <a:p>
            <a:pPr>
              <a:buFontTx/>
              <a:buChar char="-"/>
            </a:pPr>
            <a:r>
              <a:rPr lang="hu-HU" dirty="0" smtClean="0"/>
              <a:t>Szteroidok és egyéb hormonok is befolyásolhatnák termelődésüket (</a:t>
            </a:r>
            <a:r>
              <a:rPr lang="hu-HU" dirty="0" err="1" smtClean="0"/>
              <a:t>lsd</a:t>
            </a:r>
            <a:r>
              <a:rPr lang="hu-HU" dirty="0" smtClean="0"/>
              <a:t> </a:t>
            </a:r>
            <a:r>
              <a:rPr lang="hu-HU" dirty="0" err="1" smtClean="0"/>
              <a:t>neuroendokrin</a:t>
            </a:r>
            <a:r>
              <a:rPr lang="hu-HU" dirty="0" smtClean="0"/>
              <a:t> rendszer)</a:t>
            </a:r>
            <a:endParaRPr lang="hu-HU" dirty="0"/>
          </a:p>
        </p:txBody>
      </p:sp>
      <p:pic>
        <p:nvPicPr>
          <p:cNvPr id="65538" name="Picture 2" descr="http://nfs.unipv.it/nfs/minf/dispense/immunology/lectures/files/images/cytokine_diversi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192" y="0"/>
            <a:ext cx="3653808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98072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Pro-inflammatorikus</a:t>
            </a: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IL-1, TNF,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IFNgamma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IL-12, IL-18, IL-17, IL-33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Anti-inflammatorikus</a:t>
            </a: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IL-10,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TGFb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IL-13,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IFNalfa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IL-35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IL-2: T sejt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autokrin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növekedési faktor,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proliferációt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indukál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Th1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citokinek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IFNgamma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TNFalfa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,b, IL-12 (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pro-infl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 =&gt; 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Mf, NK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Th2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citokinek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IL-4, IL-5, IL-10, IL-13 (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anti-infl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 =&gt; B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Th17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citokinek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IL-17 (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pro-infl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Treg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citokinek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TGFbéta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IL-10 (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immunszuppresszív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citokinek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552" y="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/>
              <a:t>Citokinek</a:t>
            </a:r>
            <a:endParaRPr lang="hu-HU" sz="3200" dirty="0"/>
          </a:p>
        </p:txBody>
      </p:sp>
      <p:pic>
        <p:nvPicPr>
          <p:cNvPr id="64514" name="Picture 2" descr="http://www.uobabylon.edu.iq/uobcoleges/fileshare/articles/2011531_16_46_1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6631"/>
            <a:ext cx="2818379" cy="2146405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251520" y="4653136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Citokinreceptorok</a:t>
            </a:r>
            <a:r>
              <a:rPr lang="hu-HU" b="1" dirty="0" smtClean="0"/>
              <a:t> szerkezeti felosztása:</a:t>
            </a:r>
          </a:p>
          <a:p>
            <a:pPr>
              <a:buFontTx/>
              <a:buChar char="-"/>
            </a:pPr>
            <a:r>
              <a:rPr lang="hu-HU" dirty="0" err="1" smtClean="0"/>
              <a:t>Atolinreceptorok</a:t>
            </a:r>
            <a:r>
              <a:rPr lang="hu-HU" dirty="0" smtClean="0"/>
              <a:t> pl. IL-4, IL-5, IL-6</a:t>
            </a:r>
          </a:p>
          <a:p>
            <a:pPr>
              <a:buFontTx/>
              <a:buChar char="-"/>
            </a:pPr>
            <a:r>
              <a:rPr lang="hu-HU" dirty="0" err="1" smtClean="0"/>
              <a:t>Citokinrecepotrok</a:t>
            </a:r>
            <a:r>
              <a:rPr lang="hu-HU" dirty="0" smtClean="0"/>
              <a:t>: IFN alfa, béta, IL-10</a:t>
            </a:r>
          </a:p>
          <a:p>
            <a:pPr>
              <a:buFontTx/>
              <a:buChar char="-"/>
            </a:pPr>
            <a:r>
              <a:rPr lang="hu-HU" dirty="0" smtClean="0"/>
              <a:t>TNF </a:t>
            </a:r>
            <a:r>
              <a:rPr lang="hu-HU" dirty="0" smtClean="0"/>
              <a:t>receptorok: TNF alfa</a:t>
            </a:r>
          </a:p>
          <a:p>
            <a:pPr>
              <a:buFontTx/>
              <a:buChar char="-"/>
            </a:pPr>
            <a:r>
              <a:rPr lang="hu-HU" dirty="0" smtClean="0"/>
              <a:t>Immunglobulin géncsalád receptorok: IL-1, M-CSF</a:t>
            </a:r>
          </a:p>
          <a:p>
            <a:pPr>
              <a:buFontTx/>
              <a:buChar char="-"/>
            </a:pPr>
            <a:r>
              <a:rPr lang="hu-HU" dirty="0" err="1" smtClean="0"/>
              <a:t>Domén</a:t>
            </a:r>
            <a:r>
              <a:rPr lang="hu-HU" dirty="0" smtClean="0"/>
              <a:t> </a:t>
            </a:r>
            <a:r>
              <a:rPr lang="hu-HU" dirty="0" err="1" smtClean="0"/>
              <a:t>alfa-helikális</a:t>
            </a:r>
            <a:r>
              <a:rPr lang="hu-HU" dirty="0" smtClean="0"/>
              <a:t> receptorok: </a:t>
            </a:r>
            <a:r>
              <a:rPr lang="hu-HU" dirty="0" err="1" smtClean="0"/>
              <a:t>kemokin</a:t>
            </a:r>
            <a:r>
              <a:rPr lang="hu-HU" dirty="0" smtClean="0"/>
              <a:t> R pl. IL-8</a:t>
            </a:r>
            <a:endParaRPr lang="hu-H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hu-HU" dirty="0"/>
              <a:t>Fogalmak…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200"/>
              <a:t>Immun-szervrendszer jellemzői</a:t>
            </a:r>
          </a:p>
          <a:p>
            <a:pPr>
              <a:lnSpc>
                <a:spcPct val="80000"/>
              </a:lnSpc>
            </a:pPr>
            <a:r>
              <a:rPr lang="hu-HU" sz="2200"/>
              <a:t>Nyirok, immunszervek, HEV</a:t>
            </a:r>
          </a:p>
          <a:p>
            <a:pPr>
              <a:lnSpc>
                <a:spcPct val="80000"/>
              </a:lnSpc>
            </a:pPr>
            <a:r>
              <a:rPr lang="hu-HU" sz="2200"/>
              <a:t>Antigén, antigén determináns, epitóp, haptén, karrier</a:t>
            </a:r>
          </a:p>
          <a:p>
            <a:pPr>
              <a:lnSpc>
                <a:spcPct val="80000"/>
              </a:lnSpc>
            </a:pPr>
            <a:r>
              <a:rPr lang="hu-HU" sz="2200"/>
              <a:t>Konformációs és lineáris epitóp</a:t>
            </a:r>
          </a:p>
          <a:p>
            <a:pPr>
              <a:lnSpc>
                <a:spcPct val="80000"/>
              </a:lnSpc>
            </a:pPr>
            <a:r>
              <a:rPr lang="hu-HU" sz="2200"/>
              <a:t>PAMP, DAMP, PRR</a:t>
            </a:r>
          </a:p>
          <a:p>
            <a:pPr>
              <a:lnSpc>
                <a:spcPct val="80000"/>
              </a:lnSpc>
            </a:pPr>
            <a:r>
              <a:rPr lang="hu-HU" sz="2200"/>
              <a:t>Adaptív és természetes immunitás</a:t>
            </a:r>
          </a:p>
          <a:p>
            <a:pPr>
              <a:lnSpc>
                <a:spcPct val="80000"/>
              </a:lnSpc>
            </a:pPr>
            <a:r>
              <a:rPr lang="hu-HU" sz="2200"/>
              <a:t>Citokinek, kemokinek, akut fázis fehérjék, anafilatoxinok</a:t>
            </a:r>
          </a:p>
          <a:p>
            <a:pPr>
              <a:lnSpc>
                <a:spcPct val="80000"/>
              </a:lnSpc>
            </a:pPr>
            <a:r>
              <a:rPr lang="hu-HU" sz="2200"/>
              <a:t>Autokrin, parakrin hatás</a:t>
            </a:r>
          </a:p>
          <a:p>
            <a:pPr>
              <a:lnSpc>
                <a:spcPct val="80000"/>
              </a:lnSpc>
            </a:pPr>
            <a:r>
              <a:rPr lang="hu-HU" sz="2200"/>
              <a:t>MHC molekulák (polimorf, poligénes, kodomináns öröklődés)</a:t>
            </a:r>
          </a:p>
          <a:p>
            <a:pPr>
              <a:lnSpc>
                <a:spcPct val="80000"/>
              </a:lnSpc>
            </a:pPr>
            <a:r>
              <a:rPr lang="hu-HU" sz="2200"/>
              <a:t>Immunológiai szinapszis</a:t>
            </a:r>
          </a:p>
          <a:p>
            <a:pPr>
              <a:lnSpc>
                <a:spcPct val="80000"/>
              </a:lnSpc>
            </a:pPr>
            <a:r>
              <a:rPr lang="hu-HU" sz="2200"/>
              <a:t>Professzionális antigén prezentáló sejt</a:t>
            </a:r>
          </a:p>
          <a:p>
            <a:pPr>
              <a:lnSpc>
                <a:spcPct val="80000"/>
              </a:lnSpc>
            </a:pPr>
            <a:r>
              <a:rPr lang="hu-HU" sz="2200"/>
              <a:t>Opszonizáció, fagociták</a:t>
            </a:r>
          </a:p>
          <a:p>
            <a:pPr>
              <a:lnSpc>
                <a:spcPct val="80000"/>
              </a:lnSpc>
            </a:pPr>
            <a:r>
              <a:rPr lang="hu-HU" sz="2200"/>
              <a:t>Komplement rendszer, MAC, C3 és C5 konvertáz</a:t>
            </a:r>
          </a:p>
          <a:p>
            <a:pPr>
              <a:lnSpc>
                <a:spcPct val="80000"/>
              </a:lnSpc>
            </a:pPr>
            <a:r>
              <a:rPr lang="hu-HU" sz="2200"/>
              <a:t>Timocita, pozitív és negatív szelekció, T sejt érés és aktiváció</a:t>
            </a:r>
          </a:p>
          <a:p>
            <a:pPr>
              <a:lnSpc>
                <a:spcPct val="80000"/>
              </a:lnSpc>
            </a:pPr>
            <a:r>
              <a:rPr lang="hu-HU" sz="2200"/>
              <a:t>T sejt kostimuláció</a:t>
            </a:r>
          </a:p>
          <a:p>
            <a:pPr>
              <a:lnSpc>
                <a:spcPct val="80000"/>
              </a:lnSpc>
            </a:pPr>
            <a:endParaRPr lang="hu-HU" sz="2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u-HU" sz="2200" dirty="0"/>
              <a:t>Endogén és </a:t>
            </a:r>
            <a:r>
              <a:rPr lang="hu-HU" sz="2200" dirty="0" err="1"/>
              <a:t>exogén</a:t>
            </a:r>
            <a:r>
              <a:rPr lang="hu-HU" sz="2200" dirty="0"/>
              <a:t> </a:t>
            </a:r>
            <a:r>
              <a:rPr lang="hu-HU" sz="2200" dirty="0" err="1"/>
              <a:t>antigénprezentáció</a:t>
            </a:r>
            <a:r>
              <a:rPr lang="hu-HU" sz="2200" dirty="0"/>
              <a:t>, TAP, invariáns lánc</a:t>
            </a:r>
          </a:p>
          <a:p>
            <a:pPr>
              <a:lnSpc>
                <a:spcPct val="80000"/>
              </a:lnSpc>
            </a:pPr>
            <a:r>
              <a:rPr lang="hu-HU" sz="2200" dirty="0"/>
              <a:t>MHC molekulák</a:t>
            </a:r>
          </a:p>
          <a:p>
            <a:pPr>
              <a:lnSpc>
                <a:spcPct val="80000"/>
              </a:lnSpc>
            </a:pPr>
            <a:r>
              <a:rPr lang="hu-HU" sz="2200" dirty="0" err="1"/>
              <a:t>Klonális</a:t>
            </a:r>
            <a:r>
              <a:rPr lang="hu-HU" sz="2200" dirty="0"/>
              <a:t> expanzió</a:t>
            </a:r>
          </a:p>
          <a:p>
            <a:pPr>
              <a:lnSpc>
                <a:spcPct val="80000"/>
              </a:lnSpc>
            </a:pPr>
            <a:r>
              <a:rPr lang="hu-HU" sz="2200" dirty="0" err="1"/>
              <a:t>Perforin</a:t>
            </a:r>
            <a:r>
              <a:rPr lang="hu-HU" sz="2200" dirty="0"/>
              <a:t>, </a:t>
            </a:r>
            <a:r>
              <a:rPr lang="hu-HU" sz="2200" dirty="0" err="1"/>
              <a:t>granzim</a:t>
            </a:r>
            <a:endParaRPr lang="hu-HU" sz="2200" dirty="0"/>
          </a:p>
          <a:p>
            <a:pPr>
              <a:lnSpc>
                <a:spcPct val="80000"/>
              </a:lnSpc>
            </a:pPr>
            <a:r>
              <a:rPr lang="hu-HU" sz="2200" dirty="0" err="1"/>
              <a:t>Monoklonális</a:t>
            </a:r>
            <a:r>
              <a:rPr lang="hu-HU" sz="2200" dirty="0"/>
              <a:t> és </a:t>
            </a:r>
            <a:r>
              <a:rPr lang="hu-HU" sz="2200" dirty="0" err="1"/>
              <a:t>poliklonális</a:t>
            </a:r>
            <a:r>
              <a:rPr lang="hu-HU" sz="2200" dirty="0"/>
              <a:t> ellenanyag</a:t>
            </a:r>
          </a:p>
          <a:p>
            <a:pPr>
              <a:lnSpc>
                <a:spcPct val="80000"/>
              </a:lnSpc>
            </a:pPr>
            <a:r>
              <a:rPr lang="hu-HU" sz="2200" dirty="0" err="1"/>
              <a:t>Immunoglobulin-domén</a:t>
            </a:r>
            <a:r>
              <a:rPr lang="hu-HU" sz="2200" dirty="0"/>
              <a:t>, szuperfamília (példákkal: CD4, CD8)</a:t>
            </a:r>
          </a:p>
          <a:p>
            <a:pPr>
              <a:lnSpc>
                <a:spcPct val="80000"/>
              </a:lnSpc>
            </a:pPr>
            <a:r>
              <a:rPr lang="hu-HU" sz="2200" dirty="0" err="1"/>
              <a:t>Hipervariábilis</a:t>
            </a:r>
            <a:r>
              <a:rPr lang="hu-HU" sz="2200" dirty="0"/>
              <a:t> régiók, </a:t>
            </a:r>
            <a:r>
              <a:rPr lang="hu-HU" sz="2200" dirty="0" err="1"/>
              <a:t>Fab</a:t>
            </a:r>
            <a:r>
              <a:rPr lang="hu-HU" sz="2200" dirty="0"/>
              <a:t>, </a:t>
            </a:r>
            <a:r>
              <a:rPr lang="hu-HU" sz="2200" dirty="0" err="1"/>
              <a:t>Fc</a:t>
            </a:r>
            <a:r>
              <a:rPr lang="hu-HU" sz="2200" dirty="0"/>
              <a:t> régió</a:t>
            </a:r>
          </a:p>
          <a:p>
            <a:pPr>
              <a:lnSpc>
                <a:spcPct val="80000"/>
              </a:lnSpc>
            </a:pPr>
            <a:r>
              <a:rPr lang="hu-HU" sz="2200" dirty="0"/>
              <a:t>B sejt és plazmasejt (BCR és </a:t>
            </a:r>
            <a:r>
              <a:rPr lang="hu-HU" sz="2200" dirty="0" err="1"/>
              <a:t>szecernált</a:t>
            </a:r>
            <a:r>
              <a:rPr lang="hu-HU" sz="2200" dirty="0"/>
              <a:t> antitestek </a:t>
            </a:r>
            <a:r>
              <a:rPr lang="hu-HU" sz="2200" dirty="0" err="1"/>
              <a:t>izotípusai</a:t>
            </a:r>
            <a:r>
              <a:rPr lang="hu-HU" sz="2200" dirty="0"/>
              <a:t>)</a:t>
            </a:r>
          </a:p>
          <a:p>
            <a:pPr>
              <a:lnSpc>
                <a:spcPct val="80000"/>
              </a:lnSpc>
            </a:pPr>
            <a:r>
              <a:rPr lang="hu-HU" sz="2200" dirty="0" err="1"/>
              <a:t>Follikuláris</a:t>
            </a:r>
            <a:r>
              <a:rPr lang="hu-HU" sz="2200" dirty="0"/>
              <a:t> B sejtek, B1 és MZB sejtek</a:t>
            </a:r>
          </a:p>
          <a:p>
            <a:pPr>
              <a:lnSpc>
                <a:spcPct val="80000"/>
              </a:lnSpc>
            </a:pPr>
            <a:r>
              <a:rPr lang="hu-HU" sz="2200" dirty="0"/>
              <a:t>Antitestek </a:t>
            </a:r>
            <a:r>
              <a:rPr lang="hu-HU" sz="2200" dirty="0" err="1"/>
              <a:t>effektor</a:t>
            </a:r>
            <a:r>
              <a:rPr lang="hu-HU" sz="2200" dirty="0"/>
              <a:t> funkciói (</a:t>
            </a:r>
            <a:r>
              <a:rPr lang="hu-HU" sz="2200" dirty="0" err="1"/>
              <a:t>izotípusonként</a:t>
            </a:r>
            <a:r>
              <a:rPr lang="hu-HU" sz="2200" dirty="0"/>
              <a:t>)</a:t>
            </a:r>
          </a:p>
          <a:p>
            <a:pPr>
              <a:lnSpc>
                <a:spcPct val="80000"/>
              </a:lnSpc>
            </a:pPr>
            <a:r>
              <a:rPr lang="hu-HU" sz="2200" dirty="0"/>
              <a:t>Elsődleges és másodlagos immunválasz</a:t>
            </a:r>
          </a:p>
          <a:p>
            <a:pPr>
              <a:lnSpc>
                <a:spcPct val="80000"/>
              </a:lnSpc>
            </a:pPr>
            <a:r>
              <a:rPr lang="hu-HU" sz="2200" dirty="0"/>
              <a:t>ITAM, ITIM motívumok</a:t>
            </a:r>
          </a:p>
          <a:p>
            <a:pPr>
              <a:lnSpc>
                <a:spcPct val="80000"/>
              </a:lnSpc>
            </a:pPr>
            <a:r>
              <a:rPr lang="hu-HU" sz="2200" dirty="0" err="1"/>
              <a:t>Allélikus</a:t>
            </a:r>
            <a:r>
              <a:rPr lang="hu-HU" sz="2200" dirty="0"/>
              <a:t> és </a:t>
            </a:r>
            <a:r>
              <a:rPr lang="hu-HU" sz="2200" dirty="0" err="1"/>
              <a:t>izotípus</a:t>
            </a:r>
            <a:r>
              <a:rPr lang="hu-HU" sz="2200" dirty="0"/>
              <a:t> </a:t>
            </a:r>
            <a:r>
              <a:rPr lang="hu-HU" sz="2200" dirty="0" err="1"/>
              <a:t>exklúzió</a:t>
            </a:r>
            <a:r>
              <a:rPr lang="hu-HU" sz="2200" dirty="0"/>
              <a:t> (</a:t>
            </a:r>
            <a:r>
              <a:rPr lang="hu-HU" sz="2200" dirty="0" err="1"/>
              <a:t>monospecificitás</a:t>
            </a:r>
            <a:r>
              <a:rPr lang="hu-HU" sz="2200" dirty="0"/>
              <a:t>)</a:t>
            </a:r>
          </a:p>
          <a:p>
            <a:pPr>
              <a:lnSpc>
                <a:spcPct val="80000"/>
              </a:lnSpc>
            </a:pPr>
            <a:r>
              <a:rPr lang="hu-HU" sz="2200" dirty="0" err="1"/>
              <a:t>Klonalitás</a:t>
            </a:r>
            <a:r>
              <a:rPr lang="hu-HU" sz="2200" dirty="0"/>
              <a:t>, </a:t>
            </a:r>
            <a:r>
              <a:rPr lang="hu-HU" sz="2200" dirty="0" err="1"/>
              <a:t>klonális</a:t>
            </a:r>
            <a:r>
              <a:rPr lang="hu-HU" sz="2200" dirty="0"/>
              <a:t> jellegű receptorok</a:t>
            </a:r>
          </a:p>
          <a:p>
            <a:pPr>
              <a:lnSpc>
                <a:spcPct val="80000"/>
              </a:lnSpc>
            </a:pPr>
            <a:r>
              <a:rPr lang="hu-HU" sz="2200" dirty="0"/>
              <a:t>Affinitás, </a:t>
            </a:r>
            <a:r>
              <a:rPr lang="hu-HU" sz="2200" dirty="0" err="1"/>
              <a:t>aviditás</a:t>
            </a:r>
            <a:endParaRPr lang="hu-HU" sz="2200" dirty="0"/>
          </a:p>
          <a:p>
            <a:pPr>
              <a:lnSpc>
                <a:spcPct val="80000"/>
              </a:lnSpc>
            </a:pPr>
            <a:r>
              <a:rPr lang="hu-HU" sz="2200" dirty="0"/>
              <a:t>Komplementaritást meghatározó régió (CDR</a:t>
            </a:r>
            <a:r>
              <a:rPr lang="hu-HU" sz="22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hu-HU" sz="2200" dirty="0" smtClean="0"/>
              <a:t>Akut fázis reakció!! (</a:t>
            </a:r>
            <a:r>
              <a:rPr lang="hu-HU" sz="2200" dirty="0" err="1" smtClean="0"/>
              <a:t>lsd</a:t>
            </a:r>
            <a:r>
              <a:rPr lang="hu-HU" sz="2200" dirty="0" smtClean="0"/>
              <a:t>. </a:t>
            </a:r>
            <a:r>
              <a:rPr lang="hu-HU" sz="2200" dirty="0" err="1" smtClean="0"/>
              <a:t>Ea</a:t>
            </a:r>
            <a:r>
              <a:rPr lang="hu-HU" sz="2200" dirty="0" smtClean="0"/>
              <a:t>)</a:t>
            </a:r>
            <a:endParaRPr lang="hu-HU" sz="2200" dirty="0"/>
          </a:p>
          <a:p>
            <a:pPr>
              <a:lnSpc>
                <a:spcPct val="80000"/>
              </a:lnSpc>
              <a:buFontTx/>
              <a:buNone/>
            </a:pPr>
            <a:endParaRPr lang="hu-HU" sz="2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8229600" cy="1143000"/>
          </a:xfrm>
        </p:spPr>
        <p:txBody>
          <a:bodyPr/>
          <a:lstStyle/>
          <a:p>
            <a:r>
              <a:rPr lang="hu-HU" dirty="0"/>
              <a:t>Gyakorlatok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hu-HU"/>
              <a:t>Áramlási citometria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  <a:noFill/>
          <a:ln/>
        </p:spPr>
        <p:txBody>
          <a:bodyPr/>
          <a:lstStyle/>
          <a:p>
            <a:r>
              <a:rPr lang="hu-HU" sz="2200" dirty="0"/>
              <a:t>Különálló sejtek </a:t>
            </a:r>
            <a:r>
              <a:rPr lang="hu-HU" sz="2200" dirty="0" err="1"/>
              <a:t>multiparametriás</a:t>
            </a:r>
            <a:r>
              <a:rPr lang="hu-HU" sz="2200" dirty="0"/>
              <a:t> vizsgálatára alkalmas laboratóriumi eljárás</a:t>
            </a:r>
          </a:p>
          <a:p>
            <a:r>
              <a:rPr lang="hu-HU" sz="2200" dirty="0"/>
              <a:t>Milyen kérdéseket tehetünk fel? Sejtfunkciók vizsgálatánál?</a:t>
            </a:r>
          </a:p>
          <a:p>
            <a:r>
              <a:rPr lang="hu-HU" sz="2200" dirty="0"/>
              <a:t>Melyek az abszolút indikációs területei?</a:t>
            </a:r>
          </a:p>
          <a:p>
            <a:r>
              <a:rPr lang="hu-HU" sz="2200" dirty="0"/>
              <a:t>CD markerek</a:t>
            </a:r>
            <a:r>
              <a:rPr lang="hu-HU" sz="2200" dirty="0" smtClean="0"/>
              <a:t>!</a:t>
            </a:r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35375" y="3429000"/>
            <a:ext cx="5184775" cy="3578225"/>
            <a:chOff x="-51" y="845"/>
            <a:chExt cx="4781" cy="358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21" y="845"/>
              <a:ext cx="4209" cy="3241"/>
              <a:chOff x="125" y="1298"/>
              <a:chExt cx="2698" cy="2153"/>
            </a:xfrm>
          </p:grpSpPr>
          <p:graphicFrame>
            <p:nvGraphicFramePr>
              <p:cNvPr id="16390" name="Object 5"/>
              <p:cNvGraphicFramePr>
                <a:graphicFrameLocks noChangeAspect="1"/>
              </p:cNvGraphicFramePr>
              <p:nvPr/>
            </p:nvGraphicFramePr>
            <p:xfrm>
              <a:off x="125" y="1298"/>
              <a:ext cx="2065" cy="2153"/>
            </p:xfrm>
            <a:graphic>
              <a:graphicData uri="http://schemas.openxmlformats.org/presentationml/2006/ole">
                <p:oleObj spid="_x0000_s70658" name="Bitkép" r:id="rId4" imgW="2000000" imgH="2085714" progId="PBrush">
                  <p:embed/>
                </p:oleObj>
              </a:graphicData>
            </a:graphic>
          </p:graphicFrame>
          <p:sp>
            <p:nvSpPr>
              <p:cNvPr id="16391" name="Text Box 6"/>
              <p:cNvSpPr txBox="1">
                <a:spLocks noChangeArrowheads="1"/>
              </p:cNvSpPr>
              <p:nvPr/>
            </p:nvSpPr>
            <p:spPr bwMode="auto">
              <a:xfrm>
                <a:off x="2712" y="2750"/>
                <a:ext cx="109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hu-HU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6392" name="Line 7"/>
              <p:cNvSpPr>
                <a:spLocks noChangeShapeType="1"/>
              </p:cNvSpPr>
              <p:nvPr/>
            </p:nvSpPr>
            <p:spPr bwMode="auto">
              <a:xfrm flipH="1">
                <a:off x="1111" y="3022"/>
                <a:ext cx="1179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93" name="Text Box 8"/>
              <p:cNvSpPr txBox="1">
                <a:spLocks noChangeArrowheads="1"/>
              </p:cNvSpPr>
              <p:nvPr/>
            </p:nvSpPr>
            <p:spPr bwMode="auto">
              <a:xfrm>
                <a:off x="2714" y="2247"/>
                <a:ext cx="109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hu-HU" b="1">
                  <a:solidFill>
                    <a:srgbClr val="FF66CC"/>
                  </a:solidFill>
                </a:endParaRPr>
              </a:p>
            </p:txBody>
          </p:sp>
          <p:sp>
            <p:nvSpPr>
              <p:cNvPr id="16394" name="Line 9"/>
              <p:cNvSpPr>
                <a:spLocks noChangeShapeType="1"/>
              </p:cNvSpPr>
              <p:nvPr/>
            </p:nvSpPr>
            <p:spPr bwMode="auto">
              <a:xfrm flipH="1">
                <a:off x="1429" y="2387"/>
                <a:ext cx="907" cy="363"/>
              </a:xfrm>
              <a:prstGeom prst="line">
                <a:avLst/>
              </a:prstGeom>
              <a:noFill/>
              <a:ln w="38100">
                <a:solidFill>
                  <a:srgbClr val="FF66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95" name="Text Box 10"/>
              <p:cNvSpPr txBox="1">
                <a:spLocks noChangeArrowheads="1"/>
              </p:cNvSpPr>
              <p:nvPr/>
            </p:nvSpPr>
            <p:spPr bwMode="auto">
              <a:xfrm>
                <a:off x="2692" y="1752"/>
                <a:ext cx="109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hu-HU" b="1">
                  <a:solidFill>
                    <a:srgbClr val="0066FF"/>
                  </a:solidFill>
                </a:endParaRPr>
              </a:p>
            </p:txBody>
          </p:sp>
          <p:sp>
            <p:nvSpPr>
              <p:cNvPr id="16396" name="Line 11"/>
              <p:cNvSpPr>
                <a:spLocks noChangeShapeType="1"/>
              </p:cNvSpPr>
              <p:nvPr/>
            </p:nvSpPr>
            <p:spPr bwMode="auto">
              <a:xfrm flipH="1">
                <a:off x="1519" y="1888"/>
                <a:ext cx="771" cy="136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97" name="Text Box 12"/>
              <p:cNvSpPr txBox="1">
                <a:spLocks noChangeArrowheads="1"/>
              </p:cNvSpPr>
              <p:nvPr/>
            </p:nvSpPr>
            <p:spPr bwMode="auto">
              <a:xfrm>
                <a:off x="2692" y="1389"/>
                <a:ext cx="109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hu-HU" b="1">
                  <a:solidFill>
                    <a:srgbClr val="FF9900"/>
                  </a:solidFill>
                </a:endParaRPr>
              </a:p>
            </p:txBody>
          </p:sp>
          <p:sp>
            <p:nvSpPr>
              <p:cNvPr id="16398" name="Line 13"/>
              <p:cNvSpPr>
                <a:spLocks noChangeShapeType="1"/>
              </p:cNvSpPr>
              <p:nvPr/>
            </p:nvSpPr>
            <p:spPr bwMode="auto">
              <a:xfrm flipH="1">
                <a:off x="1338" y="1480"/>
                <a:ext cx="862" cy="45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6399" name="Text Box 14"/>
            <p:cNvSpPr txBox="1">
              <a:spLocks noChangeArrowheads="1"/>
            </p:cNvSpPr>
            <p:nvPr/>
          </p:nvSpPr>
          <p:spPr bwMode="auto">
            <a:xfrm>
              <a:off x="1937" y="3974"/>
              <a:ext cx="169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hu-HU" sz="2400" b="1"/>
            </a:p>
          </p:txBody>
        </p:sp>
        <p:sp>
          <p:nvSpPr>
            <p:cNvPr id="16400" name="Text Box 15"/>
            <p:cNvSpPr txBox="1">
              <a:spLocks noChangeArrowheads="1"/>
            </p:cNvSpPr>
            <p:nvPr/>
          </p:nvSpPr>
          <p:spPr bwMode="auto">
            <a:xfrm rot="10800000">
              <a:off x="-51" y="2613"/>
              <a:ext cx="50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spAutoFit/>
            </a:bodyPr>
            <a:lstStyle/>
            <a:p>
              <a:endParaRPr lang="hu-HU" sz="2400" b="1"/>
            </a:p>
          </p:txBody>
        </p:sp>
      </p:grpSp>
      <p:pic>
        <p:nvPicPr>
          <p:cNvPr id="16445" name="Picture 61" descr="immunzellaufarbeitung_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644900"/>
            <a:ext cx="2663825" cy="273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1027" descr="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5175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Antigén-antitest kölcsönhatáson alapuló módszerek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hu-HU" sz="2200" dirty="0"/>
              <a:t>Antitestek jellemzői: szenzitivitás, </a:t>
            </a:r>
            <a:r>
              <a:rPr lang="hu-HU" sz="2200" dirty="0" err="1" smtClean="0"/>
              <a:t>specificitás</a:t>
            </a:r>
            <a:r>
              <a:rPr lang="hu-HU" sz="2200" dirty="0" smtClean="0"/>
              <a:t>, </a:t>
            </a:r>
            <a:r>
              <a:rPr lang="hu-HU" sz="2200" dirty="0" err="1" smtClean="0"/>
              <a:t>poliklonális</a:t>
            </a:r>
            <a:r>
              <a:rPr lang="hu-HU" sz="2200" dirty="0" smtClean="0"/>
              <a:t>, </a:t>
            </a:r>
            <a:r>
              <a:rPr lang="hu-HU" sz="2200" dirty="0" err="1" smtClean="0"/>
              <a:t>monoklonális</a:t>
            </a:r>
            <a:r>
              <a:rPr lang="hu-HU" sz="2200" dirty="0" smtClean="0"/>
              <a:t>, </a:t>
            </a:r>
            <a:r>
              <a:rPr lang="hu-HU" sz="2200" dirty="0" err="1" smtClean="0"/>
              <a:t>hibridóma</a:t>
            </a:r>
            <a:r>
              <a:rPr lang="hu-HU" sz="2200" dirty="0" smtClean="0"/>
              <a:t>, affinitás, </a:t>
            </a:r>
            <a:r>
              <a:rPr lang="hu-HU" sz="2200" dirty="0" err="1" smtClean="0"/>
              <a:t>aviditás</a:t>
            </a:r>
            <a:r>
              <a:rPr lang="hu-HU" sz="2200" dirty="0" smtClean="0"/>
              <a:t>, fajlagosság, </a:t>
            </a:r>
            <a:r>
              <a:rPr lang="hu-HU" sz="2200" dirty="0" err="1" smtClean="0"/>
              <a:t>keresztreaktivitás</a:t>
            </a:r>
            <a:endParaRPr lang="hu-HU" sz="2200" dirty="0"/>
          </a:p>
          <a:p>
            <a:r>
              <a:rPr lang="hu-HU" sz="2200" dirty="0"/>
              <a:t>Antitestek jelölőmódszerei (</a:t>
            </a:r>
            <a:r>
              <a:rPr lang="hu-HU" sz="2200" dirty="0" err="1" smtClean="0"/>
              <a:t>enzim-szubsztrát</a:t>
            </a:r>
            <a:r>
              <a:rPr lang="hu-HU" sz="2200" dirty="0" smtClean="0"/>
              <a:t> rendszerek példákkal, </a:t>
            </a:r>
            <a:r>
              <a:rPr lang="hu-HU" sz="2200" dirty="0" err="1"/>
              <a:t>fluorokrómok</a:t>
            </a:r>
            <a:r>
              <a:rPr lang="hu-HU" sz="2200" dirty="0"/>
              <a:t> </a:t>
            </a:r>
            <a:r>
              <a:rPr lang="hu-HU" sz="2200" dirty="0" smtClean="0"/>
              <a:t>…)</a:t>
            </a:r>
          </a:p>
          <a:p>
            <a:r>
              <a:rPr lang="hu-HU" sz="2200" dirty="0" err="1" smtClean="0"/>
              <a:t>Haptén</a:t>
            </a:r>
            <a:endParaRPr lang="hu-HU" sz="2200" dirty="0"/>
          </a:p>
          <a:p>
            <a:endParaRPr lang="hu-HU" sz="2200" dirty="0"/>
          </a:p>
          <a:p>
            <a:r>
              <a:rPr lang="hu-HU" sz="2200" dirty="0"/>
              <a:t>Módszerek:</a:t>
            </a:r>
          </a:p>
          <a:p>
            <a:pPr lvl="1"/>
            <a:r>
              <a:rPr lang="hu-HU" sz="2000" dirty="0"/>
              <a:t>ELISA: Indirekt, Szendvics, </a:t>
            </a:r>
            <a:r>
              <a:rPr lang="hu-HU" sz="2000" dirty="0" smtClean="0"/>
              <a:t>Kompetitív </a:t>
            </a:r>
            <a:r>
              <a:rPr lang="hu-HU" sz="2000" dirty="0" smtClean="0">
                <a:solidFill>
                  <a:srgbClr val="FF0000"/>
                </a:solidFill>
              </a:rPr>
              <a:t>-&gt; RAJZOLNI</a:t>
            </a:r>
            <a:endParaRPr lang="hu-HU" sz="2000" dirty="0">
              <a:solidFill>
                <a:srgbClr val="FF0000"/>
              </a:solidFill>
            </a:endParaRPr>
          </a:p>
          <a:p>
            <a:pPr lvl="1"/>
            <a:r>
              <a:rPr lang="hu-HU" sz="2000" dirty="0" err="1"/>
              <a:t>Western-blot</a:t>
            </a:r>
            <a:endParaRPr lang="hu-HU" sz="2000" dirty="0"/>
          </a:p>
          <a:p>
            <a:pPr lvl="1"/>
            <a:r>
              <a:rPr lang="hu-HU" sz="2000" dirty="0"/>
              <a:t>IRMA, RIA</a:t>
            </a:r>
          </a:p>
          <a:p>
            <a:pPr lvl="1"/>
            <a:r>
              <a:rPr lang="hu-HU" sz="2000" dirty="0" err="1"/>
              <a:t>Immunohisztokémia</a:t>
            </a:r>
            <a:endParaRPr lang="hu-HU" sz="2000" dirty="0"/>
          </a:p>
          <a:p>
            <a:pPr lvl="1"/>
            <a:r>
              <a:rPr lang="hu-HU" sz="2000" dirty="0" err="1"/>
              <a:t>Lateral</a:t>
            </a:r>
            <a:r>
              <a:rPr lang="hu-HU" sz="2000" dirty="0"/>
              <a:t> flow technika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/>
              <a:t>Immunszerológia, agglutináció, precipitáció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r>
              <a:rPr lang="hu-HU" sz="2200"/>
              <a:t>Agglutináció, precipitáció, ekvivalencia zóna, plazma, szérum</a:t>
            </a:r>
          </a:p>
          <a:p>
            <a:r>
              <a:rPr lang="hu-HU" sz="2200"/>
              <a:t>Direkt, indirekt, passzív agglutináció (példákkal)</a:t>
            </a:r>
          </a:p>
          <a:p>
            <a:r>
              <a:rPr lang="hu-HU" sz="2200"/>
              <a:t>Agglutinin</a:t>
            </a:r>
          </a:p>
          <a:p>
            <a:r>
              <a:rPr lang="hu-HU" sz="2200"/>
              <a:t>Agglutináció in vivo következményei (intravascularis haemolysis, erythroblastosis fetalis)</a:t>
            </a:r>
          </a:p>
          <a:p>
            <a:r>
              <a:rPr lang="hu-HU" sz="2200"/>
              <a:t>Módszerek:</a:t>
            </a:r>
          </a:p>
          <a:p>
            <a:pPr lvl="1"/>
            <a:r>
              <a:rPr lang="hu-HU" sz="2000"/>
              <a:t>Immundiffúzió (Mancini, Ouchterlony)</a:t>
            </a:r>
          </a:p>
          <a:p>
            <a:pPr lvl="1"/>
            <a:r>
              <a:rPr lang="hu-HU" sz="2000"/>
              <a:t>Elektroforézis: szérum elfo, immun elfo, rakétaelfo, immunfixáció</a:t>
            </a:r>
          </a:p>
          <a:p>
            <a:pPr lvl="1"/>
            <a:r>
              <a:rPr lang="hu-HU" sz="2000"/>
              <a:t>Turbidimetria</a:t>
            </a:r>
          </a:p>
          <a:p>
            <a:pPr lvl="1"/>
            <a:r>
              <a:rPr lang="hu-HU" sz="2000"/>
              <a:t>Nefelometria</a:t>
            </a:r>
          </a:p>
          <a:p>
            <a:pPr lvl="1"/>
            <a:endParaRPr lang="hu-HU" sz="2000"/>
          </a:p>
          <a:p>
            <a:endParaRPr lang="hu-HU" sz="2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ANd9GcQpij30WSdqj_pPeAH9WNyz8W_2AcW-use05moWO4MOti2DZ9Q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2413" y="404813"/>
            <a:ext cx="2643187" cy="2024062"/>
          </a:xfrm>
          <a:prstGeom prst="rect">
            <a:avLst/>
          </a:prstGeom>
          <a:noFill/>
        </p:spPr>
      </p:pic>
      <p:pic>
        <p:nvPicPr>
          <p:cNvPr id="22538" name="Picture 10" descr="protel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76872"/>
            <a:ext cx="3351213" cy="2632075"/>
          </a:xfrm>
          <a:prstGeom prst="rect">
            <a:avLst/>
          </a:prstGeom>
          <a:noFill/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372200" y="2132856"/>
            <a:ext cx="2398712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8139113" y="3260725"/>
            <a:ext cx="776287" cy="209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864225" y="3833813"/>
            <a:ext cx="2259013" cy="141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5651500" y="2276872"/>
            <a:ext cx="3492500" cy="27352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781300" y="404813"/>
            <a:ext cx="2654300" cy="20240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22547" name="Picture 19" descr="afp19990401p1885-f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8"/>
            <a:ext cx="2638425" cy="2705100"/>
          </a:xfrm>
          <a:prstGeom prst="rect">
            <a:avLst/>
          </a:prstGeom>
          <a:noFill/>
        </p:spPr>
      </p:pic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107950" y="115888"/>
            <a:ext cx="2447925" cy="26654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15900" y="144463"/>
            <a:ext cx="216058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1008063" y="1439863"/>
            <a:ext cx="122396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503238" y="2592388"/>
            <a:ext cx="1800225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22553" name="Picture 25" descr="F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284538"/>
            <a:ext cx="4140200" cy="3262312"/>
          </a:xfrm>
          <a:prstGeom prst="rect">
            <a:avLst/>
          </a:prstGeom>
          <a:noFill/>
        </p:spPr>
      </p:pic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2159000" y="6213475"/>
            <a:ext cx="1081088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323850" y="3046413"/>
            <a:ext cx="4284663" cy="35004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0114" name="AutoShape 2" descr="data:image/jpeg;base64,/9j/4AAQSkZJRgABAQAAAQABAAD/2wCEAAkGBhQREBUUEhQWFRQWFh8XFxQXGBgaHRofGhcXFxUiGhkZGyggHxwkGR0cIC8gIycqLCwsGh4xNTAsNScrLCkBCQoKDgwOGg8PGSwkGxw0LDUpLy4sNSwqLCwsLCwsLCosLyssLCoqLC8sLCwsKiwsLCwvLCwpKTApLCwvLCk0NP/AABEIAGMBRAMBIgACEQEDEQH/xAAcAAEAAgMBAQEAAAAAAAAAAAAABQYDBAcCAQj/xABEEAACAQMCAwUFBAcGBQUBAAABAgMAERIEIQUGMRMiQVFhMnGBkaEHM0JSFBUjcpKisRY0Q2KCwWNzg7LwU5PC0uEk/8QAGQEBAQEBAQEAAAAAAAAAAAAAAAIDBAEF/8QAJhEBAQEAAQMDBAIDAAAAAAAAAAECAxEhMQQSQSJRYfETcUKx8P/aAAwDAQACEQMRAD8A7jSlKBSlKBSlKBSlKBSlKBSlKBSlKBSsWq1SxIzucVUXJ/8AP6VqcF4t+kxs+DR4yMhVrX7rW3t0v1t4UEhSq/8A2vUTPEY2BWYRA3FmGN2Yfut3SOoyU/iFNLzlG4uY5R3kRbIWzLxLMMLb7Kd7gdKCwUqETm+BtlEjMbYKEN5A2ZVox4qQjm/kvqL6+o55gDMid+RWVSlwPaliifzIKGQXBHgR6gLHSoPRc1xvHkRi+WGG53OZTvW8VUnptWHT87wGISPkg7PMmxK37MSugawuyqbnYdD5GwWKlQac5acyxxFisklrKbXGV8L2P4rG1ris2s5mijlMZEjMCF7qEjJlLot/MqDQS1VPR6yePWTNKsjpd+iS9xFwMWNmKPlvsqhgb3NbTc/aQH7z/CMvTewiM5GPtX7MZWt6ddq+63nOONJDhJlGsndZSoLRRmUrlY2JjGQ2O3yoPPOMmpKxppFcvcykqQoPZAFUZm2s7lQR1K526VFHiOqDzGIyWZ3YLLE+MaGONkZTgTfK64ANa7HHukGe/tZDljaTP9oSmBuvZdnnl4AWkQgk2OQrDHzxpmVWBYg53xXLERvEkhYqSLAypuCdj6GgjtNxfWFo+7KL49xox31OfaOzqoClbDEd24Iut2sNaHW6xJo3dpC8kGmJQxlYyzS6jt1JsRGyIy73BNkBy2FWTh3M8E87wxuC6ZXG2+DiOS1jfuuQpvbrteof7VlP6p1DD2o8JV98cqP/ALUGvw3iOvkRQ5wZm7+MTExnsJXZe/Eq2EiooIz6nvG4NS3LGpncymcuC3ZssbJiqBoYywVsbnv5ggkkW8PGejcEAjodx8eleqDnmm5l1smjSRBI7SRxOJBFiA7QM8i27JiUywxYLuWIyFr1LcM1mpl1qGUSKoEl4sCsagrEYznbvEnLqTbcWFqtccYUBVAAAsABYADYAAeFeqBSlKBSlKBSlKBSlKBSlKBSlKBSlVrhsxXU6iXCdU2QRlZWzIkIaQBrqAS1gF/CpY+AAWWlV7jcROoUyrM8HZHEQl9pMt8hGQ1ytgp6Cz9LitCbWa67hRINyDeNCEH6TCsZRrd6+nMjNfKxXw6ELhSqYeKalJ1UszsqtkuClsBrIlD4qOphJ8Pw3Ave+Icf1QliEhdC8qgR4IMlbUahTlcXUiJY7bjxO+9gvFKo+h1eukeMyCZEEyEjBSbNDIGRz2YuolxBYLtckEgA1KctazVtDI2q2cIDjiRi2LdoAcFBUEC1sv3jfYLJSufpxrXvpA8YldmjV0k7NR3v0bMrgIzdDLYA2Xe4yta8xwt9S+uDSiQKqTAriBGt20/ZWYDvEqGO5Nu8NqCyTwK6lXUMpFirAEH3g7GtPQcBhg+5Tsxkz4p3VJe2RKjY9Ba/TwqQpQRkvLkDOHKd5ZTKDc+0yYN49Cvh0uAeoFfNLy3DGVKhhiVZRkxAKR9kptfrhYHzsKlKUEMvKcA9kMpBGDB2vGFzxVDfuqM3GPSzEeVsn9moe8O/izBimbY5K6yBrX9osoJPjv5mpWlBDpypAGDBWGJyAza1xmASL7mzsPcfQUh5VgS2AZbCy2du6cBGWXfZygALdevmbzFKCucr6HSywx6nSGQI4yuGdc7M28i+JyLdfd0AFSr8GiMnaFe8XWS9z7SKUU2/dNV/7MQF0ckQ/wADV6iL3BZ3K/QirdQQw5SgCNGA4jePsnjDsFZTH2XeF92w2v12B6isus5bglyzUnMszd5hvJEYH6H/ANMkfWpSlBDnlTTkEMrMWWRGZmYlhKYzJc36/s0sfDHavg5T0+9wzFg4ZmdiT2piaS5v4mJPdb1qZpQaWi4SkTsyFgGJOGTYAs2TlVvYEtc/E+ZrT5z0va8O1aWuW08gHv7NrfW1TNanEtbFGh7eRI0OxLsqjfY7sRQaXJ2r7Xh+kkvctp4yff2a3+t6mK5r9nvO+ng4Vp43Z3kjUxsqRs3sOyje2PQDxqT1P2kH/C0x9DLIqD5IHPwNqvPHrXiJu8zzV3pXP9F9oUyyA6hEMJ2PZK+Sf5t2OYHiAAfEA9De9NqVkRXRgyMLqym4IPQgjwpvGsdtQzqa8MtKUqFFKUoFKUoFKUoFKUoFKUoFV7ScZx1cqPOrRBA6kmOyntWjYZLbEXsoD3LENboasNYhpl37q943bYbnzPmaCD49xN01CqJ1gQQSSlmClSUeJRllvjZjcKQfWoibnucxyY6cRukdyJHtg4iSVgy2vbvFdgel+l7XOTTKxBZVJXdSQCR7j4V9bTqTkVBNsb2F7eV/L0oKlJzqUkl//nTudxn7QC7BUIJJW5i73tW2UFrWuB9n5hkXUEMsDYiEBo3yb9rNJG4W8e47u4uLEeu1rXSoDcKoIXEGw6eXu9KLpEFrIoxFhsNhe+2229BWNFzlJKECRR5yGPH9qSqiWOSQByI75qE3UD8Sm+9bb80FtPpZFRFOqUMO1fFEBhMxDMFNzbbp5nwrPxzjC6R9MvZgjUakQ5XAwZ0kYN03JK28Pa6+Blm06lcSoK7d0gW26bdNqCrx85MTisUe7FUAkPdx1Kab9oAndvlmoF7hW6WvXnTc6MZFzRVUlIz39gxn1EDtug2vFtc7hh0PW19gtybC5IJNhuR0v7q1l4TEHd8AWkAVr7iylmAAOwGTMdh1N6Cuw8+ZFDgio2N7yEt34nmyRQneQKtr+Jy/Lvgh56kdltEmKuyuAxJYDSrqU7MY+3ZrYm17eu1ofg0TSrKVu6Du7mw67hel9zv61nTSIAAEUAG4AUbEdD76CM5Z462qjZmjCWxK2cMGDIGB23HW2/W1x1qZrxFCq3xAFzc2AFyepNvGvdApSsU+qRBd2VR5sQB8zQZaVFDmWFvui03kYUd1PukUYfzV9HEp29jTML+MronzC5t9KCF5J7mq4pF+XW9pb0lhib+oardXP+FQ6j9da1DIkLTQaeU4LmbL2kXdZ7C9+pKHw6eNs/UIb7yWaTzBkKj+GPEUGTjvFl02nllJUFEZgHYAEhSVG58SLVzQc86yY4vKImtfCJFAYfmR3yJHqCCPEDaum6bgcEbZJEgf8+ILfxnvfWqhzb9ngYGTSrvfJoAcd/zQt+B/T2W9NydeK5l+qM+Sas+lWNRI8n3ksr/vSv8A0BA+lbTc662FAhkUxAffFMpV/eJOJW34sSfPzqFh1pQ4y+eIcjHf8sin2JPQ7Hwte1b9fRvHjU8OT36zfLPPxaebd9RK4I6K+Cn3CPH6VppplByCjL81rsfex3PxNa0mnMV2jtj1aIkAepQnZT6dD6HetjSatZUDobqbj3EGxB9QarOcztIm235afAtI8SSK4t+2kZfVWbIf1qSpWvJxCNTYut/y3BP8I3+lVOmZ0T5rYre4Fx6TRPdAXhY3kh/q0d9g/mOjeh3qHGvv7KSN64lR/PY/SsU2tdRdhHGPOSQD/tFvqKnczudKrNub1jtXDeJR6iMSRMGRuhHpsQQdwQdiDuK2q4/9n3GD+sURJwwlV+0REYI2KEqxLEgsLAXB6bHwt2Cvlbz7b0d+b1nUpSlQopSlApSlBBcLleOXVlknZTOpTK5uGSNGwudkD5G21hvWpzdo5WdGiV5CqMBGVYxsSVI76SoY32t2hyABO3naKUFP7fXNPIAsiRlgOiHEDUIt1Yi3egLNa2225IrXl1etiVe0aWzyKhIWMt/enQYi3VoMSfmLGrxXwigorJxAd4BxngHeylgAs/ZnEXGV+yzAHW/hepLmLX6hE06xl+0kV8hGiXLrCWXZ7hR2lri/oTa9bPN3GpNN+iFLYyayOGW4v3ZAyi3kc8d6n7UFLbVcQ7V7pIqlTkFCtiVmgW8RNr5RGVgLbWFySKn+V4HTTASBw3aSn9pbKxmkZcrbXKkGpUmorXc16SEkPqIww6oGDP8AwLdvpQS1Kp/EftQ0sS3CzPuACI2UEkgdXtbz3A6bXNhXr+1k8qhokhRGF1dnaUkfuoFU/CSr9mvsn3Q+0whdJFKf8HWaeS/oJ0Vv5WNW6uWc/S6ibh2qzmJHZFsERFXuEOOoZ/D85qZ4bzZLDEhkHbROFZZWaxjDC/7U2N0F/bAuPxCwypeOwm5V6pUSg1UgBzgjU/kVpSR4FXZkH8hr6OBX+8nnk/1hB8olUVCkjNqFQEuwUDqWIA+ZqOHMsDfds03rCjSD+NAUB97Vkh5f06EEQoWHRmGTD3M1z9akbUEX+s5m9jTMPWV0QfEKWb6VG8dk4iIS8IgyHWNQ7tbzR2Kgn0KVZqV5Z1i+PUxqas69Pi+FN5Y4lFrltJNP2yi0kLSYehssQQEfC48amp+UdK6FGgQ3FsiLv8JD3vrUbzRyUJ27fTt2OqXcONgx/wA1vH/N871i5c51LSfo2tXsdSNrnZX8reAJ+R8PKspqz6d/t9Hfp87n8/pLe3e5/wAs/mfefnzPlFBtTwZ98p9CT1/FHc/IG59x9DV64bxKPURiSJgyHxH1B8iPKs8sQZSrAEEWIO4IPW4rn/GOCScLdtVomHY9ZdOx2t6XO4+o9RtXnS8fjvn/AEr3cfru2+meX7+Jr+/tfz4vysL8Ck/W66sW7I6MwPvvkJlkTbxFst6sVVnl/n6DWwCWJJje4wEUhsQbEZhcPjlUg/F5bXGnKi3tTSIgHvxLH6Vu+VZZelS1KpWv55iT7zXaWPwKQK2oYf6wcQf3o6il5zjn+4i4jrfC6js4z7zGFQfG1Hiw848qwTq0pdIZcbGR7BHH5ZQdivhfqPDyPMdFwydyyJHqJAGITsmDRlfDGde6w/eYHw2q5wQcRchoOHaTTEdJNQ/ayD4ixHzNbw5U4lN/eOJFB+TTxqvyc2PzU1rjl1ntEaxNeXPeN8Il0Yikn00SRySYZSvmwNi3Q7LsG3uR0861ZuJwIWtO9ixbGO1rnrZwv/yrqUH2W6S+UzajUt5zTO38q2UfAVOaDlfSwWMWniQjowRcv4iL/WrnqNRF4ZXEolaYFodFPOLXzYOymwv13WpTl7lziGsgjlgSCCGRQykkdD6C/wD2V2wiql9lYK8MjiPWGSWE/wDTmkX+lTefd+VTiygNN9kcz2/Sda9vFIlt8mJt/JUzofsi4fGbsjyt5yOd/eFsPpV0pWV1b5q5JPCP4dy/p9ObwwRxm1slRQ3xa1z86kKUrx6UpSgUpSgUpSgUpSgUrn3H/tEmi1MkKRxxqj4LK+ThjZSQVUoEO+12N/pURqeP6uT2tTIB5JjGB7iq5fMmt8cG9d4y1y5ytX2pvhw1pfGGaGb/ANueNj9Kk9Tzpo02OoRjexEd5SPeIw1vjauQczaQSaWfK7t2bEF2ZzcAttkTY7eFbvD5s4Y2/NGrfNQa1z6Xv0tZ3n7dZG7z1xxNXPGU7RUVSoEoIidi17Mtz1FrMRcH5HR0U6kFAvZsvtR2At6i2xX1G3ytWd0DAggEHYg7g+8VF6nSFLbsUX2XG8kX/wB08wbnzuOnVnH8c6RjrXvvdKOgIIIuDsQfGtPSaiXQsWivJAd3hJJK+JKH/wA9b9V+6bXbhZLXbdHX2JB17p8DbfH5Eisj8SjBtmCfyr3m/hW7fSvdTOp3Tm3KzR6iLW6ZwjZRyIyNa1xkpBBHg1jf5HcVtaDSCKKOMEkRoqAm1yFUKL28bCufSTvA5n0yuhAJdWGKOo3a6kg38bWHwO9Ww8bkMSyN2UKuNr9rKdva7iKu23XLp5VzX6b3bzv4TfD9a+kP7IZw9Wg8V8zDfYf8s90+GJ9q4aDiCTxiSJgynx3HvBB3BB2IO4rl8Gskm+7/AEqf/kosaH3SKDb3M9T/ACzpdRpWmkbTrGsoS5l1A6pndpD3tyrKu19kFc3J7fMbY6/K80qk67nqJPvNdpk81gR9Qw90gOIP7yVDHnuGU2hj4hrWGxC91fisAAt641k0dK1GrSMFndUA6liAB8TWh/aSFvuy03kYkeRT/wBRRh82qk6f9YuQ2n4Zp9OR0knIkce5iQw9xBrdHKnFZ/7xxHsx+WBPpcYf70Fml4xLa405Rbe1NIkYHvxLG3wqj868U0upiIn1elR1U4/o4eZ1NjYdqpsAT1BT5dal4vsj0hN9RJqNS3W8sht8AoH9TU9ouTdFD93pohbcEoGI9xa5ryyXtV43rj17sXpXOeVudBLooAIuI6yURKsgUthcCxuyeF/Ft6moE4i5Bg4bptOR0l1Ddq4+IIYfWpj7LVx4cIj/AIE80P8ABPIB9Kt1eocl5O5a18w1UTa8wCLWSq6Qp1Z8ZmKtdbKc9rg+6rNH9k+kJvqGn1Lec0pI/hWwqT4BwiWHW692A7GeSOSM3G57IJLceG6r76sNBEaDlHSQW7LTRKR0OAJHuZrmpe1KUClKUClKUHwmoPlPgj6UakMyssuqknjxvsshDEG/jll09KmdRGGRgyhwQbqQDf0sdt/Wojl3h7aaJEMQDSFpJcMQkbNYhQBa4AsgIH4bnrQTJkA6kV6ql63lGV31EndyabJFCgMynsge0ky3UBSQlhYgHewrHJoOIEym7qCVZUV7jIPNcAmYPgVMe4ZOg7tgRQXe9fapUnBtYO0MeSyNI0gJlyUZaV0ATLcES7XxH4TuLipjUwzfohWJJA5YbSSFnC5DIhhILm17LmPf4UE4WA6n0orAi4Nwehqkafg+tZtP2+b9nKjXMi4hUebLJQe8+JTffw3uDfX0fANfFpoIlZ1VI4Q6hsmBXTlHCWkSwEgQ2yA2vY7gh0C9Kp6cN1hkYMXZS0bZMwBFpIi4VVcpbEObhUIO3evcYdRwviJQXlYWYxnEgsVRCsUm0iDJ2ObC/wCUWIWgu1KxwA4rl7Vhfp1tv026+VKDJSlKDnnPH2dPJI+q0ZvK/wB7p33SawA2v0awtY7dNxvehaHiJVihVwU2eB79pHbrjfd1Hke8PiBX6Aqtc3ciQa9cjeKdfYnT2h5BumS+l7+RFbcfNcf0z3xzTnKusqbEMjAjboQdiP8AavUEARVRRZVAUDyAFhUXxPRz6CbDVgxM3SdFLxTAeaj8dvEWPS4sd8CcTEhxj/SZ2/LGuN/hGA3zBrvnNizr1cl49deiddgOpt79q1jxSP8AC2Z/yBn+eANvjavOj5U10u8fD1Txz1B/2chh8qndP9mOvk++1ccQ8o1LW+QU/wA1RfU5n/fpU4dKrqdKzbJGVjZgXWTELs4Ysq3Nm23HQ38DvXgayNtRIj6rsYUUWWNCbmy3AKeO5uCGtboK6HpPsa0vWeWec+ILBV+AUZfzVYNByHoYfY00fvYZn+e9c++fr4jbPF08uRQHRM2MUGq1jjwsTf8A0r/XEVPR8M4nM0Bg0S6dYGyQSspB2IGStYi3Xpe9q63FCFACgADoALAfAV7rC7tazMigf2V4tP8A3jiAiH5YV+ndEf8AU1lg+yLTE31Euo1Df8SSw+GIyHxY1eqVCkHouSNFD7Gmiv5suZ+b3qaVABYCwHQf/leqUClKg+YOKTQSRFQogNxK5QuVJkhSIACVCAcnubNay7eYTlKrGr5v7CIyOuYLSkIl8ljhcRu3Q3sdyTiO8o6kXmOHaxmeZHteOTEEC1wyLIu1+oDWPna9BA8hrhLxKL8mvdgPSWOKX+rGtefTPGdVcSdkxvJKwdWUNOO0VTmQUEORyULiAN97Lu8b45JpNQb9mYinaFViYyE9pDCq5CTclpB3sDYDoaTc4kCx07oWRyDKGRWZRJZQWQbnC9mxJDAgGxsGqEkWadZDINMzytLkAI1i7FcWjkAyyzHQHYZGwsKsHB9TI8KiRWWYRIXZlsC7IC1reTXuPCtHUcZcabTSGNVMrxqyGzABgW2IsPAWrTHPirGHeJsSvtAjdv0ddRYICSBibXudx49aDBo45Y4I8Y9Qs9kGqksXP/FKZEo7Ft7qp7pNrHavuXEGXcyAkKmIWMbNBJkxOOzh8L2OIO1rVZOD8SM8ZYxvGQxXFwwvbxGSg2PqBW9QU2A63swc58VjhBBjizOV/wBIaxjuXWwsB67NcVJcurOZZHnDC8UYBYAXxl1VrqNg/ZmMsABufDoLBSg57ol4hHpFVBKrppgQMVYs8ei0+CtmCTefNT0JN96sHC5tWdZIJbiIFwq43GN17JgwQAG17jJjcnYWFWKlApSlBS5+YJ4ZZwCXAlfu9mxMa4R4PlkFKZm1trXJv3WpHzHqZIyHtEeycqwikPasJJUATfukIqP437QEbKaulKCjabmPVGFCUtIFYGNkkJXaAIXIYBywZnuth4dVY1nm5n1COFfAWlVATE/7XLVGFsbPZCseLb3uXB6AirlWCbQxu6uyKWX2WIuR7qCI4txmSKcqNkWLtFAieRpm/aZImLABlCqbdTmOg6xOk5l1kmyojFWc37N/2ipFFIqrZwAzMzJlcjbobEVdKUFe5R10sp1DSvmM0wIR0UA6eFmCq5JtmWvv1v4g1YaUoFKUoFKUoFKUoMGr0Ucq4yosi3vi6hhcdDYi169afTqihUUKo6KoAHyG1KUGWlKUClKUClKUClKUClKUCtfUaCORlZ0VmTdSQDbcHb4gH3gUpQRml4VFI0yyRq6rMSoYZAZojPa/QFiTbpesvCNIjBnZQz9vI2R3IIZowRfpZBjt4V9pQb0+ije+aK11KHIA3UkEjfwJA29KwR8EgUqViQFehxG173/qfmfOvtKDKnDowioEXBDdVsLLbpYeFq8fqqG1uySw8MRb2OzO1vyd33bUpQZdJo0iXGNQi3vYC3XrWalKBSlKBSlKBSlKB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0116" name="AutoShape 4" descr="data:image/jpeg;base64,/9j/4AAQSkZJRgABAQAAAQABAAD/2wCEAAkGBhQREBUUEhQWFRQWFh8XFxQXGBgaHRofGhcXFxUiGhkZGyggHxwkGR0cIC8gIycqLCwsGh4xNTAsNScrLCkBCQoKDgwOGg8PGSwkGxw0LDUpLy4sNSwqLCwsLCwsLCosLyssLCoqLC8sLCwsKiwsLCwvLCwpKTApLCwvLCk0NP/AABEIAGMBRAMBIgACEQEDEQH/xAAcAAEAAgMBAQEAAAAAAAAAAAAABQYDBAcCAQj/xABEEAACAQMCAwUFBAcGBQUBAAABAgMAERIEIQUGMRMiQVFhMnGBkaEHM0JSFBUjcpKisRY0Q2KCwWNzg7LwU5PC0uEk/8QAGQEBAQEBAQEAAAAAAAAAAAAAAAIDBAEF/8QAJhEBAQEAAQMDBAIDAAAAAAAAAAECAxEhMQQSQSJRYfETcUKx8P/aAAwDAQACEQMRAD8A7jSlKBSlKBSlKBSlKBSlKBSlKBSlKBSsWq1SxIzucVUXJ/8AP6VqcF4t+kxs+DR4yMhVrX7rW3t0v1t4UEhSq/8A2vUTPEY2BWYRA3FmGN2Yfut3SOoyU/iFNLzlG4uY5R3kRbIWzLxLMMLb7Kd7gdKCwUqETm+BtlEjMbYKEN5A2ZVox4qQjm/kvqL6+o55gDMid+RWVSlwPaliifzIKGQXBHgR6gLHSoPRc1xvHkRi+WGG53OZTvW8VUnptWHT87wGISPkg7PMmxK37MSugawuyqbnYdD5GwWKlQac5acyxxFisklrKbXGV8L2P4rG1ris2s5mijlMZEjMCF7qEjJlLot/MqDQS1VPR6yePWTNKsjpd+iS9xFwMWNmKPlvsqhgb3NbTc/aQH7z/CMvTewiM5GPtX7MZWt6ddq+63nOONJDhJlGsndZSoLRRmUrlY2JjGQ2O3yoPPOMmpKxppFcvcykqQoPZAFUZm2s7lQR1K526VFHiOqDzGIyWZ3YLLE+MaGONkZTgTfK64ANa7HHukGe/tZDljaTP9oSmBuvZdnnl4AWkQgk2OQrDHzxpmVWBYg53xXLERvEkhYqSLAypuCdj6GgjtNxfWFo+7KL49xox31OfaOzqoClbDEd24Iut2sNaHW6xJo3dpC8kGmJQxlYyzS6jt1JsRGyIy73BNkBy2FWTh3M8E87wxuC6ZXG2+DiOS1jfuuQpvbrteof7VlP6p1DD2o8JV98cqP/ALUGvw3iOvkRQ5wZm7+MTExnsJXZe/Eq2EiooIz6nvG4NS3LGpncymcuC3ZssbJiqBoYywVsbnv5ggkkW8PGejcEAjodx8eleqDnmm5l1smjSRBI7SRxOJBFiA7QM8i27JiUywxYLuWIyFr1LcM1mpl1qGUSKoEl4sCsagrEYznbvEnLqTbcWFqtccYUBVAAAsABYADYAAeFeqBSlKBSlKBSlKBSlKBSlKBSlKBSlVrhsxXU6iXCdU2QRlZWzIkIaQBrqAS1gF/CpY+AAWWlV7jcROoUyrM8HZHEQl9pMt8hGQ1ytgp6Cz9LitCbWa67hRINyDeNCEH6TCsZRrd6+nMjNfKxXw6ELhSqYeKalJ1UszsqtkuClsBrIlD4qOphJ8Pw3Ave+Icf1QliEhdC8qgR4IMlbUahTlcXUiJY7bjxO+9gvFKo+h1eukeMyCZEEyEjBSbNDIGRz2YuolxBYLtckEgA1KctazVtDI2q2cIDjiRi2LdoAcFBUEC1sv3jfYLJSufpxrXvpA8YldmjV0k7NR3v0bMrgIzdDLYA2Xe4yta8xwt9S+uDSiQKqTAriBGt20/ZWYDvEqGO5Nu8NqCyTwK6lXUMpFirAEH3g7GtPQcBhg+5Tsxkz4p3VJe2RKjY9Ba/TwqQpQRkvLkDOHKd5ZTKDc+0yYN49Cvh0uAeoFfNLy3DGVKhhiVZRkxAKR9kptfrhYHzsKlKUEMvKcA9kMpBGDB2vGFzxVDfuqM3GPSzEeVsn9moe8O/izBimbY5K6yBrX9osoJPjv5mpWlBDpypAGDBWGJyAza1xmASL7mzsPcfQUh5VgS2AZbCy2du6cBGWXfZygALdevmbzFKCucr6HSywx6nSGQI4yuGdc7M28i+JyLdfd0AFSr8GiMnaFe8XWS9z7SKUU2/dNV/7MQF0ckQ/wADV6iL3BZ3K/QirdQQw5SgCNGA4jePsnjDsFZTH2XeF92w2v12B6isus5bglyzUnMszd5hvJEYH6H/ANMkfWpSlBDnlTTkEMrMWWRGZmYlhKYzJc36/s0sfDHavg5T0+9wzFg4ZmdiT2piaS5v4mJPdb1qZpQaWi4SkTsyFgGJOGTYAs2TlVvYEtc/E+ZrT5z0va8O1aWuW08gHv7NrfW1TNanEtbFGh7eRI0OxLsqjfY7sRQaXJ2r7Xh+kkvctp4yff2a3+t6mK5r9nvO+ng4Vp43Z3kjUxsqRs3sOyje2PQDxqT1P2kH/C0x9DLIqD5IHPwNqvPHrXiJu8zzV3pXP9F9oUyyA6hEMJ2PZK+Sf5t2OYHiAAfEA9De9NqVkRXRgyMLqym4IPQgjwpvGsdtQzqa8MtKUqFFKUoFKUoFKUoFKUoFKUoFV7ScZx1cqPOrRBA6kmOyntWjYZLbEXsoD3LENboasNYhpl37q943bYbnzPmaCD49xN01CqJ1gQQSSlmClSUeJRllvjZjcKQfWoibnucxyY6cRukdyJHtg4iSVgy2vbvFdgel+l7XOTTKxBZVJXdSQCR7j4V9bTqTkVBNsb2F7eV/L0oKlJzqUkl//nTudxn7QC7BUIJJW5i73tW2UFrWuB9n5hkXUEMsDYiEBo3yb9rNJG4W8e47u4uLEeu1rXSoDcKoIXEGw6eXu9KLpEFrIoxFhsNhe+2229BWNFzlJKECRR5yGPH9qSqiWOSQByI75qE3UD8Sm+9bb80FtPpZFRFOqUMO1fFEBhMxDMFNzbbp5nwrPxzjC6R9MvZgjUakQ5XAwZ0kYN03JK28Pa6+Blm06lcSoK7d0gW26bdNqCrx85MTisUe7FUAkPdx1Kab9oAndvlmoF7hW6WvXnTc6MZFzRVUlIz39gxn1EDtug2vFtc7hh0PW19gtybC5IJNhuR0v7q1l4TEHd8AWkAVr7iylmAAOwGTMdh1N6Cuw8+ZFDgio2N7yEt34nmyRQneQKtr+Jy/Lvgh56kdltEmKuyuAxJYDSrqU7MY+3ZrYm17eu1ofg0TSrKVu6Du7mw67hel9zv61nTSIAAEUAG4AUbEdD76CM5Z462qjZmjCWxK2cMGDIGB23HW2/W1x1qZrxFCq3xAFzc2AFyepNvGvdApSsU+qRBd2VR5sQB8zQZaVFDmWFvui03kYUd1PukUYfzV9HEp29jTML+MronzC5t9KCF5J7mq4pF+XW9pb0lhib+oardXP+FQ6j9da1DIkLTQaeU4LmbL2kXdZ7C9+pKHw6eNs/UIb7yWaTzBkKj+GPEUGTjvFl02nllJUFEZgHYAEhSVG58SLVzQc86yY4vKImtfCJFAYfmR3yJHqCCPEDaum6bgcEbZJEgf8+ILfxnvfWqhzb9ngYGTSrvfJoAcd/zQt+B/T2W9NydeK5l+qM+Sas+lWNRI8n3ksr/vSv8A0BA+lbTc662FAhkUxAffFMpV/eJOJW34sSfPzqFh1pQ4y+eIcjHf8sin2JPQ7Hwte1b9fRvHjU8OT36zfLPPxaebd9RK4I6K+Cn3CPH6VppplByCjL81rsfex3PxNa0mnMV2jtj1aIkAepQnZT6dD6HetjSatZUDobqbj3EGxB9QarOcztIm235afAtI8SSK4t+2kZfVWbIf1qSpWvJxCNTYut/y3BP8I3+lVOmZ0T5rYre4Fx6TRPdAXhY3kh/q0d9g/mOjeh3qHGvv7KSN64lR/PY/SsU2tdRdhHGPOSQD/tFvqKnczudKrNub1jtXDeJR6iMSRMGRuhHpsQQdwQdiDuK2q4/9n3GD+sURJwwlV+0REYI2KEqxLEgsLAXB6bHwt2Cvlbz7b0d+b1nUpSlQopSlApSlBBcLleOXVlknZTOpTK5uGSNGwudkD5G21hvWpzdo5WdGiV5CqMBGVYxsSVI76SoY32t2hyABO3naKUFP7fXNPIAsiRlgOiHEDUIt1Yi3egLNa2225IrXl1etiVe0aWzyKhIWMt/enQYi3VoMSfmLGrxXwigorJxAd4BxngHeylgAs/ZnEXGV+yzAHW/hepLmLX6hE06xl+0kV8hGiXLrCWXZ7hR2lri/oTa9bPN3GpNN+iFLYyayOGW4v3ZAyi3kc8d6n7UFLbVcQ7V7pIqlTkFCtiVmgW8RNr5RGVgLbWFySKn+V4HTTASBw3aSn9pbKxmkZcrbXKkGpUmorXc16SEkPqIww6oGDP8AwLdvpQS1Kp/EftQ0sS3CzPuACI2UEkgdXtbz3A6bXNhXr+1k8qhokhRGF1dnaUkfuoFU/CSr9mvsn3Q+0whdJFKf8HWaeS/oJ0Vv5WNW6uWc/S6ibh2qzmJHZFsERFXuEOOoZ/D85qZ4bzZLDEhkHbROFZZWaxjDC/7U2N0F/bAuPxCwypeOwm5V6pUSg1UgBzgjU/kVpSR4FXZkH8hr6OBX+8nnk/1hB8olUVCkjNqFQEuwUDqWIA+ZqOHMsDfds03rCjSD+NAUB97Vkh5f06EEQoWHRmGTD3M1z9akbUEX+s5m9jTMPWV0QfEKWb6VG8dk4iIS8IgyHWNQ7tbzR2Kgn0KVZqV5Z1i+PUxqas69Pi+FN5Y4lFrltJNP2yi0kLSYehssQQEfC48amp+UdK6FGgQ3FsiLv8JD3vrUbzRyUJ27fTt2OqXcONgx/wA1vH/N871i5c51LSfo2tXsdSNrnZX8reAJ+R8PKspqz6d/t9Hfp87n8/pLe3e5/wAs/mfefnzPlFBtTwZ98p9CT1/FHc/IG59x9DV64bxKPURiSJgyHxH1B8iPKs8sQZSrAEEWIO4IPW4rn/GOCScLdtVomHY9ZdOx2t6XO4+o9RtXnS8fjvn/AEr3cfru2+meX7+Jr+/tfz4vysL8Ck/W66sW7I6MwPvvkJlkTbxFst6sVVnl/n6DWwCWJJje4wEUhsQbEZhcPjlUg/F5bXGnKi3tTSIgHvxLH6Vu+VZZelS1KpWv55iT7zXaWPwKQK2oYf6wcQf3o6il5zjn+4i4jrfC6js4z7zGFQfG1Hiw848qwTq0pdIZcbGR7BHH5ZQdivhfqPDyPMdFwydyyJHqJAGITsmDRlfDGde6w/eYHw2q5wQcRchoOHaTTEdJNQ/ayD4ixHzNbw5U4lN/eOJFB+TTxqvyc2PzU1rjl1ntEaxNeXPeN8Il0Yikn00SRySYZSvmwNi3Q7LsG3uR0861ZuJwIWtO9ixbGO1rnrZwv/yrqUH2W6S+UzajUt5zTO38q2UfAVOaDlfSwWMWniQjowRcv4iL/WrnqNRF4ZXEolaYFodFPOLXzYOymwv13WpTl7lziGsgjlgSCCGRQykkdD6C/wD2V2wiql9lYK8MjiPWGSWE/wDTmkX+lTefd+VTiygNN9kcz2/Sda9vFIlt8mJt/JUzofsi4fGbsjyt5yOd/eFsPpV0pWV1b5q5JPCP4dy/p9ObwwRxm1slRQ3xa1z86kKUrx6UpSgUpSgUpSgUpSgUrn3H/tEmi1MkKRxxqj4LK+ThjZSQVUoEO+12N/pURqeP6uT2tTIB5JjGB7iq5fMmt8cG9d4y1y5ytX2pvhw1pfGGaGb/ANueNj9Kk9Tzpo02OoRjexEd5SPeIw1vjauQczaQSaWfK7t2bEF2ZzcAttkTY7eFbvD5s4Y2/NGrfNQa1z6Xv0tZ3n7dZG7z1xxNXPGU7RUVSoEoIidi17Mtz1FrMRcH5HR0U6kFAvZsvtR2At6i2xX1G3ytWd0DAggEHYg7g+8VF6nSFLbsUX2XG8kX/wB08wbnzuOnVnH8c6RjrXvvdKOgIIIuDsQfGtPSaiXQsWivJAd3hJJK+JKH/wA9b9V+6bXbhZLXbdHX2JB17p8DbfH5Eisj8SjBtmCfyr3m/hW7fSvdTOp3Tm3KzR6iLW6ZwjZRyIyNa1xkpBBHg1jf5HcVtaDSCKKOMEkRoqAm1yFUKL28bCufSTvA5n0yuhAJdWGKOo3a6kg38bWHwO9Ww8bkMSyN2UKuNr9rKdva7iKu23XLp5VzX6b3bzv4TfD9a+kP7IZw9Wg8V8zDfYf8s90+GJ9q4aDiCTxiSJgynx3HvBB3BB2IO4rl8Gskm+7/AEqf/kosaH3SKDb3M9T/ACzpdRpWmkbTrGsoS5l1A6pndpD3tyrKu19kFc3J7fMbY6/K80qk67nqJPvNdpk81gR9Qw90gOIP7yVDHnuGU2hj4hrWGxC91fisAAt641k0dK1GrSMFndUA6liAB8TWh/aSFvuy03kYkeRT/wBRRh82qk6f9YuQ2n4Zp9OR0knIkce5iQw9xBrdHKnFZ/7xxHsx+WBPpcYf70Fml4xLa405Rbe1NIkYHvxLG3wqj868U0upiIn1elR1U4/o4eZ1NjYdqpsAT1BT5dal4vsj0hN9RJqNS3W8sht8AoH9TU9ouTdFD93pohbcEoGI9xa5ryyXtV43rj17sXpXOeVudBLooAIuI6yURKsgUthcCxuyeF/Ft6moE4i5Bg4bptOR0l1Ddq4+IIYfWpj7LVx4cIj/AIE80P8ABPIB9Kt1eocl5O5a18w1UTa8wCLWSq6Qp1Z8ZmKtdbKc9rg+6rNH9k+kJvqGn1Lec0pI/hWwqT4BwiWHW692A7GeSOSM3G57IJLceG6r76sNBEaDlHSQW7LTRKR0OAJHuZrmpe1KUClKUClKUHwmoPlPgj6UakMyssuqknjxvsshDEG/jll09KmdRGGRgyhwQbqQDf0sdt/Wojl3h7aaJEMQDSFpJcMQkbNYhQBa4AsgIH4bnrQTJkA6kV6ql63lGV31EndyabJFCgMynsge0ky3UBSQlhYgHewrHJoOIEym7qCVZUV7jIPNcAmYPgVMe4ZOg7tgRQXe9fapUnBtYO0MeSyNI0gJlyUZaV0ATLcES7XxH4TuLipjUwzfohWJJA5YbSSFnC5DIhhILm17LmPf4UE4WA6n0orAi4Nwehqkafg+tZtP2+b9nKjXMi4hUebLJQe8+JTffw3uDfX0fANfFpoIlZ1VI4Q6hsmBXTlHCWkSwEgQ2yA2vY7gh0C9Kp6cN1hkYMXZS0bZMwBFpIi4VVcpbEObhUIO3evcYdRwviJQXlYWYxnEgsVRCsUm0iDJ2ObC/wCUWIWgu1KxwA4rl7Vhfp1tv026+VKDJSlKDnnPH2dPJI+q0ZvK/wB7p33SawA2v0awtY7dNxvehaHiJVihVwU2eB79pHbrjfd1Hke8PiBX6Aqtc3ciQa9cjeKdfYnT2h5BumS+l7+RFbcfNcf0z3xzTnKusqbEMjAjboQdiP8AavUEARVRRZVAUDyAFhUXxPRz6CbDVgxM3SdFLxTAeaj8dvEWPS4sd8CcTEhxj/SZ2/LGuN/hGA3zBrvnNizr1cl49deiddgOpt79q1jxSP8AC2Z/yBn+eANvjavOj5U10u8fD1Txz1B/2chh8qndP9mOvk++1ccQ8o1LW+QU/wA1RfU5n/fpU4dKrqdKzbJGVjZgXWTELs4Ysq3Nm23HQ38DvXgayNtRIj6rsYUUWWNCbmy3AKeO5uCGtboK6HpPsa0vWeWec+ILBV+AUZfzVYNByHoYfY00fvYZn+e9c++fr4jbPF08uRQHRM2MUGq1jjwsTf8A0r/XEVPR8M4nM0Bg0S6dYGyQSspB2IGStYi3Xpe9q63FCFACgADoALAfAV7rC7tazMigf2V4tP8A3jiAiH5YV+ndEf8AU1lg+yLTE31Euo1Df8SSw+GIyHxY1eqVCkHouSNFD7Gmiv5suZ+b3qaVABYCwHQf/leqUClKg+YOKTQSRFQogNxK5QuVJkhSIACVCAcnubNay7eYTlKrGr5v7CIyOuYLSkIl8ljhcRu3Q3sdyTiO8o6kXmOHaxmeZHteOTEEC1wyLIu1+oDWPna9BA8hrhLxKL8mvdgPSWOKX+rGtefTPGdVcSdkxvJKwdWUNOO0VTmQUEORyULiAN97Lu8b45JpNQb9mYinaFViYyE9pDCq5CTclpB3sDYDoaTc4kCx07oWRyDKGRWZRJZQWQbnC9mxJDAgGxsGqEkWadZDINMzytLkAI1i7FcWjkAyyzHQHYZGwsKsHB9TI8KiRWWYRIXZlsC7IC1reTXuPCtHUcZcabTSGNVMrxqyGzABgW2IsPAWrTHPirGHeJsSvtAjdv0ddRYICSBibXudx49aDBo45Y4I8Y9Qs9kGqksXP/FKZEo7Ft7qp7pNrHavuXEGXcyAkKmIWMbNBJkxOOzh8L2OIO1rVZOD8SM8ZYxvGQxXFwwvbxGSg2PqBW9QU2A63swc58VjhBBjizOV/wBIaxjuXWwsB67NcVJcurOZZHnDC8UYBYAXxl1VrqNg/ZmMsABufDoLBSg57ol4hHpFVBKrppgQMVYs8ei0+CtmCTefNT0JN96sHC5tWdZIJbiIFwq43GN17JgwQAG17jJjcnYWFWKlApSlBS5+YJ4ZZwCXAlfu9mxMa4R4PlkFKZm1trXJv3WpHzHqZIyHtEeycqwikPasJJUATfukIqP437QEbKaulKCjabmPVGFCUtIFYGNkkJXaAIXIYBywZnuth4dVY1nm5n1COFfAWlVATE/7XLVGFsbPZCseLb3uXB6AirlWCbQxu6uyKWX2WIuR7qCI4txmSKcqNkWLtFAieRpm/aZImLABlCqbdTmOg6xOk5l1kmyojFWc37N/2ipFFIqrZwAzMzJlcjbobEVdKUFe5R10sp1DSvmM0wIR0UA6eFmCq5JtmWvv1v4g1YaUoFKUoFKUoFKUoMGr0Ucq4yosi3vi6hhcdDYi169afTqihUUKo6KoAHyG1KUGWlKUClKUClKUClKUClKUCtfUaCORlZ0VmTdSQDbcHb4gH3gUpQRml4VFI0yyRq6rMSoYZAZojPa/QFiTbpesvCNIjBnZQz9vI2R3IIZowRfpZBjt4V9pQb0+ije+aK11KHIA3UkEjfwJA29KwR8EgUqViQFehxG173/qfmfOvtKDKnDowioEXBDdVsLLbpYeFq8fqqG1uySw8MRb2OzO1vyd33bUpQZdJo0iXGNQi3vYC3XrWalKBSlKBSlKBSlKB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0118" name="Picture 6" descr="http://www.rapid-diagnostics.org/images/LateralFlow_platform_label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301208"/>
            <a:ext cx="3857625" cy="1181101"/>
          </a:xfrm>
          <a:prstGeom prst="rect">
            <a:avLst/>
          </a:prstGeom>
          <a:noFill/>
        </p:spPr>
      </p:pic>
      <p:pic>
        <p:nvPicPr>
          <p:cNvPr id="90120" name="Picture 8" descr="http://a.abcam.com/ps/datasheet/images/123/ab123545/SDHACOX1Beta-Actin-Kits-ab123545-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0"/>
            <a:ext cx="2924175" cy="218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908720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Monocyták</a:t>
            </a:r>
            <a:r>
              <a:rPr lang="hu-HU" b="1" dirty="0" smtClean="0"/>
              <a:t>/ </a:t>
            </a:r>
            <a:r>
              <a:rPr lang="hu-HU" b="1" dirty="0" err="1" smtClean="0"/>
              <a:t>Makrofágok</a:t>
            </a:r>
            <a:r>
              <a:rPr lang="hu-HU" b="1" dirty="0" smtClean="0"/>
              <a:t>: </a:t>
            </a:r>
            <a:r>
              <a:rPr lang="hu-HU" dirty="0" smtClean="0"/>
              <a:t>a </a:t>
            </a:r>
            <a:r>
              <a:rPr lang="hu-HU" dirty="0" err="1" smtClean="0"/>
              <a:t>monocyták</a:t>
            </a:r>
            <a:r>
              <a:rPr lang="hu-HU" dirty="0" smtClean="0"/>
              <a:t> 10- 15 mikrométer átmérőjű sejtek, sok </a:t>
            </a:r>
            <a:r>
              <a:rPr lang="hu-HU" dirty="0" err="1" smtClean="0"/>
              <a:t>phagocyta</a:t>
            </a:r>
            <a:r>
              <a:rPr lang="hu-HU" dirty="0" smtClean="0"/>
              <a:t> </a:t>
            </a:r>
            <a:r>
              <a:rPr lang="hu-HU" dirty="0" err="1" smtClean="0"/>
              <a:t>vakuolummal</a:t>
            </a:r>
            <a:r>
              <a:rPr lang="hu-HU" dirty="0" smtClean="0"/>
              <a:t>, szöveti formáik a </a:t>
            </a:r>
            <a:r>
              <a:rPr lang="hu-HU" dirty="0" err="1" smtClean="0"/>
              <a:t>makrofágok</a:t>
            </a:r>
            <a:r>
              <a:rPr lang="hu-HU" dirty="0" smtClean="0"/>
              <a:t>. </a:t>
            </a:r>
            <a:r>
              <a:rPr lang="hu-HU" dirty="0" err="1" smtClean="0"/>
              <a:t>Makrofágok</a:t>
            </a:r>
            <a:r>
              <a:rPr lang="hu-HU" dirty="0" smtClean="0"/>
              <a:t> elnevezése szöveti előfordulásuktól függ pl. </a:t>
            </a:r>
            <a:r>
              <a:rPr lang="hu-HU" dirty="0" err="1" smtClean="0"/>
              <a:t>microglia</a:t>
            </a:r>
            <a:r>
              <a:rPr lang="hu-HU" dirty="0" smtClean="0"/>
              <a:t>, </a:t>
            </a:r>
            <a:r>
              <a:rPr lang="hu-HU" dirty="0" err="1" smtClean="0"/>
              <a:t>Kupffer-</a:t>
            </a:r>
            <a:r>
              <a:rPr lang="hu-HU" dirty="0" smtClean="0"/>
              <a:t> sejtek, </a:t>
            </a:r>
            <a:r>
              <a:rPr lang="hu-HU" dirty="0" err="1" smtClean="0"/>
              <a:t>alveolaris</a:t>
            </a:r>
            <a:r>
              <a:rPr lang="hu-HU" dirty="0" smtClean="0"/>
              <a:t> </a:t>
            </a:r>
            <a:r>
              <a:rPr lang="hu-HU" dirty="0" err="1" smtClean="0"/>
              <a:t>makrofágok</a:t>
            </a:r>
            <a:r>
              <a:rPr lang="hu-HU" dirty="0" smtClean="0"/>
              <a:t>, </a:t>
            </a:r>
            <a:r>
              <a:rPr lang="hu-HU" dirty="0" err="1" smtClean="0"/>
              <a:t>oszteoklasztok</a:t>
            </a:r>
            <a:r>
              <a:rPr lang="hu-HU" dirty="0" smtClean="0"/>
              <a:t>…</a:t>
            </a:r>
          </a:p>
          <a:p>
            <a:r>
              <a:rPr lang="hu-HU" dirty="0" smtClean="0"/>
              <a:t>Feladatuk a </a:t>
            </a:r>
            <a:r>
              <a:rPr lang="hu-HU" dirty="0" err="1" smtClean="0"/>
              <a:t>fagocitózis</a:t>
            </a:r>
            <a:r>
              <a:rPr lang="hu-HU" dirty="0" smtClean="0"/>
              <a:t>, </a:t>
            </a:r>
            <a:r>
              <a:rPr lang="hu-HU" dirty="0" err="1" smtClean="0"/>
              <a:t>citokinek</a:t>
            </a:r>
            <a:r>
              <a:rPr lang="hu-HU" dirty="0" smtClean="0"/>
              <a:t>, növekedési faktorok, </a:t>
            </a:r>
            <a:r>
              <a:rPr lang="hu-HU" dirty="0" err="1" smtClean="0"/>
              <a:t>komplementfehérjék</a:t>
            </a:r>
            <a:r>
              <a:rPr lang="hu-HU" dirty="0" smtClean="0"/>
              <a:t> bioszintézise, </a:t>
            </a:r>
            <a:r>
              <a:rPr lang="hu-HU" dirty="0" err="1" smtClean="0"/>
              <a:t>antigénbemutatás</a:t>
            </a:r>
            <a:r>
              <a:rPr lang="hu-HU" dirty="0" smtClean="0"/>
              <a:t>, antitestek és komplement által végzett </a:t>
            </a:r>
            <a:r>
              <a:rPr lang="hu-HU" dirty="0" err="1" smtClean="0"/>
              <a:t>effektor</a:t>
            </a:r>
            <a:r>
              <a:rPr lang="hu-HU" dirty="0" smtClean="0"/>
              <a:t> folyamatok. </a:t>
            </a:r>
          </a:p>
          <a:p>
            <a:endParaRPr lang="hu-HU" dirty="0"/>
          </a:p>
          <a:p>
            <a:r>
              <a:rPr lang="hu-HU" b="1" dirty="0" err="1" smtClean="0"/>
              <a:t>Dendritikus</a:t>
            </a:r>
            <a:r>
              <a:rPr lang="hu-HU" b="1" dirty="0" smtClean="0"/>
              <a:t> sejtek: </a:t>
            </a:r>
          </a:p>
          <a:p>
            <a:r>
              <a:rPr lang="hu-HU" dirty="0" err="1" smtClean="0"/>
              <a:t>-éretlen</a:t>
            </a:r>
            <a:r>
              <a:rPr lang="hu-HU" dirty="0" smtClean="0"/>
              <a:t> DC: sok mintázatfelismerő receptor, jelentős </a:t>
            </a:r>
            <a:r>
              <a:rPr lang="hu-HU" dirty="0" err="1" smtClean="0"/>
              <a:t>fagocitózis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érett DC: nem </a:t>
            </a:r>
            <a:r>
              <a:rPr lang="hu-HU" dirty="0" err="1" smtClean="0"/>
              <a:t>fagocitálnak</a:t>
            </a:r>
            <a:r>
              <a:rPr lang="hu-HU" dirty="0" smtClean="0"/>
              <a:t>, sok MHC II, </a:t>
            </a:r>
            <a:r>
              <a:rPr lang="hu-HU" dirty="0" err="1" smtClean="0"/>
              <a:t>kostimulációs</a:t>
            </a:r>
            <a:r>
              <a:rPr lang="hu-HU" dirty="0" smtClean="0"/>
              <a:t> molekula (CD 80/86), szekunder nyirokszerveken belül naiv T sejtek felé történő </a:t>
            </a:r>
            <a:r>
              <a:rPr lang="hu-HU" dirty="0" err="1" smtClean="0"/>
              <a:t>ag</a:t>
            </a:r>
            <a:r>
              <a:rPr lang="hu-HU" dirty="0" smtClean="0"/>
              <a:t> bemutatás-&gt; adaptív immunválasz beindítása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 smtClean="0"/>
              <a:t>follikuláris</a:t>
            </a:r>
            <a:r>
              <a:rPr lang="hu-HU" dirty="0" smtClean="0"/>
              <a:t> </a:t>
            </a:r>
            <a:r>
              <a:rPr lang="hu-HU" dirty="0" err="1" smtClean="0"/>
              <a:t>dendritikus</a:t>
            </a:r>
            <a:r>
              <a:rPr lang="hu-HU" dirty="0" smtClean="0"/>
              <a:t> sejtek: </a:t>
            </a:r>
            <a:r>
              <a:rPr lang="hu-HU" dirty="0" err="1" smtClean="0"/>
              <a:t>limfoid</a:t>
            </a:r>
            <a:r>
              <a:rPr lang="hu-HU" dirty="0" smtClean="0"/>
              <a:t> szövetek </a:t>
            </a:r>
            <a:r>
              <a:rPr lang="hu-HU" dirty="0" err="1" smtClean="0"/>
              <a:t>germinális</a:t>
            </a:r>
            <a:r>
              <a:rPr lang="hu-HU" dirty="0" smtClean="0"/>
              <a:t> centrumaiban, feladatuk antitestekkel illetve komplementekkel kapcsolt antigének intakt formában való megkötése</a:t>
            </a:r>
          </a:p>
          <a:p>
            <a:r>
              <a:rPr lang="hu-HU" dirty="0" smtClean="0"/>
              <a:t>é</a:t>
            </a:r>
            <a:r>
              <a:rPr lang="hu-HU" dirty="0" smtClean="0"/>
              <a:t>s </a:t>
            </a:r>
            <a:r>
              <a:rPr lang="hu-HU" dirty="0" smtClean="0"/>
              <a:t>hosszú időn keresztül B </a:t>
            </a:r>
            <a:r>
              <a:rPr lang="hu-HU" dirty="0" err="1" smtClean="0"/>
              <a:t>limfocitáknak</a:t>
            </a:r>
            <a:r>
              <a:rPr lang="hu-HU" dirty="0" smtClean="0"/>
              <a:t> történő </a:t>
            </a:r>
            <a:r>
              <a:rPr lang="hu-HU" dirty="0" smtClean="0"/>
              <a:t>bemutatása.</a:t>
            </a:r>
            <a:endParaRPr lang="hu-HU" dirty="0" smtClean="0"/>
          </a:p>
          <a:p>
            <a:endParaRPr lang="hu-HU" dirty="0"/>
          </a:p>
          <a:p>
            <a:r>
              <a:rPr lang="hu-HU" b="1" dirty="0" err="1" smtClean="0"/>
              <a:t>Granulocyták</a:t>
            </a:r>
            <a:r>
              <a:rPr lang="hu-HU" b="1" dirty="0" smtClean="0"/>
              <a:t>: </a:t>
            </a:r>
            <a:r>
              <a:rPr lang="hu-HU" dirty="0" err="1" smtClean="0"/>
              <a:t>polimorfonukleáris</a:t>
            </a:r>
            <a:r>
              <a:rPr lang="hu-HU" dirty="0" smtClean="0"/>
              <a:t> mag</a:t>
            </a:r>
          </a:p>
          <a:p>
            <a:pPr>
              <a:buFontTx/>
              <a:buChar char="-"/>
            </a:pPr>
            <a:r>
              <a:rPr lang="hu-HU" dirty="0" err="1" smtClean="0"/>
              <a:t>neutrofil</a:t>
            </a:r>
            <a:r>
              <a:rPr lang="hu-HU" dirty="0" smtClean="0"/>
              <a:t>: legnagyobb számban előforduló, gyulladás helyén</a:t>
            </a:r>
          </a:p>
          <a:p>
            <a:r>
              <a:rPr lang="hu-HU" dirty="0" smtClean="0"/>
              <a:t>  </a:t>
            </a:r>
            <a:r>
              <a:rPr lang="hu-HU" dirty="0" err="1" smtClean="0"/>
              <a:t>fagocitál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 smtClean="0"/>
              <a:t>eozinofil</a:t>
            </a:r>
            <a:r>
              <a:rPr lang="hu-HU" dirty="0" smtClean="0"/>
              <a:t>: paraziták elleni védelem, allergiás reakciók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 smtClean="0"/>
              <a:t>bazofil</a:t>
            </a:r>
            <a:r>
              <a:rPr lang="hu-HU" dirty="0" smtClean="0"/>
              <a:t>: (és a hízósejtek is) bioaktív </a:t>
            </a:r>
            <a:r>
              <a:rPr lang="hu-HU" dirty="0" err="1" smtClean="0"/>
              <a:t>aminok</a:t>
            </a:r>
            <a:r>
              <a:rPr lang="hu-HU" dirty="0" smtClean="0"/>
              <a:t> termelése (hisztamin, </a:t>
            </a:r>
          </a:p>
          <a:p>
            <a:r>
              <a:rPr lang="hu-HU" dirty="0"/>
              <a:t> </a:t>
            </a:r>
            <a:r>
              <a:rPr lang="hu-HU" dirty="0" smtClean="0"/>
              <a:t> szerotonin, </a:t>
            </a:r>
            <a:r>
              <a:rPr lang="hu-HU" dirty="0" err="1" smtClean="0"/>
              <a:t>lipid</a:t>
            </a:r>
            <a:r>
              <a:rPr lang="hu-HU" dirty="0" smtClean="0"/>
              <a:t> mediátorok), </a:t>
            </a:r>
            <a:r>
              <a:rPr lang="hu-HU" dirty="0" err="1" smtClean="0"/>
              <a:t>IgE</a:t>
            </a:r>
            <a:r>
              <a:rPr lang="hu-HU" dirty="0" smtClean="0"/>
              <a:t> </a:t>
            </a:r>
            <a:r>
              <a:rPr lang="hu-HU" dirty="0" err="1" smtClean="0"/>
              <a:t>Fc</a:t>
            </a:r>
            <a:r>
              <a:rPr lang="hu-HU" dirty="0" smtClean="0"/>
              <a:t> receptor</a:t>
            </a:r>
            <a:endParaRPr lang="hu-HU" dirty="0"/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0"/>
            <a:ext cx="68657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Veleszületett immunválasz sejtes elemei</a:t>
            </a:r>
          </a:p>
          <a:p>
            <a:endParaRPr lang="hu-HU" dirty="0"/>
          </a:p>
        </p:txBody>
      </p:sp>
      <p:pic>
        <p:nvPicPr>
          <p:cNvPr id="36866" name="Picture 2" descr="https://www.immunology.org/view.image?Id=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642" y="4509120"/>
            <a:ext cx="1873002" cy="2348880"/>
          </a:xfrm>
          <a:prstGeom prst="rect">
            <a:avLst/>
          </a:prstGeom>
          <a:noFill/>
        </p:spPr>
      </p:pic>
      <p:pic>
        <p:nvPicPr>
          <p:cNvPr id="36868" name="Picture 4" descr="https://encrypted-tbn1.gstatic.com/images?q=tbn:ANd9GcRKH1T9gJP6pDi7zczKhrJCH2vhbrrhfeB_McCqaBhhsydSIU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481307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hu-HU"/>
              <a:t>Komplement rendszer, migráció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hu-HU" sz="2200" dirty="0" err="1"/>
              <a:t>Effektor</a:t>
            </a:r>
            <a:r>
              <a:rPr lang="hu-HU" sz="2200" dirty="0"/>
              <a:t> funkciók, utak (lépései), </a:t>
            </a:r>
            <a:r>
              <a:rPr lang="hu-HU" sz="2200" dirty="0" err="1"/>
              <a:t>opszoninek</a:t>
            </a:r>
            <a:r>
              <a:rPr lang="hu-HU" sz="2200" dirty="0"/>
              <a:t>, </a:t>
            </a:r>
            <a:r>
              <a:rPr lang="hu-HU" sz="2200" dirty="0" err="1"/>
              <a:t>anafilatoxinok</a:t>
            </a:r>
            <a:r>
              <a:rPr lang="hu-HU" sz="2200" dirty="0"/>
              <a:t>, komplement receptorok</a:t>
            </a:r>
          </a:p>
          <a:p>
            <a:r>
              <a:rPr lang="hu-HU" sz="2200" dirty="0"/>
              <a:t>56°C-on, 30 percig </a:t>
            </a:r>
            <a:r>
              <a:rPr lang="hu-HU" sz="2200" dirty="0" err="1"/>
              <a:t>előinkubált</a:t>
            </a:r>
            <a:r>
              <a:rPr lang="hu-HU" sz="2200" dirty="0"/>
              <a:t> szérum =&gt; ?</a:t>
            </a:r>
          </a:p>
          <a:p>
            <a:r>
              <a:rPr lang="hu-HU" sz="2200" dirty="0" err="1"/>
              <a:t>Össz</a:t>
            </a:r>
            <a:r>
              <a:rPr lang="hu-HU" sz="2200" dirty="0"/>
              <a:t> komplement aktivitás mérés (CH50 teszt), CH50 testnedvekben szérumban (pl. </a:t>
            </a:r>
            <a:r>
              <a:rPr lang="hu-HU" sz="2200" dirty="0" err="1"/>
              <a:t>RA-ban</a:t>
            </a:r>
            <a:r>
              <a:rPr lang="hu-HU" sz="2200" dirty="0"/>
              <a:t>)</a:t>
            </a:r>
          </a:p>
          <a:p>
            <a:r>
              <a:rPr lang="hu-HU" sz="2200" dirty="0"/>
              <a:t>Alacsony vagy magas CH50, </a:t>
            </a:r>
            <a:r>
              <a:rPr lang="hu-HU" sz="2200" dirty="0" err="1"/>
              <a:t>deficiencia</a:t>
            </a:r>
            <a:r>
              <a:rPr lang="hu-HU" sz="2200" dirty="0"/>
              <a:t> vs. fokozott elhasználódás</a:t>
            </a:r>
          </a:p>
          <a:p>
            <a:r>
              <a:rPr lang="hu-HU" sz="2200" dirty="0"/>
              <a:t>C3, C4 változások, C3 szerepe</a:t>
            </a:r>
          </a:p>
          <a:p>
            <a:r>
              <a:rPr lang="hu-HU" sz="2200" dirty="0"/>
              <a:t>HANO (minek a hiánya miatt?) vs. </a:t>
            </a:r>
            <a:r>
              <a:rPr lang="hu-HU" sz="2200" dirty="0" err="1"/>
              <a:t>anafilaxia</a:t>
            </a:r>
            <a:endParaRPr lang="hu-HU" sz="2200" dirty="0"/>
          </a:p>
          <a:p>
            <a:r>
              <a:rPr lang="hu-HU" sz="2200" dirty="0"/>
              <a:t>Migráció fogalmak: </a:t>
            </a:r>
            <a:r>
              <a:rPr lang="hu-HU" sz="2200" dirty="0" err="1"/>
              <a:t>kemokinezis</a:t>
            </a:r>
            <a:r>
              <a:rPr lang="hu-HU" sz="2200" dirty="0"/>
              <a:t>, kemotaxis, </a:t>
            </a:r>
            <a:r>
              <a:rPr lang="hu-HU" sz="2200" dirty="0" err="1"/>
              <a:t>haptotaxis</a:t>
            </a:r>
            <a:r>
              <a:rPr lang="hu-HU" sz="2200" dirty="0"/>
              <a:t>, </a:t>
            </a:r>
            <a:r>
              <a:rPr lang="hu-HU" sz="2200" dirty="0" err="1"/>
              <a:t>nekrotaxis</a:t>
            </a:r>
            <a:r>
              <a:rPr lang="hu-HU" sz="2200" dirty="0"/>
              <a:t>, </a:t>
            </a:r>
            <a:r>
              <a:rPr lang="hu-HU" sz="2200" dirty="0" err="1"/>
              <a:t>kemoattraktáns</a:t>
            </a:r>
            <a:r>
              <a:rPr lang="hu-HU" sz="2200" dirty="0"/>
              <a:t> </a:t>
            </a:r>
            <a:r>
              <a:rPr lang="hu-HU" sz="2200" dirty="0" err="1"/>
              <a:t>vs</a:t>
            </a:r>
            <a:r>
              <a:rPr lang="hu-HU" sz="2200" dirty="0"/>
              <a:t> </a:t>
            </a:r>
            <a:r>
              <a:rPr lang="hu-HU" sz="2200" dirty="0" err="1"/>
              <a:t>kemorepellens</a:t>
            </a:r>
            <a:r>
              <a:rPr lang="hu-HU" sz="2200" dirty="0"/>
              <a:t> anyag, professzionális </a:t>
            </a:r>
            <a:r>
              <a:rPr lang="hu-HU" sz="2200" dirty="0" err="1"/>
              <a:t>kemoattraktánsok</a:t>
            </a:r>
            <a:r>
              <a:rPr lang="hu-HU" sz="2200" dirty="0"/>
              <a:t>, </a:t>
            </a:r>
            <a:r>
              <a:rPr lang="hu-HU" sz="2200" dirty="0" err="1"/>
              <a:t>kemokinek</a:t>
            </a:r>
            <a:r>
              <a:rPr lang="hu-HU" sz="2200" dirty="0"/>
              <a:t> szerkezete, </a:t>
            </a:r>
            <a:r>
              <a:rPr lang="hu-HU" sz="2200" dirty="0" err="1"/>
              <a:t>fraktalkin</a:t>
            </a:r>
            <a:r>
              <a:rPr lang="hu-HU" sz="2200" dirty="0"/>
              <a:t> (CX3CL), </a:t>
            </a:r>
            <a:r>
              <a:rPr lang="hu-HU" sz="2200" dirty="0" err="1"/>
              <a:t>mesenchymalis</a:t>
            </a:r>
            <a:r>
              <a:rPr lang="hu-HU" sz="2200" dirty="0"/>
              <a:t> vs. </a:t>
            </a:r>
            <a:r>
              <a:rPr lang="hu-HU" sz="2200" dirty="0" err="1"/>
              <a:t>amőboid</a:t>
            </a:r>
            <a:r>
              <a:rPr lang="hu-HU" sz="2200" dirty="0"/>
              <a:t> vs. kollektív migráció, </a:t>
            </a:r>
            <a:r>
              <a:rPr lang="hu-HU" sz="2200" dirty="0" err="1"/>
              <a:t>Boyden-kamra</a:t>
            </a:r>
            <a:endParaRPr lang="hu-HU" sz="2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Sejttenyésztés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r>
              <a:rPr lang="hu-HU" sz="2200" dirty="0" smtClean="0"/>
              <a:t>Primer sejt, sejttörzs, sejtvonal</a:t>
            </a:r>
          </a:p>
          <a:p>
            <a:r>
              <a:rPr lang="hu-HU" sz="2200" dirty="0" err="1" smtClean="0"/>
              <a:t>Monolayer</a:t>
            </a:r>
            <a:r>
              <a:rPr lang="hu-HU" sz="2200" dirty="0" smtClean="0"/>
              <a:t>, szuszpenziós sejtek</a:t>
            </a:r>
          </a:p>
          <a:p>
            <a:r>
              <a:rPr lang="hu-HU" sz="2200" dirty="0" smtClean="0"/>
              <a:t>Kontaktgátlás</a:t>
            </a:r>
          </a:p>
          <a:p>
            <a:r>
              <a:rPr lang="hu-HU" sz="2200" dirty="0" smtClean="0"/>
              <a:t>PBMC</a:t>
            </a:r>
          </a:p>
          <a:p>
            <a:r>
              <a:rPr lang="hu-HU" sz="2200" dirty="0" smtClean="0"/>
              <a:t>Sejtszeparálás</a:t>
            </a:r>
          </a:p>
          <a:p>
            <a:r>
              <a:rPr lang="hu-HU" sz="2200" dirty="0" smtClean="0"/>
              <a:t>MACS: pozitív, negatív szelekció</a:t>
            </a:r>
          </a:p>
          <a:p>
            <a:r>
              <a:rPr lang="hu-HU" sz="2200" dirty="0" smtClean="0"/>
              <a:t>Milyen körülményeket kell biztosítanunk a sejteknek a túléléshez? (táp összetétel, inkubátor stb.)</a:t>
            </a:r>
          </a:p>
        </p:txBody>
      </p:sp>
      <p:pic>
        <p:nvPicPr>
          <p:cNvPr id="81922" name="Picture 2" descr="http://dnsafazekban.blog.hu/media/file/plates_all_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3041923" cy="1852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Immunizáció, </a:t>
            </a:r>
            <a:r>
              <a:rPr lang="hu-HU" dirty="0" err="1"/>
              <a:t>vakcináció</a:t>
            </a:r>
            <a:endParaRPr lang="hu-H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200" dirty="0"/>
              <a:t>Immunizálás, antigén</a:t>
            </a:r>
          </a:p>
          <a:p>
            <a:r>
              <a:rPr lang="hu-HU" sz="2200" dirty="0"/>
              <a:t>Testidegen fehérje oltási módjai, lehetséges következményei</a:t>
            </a:r>
          </a:p>
          <a:p>
            <a:r>
              <a:rPr lang="hu-HU" sz="2200" dirty="0" err="1"/>
              <a:t>Adjuvánsok</a:t>
            </a:r>
            <a:r>
              <a:rPr lang="hu-HU" sz="2200" dirty="0"/>
              <a:t> szerepe</a:t>
            </a:r>
          </a:p>
          <a:p>
            <a:r>
              <a:rPr lang="hu-HU" sz="2200" dirty="0" err="1"/>
              <a:t>Immunszuppresszió</a:t>
            </a:r>
            <a:r>
              <a:rPr lang="hu-HU" sz="2200" dirty="0"/>
              <a:t>, </a:t>
            </a:r>
            <a:r>
              <a:rPr lang="hu-HU" sz="2200" dirty="0" err="1"/>
              <a:t>-moduláció</a:t>
            </a:r>
            <a:r>
              <a:rPr lang="hu-HU" sz="2200" dirty="0"/>
              <a:t>, </a:t>
            </a:r>
            <a:r>
              <a:rPr lang="hu-HU" sz="2200" dirty="0" err="1"/>
              <a:t>-stimuláció</a:t>
            </a:r>
            <a:endParaRPr lang="hu-HU" sz="2200" dirty="0"/>
          </a:p>
          <a:p>
            <a:r>
              <a:rPr lang="hu-HU" sz="2200" dirty="0"/>
              <a:t>Passzív immunizálás, aktív </a:t>
            </a:r>
            <a:r>
              <a:rPr lang="hu-HU" sz="2200" dirty="0" err="1"/>
              <a:t>vakcinálás</a:t>
            </a:r>
            <a:endParaRPr lang="hu-HU" sz="2200" dirty="0"/>
          </a:p>
          <a:p>
            <a:r>
              <a:rPr lang="hu-HU" sz="2200" dirty="0" err="1"/>
              <a:t>T-dependens</a:t>
            </a:r>
            <a:r>
              <a:rPr lang="hu-HU" sz="2200" dirty="0"/>
              <a:t> és </a:t>
            </a:r>
            <a:r>
              <a:rPr lang="hu-HU" sz="2200" dirty="0" err="1"/>
              <a:t>T-independens</a:t>
            </a:r>
            <a:r>
              <a:rPr lang="hu-HU" sz="2200" dirty="0"/>
              <a:t> antigének</a:t>
            </a:r>
          </a:p>
          <a:p>
            <a:r>
              <a:rPr lang="hu-HU" sz="2200" dirty="0" err="1"/>
              <a:t>Protektív</a:t>
            </a:r>
            <a:r>
              <a:rPr lang="hu-HU" sz="2200" dirty="0"/>
              <a:t> </a:t>
            </a:r>
            <a:r>
              <a:rPr lang="hu-HU" sz="2200" dirty="0" err="1"/>
              <a:t>epitóp</a:t>
            </a:r>
            <a:r>
              <a:rPr lang="hu-HU" sz="2200" dirty="0"/>
              <a:t>, neutralizáló antitest</a:t>
            </a:r>
          </a:p>
          <a:p>
            <a:r>
              <a:rPr lang="hu-HU" sz="2200" dirty="0"/>
              <a:t>Hatékony oltóanyag tulajdonságai</a:t>
            </a:r>
          </a:p>
          <a:p>
            <a:r>
              <a:rPr lang="hu-HU" sz="2200" dirty="0"/>
              <a:t>Preventív </a:t>
            </a:r>
            <a:r>
              <a:rPr lang="hu-HU" sz="2200" dirty="0" err="1"/>
              <a:t>vakcináció</a:t>
            </a:r>
            <a:r>
              <a:rPr lang="hu-HU" sz="2200" dirty="0"/>
              <a:t> lényege</a:t>
            </a:r>
          </a:p>
          <a:p>
            <a:r>
              <a:rPr lang="hu-HU" sz="2200" dirty="0"/>
              <a:t>Életkori különbségek</a:t>
            </a:r>
          </a:p>
          <a:p>
            <a:r>
              <a:rPr lang="hu-HU" sz="2200" dirty="0"/>
              <a:t>Vakcinák típusai</a:t>
            </a:r>
          </a:p>
          <a:p>
            <a:pPr lvl="1"/>
            <a:endParaRPr lang="hu-HU" sz="2000" dirty="0"/>
          </a:p>
          <a:p>
            <a:endParaRPr lang="hu-HU" sz="2200" dirty="0"/>
          </a:p>
          <a:p>
            <a:endParaRPr lang="hu-HU" sz="2200" dirty="0"/>
          </a:p>
        </p:txBody>
      </p:sp>
      <p:pic>
        <p:nvPicPr>
          <p:cNvPr id="86018" name="Picture 2" descr="http://www.omsj.org/wp-content/uploads/vac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93096"/>
            <a:ext cx="3632101" cy="2186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Eredményes felkészülést!</a:t>
            </a:r>
            <a:endParaRPr lang="hu-HU" dirty="0"/>
          </a:p>
        </p:txBody>
      </p:sp>
      <p:pic>
        <p:nvPicPr>
          <p:cNvPr id="71682" name="Picture 2" descr="http://www.healthaliciousness.com/blog/images/immune-system/tag-and-destr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962525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0"/>
            <a:ext cx="68657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Veleszületett immunválasz sejtes elemei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692696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NK sejtek: </a:t>
            </a:r>
            <a:r>
              <a:rPr lang="hu-HU" dirty="0"/>
              <a:t>fontos szerepet játszanak a tumoros </a:t>
            </a:r>
            <a:r>
              <a:rPr lang="hu-HU" dirty="0" smtClean="0"/>
              <a:t>transzformáción átesett</a:t>
            </a:r>
            <a:r>
              <a:rPr lang="hu-HU" dirty="0"/>
              <a:t>, illetve a </a:t>
            </a:r>
            <a:r>
              <a:rPr lang="hu-HU" dirty="0" err="1" smtClean="0"/>
              <a:t>virálisan</a:t>
            </a:r>
            <a:r>
              <a:rPr lang="hu-HU" dirty="0"/>
              <a:t> fertőzött sejtek elpusztításában. Az NK sejtek az ép és a fertőzött sejteket </a:t>
            </a:r>
            <a:r>
              <a:rPr lang="hu-HU" dirty="0" smtClean="0"/>
              <a:t>az MHC I molekulákon </a:t>
            </a:r>
            <a:r>
              <a:rPr lang="hu-HU" dirty="0"/>
              <a:t>végbement változások alapján ismerik fel. Az interferonok és </a:t>
            </a:r>
            <a:r>
              <a:rPr lang="hu-HU" dirty="0" err="1"/>
              <a:t>interleukinek</a:t>
            </a:r>
            <a:r>
              <a:rPr lang="hu-HU" dirty="0"/>
              <a:t> által stimulált NK sejtek </a:t>
            </a:r>
            <a:r>
              <a:rPr lang="hu-HU" dirty="0" err="1" smtClean="0"/>
              <a:t>citotoxikus</a:t>
            </a:r>
            <a:r>
              <a:rPr lang="hu-HU" dirty="0" smtClean="0"/>
              <a:t> anyagokat </a:t>
            </a:r>
            <a:r>
              <a:rPr lang="hu-HU" dirty="0"/>
              <a:t>bocsátanak ki, amelyek elpusztítják a nem kívánatos </a:t>
            </a:r>
            <a:r>
              <a:rPr lang="hu-HU" dirty="0" smtClean="0"/>
              <a:t>sejteket.</a:t>
            </a:r>
            <a:r>
              <a:rPr lang="hu-HU" baseline="30000" dirty="0"/>
              <a:t> </a:t>
            </a:r>
            <a:r>
              <a:rPr lang="hu-HU" dirty="0" smtClean="0"/>
              <a:t>Nevük </a:t>
            </a:r>
            <a:r>
              <a:rPr lang="hu-HU" dirty="0"/>
              <a:t>abból a tulajdonságukból származik, hogy nem igényelnek </a:t>
            </a:r>
            <a:r>
              <a:rPr lang="hu-HU" dirty="0" err="1" smtClean="0"/>
              <a:t>antigénprezentációt</a:t>
            </a:r>
            <a:r>
              <a:rPr lang="hu-HU" dirty="0" smtClean="0"/>
              <a:t>,  </a:t>
            </a:r>
            <a:r>
              <a:rPr lang="hu-HU" dirty="0"/>
              <a:t>direkt felismerik a módosult sejteket</a:t>
            </a:r>
            <a:r>
              <a:rPr lang="hu-HU" dirty="0" smtClean="0"/>
              <a:t>. </a:t>
            </a:r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r>
              <a:rPr lang="hu-HU" b="1" dirty="0" smtClean="0"/>
              <a:t>Veleszületett-szerű </a:t>
            </a:r>
            <a:r>
              <a:rPr lang="hu-HU" b="1" dirty="0" err="1" smtClean="0"/>
              <a:t>limfoid</a:t>
            </a:r>
            <a:r>
              <a:rPr lang="hu-HU" b="1" dirty="0" smtClean="0"/>
              <a:t> sejtek: (</a:t>
            </a:r>
            <a:r>
              <a:rPr lang="hu-HU" b="1" dirty="0" err="1" smtClean="0"/>
              <a:t>ILCs</a:t>
            </a:r>
            <a:r>
              <a:rPr lang="hu-HU" b="1" dirty="0" smtClean="0"/>
              <a:t>) </a:t>
            </a:r>
            <a:r>
              <a:rPr lang="hu-HU" dirty="0" smtClean="0"/>
              <a:t>gamma- delta T-sejtek, NKT sejtek, B1 sejtek, marginális zóna B </a:t>
            </a:r>
            <a:r>
              <a:rPr lang="hu-HU" dirty="0" smtClean="0"/>
              <a:t>sejtek; </a:t>
            </a:r>
            <a:r>
              <a:rPr lang="hu-HU" dirty="0" err="1" smtClean="0"/>
              <a:t>I-es</a:t>
            </a:r>
            <a:r>
              <a:rPr lang="hu-HU" dirty="0" smtClean="0"/>
              <a:t> típus: IFN gamma termelő (NK sejt),</a:t>
            </a:r>
            <a:r>
              <a:rPr lang="hu-HU" dirty="0" err="1" smtClean="0"/>
              <a:t>II-es</a:t>
            </a:r>
            <a:r>
              <a:rPr lang="hu-HU" dirty="0" smtClean="0"/>
              <a:t> típus: IL17-et, IL22-t  termelő sejtek,</a:t>
            </a:r>
          </a:p>
          <a:p>
            <a:r>
              <a:rPr lang="hu-HU" dirty="0" err="1" smtClean="0"/>
              <a:t>III-as</a:t>
            </a:r>
            <a:r>
              <a:rPr lang="hu-HU" dirty="0" smtClean="0"/>
              <a:t> típus: Th2-re jellemző </a:t>
            </a:r>
            <a:r>
              <a:rPr lang="hu-HU" dirty="0" err="1" smtClean="0"/>
              <a:t>citokinek</a:t>
            </a:r>
            <a:r>
              <a:rPr lang="hu-HU" dirty="0" smtClean="0"/>
              <a:t> termelése, stratégiailag fontos helyük a tápcsatorna </a:t>
            </a:r>
          </a:p>
          <a:p>
            <a:r>
              <a:rPr lang="hu-HU" dirty="0" smtClean="0"/>
              <a:t>nem rendelkeznek érett </a:t>
            </a:r>
            <a:r>
              <a:rPr lang="hu-HU" dirty="0" err="1" smtClean="0"/>
              <a:t>limfoid</a:t>
            </a:r>
            <a:r>
              <a:rPr lang="hu-HU" dirty="0" smtClean="0"/>
              <a:t> markerekkel,</a:t>
            </a:r>
            <a:r>
              <a:rPr lang="hu-HU" dirty="0" err="1" smtClean="0"/>
              <a:t>limfoid</a:t>
            </a:r>
            <a:r>
              <a:rPr lang="hu-HU" dirty="0" smtClean="0"/>
              <a:t> </a:t>
            </a:r>
            <a:r>
              <a:rPr lang="hu-HU" dirty="0" err="1" smtClean="0"/>
              <a:t>progenitor</a:t>
            </a:r>
            <a:r>
              <a:rPr lang="hu-HU" dirty="0" smtClean="0"/>
              <a:t> sejtekre jellemző markereik vannak, jelentős </a:t>
            </a:r>
            <a:r>
              <a:rPr lang="hu-HU" dirty="0" err="1" smtClean="0"/>
              <a:t>citokintermelés</a:t>
            </a:r>
            <a:r>
              <a:rPr lang="hu-HU" dirty="0" smtClean="0"/>
              <a:t> jellemzi őket, a T sejt altípusokhoz hasonló </a:t>
            </a:r>
            <a:r>
              <a:rPr lang="hu-HU" dirty="0" err="1" smtClean="0"/>
              <a:t>citokintermelési</a:t>
            </a:r>
            <a:r>
              <a:rPr lang="hu-HU" dirty="0" smtClean="0"/>
              <a:t> diverzitás jellemzi őket, </a:t>
            </a:r>
            <a:r>
              <a:rPr lang="hu-HU" dirty="0" err="1" smtClean="0"/>
              <a:t>ag-specifikus</a:t>
            </a:r>
            <a:r>
              <a:rPr lang="hu-HU" dirty="0" smtClean="0"/>
              <a:t> interakcióktól függetlenek, a T sejt altípusokkal együtt nyújtanak védelmet a </a:t>
            </a:r>
            <a:r>
              <a:rPr lang="hu-HU" dirty="0" err="1" smtClean="0"/>
              <a:t>mikróbákkal</a:t>
            </a:r>
            <a:r>
              <a:rPr lang="hu-HU" dirty="0" smtClean="0"/>
              <a:t> szemben</a:t>
            </a:r>
            <a:endParaRPr lang="en-US" dirty="0" smtClean="0"/>
          </a:p>
          <a:p>
            <a:endParaRPr lang="hu-HU" b="1" dirty="0"/>
          </a:p>
        </p:txBody>
      </p:sp>
      <p:pic>
        <p:nvPicPr>
          <p:cNvPr id="35842" name="Picture 2" descr="http://collider.com/wp-content/image-base/Movies/N/Natural_Born_Killers/Natural%20Born%20Killers%20movie%20image%20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2890292" cy="1491391"/>
          </a:xfrm>
          <a:prstGeom prst="rect">
            <a:avLst/>
          </a:prstGeom>
          <a:noFill/>
        </p:spPr>
      </p:pic>
      <p:pic>
        <p:nvPicPr>
          <p:cNvPr id="7" name="Picture 2" descr="https://gcps.desire2learn.com/d2l/lor/viewer/viewFile.d2lfile/15539/4628/carto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3456384" cy="2361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188640"/>
            <a:ext cx="7784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Veleszületett immunválasz  </a:t>
            </a:r>
            <a:r>
              <a:rPr lang="hu-HU" sz="3200" i="1" dirty="0" smtClean="0"/>
              <a:t>nem</a:t>
            </a:r>
            <a:r>
              <a:rPr lang="hu-HU" sz="3200" dirty="0" smtClean="0"/>
              <a:t> sejtes elemei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843808" y="1412776"/>
            <a:ext cx="385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Komplement rendszer</a:t>
            </a:r>
            <a:endParaRPr lang="hu-HU" sz="32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572000" y="9087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9512" y="2132856"/>
            <a:ext cx="7920880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Testnedvekben található </a:t>
            </a:r>
            <a:r>
              <a:rPr lang="hu-HU" dirty="0" err="1" smtClean="0"/>
              <a:t>glikoproteinek</a:t>
            </a:r>
            <a:r>
              <a:rPr lang="hu-HU" dirty="0" smtClean="0"/>
              <a:t>.</a:t>
            </a:r>
          </a:p>
          <a:p>
            <a:r>
              <a:rPr lang="hu-HU" dirty="0" smtClean="0"/>
              <a:t>Inaktív egymást láncreakció szerűen aktiváló enzimek (szerin </a:t>
            </a:r>
          </a:p>
          <a:p>
            <a:r>
              <a:rPr lang="hu-HU" dirty="0" err="1" smtClean="0"/>
              <a:t>proteázok</a:t>
            </a:r>
            <a:r>
              <a:rPr lang="hu-HU" dirty="0" smtClean="0"/>
              <a:t>, limitált </a:t>
            </a:r>
            <a:r>
              <a:rPr lang="hu-HU" dirty="0" err="1" smtClean="0"/>
              <a:t>proteolízis</a:t>
            </a:r>
            <a:r>
              <a:rPr lang="hu-HU" dirty="0" smtClean="0"/>
              <a:t>) és szabályozó faktorok összessége.</a:t>
            </a:r>
          </a:p>
          <a:p>
            <a:r>
              <a:rPr lang="hu-HU" dirty="0" smtClean="0"/>
              <a:t>Több, mint 30 keringő illetőleg membránkötött  fehérjéből áll.</a:t>
            </a:r>
          </a:p>
          <a:p>
            <a:r>
              <a:rPr lang="hu-HU" dirty="0" smtClean="0"/>
              <a:t>Elsősorban a májban </a:t>
            </a:r>
            <a:r>
              <a:rPr lang="hu-HU" dirty="0" smtClean="0"/>
              <a:t>termelődnek </a:t>
            </a:r>
            <a:r>
              <a:rPr lang="hu-HU" dirty="0" smtClean="0"/>
              <a:t>(de immunsejtek és hámsejtek is </a:t>
            </a:r>
          </a:p>
          <a:p>
            <a:r>
              <a:rPr lang="hu-HU" dirty="0" smtClean="0"/>
              <a:t>termelik</a:t>
            </a:r>
            <a:r>
              <a:rPr lang="en-US" dirty="0" smtClean="0"/>
              <a:t>)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dirty="0" smtClean="0"/>
              <a:t>Feladataik: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b="1" dirty="0" err="1" smtClean="0">
                <a:latin typeface="+mj-lt"/>
              </a:rPr>
              <a:t>-Gyulladáskeltés</a:t>
            </a:r>
            <a:r>
              <a:rPr lang="hu-HU" b="1" dirty="0">
                <a:latin typeface="+mj-lt"/>
              </a:rPr>
              <a:t>:</a:t>
            </a:r>
            <a:r>
              <a:rPr lang="hu-HU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anaphylatoxin</a:t>
            </a:r>
            <a:r>
              <a:rPr lang="hu-HU" dirty="0">
                <a:latin typeface="+mj-lt"/>
              </a:rPr>
              <a:t>ok (</a:t>
            </a:r>
            <a:r>
              <a:rPr lang="en-US" dirty="0">
                <a:latin typeface="+mj-lt"/>
              </a:rPr>
              <a:t>C3a </a:t>
            </a:r>
            <a:r>
              <a:rPr lang="hu-HU" dirty="0">
                <a:latin typeface="+mj-lt"/>
              </a:rPr>
              <a:t>és</a:t>
            </a:r>
            <a:r>
              <a:rPr lang="en-US" dirty="0">
                <a:latin typeface="+mj-lt"/>
              </a:rPr>
              <a:t> C5a</a:t>
            </a:r>
            <a:r>
              <a:rPr lang="hu-HU" dirty="0">
                <a:latin typeface="+mj-lt"/>
              </a:rPr>
              <a:t>):</a:t>
            </a:r>
            <a:r>
              <a:rPr lang="en-US" dirty="0">
                <a:latin typeface="+mj-lt"/>
              </a:rPr>
              <a:t> </a:t>
            </a:r>
            <a:r>
              <a:rPr lang="hu-HU" dirty="0">
                <a:latin typeface="+mj-lt"/>
              </a:rPr>
              <a:t>hízósejt </a:t>
            </a:r>
            <a:r>
              <a:rPr lang="hu-HU" dirty="0" err="1">
                <a:latin typeface="+mj-lt"/>
              </a:rPr>
              <a:t>degranuláció</a:t>
            </a:r>
            <a:endParaRPr lang="en-US" dirty="0">
              <a:latin typeface="+mj-lt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S</a:t>
            </a:r>
            <a:r>
              <a:rPr lang="hu-HU" dirty="0">
                <a:latin typeface="+mj-lt"/>
              </a:rPr>
              <a:t>imaizom </a:t>
            </a:r>
            <a:r>
              <a:rPr lang="hu-HU" dirty="0" smtClean="0">
                <a:latin typeface="+mj-lt"/>
              </a:rPr>
              <a:t>összehúzódás, hízósejt </a:t>
            </a:r>
            <a:r>
              <a:rPr lang="hu-HU" dirty="0" err="1">
                <a:latin typeface="+mj-lt"/>
              </a:rPr>
              <a:t>degranuláció</a:t>
            </a:r>
            <a:r>
              <a:rPr lang="hu-HU" dirty="0">
                <a:latin typeface="+mj-lt"/>
              </a:rPr>
              <a:t> </a:t>
            </a:r>
            <a:r>
              <a:rPr lang="en-US" dirty="0">
                <a:latin typeface="+mj-lt"/>
              </a:rPr>
              <a:t>              </a:t>
            </a:r>
            <a:r>
              <a:rPr lang="en-US" dirty="0" err="1">
                <a:latin typeface="+mj-lt"/>
              </a:rPr>
              <a:t>medi</a:t>
            </a:r>
            <a:r>
              <a:rPr lang="hu-HU" dirty="0" err="1">
                <a:latin typeface="+mj-lt"/>
              </a:rPr>
              <a:t>átor</a:t>
            </a:r>
            <a:r>
              <a:rPr lang="hu-HU" dirty="0">
                <a:latin typeface="+mj-lt"/>
              </a:rPr>
              <a:t> felszabadulás</a:t>
            </a:r>
            <a:r>
              <a:rPr lang="en-US" dirty="0">
                <a:latin typeface="+mj-lt"/>
              </a:rPr>
              <a:t> (his</a:t>
            </a:r>
            <a:r>
              <a:rPr lang="hu-HU" dirty="0">
                <a:latin typeface="+mj-lt"/>
              </a:rPr>
              <a:t>z</a:t>
            </a:r>
            <a:r>
              <a:rPr lang="en-US" dirty="0" err="1">
                <a:latin typeface="+mj-lt"/>
              </a:rPr>
              <a:t>tamin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leukotri</a:t>
            </a:r>
            <a:r>
              <a:rPr lang="hu-HU" dirty="0">
                <a:latin typeface="+mj-lt"/>
              </a:rPr>
              <a:t>ének</a:t>
            </a:r>
            <a:r>
              <a:rPr lang="en-US" dirty="0">
                <a:latin typeface="+mj-lt"/>
              </a:rPr>
              <a:t>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Vascul</a:t>
            </a:r>
            <a:r>
              <a:rPr lang="hu-HU" dirty="0" err="1">
                <a:latin typeface="+mj-lt"/>
              </a:rPr>
              <a:t>áris</a:t>
            </a:r>
            <a:r>
              <a:rPr lang="hu-HU" dirty="0">
                <a:latin typeface="+mj-lt"/>
              </a:rPr>
              <a:t> változások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dilat</a:t>
            </a:r>
            <a:r>
              <a:rPr lang="hu-HU" dirty="0" err="1">
                <a:latin typeface="+mj-lt"/>
              </a:rPr>
              <a:t>áció</a:t>
            </a:r>
            <a:r>
              <a:rPr lang="en-US" dirty="0">
                <a:latin typeface="+mj-lt"/>
              </a:rPr>
              <a:t>, </a:t>
            </a:r>
            <a:r>
              <a:rPr lang="hu-HU" dirty="0">
                <a:latin typeface="+mj-lt"/>
              </a:rPr>
              <a:t>fokozott </a:t>
            </a:r>
            <a:r>
              <a:rPr lang="hu-HU" dirty="0" err="1">
                <a:latin typeface="+mj-lt"/>
              </a:rPr>
              <a:t>permeabilitás</a:t>
            </a:r>
            <a:r>
              <a:rPr lang="en-US" dirty="0">
                <a:latin typeface="+mj-lt"/>
              </a:rPr>
              <a:t> (</a:t>
            </a:r>
            <a:r>
              <a:rPr lang="hu-HU" dirty="0">
                <a:latin typeface="+mj-lt"/>
              </a:rPr>
              <a:t>ö</a:t>
            </a:r>
            <a:r>
              <a:rPr lang="en-US" dirty="0" smtClean="0">
                <a:latin typeface="+mj-lt"/>
              </a:rPr>
              <a:t>d</a:t>
            </a:r>
            <a:r>
              <a:rPr lang="hu-HU" dirty="0" smtClean="0">
                <a:latin typeface="+mj-lt"/>
              </a:rPr>
              <a:t>é</a:t>
            </a:r>
            <a:r>
              <a:rPr lang="en-US" dirty="0" smtClean="0">
                <a:latin typeface="+mj-lt"/>
              </a:rPr>
              <a:t>ma</a:t>
            </a:r>
            <a:r>
              <a:rPr lang="en-US" dirty="0">
                <a:latin typeface="+mj-lt"/>
              </a:rPr>
              <a:t>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C5a </a:t>
            </a:r>
            <a:r>
              <a:rPr lang="en-US" dirty="0" err="1">
                <a:latin typeface="+mj-lt"/>
              </a:rPr>
              <a:t>leukoc</a:t>
            </a:r>
            <a:r>
              <a:rPr lang="hu-HU" dirty="0">
                <a:latin typeface="+mj-lt"/>
              </a:rPr>
              <a:t>i</a:t>
            </a:r>
            <a:r>
              <a:rPr lang="en-US" dirty="0">
                <a:latin typeface="+mj-lt"/>
              </a:rPr>
              <a:t>t</a:t>
            </a:r>
            <a:r>
              <a:rPr lang="hu-HU" dirty="0">
                <a:latin typeface="+mj-lt"/>
              </a:rPr>
              <a:t>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adh</a:t>
            </a:r>
            <a:r>
              <a:rPr lang="hu-HU" dirty="0" err="1">
                <a:latin typeface="+mj-lt"/>
              </a:rPr>
              <a:t>ézió</a:t>
            </a:r>
            <a:r>
              <a:rPr lang="hu-HU" dirty="0">
                <a:latin typeface="+mj-lt"/>
              </a:rPr>
              <a:t> és </a:t>
            </a:r>
            <a:r>
              <a:rPr lang="en-US" dirty="0" err="1">
                <a:latin typeface="+mj-lt"/>
              </a:rPr>
              <a:t>chemotaxis</a:t>
            </a:r>
            <a:r>
              <a:rPr lang="en-US" dirty="0">
                <a:latin typeface="+mj-lt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b="1" dirty="0" smtClean="0">
                <a:latin typeface="+mj-lt"/>
              </a:rPr>
              <a:t>-O</a:t>
            </a:r>
            <a:r>
              <a:rPr lang="en-US" b="1" dirty="0" err="1">
                <a:latin typeface="+mj-lt"/>
              </a:rPr>
              <a:t>ps</a:t>
            </a:r>
            <a:r>
              <a:rPr lang="hu-HU" b="1" dirty="0">
                <a:latin typeface="+mj-lt"/>
              </a:rPr>
              <a:t>z</a:t>
            </a:r>
            <a:r>
              <a:rPr lang="en-US" b="1" dirty="0" err="1">
                <a:latin typeface="+mj-lt"/>
              </a:rPr>
              <a:t>oniz</a:t>
            </a:r>
            <a:r>
              <a:rPr lang="hu-HU" b="1" dirty="0" err="1">
                <a:latin typeface="+mj-lt"/>
              </a:rPr>
              <a:t>áció</a:t>
            </a:r>
            <a:r>
              <a:rPr lang="en-US" b="1" dirty="0">
                <a:latin typeface="+mj-lt"/>
              </a:rPr>
              <a:t>:</a:t>
            </a:r>
            <a:r>
              <a:rPr lang="en-US" dirty="0">
                <a:latin typeface="+mj-lt"/>
              </a:rPr>
              <a:t> C3b, C3bi, C3d: (</a:t>
            </a:r>
            <a:r>
              <a:rPr lang="hu-HU" dirty="0">
                <a:latin typeface="+mj-lt"/>
              </a:rPr>
              <a:t>k</a:t>
            </a:r>
            <a:r>
              <a:rPr lang="en-US" dirty="0" err="1">
                <a:latin typeface="+mj-lt"/>
              </a:rPr>
              <a:t>omplement</a:t>
            </a:r>
            <a:r>
              <a:rPr lang="en-US" dirty="0">
                <a:latin typeface="+mj-lt"/>
              </a:rPr>
              <a:t> receptor</a:t>
            </a:r>
            <a:r>
              <a:rPr lang="hu-HU" dirty="0">
                <a:latin typeface="+mj-lt"/>
              </a:rPr>
              <a:t>okhoz kötődve fokozza a </a:t>
            </a:r>
            <a:r>
              <a:rPr lang="hu-HU" dirty="0" err="1">
                <a:latin typeface="+mj-lt"/>
              </a:rPr>
              <a:t>fagocitózist</a:t>
            </a:r>
            <a:r>
              <a:rPr lang="en-US" dirty="0">
                <a:latin typeface="+mj-lt"/>
              </a:rPr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b="1" dirty="0" err="1" smtClean="0">
                <a:latin typeface="+mj-lt"/>
              </a:rPr>
              <a:t>-Keringő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>
                <a:latin typeface="+mj-lt"/>
              </a:rPr>
              <a:t>immunkomplexek</a:t>
            </a:r>
            <a:r>
              <a:rPr lang="hu-HU" b="1" dirty="0">
                <a:latin typeface="+mj-lt"/>
              </a:rPr>
              <a:t> </a:t>
            </a:r>
            <a:r>
              <a:rPr lang="hu-HU" b="1" dirty="0" smtClean="0">
                <a:latin typeface="+mj-lt"/>
              </a:rPr>
              <a:t>eltávolítása: </a:t>
            </a:r>
            <a:r>
              <a:rPr lang="hu-HU" dirty="0" smtClean="0">
                <a:latin typeface="+mj-lt"/>
              </a:rPr>
              <a:t>CR1 + C3b, C4b</a:t>
            </a:r>
            <a:endParaRPr lang="en-US" dirty="0">
              <a:latin typeface="+mj-lt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b="1" dirty="0" err="1" smtClean="0">
                <a:latin typeface="+mj-lt"/>
              </a:rPr>
              <a:t>-</a:t>
            </a:r>
            <a:r>
              <a:rPr lang="hu-HU" b="1" dirty="0" err="1" smtClean="0">
                <a:latin typeface="+mj-lt"/>
              </a:rPr>
              <a:t>Sejtlízis</a:t>
            </a:r>
            <a:r>
              <a:rPr lang="hu-HU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membr</a:t>
            </a:r>
            <a:r>
              <a:rPr lang="hu-HU" dirty="0" err="1">
                <a:latin typeface="+mj-lt"/>
              </a:rPr>
              <a:t>án</a:t>
            </a:r>
            <a:r>
              <a:rPr lang="en-US" dirty="0">
                <a:latin typeface="+mj-lt"/>
              </a:rPr>
              <a:t> attack complex: C5b-C9 </a:t>
            </a:r>
          </a:p>
          <a:p>
            <a:endParaRPr lang="hu-HU" dirty="0"/>
          </a:p>
        </p:txBody>
      </p:sp>
      <p:pic>
        <p:nvPicPr>
          <p:cNvPr id="34818" name="Picture 2" descr="http://0.tqn.com/d/thyroid/1/0/c/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908720"/>
            <a:ext cx="1962547" cy="2472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31640" y="404664"/>
            <a:ext cx="6048671" cy="6048672"/>
            <a:chOff x="1338" y="709"/>
            <a:chExt cx="2694" cy="3054"/>
          </a:xfrm>
        </p:grpSpPr>
        <p:pic>
          <p:nvPicPr>
            <p:cNvPr id="3" name="Picture 16" descr="http://www.profelis.org/amc/vorlesungen/gifs/MMPE_13IMM_163_02_eps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8" y="709"/>
              <a:ext cx="2694" cy="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2245" y="1979"/>
              <a:ext cx="363" cy="1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 dirty="0"/>
                <a:t>C4bC2b</a:t>
              </a:r>
            </a:p>
          </p:txBody>
        </p:sp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2290" y="1797"/>
              <a:ext cx="182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 sz="1200" b="1" dirty="0"/>
                <a:t>C2b</a:t>
              </a: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2428" y="1691"/>
              <a:ext cx="136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 sz="1200" b="1" dirty="0"/>
                <a:t>C2a</a:t>
              </a:r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3419872" y="4005064"/>
            <a:ext cx="74251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 smtClean="0"/>
              <a:t>C4b2b3b</a:t>
            </a:r>
            <a:endParaRPr lang="hu-HU" sz="1200" dirty="0"/>
          </a:p>
        </p:txBody>
      </p:sp>
      <p:pic>
        <p:nvPicPr>
          <p:cNvPr id="33794" name="Picture 2" descr="http://classconnection.s3.amazonaws.com/636/flashcards/1088636/png/screen_shot_2012-05-26_at_102851_am1338053343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25144"/>
            <a:ext cx="2056652" cy="1944216"/>
          </a:xfrm>
          <a:prstGeom prst="rect">
            <a:avLst/>
          </a:prstGeom>
          <a:noFill/>
        </p:spPr>
      </p:pic>
      <p:pic>
        <p:nvPicPr>
          <p:cNvPr id="33796" name="Picture 4" descr="http://www.biochemsoctrans.org/bst/030/1001/bst0301001a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6632"/>
            <a:ext cx="1329694" cy="1405194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5120719" y="6381328"/>
            <a:ext cx="4023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(animáció </a:t>
            </a:r>
            <a:r>
              <a:rPr lang="hu-HU" sz="1200" dirty="0" smtClean="0">
                <a:hlinkClick r:id="rId5"/>
              </a:rPr>
              <a:t>http://www.youtube.com/watch?v=vbWYz9XDtLw</a:t>
            </a:r>
            <a:r>
              <a:rPr lang="hu-HU" sz="1200" dirty="0" smtClean="0"/>
              <a:t>)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028384" y="1772816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!</a:t>
            </a:r>
            <a:endParaRPr lang="hu-HU" sz="9600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547664" y="31409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70C0"/>
                </a:solidFill>
              </a:rPr>
              <a:t>Klasszikus C3 </a:t>
            </a:r>
            <a:r>
              <a:rPr lang="hu-HU" sz="1400" dirty="0" err="1" smtClean="0">
                <a:solidFill>
                  <a:srgbClr val="0070C0"/>
                </a:solidFill>
              </a:rPr>
              <a:t>konvertáz</a:t>
            </a:r>
            <a:endParaRPr lang="hu-HU" sz="1400" dirty="0">
              <a:solidFill>
                <a:srgbClr val="0070C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300192" y="306896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70C0"/>
                </a:solidFill>
              </a:rPr>
              <a:t>Alternatív C3 </a:t>
            </a:r>
            <a:r>
              <a:rPr lang="hu-HU" sz="1400" dirty="0" err="1" smtClean="0">
                <a:solidFill>
                  <a:srgbClr val="0070C0"/>
                </a:solidFill>
              </a:rPr>
              <a:t>konvertáz</a:t>
            </a:r>
            <a:endParaRPr lang="hu-HU" sz="1400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187624" y="407707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70C0"/>
                </a:solidFill>
              </a:rPr>
              <a:t>Klasszikus C5 </a:t>
            </a:r>
            <a:r>
              <a:rPr lang="hu-HU" sz="1400" dirty="0" err="1" smtClean="0">
                <a:solidFill>
                  <a:srgbClr val="0070C0"/>
                </a:solidFill>
              </a:rPr>
              <a:t>konvertáz</a:t>
            </a:r>
            <a:endParaRPr lang="hu-HU" sz="1400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516216" y="407707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70C0"/>
                </a:solidFill>
              </a:rPr>
              <a:t>Alternatív C5 </a:t>
            </a:r>
            <a:r>
              <a:rPr lang="hu-HU" sz="1400" dirty="0" err="1" smtClean="0">
                <a:solidFill>
                  <a:srgbClr val="0070C0"/>
                </a:solidFill>
              </a:rPr>
              <a:t>konvertáz</a:t>
            </a:r>
            <a:endParaRPr lang="hu-H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4231</Words>
  <Application>Microsoft Office PowerPoint</Application>
  <PresentationFormat>Diavetítés a képernyőre (4:3 oldalarány)</PresentationFormat>
  <Paragraphs>585</Paragraphs>
  <Slides>63</Slides>
  <Notes>20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63</vt:i4>
      </vt:variant>
    </vt:vector>
  </HeadingPairs>
  <TitlesOfParts>
    <vt:vector size="68" baseType="lpstr">
      <vt:lpstr>Office-téma</vt:lpstr>
      <vt:lpstr>CorelPhotoPaint.Image.6</vt:lpstr>
      <vt:lpstr>Image</vt:lpstr>
      <vt:lpstr>Bitkép</vt:lpstr>
      <vt:lpstr>Photo Editor Photo</vt:lpstr>
      <vt:lpstr>ÁOK Immunológia Konzultáció</vt:lpstr>
      <vt:lpstr>Immunszervek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Lymphocyta alcsoportok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Fogalmak…</vt:lpstr>
      <vt:lpstr>53. dia</vt:lpstr>
      <vt:lpstr>Gyakorlatok</vt:lpstr>
      <vt:lpstr>Áramlási citometria</vt:lpstr>
      <vt:lpstr>56. dia</vt:lpstr>
      <vt:lpstr>Antigén-antitest kölcsönhatáson alapuló módszerek</vt:lpstr>
      <vt:lpstr>Immunszerológia, agglutináció, precipitáció</vt:lpstr>
      <vt:lpstr>59. dia</vt:lpstr>
      <vt:lpstr>Komplement rendszer, migráció</vt:lpstr>
      <vt:lpstr>Sejttenyésztés</vt:lpstr>
      <vt:lpstr>Immunizáció, vakcináció</vt:lpstr>
      <vt:lpstr>Eredményes felkészülést!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ÁOK Immunológia Konzultáció</dc:title>
  <dc:creator>guest</dc:creator>
  <cp:lastModifiedBy>guest</cp:lastModifiedBy>
  <cp:revision>153</cp:revision>
  <dcterms:created xsi:type="dcterms:W3CDTF">2013-10-28T11:09:25Z</dcterms:created>
  <dcterms:modified xsi:type="dcterms:W3CDTF">2013-10-29T10:08:46Z</dcterms:modified>
</cp:coreProperties>
</file>