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326" r:id="rId3"/>
    <p:sldId id="31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27" r:id="rId17"/>
    <p:sldId id="269" r:id="rId18"/>
    <p:sldId id="32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321" r:id="rId29"/>
    <p:sldId id="322" r:id="rId30"/>
    <p:sldId id="323" r:id="rId31"/>
    <p:sldId id="280" r:id="rId32"/>
    <p:sldId id="317" r:id="rId33"/>
    <p:sldId id="281" r:id="rId34"/>
    <p:sldId id="297" r:id="rId35"/>
    <p:sldId id="299" r:id="rId36"/>
    <p:sldId id="301" r:id="rId37"/>
    <p:sldId id="298" r:id="rId38"/>
    <p:sldId id="330" r:id="rId39"/>
    <p:sldId id="300" r:id="rId40"/>
    <p:sldId id="302" r:id="rId41"/>
    <p:sldId id="284" r:id="rId42"/>
    <p:sldId id="285" r:id="rId43"/>
    <p:sldId id="286" r:id="rId44"/>
    <p:sldId id="303" r:id="rId45"/>
    <p:sldId id="287" r:id="rId46"/>
    <p:sldId id="288" r:id="rId47"/>
    <p:sldId id="320" r:id="rId48"/>
    <p:sldId id="331" r:id="rId49"/>
    <p:sldId id="289" r:id="rId50"/>
    <p:sldId id="290" r:id="rId51"/>
    <p:sldId id="292" r:id="rId52"/>
    <p:sldId id="293" r:id="rId53"/>
    <p:sldId id="304" r:id="rId54"/>
    <p:sldId id="295" r:id="rId55"/>
    <p:sldId id="305" r:id="rId56"/>
    <p:sldId id="306" r:id="rId57"/>
    <p:sldId id="328" r:id="rId58"/>
    <p:sldId id="324" r:id="rId59"/>
    <p:sldId id="325" r:id="rId60"/>
    <p:sldId id="307" r:id="rId61"/>
    <p:sldId id="308" r:id="rId62"/>
    <p:sldId id="309" r:id="rId63"/>
    <p:sldId id="310" r:id="rId64"/>
    <p:sldId id="312" r:id="rId65"/>
    <p:sldId id="313" r:id="rId66"/>
    <p:sldId id="314" r:id="rId67"/>
    <p:sldId id="318" r:id="rId68"/>
    <p:sldId id="315" r:id="rId69"/>
    <p:sldId id="316" r:id="rId7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2090" autoAdjust="0"/>
  </p:normalViewPr>
  <p:slideViewPr>
    <p:cSldViewPr>
      <p:cViewPr varScale="1">
        <p:scale>
          <a:sx n="67" d="100"/>
          <a:sy n="67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DCD4C-BF1B-410F-ACB1-0541435AABF7}" type="datetimeFigureOut">
              <a:rPr lang="hu-HU" smtClean="0"/>
              <a:pPr/>
              <a:t>2013.10.29.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EDF73-B678-49EF-A0EC-5528082D676B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65125"/>
            <a:r>
              <a:rPr lang="hu-HU" sz="1200" b="0" dirty="0" err="1" smtClean="0"/>
              <a:t>Fagocitózis</a:t>
            </a:r>
            <a:r>
              <a:rPr lang="hu-HU" sz="1200" b="0" dirty="0" smtClean="0"/>
              <a:t>: </a:t>
            </a:r>
          </a:p>
          <a:p>
            <a:pPr marL="365125">
              <a:buFontTx/>
              <a:buChar char="•"/>
            </a:pPr>
            <a:r>
              <a:rPr lang="hu-HU" sz="1200" b="0" dirty="0" smtClean="0"/>
              <a:t>	</a:t>
            </a:r>
            <a:r>
              <a:rPr lang="hu-HU" sz="1200" b="0" dirty="0" err="1" smtClean="0"/>
              <a:t>partikulum</a:t>
            </a:r>
            <a:r>
              <a:rPr lang="hu-HU" sz="1200" b="0" dirty="0" smtClean="0"/>
              <a:t> (</a:t>
            </a:r>
            <a:r>
              <a:rPr lang="hu-HU" sz="1200" b="0" dirty="0" err="1" smtClean="0"/>
              <a:t>mikróba</a:t>
            </a:r>
            <a:r>
              <a:rPr lang="hu-HU" sz="1200" b="0" dirty="0" smtClean="0"/>
              <a:t>) bekebelezés (</a:t>
            </a:r>
            <a:r>
              <a:rPr lang="hu-HU" sz="1200" b="0" dirty="0" err="1" smtClean="0"/>
              <a:t>endocitozis</a:t>
            </a:r>
            <a:r>
              <a:rPr lang="hu-HU" sz="1200" b="0" dirty="0" smtClean="0"/>
              <a:t>)</a:t>
            </a:r>
          </a:p>
          <a:p>
            <a:pPr marL="365125">
              <a:buFontTx/>
              <a:buChar char="•"/>
            </a:pPr>
            <a:r>
              <a:rPr lang="hu-HU" sz="1200" b="0" dirty="0" smtClean="0"/>
              <a:t>     	alkotóelemekre bontás</a:t>
            </a:r>
          </a:p>
          <a:p>
            <a:pPr marL="365125">
              <a:buFontTx/>
              <a:buChar char="•"/>
            </a:pPr>
            <a:r>
              <a:rPr lang="hu-HU" sz="1200" b="0" dirty="0" smtClean="0"/>
              <a:t>      	„megölés” (</a:t>
            </a:r>
            <a:r>
              <a:rPr lang="hu-HU" sz="1200" b="0" dirty="0" err="1" smtClean="0"/>
              <a:t>killing</a:t>
            </a:r>
            <a:r>
              <a:rPr lang="hu-HU" sz="1200" b="0" dirty="0" smtClean="0"/>
              <a:t>) rövid életű oxigéntartalmú gyökökkel                                         </a:t>
            </a:r>
          </a:p>
          <a:p>
            <a:pPr marL="365125">
              <a:buFontTx/>
              <a:buChar char="•"/>
            </a:pPr>
            <a:r>
              <a:rPr lang="hu-HU" sz="1200" b="0" dirty="0" smtClean="0"/>
              <a:t>      	(szuperoxid, hidrogén </a:t>
            </a:r>
            <a:r>
              <a:rPr lang="hu-HU" sz="1200" b="0" dirty="0" err="1" smtClean="0"/>
              <a:t>hiperoxid</a:t>
            </a:r>
            <a:r>
              <a:rPr lang="hu-HU" sz="1200" b="0" dirty="0" smtClean="0"/>
              <a:t>, </a:t>
            </a:r>
            <a:r>
              <a:rPr lang="hu-HU" sz="1200" b="0" dirty="0" err="1" smtClean="0"/>
              <a:t>hipoklorit</a:t>
            </a:r>
            <a:r>
              <a:rPr lang="hu-HU" sz="1200" b="0" dirty="0" smtClean="0"/>
              <a:t>, </a:t>
            </a:r>
          </a:p>
          <a:p>
            <a:pPr marL="365125"/>
            <a:r>
              <a:rPr lang="hu-HU" sz="1200" b="0" dirty="0" smtClean="0"/>
              <a:t>		nitrogén monoxid (NO) </a:t>
            </a:r>
          </a:p>
          <a:p>
            <a:pPr marL="365125">
              <a:buFontTx/>
              <a:buChar char="•"/>
            </a:pPr>
            <a:r>
              <a:rPr lang="hu-HU" sz="1200" b="0" dirty="0" smtClean="0"/>
              <a:t>        	antigén bemutatás (MHC-II/</a:t>
            </a:r>
            <a:r>
              <a:rPr lang="hu-HU" sz="1200" b="0" dirty="0" err="1" smtClean="0"/>
              <a:t>peptid</a:t>
            </a:r>
            <a:r>
              <a:rPr lang="hu-HU" sz="1200" b="0" dirty="0" smtClean="0"/>
              <a:t>) (</a:t>
            </a:r>
            <a:r>
              <a:rPr lang="hu-HU" sz="1200" b="0" dirty="0" err="1" smtClean="0"/>
              <a:t>dendritikus</a:t>
            </a:r>
            <a:r>
              <a:rPr lang="hu-HU" sz="1200" b="0" dirty="0" smtClean="0"/>
              <a:t> sejtek)</a:t>
            </a:r>
          </a:p>
          <a:p>
            <a:pPr marL="365125">
              <a:buFontTx/>
              <a:buChar char="•"/>
            </a:pPr>
            <a:r>
              <a:rPr lang="hu-HU" sz="1200" b="0" dirty="0" smtClean="0"/>
              <a:t>         	kemotaxis (irányított migráció)  </a:t>
            </a:r>
          </a:p>
          <a:p>
            <a:pPr marL="365125"/>
            <a:r>
              <a:rPr lang="hu-HU" sz="1200" b="0" dirty="0" smtClean="0"/>
              <a:t>		bakteriális termékek </a:t>
            </a:r>
          </a:p>
          <a:p>
            <a:pPr marL="365125"/>
            <a:r>
              <a:rPr lang="hu-HU" sz="1200" b="0" dirty="0" smtClean="0"/>
              <a:t>                      		(</a:t>
            </a:r>
            <a:r>
              <a:rPr lang="hu-HU" sz="1200" b="0" dirty="0" err="1" smtClean="0"/>
              <a:t>formil-metionin-leucil-fenilalanin</a:t>
            </a:r>
            <a:r>
              <a:rPr lang="hu-HU" sz="1200" b="0" dirty="0" smtClean="0"/>
              <a:t>, </a:t>
            </a:r>
            <a:r>
              <a:rPr lang="hu-HU" sz="1200" b="0" dirty="0" err="1" smtClean="0"/>
              <a:t>fMLP</a:t>
            </a:r>
            <a:r>
              <a:rPr lang="hu-HU" sz="1200" b="0" dirty="0" smtClean="0"/>
              <a:t>)</a:t>
            </a:r>
          </a:p>
          <a:p>
            <a:pPr marL="365125"/>
            <a:r>
              <a:rPr lang="hu-HU" sz="1200" b="0" dirty="0" smtClean="0"/>
              <a:t>                      	komplement termékek ( C5a, C3a)</a:t>
            </a:r>
          </a:p>
          <a:p>
            <a:pPr marL="365125"/>
            <a:r>
              <a:rPr lang="hu-HU" sz="1200" b="0" dirty="0" smtClean="0"/>
              <a:t>               	mediátorok, </a:t>
            </a:r>
            <a:r>
              <a:rPr lang="hu-HU" sz="1200" b="0" dirty="0" err="1" smtClean="0"/>
              <a:t>citokinek</a:t>
            </a:r>
            <a:r>
              <a:rPr lang="hu-HU" sz="1200" b="0" dirty="0" smtClean="0"/>
              <a:t> (PAF, IL-8)</a:t>
            </a:r>
          </a:p>
          <a:p>
            <a:pPr marL="365125"/>
            <a:r>
              <a:rPr lang="hu-HU" sz="1200" b="0" dirty="0" smtClean="0"/>
              <a:t>                    	</a:t>
            </a:r>
            <a:r>
              <a:rPr lang="hu-HU" sz="1200" b="0" dirty="0" err="1" smtClean="0"/>
              <a:t>leukotrienek</a:t>
            </a:r>
            <a:r>
              <a:rPr lang="hu-HU" sz="1200" b="0" dirty="0" smtClean="0"/>
              <a:t> hatására </a:t>
            </a:r>
          </a:p>
          <a:p>
            <a:pPr marL="365125">
              <a:buFontTx/>
              <a:buChar char="•"/>
            </a:pPr>
            <a:r>
              <a:rPr lang="hu-HU" sz="1200" b="0" dirty="0" smtClean="0"/>
              <a:t>    	fagocita receptorok:  </a:t>
            </a:r>
          </a:p>
          <a:p>
            <a:pPr marL="365125"/>
            <a:r>
              <a:rPr lang="hu-HU" sz="1200" b="0" dirty="0" smtClean="0"/>
              <a:t>		</a:t>
            </a:r>
            <a:r>
              <a:rPr lang="hu-HU" sz="1200" b="0" dirty="0" err="1" smtClean="0"/>
              <a:t>Fc</a:t>
            </a:r>
            <a:r>
              <a:rPr lang="hu-HU" sz="1200" b="0" dirty="0" smtClean="0"/>
              <a:t> receptorok ( </a:t>
            </a:r>
            <a:r>
              <a:rPr lang="hu-HU" sz="1200" b="0" dirty="0" err="1" smtClean="0"/>
              <a:t>IgG</a:t>
            </a:r>
            <a:r>
              <a:rPr lang="hu-HU" sz="1200" b="0" dirty="0" smtClean="0"/>
              <a:t> kötés)</a:t>
            </a:r>
          </a:p>
          <a:p>
            <a:pPr marL="365125"/>
            <a:r>
              <a:rPr lang="hu-HU" sz="1200" b="0" dirty="0" smtClean="0"/>
              <a:t>                    	komplement receptorok ( CR1, CR2, CR3, CR4)</a:t>
            </a:r>
          </a:p>
          <a:p>
            <a:pPr marL="365125"/>
            <a:r>
              <a:rPr lang="hu-HU" sz="1200" b="0" dirty="0" smtClean="0"/>
              <a:t>                 	szénhidrát (</a:t>
            </a:r>
            <a:r>
              <a:rPr lang="hu-HU" sz="1200" b="0" dirty="0" err="1" smtClean="0"/>
              <a:t>lektin</a:t>
            </a:r>
            <a:r>
              <a:rPr lang="hu-HU" sz="1200" b="0" dirty="0" smtClean="0"/>
              <a:t>) kötő receptorok </a:t>
            </a:r>
          </a:p>
          <a:p>
            <a:pPr marL="365125"/>
            <a:r>
              <a:rPr lang="hu-HU" sz="1200" b="0" dirty="0" smtClean="0"/>
              <a:t>			(pl. </a:t>
            </a:r>
            <a:r>
              <a:rPr lang="hu-HU" sz="1200" b="0" dirty="0" err="1" smtClean="0"/>
              <a:t>mannóz</a:t>
            </a:r>
            <a:r>
              <a:rPr lang="hu-HU" sz="1200" b="0" dirty="0" smtClean="0"/>
              <a:t> receptor)</a:t>
            </a:r>
          </a:p>
          <a:p>
            <a:pPr marL="365125">
              <a:buFontTx/>
              <a:buChar char="•"/>
            </a:pPr>
            <a:r>
              <a:rPr lang="hu-HU" sz="1200" b="0" dirty="0" smtClean="0"/>
              <a:t>      	</a:t>
            </a:r>
            <a:r>
              <a:rPr lang="hu-HU" sz="1200" b="0" dirty="0" err="1" smtClean="0"/>
              <a:t>opszonizáció</a:t>
            </a:r>
            <a:r>
              <a:rPr lang="hu-HU" sz="1200" b="0" dirty="0" smtClean="0"/>
              <a:t>: bekebelezendő </a:t>
            </a:r>
            <a:r>
              <a:rPr lang="hu-HU" sz="1200" b="0" dirty="0" err="1" smtClean="0"/>
              <a:t>partikulum</a:t>
            </a:r>
            <a:r>
              <a:rPr lang="hu-HU" sz="1200" b="0" dirty="0" smtClean="0"/>
              <a:t> „bevonása”:</a:t>
            </a:r>
          </a:p>
          <a:p>
            <a:pPr marL="365125"/>
            <a:r>
              <a:rPr lang="hu-HU" sz="1200" b="0" dirty="0" smtClean="0"/>
              <a:t>                        	</a:t>
            </a:r>
            <a:r>
              <a:rPr lang="hu-HU" sz="1200" b="0" dirty="0" err="1" smtClean="0"/>
              <a:t>IgG-vel</a:t>
            </a:r>
            <a:r>
              <a:rPr lang="hu-HU" sz="1200" b="0" dirty="0" smtClean="0"/>
              <a:t>,</a:t>
            </a:r>
          </a:p>
          <a:p>
            <a:pPr marL="365125"/>
            <a:r>
              <a:rPr lang="hu-HU" sz="1200" b="0" dirty="0" smtClean="0"/>
              <a:t>              		komplement aktivációs termékkel.                                                                                          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DF73-B678-49EF-A0EC-5528082D676B}" type="slidenum">
              <a:rPr lang="hu-HU" smtClean="0"/>
              <a:pPr/>
              <a:t>7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22528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Clr>
                <a:srgbClr val="EEECE1"/>
              </a:buClr>
            </a:pPr>
            <a:fld id="{B5A9FCC6-DC4A-42F2-870B-503C85578D28}" type="slidenum">
              <a:rPr lang="en-US" smtClean="0">
                <a:solidFill>
                  <a:srgbClr val="000000"/>
                </a:solidFill>
              </a:rPr>
              <a:pPr>
                <a:buClr>
                  <a:srgbClr val="EEECE1"/>
                </a:buClr>
              </a:pPr>
              <a:t>35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65125" indent="-365125"/>
            <a:r>
              <a:rPr lang="hu-HU" sz="1200" b="0" dirty="0" smtClean="0"/>
              <a:t>Az adaptív immunválaszban az aktivált T sejtekből Th1, Th2 és </a:t>
            </a:r>
            <a:r>
              <a:rPr lang="hu-HU" sz="1200" b="0" dirty="0" err="1" smtClean="0"/>
              <a:t>regulatív</a:t>
            </a:r>
            <a:r>
              <a:rPr lang="hu-HU" sz="1200" b="0" dirty="0" smtClean="0"/>
              <a:t> </a:t>
            </a:r>
            <a:r>
              <a:rPr lang="hu-HU" sz="1200" b="0" dirty="0" err="1" smtClean="0"/>
              <a:t>Treg</a:t>
            </a:r>
            <a:r>
              <a:rPr lang="hu-HU" sz="1200" b="0" dirty="0" smtClean="0"/>
              <a:t> sejtek képződnek.</a:t>
            </a:r>
          </a:p>
          <a:p>
            <a:pPr marL="365125" indent="-365125"/>
            <a:endParaRPr lang="hu-HU" sz="1200" b="0" dirty="0" smtClean="0"/>
          </a:p>
          <a:p>
            <a:pPr marL="365125" indent="-365125"/>
            <a:r>
              <a:rPr lang="hu-HU" sz="1200" b="0" dirty="0" smtClean="0"/>
              <a:t>Th1 sejtek </a:t>
            </a:r>
            <a:r>
              <a:rPr lang="hu-HU" sz="1200" b="0" dirty="0" err="1" smtClean="0"/>
              <a:t>citokinjei</a:t>
            </a:r>
            <a:r>
              <a:rPr lang="hu-HU" sz="1200" b="0" dirty="0" smtClean="0"/>
              <a:t> a </a:t>
            </a:r>
            <a:r>
              <a:rPr lang="hu-HU" sz="1200" b="0" dirty="0" err="1" smtClean="0"/>
              <a:t>mikrobiális</a:t>
            </a:r>
            <a:r>
              <a:rPr lang="hu-HU" sz="1200" b="0" dirty="0" smtClean="0"/>
              <a:t> védekezést fokozó </a:t>
            </a:r>
            <a:r>
              <a:rPr lang="hu-HU" sz="1200" b="0" dirty="0" err="1" smtClean="0"/>
              <a:t>citokineket</a:t>
            </a:r>
            <a:r>
              <a:rPr lang="hu-HU" sz="1200" b="0" dirty="0" smtClean="0"/>
              <a:t> termelnek: </a:t>
            </a:r>
          </a:p>
          <a:p>
            <a:pPr marL="365125" indent="-365125"/>
            <a:r>
              <a:rPr lang="hu-HU" sz="1200" b="0" dirty="0" smtClean="0"/>
              <a:t>	IL-2, IFN gamma, IL-12, IL-18, IL-23</a:t>
            </a:r>
          </a:p>
          <a:p>
            <a:pPr marL="365125" indent="-365125"/>
            <a:endParaRPr lang="hu-HU" sz="1200" b="0" dirty="0" smtClean="0"/>
          </a:p>
          <a:p>
            <a:pPr marL="365125" indent="-365125"/>
            <a:r>
              <a:rPr lang="hu-HU" sz="1200" b="0" dirty="0" smtClean="0"/>
              <a:t>Th2 sejtek: az allergiás hajlamot erősítő </a:t>
            </a:r>
            <a:r>
              <a:rPr lang="hu-HU" sz="1200" b="0" dirty="0" err="1" smtClean="0"/>
              <a:t>citokineket</a:t>
            </a:r>
            <a:r>
              <a:rPr lang="hu-HU" sz="1200" b="0" dirty="0" smtClean="0"/>
              <a:t> </a:t>
            </a:r>
            <a:r>
              <a:rPr lang="hu-HU" sz="1200" b="0" dirty="0" err="1" smtClean="0"/>
              <a:t>temelnek</a:t>
            </a:r>
            <a:r>
              <a:rPr lang="hu-HU" sz="1200" b="0" dirty="0" smtClean="0"/>
              <a:t>: IL-4, IL-5, IL-13</a:t>
            </a:r>
          </a:p>
          <a:p>
            <a:pPr marL="365125" indent="-365125"/>
            <a:endParaRPr lang="hu-HU" sz="1200" b="0" dirty="0" smtClean="0"/>
          </a:p>
          <a:p>
            <a:pPr marL="365125" indent="-365125"/>
            <a:r>
              <a:rPr lang="hu-HU" sz="1200" b="0" dirty="0" smtClean="0"/>
              <a:t>A </a:t>
            </a:r>
            <a:r>
              <a:rPr lang="hu-HU" sz="1200" b="0" dirty="0" err="1" smtClean="0"/>
              <a:t>regulativ</a:t>
            </a:r>
            <a:r>
              <a:rPr lang="hu-HU" sz="1200" b="0" dirty="0" smtClean="0"/>
              <a:t> sejtek:</a:t>
            </a:r>
          </a:p>
          <a:p>
            <a:pPr marL="365125" indent="-365125">
              <a:buFontTx/>
              <a:buChar char="•"/>
            </a:pPr>
            <a:r>
              <a:rPr lang="hu-HU" sz="1200" b="0" dirty="0" smtClean="0"/>
              <a:t>Tr1 ( IL-10 termelés)</a:t>
            </a:r>
          </a:p>
          <a:p>
            <a:pPr marL="365125" indent="-365125">
              <a:buFontTx/>
              <a:buChar char="•"/>
            </a:pPr>
            <a:r>
              <a:rPr lang="hu-HU" sz="1200" b="0" dirty="0" smtClean="0"/>
              <a:t>Tr3  (</a:t>
            </a:r>
            <a:r>
              <a:rPr lang="hu-HU" sz="1200" b="0" dirty="0" err="1" smtClean="0"/>
              <a:t>transforming</a:t>
            </a:r>
            <a:r>
              <a:rPr lang="hu-HU" sz="1200" b="0" dirty="0" smtClean="0"/>
              <a:t> </a:t>
            </a:r>
            <a:r>
              <a:rPr lang="hu-HU" sz="1200" b="0" dirty="0" err="1" smtClean="0"/>
              <a:t>growth</a:t>
            </a:r>
            <a:r>
              <a:rPr lang="hu-HU" sz="1200" b="0" dirty="0" smtClean="0"/>
              <a:t> </a:t>
            </a:r>
            <a:r>
              <a:rPr lang="hu-HU" sz="1200" b="0" dirty="0" err="1" smtClean="0"/>
              <a:t>factor</a:t>
            </a:r>
            <a:r>
              <a:rPr lang="hu-HU" sz="1200" b="0" dirty="0" smtClean="0"/>
              <a:t> </a:t>
            </a:r>
            <a:r>
              <a:rPr lang="hu-HU" sz="1200" b="0" dirty="0" err="1" smtClean="0"/>
              <a:t>beta</a:t>
            </a:r>
            <a:r>
              <a:rPr lang="hu-HU" sz="1200" b="0" dirty="0" smtClean="0"/>
              <a:t>, TGF </a:t>
            </a:r>
            <a:r>
              <a:rPr lang="hu-HU" sz="1200" b="0" dirty="0" err="1" smtClean="0"/>
              <a:t>beta</a:t>
            </a:r>
            <a:r>
              <a:rPr lang="hu-HU" sz="1200" b="0" dirty="0" smtClean="0"/>
              <a:t> termelés) </a:t>
            </a:r>
          </a:p>
          <a:p>
            <a:pPr marL="365125" indent="-365125">
              <a:buFontTx/>
              <a:buChar char="•"/>
            </a:pPr>
            <a:r>
              <a:rPr lang="hu-HU" sz="1200" b="0" dirty="0" err="1" smtClean="0"/>
              <a:t>Treg</a:t>
            </a:r>
            <a:r>
              <a:rPr lang="hu-HU" sz="1200" b="0" dirty="0" smtClean="0"/>
              <a:t> ( IL-10, TGF </a:t>
            </a:r>
            <a:r>
              <a:rPr lang="hu-HU" sz="1200" b="0" dirty="0" err="1" smtClean="0"/>
              <a:t>beta</a:t>
            </a:r>
            <a:r>
              <a:rPr lang="hu-HU" sz="1200" b="0" dirty="0" smtClean="0"/>
              <a:t> termelés) (</a:t>
            </a:r>
            <a:r>
              <a:rPr lang="hu-HU" sz="1200" b="0" dirty="0" err="1" smtClean="0"/>
              <a:t>szuppresszor</a:t>
            </a:r>
            <a:r>
              <a:rPr lang="hu-HU" sz="1200" b="0" dirty="0" smtClean="0"/>
              <a:t> hatás)</a:t>
            </a:r>
          </a:p>
          <a:p>
            <a:endParaRPr lang="hu-HU" dirty="0" smtClean="0"/>
          </a:p>
        </p:txBody>
      </p:sp>
      <p:sp>
        <p:nvSpPr>
          <p:cNvPr id="22835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Clr>
                <a:srgbClr val="EEECE1"/>
              </a:buClr>
            </a:pPr>
            <a:fld id="{2E9A35E5-EB03-4BD7-92BE-4878B16A5EF2}" type="slidenum">
              <a:rPr lang="en-US" smtClean="0">
                <a:solidFill>
                  <a:srgbClr val="000000"/>
                </a:solidFill>
              </a:rPr>
              <a:pPr>
                <a:buClr>
                  <a:srgbClr val="EEECE1"/>
                </a:buClr>
              </a:pPr>
              <a:t>37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u-HU" smtClean="0"/>
              <a:t>Kb. ezt kell tudni az év végére.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Allélkizárás: az egyik kromoszóma eredményes, funkcionális mű láncot eredményező génátrendeződése irreverzibilisen megakadályozza, hogy a </a:t>
            </a:r>
            <a:r>
              <a:rPr lang="hu-HU" dirty="0" err="1" smtClean="0"/>
              <a:t>génáátrendeződés</a:t>
            </a:r>
            <a:r>
              <a:rPr lang="hu-HU" dirty="0" smtClean="0"/>
              <a:t> </a:t>
            </a:r>
            <a:r>
              <a:rPr lang="hu-HU" dirty="0" err="1" smtClean="0"/>
              <a:t>a</a:t>
            </a:r>
            <a:r>
              <a:rPr lang="hu-HU" dirty="0" smtClean="0"/>
              <a:t> másik kromoszómán is végbemenjen. Egy </a:t>
            </a:r>
            <a:r>
              <a:rPr lang="hu-HU" dirty="0" err="1" smtClean="0"/>
              <a:t>B-ly</a:t>
            </a:r>
            <a:r>
              <a:rPr lang="hu-HU" baseline="0" dirty="0" smtClean="0"/>
              <a:t> mindig csak egy féle </a:t>
            </a:r>
            <a:r>
              <a:rPr lang="hu-HU" baseline="0" dirty="0" err="1" smtClean="0"/>
              <a:t>Ig</a:t>
            </a:r>
            <a:r>
              <a:rPr lang="hu-HU" baseline="0" dirty="0" smtClean="0"/>
              <a:t> nehéz- és könnyűláncot állít elő, azaz a sejt </a:t>
            </a:r>
            <a:r>
              <a:rPr lang="hu-HU" baseline="0" dirty="0" err="1" smtClean="0"/>
              <a:t>ag</a:t>
            </a:r>
            <a:r>
              <a:rPr lang="hu-HU" baseline="0" dirty="0" smtClean="0"/>
              <a:t> receptora minden esetben csak egyféle </a:t>
            </a:r>
            <a:r>
              <a:rPr lang="hu-HU" baseline="0" dirty="0" err="1" smtClean="0"/>
              <a:t>ag-t</a:t>
            </a:r>
            <a:r>
              <a:rPr lang="hu-HU" baseline="0" dirty="0" smtClean="0"/>
              <a:t> képes felismerni.</a:t>
            </a:r>
          </a:p>
          <a:p>
            <a:endParaRPr lang="hu-HU" baseline="0" dirty="0" smtClean="0"/>
          </a:p>
          <a:p>
            <a:r>
              <a:rPr lang="hu-HU" baseline="0" dirty="0" smtClean="0"/>
              <a:t>Receptor </a:t>
            </a:r>
            <a:r>
              <a:rPr lang="hu-HU" baseline="0" dirty="0" err="1" smtClean="0"/>
              <a:t>editing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csv-ben</a:t>
            </a:r>
            <a:endParaRPr lang="hu-HU" baseline="0" dirty="0" smtClean="0"/>
          </a:p>
          <a:p>
            <a:r>
              <a:rPr lang="hu-HU" baseline="0" dirty="0" smtClean="0"/>
              <a:t>Szomatikus </a:t>
            </a:r>
            <a:r>
              <a:rPr lang="hu-HU" baseline="0" dirty="0" err="1" smtClean="0"/>
              <a:t>hipermutáció</a:t>
            </a:r>
            <a:r>
              <a:rPr lang="hu-HU" baseline="0" dirty="0" smtClean="0"/>
              <a:t>: immunglobulin affinitásérés, csíraközpontban V-génekben (már </a:t>
            </a:r>
            <a:r>
              <a:rPr lang="hu-HU" baseline="0" dirty="0" err="1" smtClean="0"/>
              <a:t>rekombinálódtak</a:t>
            </a:r>
            <a:r>
              <a:rPr lang="hu-HU" baseline="0" dirty="0" smtClean="0"/>
              <a:t>) </a:t>
            </a:r>
            <a:r>
              <a:rPr lang="hu-HU" baseline="0" dirty="0" err="1" smtClean="0"/>
              <a:t>pontmutáció</a:t>
            </a:r>
            <a:r>
              <a:rPr lang="hu-HU" baseline="0" dirty="0" smtClean="0"/>
              <a:t>, jelentős szerepet játszik benn a </a:t>
            </a:r>
            <a:r>
              <a:rPr lang="hu-HU" baseline="0" dirty="0" err="1" smtClean="0"/>
              <a:t>follikuláris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dendritikus</a:t>
            </a:r>
            <a:r>
              <a:rPr lang="hu-HU" baseline="0" dirty="0" smtClean="0"/>
              <a:t> sejt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DF73-B678-49EF-A0EC-5528082D676B}" type="slidenum">
              <a:rPr lang="hu-HU" smtClean="0"/>
              <a:pPr/>
              <a:t>45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</a:t>
            </a:r>
            <a:r>
              <a:rPr lang="hu-HU" dirty="0" err="1" smtClean="0"/>
              <a:t>B-sejt-aktivációhoz</a:t>
            </a:r>
            <a:r>
              <a:rPr lang="hu-HU" dirty="0" smtClean="0"/>
              <a:t> háromféle </a:t>
            </a:r>
            <a:r>
              <a:rPr lang="hu-HU" dirty="0" err="1" smtClean="0"/>
              <a:t>citokinhatás</a:t>
            </a:r>
            <a:r>
              <a:rPr lang="hu-HU" dirty="0" smtClean="0"/>
              <a:t> szükséges:</a:t>
            </a:r>
          </a:p>
          <a:p>
            <a:pPr marL="228600" indent="-228600">
              <a:buAutoNum type="arabicPeriod"/>
            </a:pPr>
            <a:r>
              <a:rPr lang="hu-HU" dirty="0" smtClean="0"/>
              <a:t>Sejtfelszíni </a:t>
            </a:r>
            <a:r>
              <a:rPr lang="hu-HU" dirty="0" err="1" smtClean="0"/>
              <a:t>Ig</a:t>
            </a:r>
            <a:r>
              <a:rPr lang="hu-HU" dirty="0" smtClean="0"/>
              <a:t> keresztkötésével egyidejűleg érvényesülő </a:t>
            </a:r>
            <a:r>
              <a:rPr lang="hu-HU" dirty="0" err="1" smtClean="0"/>
              <a:t>kostimulációs</a:t>
            </a:r>
            <a:r>
              <a:rPr lang="hu-HU" dirty="0" smtClean="0"/>
              <a:t> hatás, mely a nyugvó </a:t>
            </a:r>
            <a:r>
              <a:rPr lang="hu-HU" dirty="0" err="1" smtClean="0"/>
              <a:t>B-sejt</a:t>
            </a:r>
            <a:r>
              <a:rPr lang="hu-HU" dirty="0" smtClean="0"/>
              <a:t> G0-fázisból S fázisba való átkerülésében játszik szerepet</a:t>
            </a:r>
          </a:p>
          <a:p>
            <a:pPr marL="228600" indent="-228600">
              <a:buAutoNum type="arabicPeriod"/>
            </a:pPr>
            <a:r>
              <a:rPr lang="hu-HU" dirty="0" smtClean="0"/>
              <a:t>A további differenciálódás egyes részeihez és az osztályváltáshoz (egyes nehézlánc-gének </a:t>
            </a:r>
            <a:r>
              <a:rPr lang="hu-HU" dirty="0" err="1" smtClean="0"/>
              <a:t>promoter</a:t>
            </a:r>
            <a:r>
              <a:rPr lang="hu-HU" dirty="0" smtClean="0"/>
              <a:t> régióinak aktivációjához) igényelt behatások</a:t>
            </a:r>
          </a:p>
          <a:p>
            <a:pPr marL="228600" indent="-228600">
              <a:buAutoNum type="arabicPeriod"/>
            </a:pPr>
            <a:r>
              <a:rPr lang="hu-HU" dirty="0" smtClean="0"/>
              <a:t>Az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szecernálásához</a:t>
            </a:r>
            <a:r>
              <a:rPr lang="hu-HU" baseline="0" dirty="0" smtClean="0"/>
              <a:t> szükséges hatások.</a:t>
            </a:r>
          </a:p>
          <a:p>
            <a:pPr marL="228600" indent="-228600">
              <a:buNone/>
            </a:pPr>
            <a:endParaRPr lang="hu-HU" baseline="0" dirty="0" smtClean="0"/>
          </a:p>
          <a:p>
            <a:pPr marL="228600" indent="-228600">
              <a:buNone/>
            </a:pPr>
            <a:r>
              <a:rPr lang="hu-HU" baseline="0" dirty="0" smtClean="0"/>
              <a:t>CD40L=CD154</a:t>
            </a:r>
          </a:p>
          <a:p>
            <a:pPr marL="228600" indent="-228600">
              <a:buAutoNum type="arabicPeriod"/>
            </a:pPr>
            <a:endParaRPr lang="hu-HU" baseline="0" dirty="0" smtClean="0"/>
          </a:p>
          <a:p>
            <a:pPr marL="228600" indent="-228600">
              <a:buNone/>
            </a:pPr>
            <a:r>
              <a:rPr lang="hu-HU" baseline="0" dirty="0" smtClean="0"/>
              <a:t>A </a:t>
            </a:r>
            <a:r>
              <a:rPr lang="hu-HU" baseline="0" dirty="0" err="1" smtClean="0"/>
              <a:t>dendritikus</a:t>
            </a:r>
            <a:r>
              <a:rPr lang="hu-HU" baseline="0" dirty="0" smtClean="0"/>
              <a:t> sejtek is szerepet játszanak a B </a:t>
            </a:r>
            <a:r>
              <a:rPr lang="hu-HU" baseline="0" dirty="0" err="1" smtClean="0"/>
              <a:t>ly</a:t>
            </a:r>
            <a:r>
              <a:rPr lang="hu-HU" baseline="0" dirty="0" smtClean="0"/>
              <a:t> aktivációban, nem csak a T </a:t>
            </a:r>
            <a:r>
              <a:rPr lang="hu-HU" baseline="0" dirty="0" err="1" smtClean="0"/>
              <a:t>helperek</a:t>
            </a:r>
            <a:r>
              <a:rPr lang="hu-HU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DF73-B678-49EF-A0EC-5528082D676B}" type="slidenum">
              <a:rPr lang="hu-HU" smtClean="0"/>
              <a:pPr/>
              <a:t>46</a:t>
            </a:fld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Immunglobulin génrégió: V (variábilis), C (konstans), J (kapcsoló) gének, nehézlánc esetén még egy D gén is (diverzitás)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DF73-B678-49EF-A0EC-5528082D676B}" type="slidenum">
              <a:rPr lang="hu-HU" smtClean="0"/>
              <a:pPr/>
              <a:t>50</a:t>
            </a:fld>
            <a:endParaRPr 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E61493-8DB7-4524-A4B5-5CE2F621DF06}" type="slidenum">
              <a:rPr lang="hu-HU"/>
              <a:pPr/>
              <a:t>58</a:t>
            </a:fld>
            <a:endParaRPr lang="hu-HU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HEV: Magas </a:t>
            </a:r>
            <a:r>
              <a:rPr lang="hu-HU" dirty="0" err="1"/>
              <a:t>endothellel</a:t>
            </a:r>
            <a:r>
              <a:rPr lang="hu-HU" dirty="0"/>
              <a:t> rendelkező </a:t>
            </a:r>
            <a:r>
              <a:rPr lang="hu-HU" dirty="0" err="1"/>
              <a:t>postkapilláris</a:t>
            </a:r>
            <a:r>
              <a:rPr lang="hu-HU" dirty="0"/>
              <a:t> </a:t>
            </a:r>
            <a:r>
              <a:rPr lang="hu-HU" dirty="0" err="1"/>
              <a:t>venulák</a:t>
            </a:r>
            <a:r>
              <a:rPr lang="hu-HU" dirty="0"/>
              <a:t>, melyek lehetővé teszik a </a:t>
            </a:r>
            <a:r>
              <a:rPr lang="hu-HU" dirty="0" err="1"/>
              <a:t>limfociták</a:t>
            </a:r>
            <a:r>
              <a:rPr lang="hu-HU" dirty="0"/>
              <a:t> vérből a nyirokszervekbe való átjutását.</a:t>
            </a:r>
          </a:p>
          <a:p>
            <a:endParaRPr lang="hu-HU" dirty="0"/>
          </a:p>
          <a:p>
            <a:r>
              <a:rPr lang="hu-HU" dirty="0"/>
              <a:t>Nyirok (</a:t>
            </a:r>
            <a:r>
              <a:rPr lang="hu-HU" dirty="0" err="1">
                <a:solidFill>
                  <a:schemeClr val="accent2"/>
                </a:solidFill>
              </a:rPr>
              <a:t>Interstitialis</a:t>
            </a:r>
            <a:r>
              <a:rPr lang="hu-HU" dirty="0">
                <a:solidFill>
                  <a:schemeClr val="accent2"/>
                </a:solidFill>
              </a:rPr>
              <a:t> folyadék): a kapillárisok artériás szárán kiáramló, és a vénás szakaszán visszaáramló folyadék különbsége</a:t>
            </a:r>
            <a:endParaRPr lang="hu-HU" dirty="0"/>
          </a:p>
          <a:p>
            <a:endParaRPr lang="hu-HU" dirty="0"/>
          </a:p>
          <a:p>
            <a:r>
              <a:rPr lang="hu-HU" dirty="0" err="1" smtClean="0"/>
              <a:t>Thymus</a:t>
            </a:r>
            <a:r>
              <a:rPr lang="hu-HU" dirty="0" smtClean="0"/>
              <a:t> </a:t>
            </a:r>
            <a:r>
              <a:rPr lang="hu-HU" dirty="0"/>
              <a:t>kéregállomány: TCR génátrendeződés + pozitív szelekció</a:t>
            </a:r>
          </a:p>
          <a:p>
            <a:r>
              <a:rPr lang="hu-HU" dirty="0" err="1" smtClean="0"/>
              <a:t>Thymus</a:t>
            </a:r>
            <a:r>
              <a:rPr lang="hu-HU" dirty="0" smtClean="0"/>
              <a:t> </a:t>
            </a:r>
            <a:r>
              <a:rPr lang="hu-HU" dirty="0" err="1"/>
              <a:t>medulla</a:t>
            </a:r>
            <a:r>
              <a:rPr lang="hu-HU" dirty="0"/>
              <a:t>: Negatív szelekció</a:t>
            </a:r>
          </a:p>
          <a:p>
            <a:r>
              <a:rPr lang="hu-HU" dirty="0" err="1" smtClean="0"/>
              <a:t>Gamma-deltaT</a:t>
            </a:r>
            <a:r>
              <a:rPr lang="hu-HU" dirty="0" smtClean="0"/>
              <a:t> </a:t>
            </a:r>
            <a:r>
              <a:rPr lang="hu-HU" dirty="0"/>
              <a:t>sejtek: A </a:t>
            </a:r>
            <a:r>
              <a:rPr lang="hu-HU" dirty="0" err="1" smtClean="0"/>
              <a:t>thymusból</a:t>
            </a:r>
            <a:r>
              <a:rPr lang="hu-HU" dirty="0" smtClean="0"/>
              <a:t> </a:t>
            </a:r>
            <a:r>
              <a:rPr lang="hu-HU" dirty="0"/>
              <a:t>először távozó CD4-, CD8- sejtek (DN)</a:t>
            </a:r>
          </a:p>
          <a:p>
            <a:endParaRPr lang="hu-HU" dirty="0"/>
          </a:p>
          <a:p>
            <a:r>
              <a:rPr lang="hu-HU" dirty="0"/>
              <a:t>Akutfázis-fehérjék: A gyulladás gátlását, lokalizálását, következményeinek enyhítését szolgáló fehérjék, melyek az akutfázis-válasz során fokozott mértékben termelődnek (</a:t>
            </a:r>
            <a:r>
              <a:rPr lang="hu-HU" dirty="0" err="1"/>
              <a:t>proteáz</a:t>
            </a:r>
            <a:r>
              <a:rPr lang="hu-HU" dirty="0"/>
              <a:t> inhibitorok: a2 </a:t>
            </a:r>
            <a:r>
              <a:rPr lang="hu-HU" dirty="0" err="1"/>
              <a:t>makroglobulin</a:t>
            </a:r>
            <a:r>
              <a:rPr lang="hu-HU" dirty="0"/>
              <a:t>, a1-antitripszin; véralvadási fehérjék: </a:t>
            </a:r>
            <a:r>
              <a:rPr lang="hu-HU" dirty="0" err="1"/>
              <a:t>fibrinogén</a:t>
            </a:r>
            <a:r>
              <a:rPr lang="hu-HU" dirty="0"/>
              <a:t>; </a:t>
            </a:r>
            <a:r>
              <a:rPr lang="hu-HU" dirty="0" err="1"/>
              <a:t>opszonizáló</a:t>
            </a:r>
            <a:r>
              <a:rPr lang="hu-HU" dirty="0"/>
              <a:t> anyagok: C3, </a:t>
            </a:r>
            <a:r>
              <a:rPr lang="hu-HU" dirty="0" smtClean="0"/>
              <a:t>CRP; </a:t>
            </a:r>
            <a:r>
              <a:rPr lang="hu-HU" dirty="0"/>
              <a:t>transzportfehérjék: albumin, </a:t>
            </a:r>
            <a:r>
              <a:rPr lang="hu-HU" dirty="0" err="1"/>
              <a:t>cöruloplazmin</a:t>
            </a:r>
            <a:r>
              <a:rPr lang="hu-HU" dirty="0"/>
              <a:t>, SAA)</a:t>
            </a:r>
          </a:p>
          <a:p>
            <a:endParaRPr lang="hu-HU" dirty="0"/>
          </a:p>
          <a:p>
            <a:r>
              <a:rPr lang="hu-HU" dirty="0" err="1"/>
              <a:t>Haptén</a:t>
            </a:r>
            <a:r>
              <a:rPr lang="hu-HU" dirty="0"/>
              <a:t>: kis molekulatömegű komponens, mely önmagában nem </a:t>
            </a:r>
            <a:r>
              <a:rPr lang="hu-HU" dirty="0" err="1"/>
              <a:t>immunogén</a:t>
            </a:r>
            <a:r>
              <a:rPr lang="hu-HU" dirty="0"/>
              <a:t>, de nagyobb molekulasúlyú hordozóhoz kötve </a:t>
            </a:r>
            <a:r>
              <a:rPr lang="hu-HU" dirty="0" err="1"/>
              <a:t>hapténspecfikus</a:t>
            </a:r>
            <a:r>
              <a:rPr lang="hu-HU" dirty="0"/>
              <a:t> ellenanyagok termelődését indukálja.</a:t>
            </a:r>
          </a:p>
          <a:p>
            <a:endParaRPr lang="hu-HU" dirty="0"/>
          </a:p>
          <a:p>
            <a:r>
              <a:rPr lang="hu-HU" dirty="0"/>
              <a:t>Karrier (hordozó): olyan fajidegen fehérje, melyhez ha hozzákapcsoljuk a kis, önmagában nem </a:t>
            </a:r>
            <a:r>
              <a:rPr lang="hu-HU" dirty="0" err="1"/>
              <a:t>immunogén</a:t>
            </a:r>
            <a:r>
              <a:rPr lang="hu-HU" dirty="0"/>
              <a:t> </a:t>
            </a:r>
            <a:r>
              <a:rPr lang="hu-HU" dirty="0" err="1"/>
              <a:t>haptén</a:t>
            </a:r>
            <a:r>
              <a:rPr lang="hu-HU" dirty="0"/>
              <a:t> molekulát, az </a:t>
            </a:r>
            <a:r>
              <a:rPr lang="hu-HU" dirty="0" err="1"/>
              <a:t>immunogénné</a:t>
            </a:r>
            <a:r>
              <a:rPr lang="hu-HU" dirty="0"/>
              <a:t> válik.</a:t>
            </a:r>
          </a:p>
          <a:p>
            <a:r>
              <a:rPr lang="hu-HU" dirty="0" err="1"/>
              <a:t>Immunogén</a:t>
            </a:r>
            <a:r>
              <a:rPr lang="hu-HU" dirty="0"/>
              <a:t>: immunválaszt kiváltó anyag és/vagy képesség. Minden </a:t>
            </a:r>
            <a:r>
              <a:rPr lang="hu-HU" dirty="0" err="1"/>
              <a:t>immunogén</a:t>
            </a:r>
            <a:r>
              <a:rPr lang="hu-HU" dirty="0"/>
              <a:t> antigén, de nem minden antigén </a:t>
            </a:r>
            <a:r>
              <a:rPr lang="hu-HU" dirty="0" err="1"/>
              <a:t>immunogén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hu-HU" dirty="0"/>
              <a:t>MHC-I főbb molekulák emberben: HLA-A, -B, -C</a:t>
            </a:r>
          </a:p>
          <a:p>
            <a:r>
              <a:rPr lang="hu-HU" dirty="0"/>
              <a:t>MHC-II főbb molekulák emberben: HLA-DR, -DP, DQ</a:t>
            </a:r>
          </a:p>
          <a:p>
            <a:r>
              <a:rPr lang="hu-HU" dirty="0" smtClean="0"/>
              <a:t>MHC-III: </a:t>
            </a:r>
            <a:r>
              <a:rPr lang="hu-HU" dirty="0"/>
              <a:t>C2, B fakor, C4 !!!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013F4C-77EE-455E-9DBA-CF31559662E8}" type="slidenum">
              <a:rPr lang="hu-HU"/>
              <a:pPr/>
              <a:t>59</a:t>
            </a:fld>
            <a:endParaRPr lang="hu-H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900" dirty="0" err="1"/>
              <a:t>Allélikus</a:t>
            </a:r>
            <a:r>
              <a:rPr lang="hu-HU" sz="900" dirty="0"/>
              <a:t> </a:t>
            </a:r>
            <a:r>
              <a:rPr lang="hu-HU" sz="900" dirty="0" err="1"/>
              <a:t>exklúzió</a:t>
            </a:r>
            <a:r>
              <a:rPr lang="hu-HU" sz="900" dirty="0"/>
              <a:t>: </a:t>
            </a:r>
            <a:r>
              <a:rPr lang="hu-HU" altLang="hu-HU" sz="900" dirty="0">
                <a:solidFill>
                  <a:srgbClr val="FFFF00"/>
                </a:solidFill>
                <a:latin typeface="Times" pitchFamily="18" charset="0"/>
              </a:rPr>
              <a:t>Az első (pl. apai)VDJ allél funkcionális gént eredményező átrendeződése megakadályozza a második VDJ allél (pl. anyai) átrendeződését.</a:t>
            </a:r>
          </a:p>
          <a:p>
            <a:r>
              <a:rPr lang="hu-HU" sz="900" dirty="0" err="1"/>
              <a:t>Izotípus</a:t>
            </a:r>
            <a:r>
              <a:rPr lang="hu-HU" sz="900" dirty="0"/>
              <a:t> </a:t>
            </a:r>
            <a:r>
              <a:rPr lang="hu-HU" sz="900" dirty="0" err="1"/>
              <a:t>exklúzió</a:t>
            </a:r>
            <a:r>
              <a:rPr lang="hu-HU" sz="900" dirty="0"/>
              <a:t>: </a:t>
            </a:r>
            <a:r>
              <a:rPr lang="hu-HU" altLang="hu-HU" sz="900" dirty="0">
                <a:solidFill>
                  <a:srgbClr val="FFFF00"/>
                </a:solidFill>
                <a:latin typeface="Times" pitchFamily="18" charset="0"/>
              </a:rPr>
              <a:t>A </a:t>
            </a:r>
            <a:r>
              <a:rPr lang="hu-HU" altLang="hu-HU" sz="900" dirty="0" err="1" smtClean="0">
                <a:solidFill>
                  <a:srgbClr val="FFFF00"/>
                </a:solidFill>
                <a:latin typeface="Symbol" pitchFamily="18" charset="2"/>
              </a:rPr>
              <a:t>kappa</a:t>
            </a:r>
            <a:r>
              <a:rPr lang="hu-HU" altLang="hu-HU" sz="900" dirty="0" smtClean="0">
                <a:solidFill>
                  <a:srgbClr val="FFFF00"/>
                </a:solidFill>
                <a:latin typeface="Times" pitchFamily="18" charset="0"/>
              </a:rPr>
              <a:t> </a:t>
            </a:r>
            <a:r>
              <a:rPr lang="hu-HU" altLang="hu-HU" sz="900" dirty="0">
                <a:solidFill>
                  <a:srgbClr val="FFFF00"/>
                </a:solidFill>
                <a:latin typeface="Times" pitchFamily="18" charset="0"/>
              </a:rPr>
              <a:t>lánc sikeres átrendeződése megakadályozza a </a:t>
            </a:r>
            <a:r>
              <a:rPr lang="hu-HU" altLang="hu-HU" sz="900" dirty="0" err="1" smtClean="0">
                <a:solidFill>
                  <a:srgbClr val="FFFF00"/>
                </a:solidFill>
                <a:latin typeface="Symbol" pitchFamily="18" charset="2"/>
              </a:rPr>
              <a:t>lambda</a:t>
            </a:r>
            <a:r>
              <a:rPr lang="hu-HU" altLang="hu-HU" sz="900" dirty="0" smtClean="0">
                <a:solidFill>
                  <a:srgbClr val="FFFF00"/>
                </a:solidFill>
                <a:latin typeface="Times" pitchFamily="18" charset="0"/>
              </a:rPr>
              <a:t> </a:t>
            </a:r>
            <a:r>
              <a:rPr lang="hu-HU" altLang="hu-HU" sz="900" dirty="0">
                <a:solidFill>
                  <a:srgbClr val="FFFF00"/>
                </a:solidFill>
                <a:latin typeface="Times" pitchFamily="18" charset="0"/>
              </a:rPr>
              <a:t>lánc átrendeződését.</a:t>
            </a:r>
            <a:endParaRPr lang="hu-HU" altLang="hu-HU" sz="900" dirty="0">
              <a:solidFill>
                <a:srgbClr val="FFFF00"/>
              </a:solidFill>
            </a:endParaRPr>
          </a:p>
          <a:p>
            <a:endParaRPr lang="hu-HU" sz="900" dirty="0">
              <a:solidFill>
                <a:srgbClr val="FFFF00"/>
              </a:solidFill>
            </a:endParaRPr>
          </a:p>
          <a:p>
            <a:r>
              <a:rPr lang="hu-HU" sz="900" dirty="0">
                <a:solidFill>
                  <a:srgbClr val="FFFF00"/>
                </a:solidFill>
              </a:rPr>
              <a:t>Antitestek affinitása: Az antitest – antigén kapcsolódás kötőerejének kvantitatív jellemzője, azaz a </a:t>
            </a:r>
            <a:r>
              <a:rPr lang="hu-HU" sz="900" dirty="0" err="1">
                <a:solidFill>
                  <a:srgbClr val="FFFF00"/>
                </a:solidFill>
              </a:rPr>
              <a:t>monovalens</a:t>
            </a:r>
            <a:r>
              <a:rPr lang="hu-HU" sz="900" dirty="0">
                <a:solidFill>
                  <a:srgbClr val="FFFF00"/>
                </a:solidFill>
              </a:rPr>
              <a:t> </a:t>
            </a:r>
            <a:r>
              <a:rPr lang="hu-HU" sz="900" dirty="0" err="1">
                <a:solidFill>
                  <a:srgbClr val="FFFF00"/>
                </a:solidFill>
              </a:rPr>
              <a:t>haptén</a:t>
            </a:r>
            <a:r>
              <a:rPr lang="hu-HU" sz="900" dirty="0">
                <a:solidFill>
                  <a:srgbClr val="FFFF00"/>
                </a:solidFill>
              </a:rPr>
              <a:t> (</a:t>
            </a:r>
            <a:r>
              <a:rPr lang="hu-HU" sz="900" dirty="0" err="1">
                <a:solidFill>
                  <a:srgbClr val="FFFF00"/>
                </a:solidFill>
              </a:rPr>
              <a:t>epitóp</a:t>
            </a:r>
            <a:r>
              <a:rPr lang="hu-HU" sz="900" dirty="0">
                <a:solidFill>
                  <a:srgbClr val="FFFF00"/>
                </a:solidFill>
              </a:rPr>
              <a:t>) és az ellenanyag </a:t>
            </a:r>
            <a:r>
              <a:rPr lang="hu-HU" sz="900" dirty="0" err="1">
                <a:solidFill>
                  <a:srgbClr val="FFFF00"/>
                </a:solidFill>
              </a:rPr>
              <a:t>monovalens</a:t>
            </a:r>
            <a:r>
              <a:rPr lang="hu-HU" sz="900" dirty="0">
                <a:solidFill>
                  <a:srgbClr val="FFFF00"/>
                </a:solidFill>
              </a:rPr>
              <a:t> </a:t>
            </a:r>
            <a:r>
              <a:rPr lang="hu-HU" sz="900" dirty="0" err="1">
                <a:solidFill>
                  <a:srgbClr val="FFFF00"/>
                </a:solidFill>
              </a:rPr>
              <a:t>antigénkötő</a:t>
            </a:r>
            <a:r>
              <a:rPr lang="hu-HU" sz="900" dirty="0">
                <a:solidFill>
                  <a:srgbClr val="FFFF00"/>
                </a:solidFill>
              </a:rPr>
              <a:t> helye (</a:t>
            </a:r>
            <a:r>
              <a:rPr lang="hu-HU" sz="900" dirty="0" err="1">
                <a:solidFill>
                  <a:srgbClr val="FFFF00"/>
                </a:solidFill>
              </a:rPr>
              <a:t>Fab-fragmentum</a:t>
            </a:r>
            <a:r>
              <a:rPr lang="hu-HU" sz="900" dirty="0">
                <a:solidFill>
                  <a:srgbClr val="FFFF00"/>
                </a:solidFill>
              </a:rPr>
              <a:t>) között kialakult kapcsolat erőssége.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Aviditás</a:t>
            </a:r>
            <a:r>
              <a:rPr lang="hu-HU" dirty="0"/>
              <a:t>: </a:t>
            </a:r>
            <a:r>
              <a:rPr lang="hu-HU" dirty="0" err="1"/>
              <a:t>multivalens</a:t>
            </a:r>
            <a:r>
              <a:rPr lang="hu-HU" dirty="0"/>
              <a:t> antigének és </a:t>
            </a:r>
            <a:r>
              <a:rPr lang="hu-HU" dirty="0" err="1"/>
              <a:t>multivalens</a:t>
            </a:r>
            <a:r>
              <a:rPr lang="hu-HU" dirty="0"/>
              <a:t> ellenanyagok között kialakuló kapcsolat erőssége. Mértékét nemcsak az egyes reagáló csoportok affinitása, hanem a kapcsolódó helyek száma és egyéb tényezők (pl. </a:t>
            </a:r>
            <a:r>
              <a:rPr lang="hu-HU" dirty="0" err="1"/>
              <a:t>sztérikus</a:t>
            </a:r>
            <a:r>
              <a:rPr lang="hu-HU" dirty="0"/>
              <a:t> viszonyok) is befolyásolják.</a:t>
            </a:r>
          </a:p>
          <a:p>
            <a:endParaRPr lang="hu-HU" dirty="0"/>
          </a:p>
          <a:p>
            <a:r>
              <a:rPr lang="hu-HU" dirty="0" err="1"/>
              <a:t>Granzimek</a:t>
            </a:r>
            <a:r>
              <a:rPr lang="hu-HU" dirty="0"/>
              <a:t>: </a:t>
            </a:r>
            <a:r>
              <a:rPr lang="hu-HU" dirty="0" err="1"/>
              <a:t>Citotoxikus</a:t>
            </a:r>
            <a:r>
              <a:rPr lang="hu-HU" dirty="0"/>
              <a:t> sejtek által termelt, azok </a:t>
            </a:r>
            <a:r>
              <a:rPr lang="hu-HU" dirty="0" err="1"/>
              <a:t>granulumaiban</a:t>
            </a:r>
            <a:r>
              <a:rPr lang="hu-HU" dirty="0"/>
              <a:t> tárolt </a:t>
            </a:r>
            <a:r>
              <a:rPr lang="hu-HU" dirty="0" err="1"/>
              <a:t>litikus</a:t>
            </a:r>
            <a:r>
              <a:rPr lang="hu-HU" dirty="0"/>
              <a:t> hatású szerin </a:t>
            </a:r>
            <a:r>
              <a:rPr lang="hu-HU" dirty="0" err="1"/>
              <a:t>észterázok</a:t>
            </a:r>
            <a:endParaRPr lang="hu-HU" dirty="0"/>
          </a:p>
          <a:p>
            <a:r>
              <a:rPr lang="hu-HU" dirty="0" err="1"/>
              <a:t>Perforin</a:t>
            </a:r>
            <a:r>
              <a:rPr lang="hu-HU" dirty="0"/>
              <a:t>: </a:t>
            </a:r>
            <a:r>
              <a:rPr lang="hu-HU" dirty="0" err="1"/>
              <a:t>citotoxikus</a:t>
            </a:r>
            <a:r>
              <a:rPr lang="hu-HU" dirty="0"/>
              <a:t> sejtekből felszabaduló fehérje, mely polimerizáció révén a célsejt membránjában pórusokat képez és ezáltal a sejt oldódását segíti elő. </a:t>
            </a:r>
            <a:r>
              <a:rPr lang="hu-HU" dirty="0" err="1"/>
              <a:t>CTL-ák</a:t>
            </a:r>
            <a:r>
              <a:rPr lang="hu-HU" dirty="0"/>
              <a:t>, </a:t>
            </a:r>
            <a:r>
              <a:rPr lang="hu-HU" dirty="0" err="1"/>
              <a:t>NK-sejtek</a:t>
            </a:r>
            <a:r>
              <a:rPr lang="hu-HU" dirty="0"/>
              <a:t> </a:t>
            </a:r>
            <a:r>
              <a:rPr lang="hu-HU" dirty="0" err="1"/>
              <a:t>granulumaiban</a:t>
            </a:r>
            <a:r>
              <a:rPr lang="hu-HU" dirty="0"/>
              <a:t> tárolódik és a célsejttel történő érintkezés során szabadul fel. A plazmamembránba ékelődő fehérje, analóg a C9 komplement komponenssel.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AD515-1140-416A-BD99-AFC2A479E427}" type="slidenum">
              <a:rPr lang="hu-HU"/>
              <a:pPr/>
              <a:t>61</a:t>
            </a:fld>
            <a:endParaRPr lang="hu-H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300" dirty="0"/>
              <a:t>Abszolút indikációs területei: 	</a:t>
            </a:r>
            <a:r>
              <a:rPr lang="hu-HU" sz="1300" dirty="0" smtClean="0"/>
              <a:t>                                    - </a:t>
            </a:r>
            <a:r>
              <a:rPr lang="hu-HU" sz="1300" dirty="0" err="1" smtClean="0"/>
              <a:t>Malignus</a:t>
            </a:r>
            <a:r>
              <a:rPr lang="hu-HU" sz="1300" dirty="0" smtClean="0"/>
              <a:t> </a:t>
            </a:r>
            <a:r>
              <a:rPr lang="hu-HU" sz="1300" dirty="0" err="1"/>
              <a:t>haematológiai</a:t>
            </a:r>
            <a:r>
              <a:rPr lang="hu-HU" sz="1300" dirty="0"/>
              <a:t> betegségek diagnosztikája és differenciáldiagnosztikája</a:t>
            </a:r>
          </a:p>
          <a:p>
            <a:r>
              <a:rPr lang="hu-HU" sz="1300" dirty="0"/>
              <a:t>					- Minimális </a:t>
            </a:r>
            <a:r>
              <a:rPr lang="hu-HU" sz="1300" dirty="0" err="1"/>
              <a:t>reziduális</a:t>
            </a:r>
            <a:r>
              <a:rPr lang="hu-HU" sz="1300" dirty="0"/>
              <a:t> betegség kimutatása</a:t>
            </a:r>
          </a:p>
          <a:p>
            <a:r>
              <a:rPr lang="hu-HU" sz="1300" dirty="0"/>
              <a:t>					- </a:t>
            </a:r>
            <a:r>
              <a:rPr lang="hu-HU" sz="1300" dirty="0" err="1"/>
              <a:t>Multidrug</a:t>
            </a:r>
            <a:r>
              <a:rPr lang="hu-HU" sz="1300" dirty="0"/>
              <a:t> rezisztencia vizsgálata</a:t>
            </a:r>
          </a:p>
          <a:p>
            <a:r>
              <a:rPr lang="hu-HU" sz="1300" dirty="0"/>
              <a:t>					- Csontvelő transzplantáció </a:t>
            </a:r>
            <a:r>
              <a:rPr lang="hu-HU" sz="1300" dirty="0" err="1"/>
              <a:t>nyomonkövetése</a:t>
            </a:r>
            <a:endParaRPr lang="hu-HU" sz="1300" dirty="0"/>
          </a:p>
          <a:p>
            <a:r>
              <a:rPr lang="hu-HU" sz="1300" dirty="0"/>
              <a:t>					- AIDS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DF73-B678-49EF-A0EC-5528082D676B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3B1F9E-CF1B-4296-BF13-E2B75AA7C829}" type="slidenum">
              <a:rPr lang="hu-HU"/>
              <a:pPr/>
              <a:t>62</a:t>
            </a:fld>
            <a:endParaRPr lang="hu-HU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>
              <a:solidFill>
                <a:srgbClr val="339933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1805B-D16C-419C-A24A-8A5B05D8BC99}" type="slidenum">
              <a:rPr lang="hu-HU"/>
              <a:pPr/>
              <a:t>63</a:t>
            </a:fld>
            <a:endParaRPr lang="hu-H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Szenzitivitás: A diagnosztikus célra használt antitest</a:t>
            </a:r>
            <a:r>
              <a:rPr lang="hu-HU" dirty="0">
                <a:solidFill>
                  <a:schemeClr val="bg1"/>
                </a:solidFill>
              </a:rPr>
              <a:t> a betegek hány %-át ismeri fel pozitívként, mennyire érzékeny</a:t>
            </a:r>
            <a:endParaRPr lang="hu-HU" dirty="0"/>
          </a:p>
          <a:p>
            <a:r>
              <a:rPr lang="hu-HU" dirty="0" err="1"/>
              <a:t>Specificitás</a:t>
            </a:r>
            <a:r>
              <a:rPr lang="hu-HU" dirty="0"/>
              <a:t>: Az</a:t>
            </a:r>
            <a:r>
              <a:rPr lang="hu-HU" dirty="0">
                <a:solidFill>
                  <a:schemeClr val="bg1"/>
                </a:solidFill>
              </a:rPr>
              <a:t> egészségesek közül negatívnak bizonyulók </a:t>
            </a:r>
            <a:r>
              <a:rPr lang="hu-HU" dirty="0" smtClean="0">
                <a:solidFill>
                  <a:schemeClr val="bg1"/>
                </a:solidFill>
              </a:rPr>
              <a:t>aránya …</a:t>
            </a:r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Enzimek: </a:t>
            </a:r>
            <a:r>
              <a:rPr lang="hu-HU" dirty="0" err="1">
                <a:solidFill>
                  <a:schemeClr val="bg1"/>
                </a:solidFill>
              </a:rPr>
              <a:t>Peroxidáz</a:t>
            </a:r>
            <a:r>
              <a:rPr lang="hu-HU" dirty="0">
                <a:solidFill>
                  <a:schemeClr val="bg1"/>
                </a:solidFill>
              </a:rPr>
              <a:t> (HRPO</a:t>
            </a:r>
            <a:r>
              <a:rPr lang="hu-HU" dirty="0" smtClean="0">
                <a:solidFill>
                  <a:schemeClr val="bg1"/>
                </a:solidFill>
              </a:rPr>
              <a:t>) + DAB / </a:t>
            </a:r>
            <a:r>
              <a:rPr lang="hu-HU" dirty="0" err="1" smtClean="0">
                <a:solidFill>
                  <a:schemeClr val="bg1"/>
                </a:solidFill>
              </a:rPr>
              <a:t>True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Blue</a:t>
            </a:r>
            <a:r>
              <a:rPr lang="hu-HU" dirty="0" smtClean="0">
                <a:solidFill>
                  <a:schemeClr val="bg1"/>
                </a:solidFill>
              </a:rPr>
              <a:t>, </a:t>
            </a:r>
            <a:r>
              <a:rPr lang="hu-HU" dirty="0">
                <a:solidFill>
                  <a:schemeClr val="bg1"/>
                </a:solidFill>
              </a:rPr>
              <a:t>Alkalikus </a:t>
            </a:r>
            <a:r>
              <a:rPr lang="hu-HU" dirty="0" err="1">
                <a:solidFill>
                  <a:schemeClr val="bg1"/>
                </a:solidFill>
              </a:rPr>
              <a:t>foszfatáz</a:t>
            </a:r>
            <a:r>
              <a:rPr lang="hu-HU" dirty="0">
                <a:solidFill>
                  <a:schemeClr val="bg1"/>
                </a:solidFill>
              </a:rPr>
              <a:t> (ALP</a:t>
            </a:r>
            <a:r>
              <a:rPr lang="hu-HU" dirty="0" smtClean="0">
                <a:solidFill>
                  <a:schemeClr val="bg1"/>
                </a:solidFill>
              </a:rPr>
              <a:t>) + NBT/ BCIP</a:t>
            </a:r>
            <a:endParaRPr lang="hu-H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6B808-FC03-4C15-A919-792BA2A1B92E}" type="slidenum">
              <a:rPr lang="hu-HU"/>
              <a:pPr/>
              <a:t>65</a:t>
            </a:fld>
            <a:endParaRPr lang="hu-HU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Myeloma multiplex: monoklonális gammaglobulin szaporulat diagnosztizálása szérum elektroforézissel, immunelektroforézissel, immunfixációval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B04AE-C9CF-4D56-B2D8-8BF6D1135351}" type="slidenum">
              <a:rPr lang="hu-HU"/>
              <a:pPr/>
              <a:t>66</a:t>
            </a:fld>
            <a:endParaRPr lang="hu-HU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Hemagglutinin</a:t>
            </a:r>
            <a:r>
              <a:rPr lang="hu-HU" dirty="0"/>
              <a:t>: </a:t>
            </a:r>
            <a:r>
              <a:rPr lang="hu-HU" dirty="0" err="1"/>
              <a:t>vvtek</a:t>
            </a:r>
            <a:r>
              <a:rPr lang="hu-HU" dirty="0"/>
              <a:t> agglutinációját kiváltó ellenanyag. Az emberi vér </a:t>
            </a:r>
            <a:r>
              <a:rPr lang="hu-HU" dirty="0" err="1"/>
              <a:t>hemagglutininjei</a:t>
            </a:r>
            <a:r>
              <a:rPr lang="hu-HU" dirty="0"/>
              <a:t> az AB0 vércsoport-antigénjeit ismeri fel. </a:t>
            </a:r>
            <a:r>
              <a:rPr lang="hu-HU" dirty="0" err="1"/>
              <a:t>HA-nek</a:t>
            </a:r>
            <a:r>
              <a:rPr lang="hu-HU" dirty="0"/>
              <a:t> nevezik az influenzavírus (és néhány más vírus) burkában található </a:t>
            </a:r>
            <a:r>
              <a:rPr lang="hu-HU" dirty="0" err="1"/>
              <a:t>glikoproteint</a:t>
            </a:r>
            <a:r>
              <a:rPr lang="hu-HU" dirty="0"/>
              <a:t> is, amely a gazdasejt felszínén lévő </a:t>
            </a:r>
            <a:r>
              <a:rPr lang="hu-HU" dirty="0" err="1"/>
              <a:t>glycoproteinekhez</a:t>
            </a:r>
            <a:r>
              <a:rPr lang="hu-HU" dirty="0"/>
              <a:t> kötődik, így inicializálva a fertőzést.</a:t>
            </a:r>
          </a:p>
          <a:p>
            <a:endParaRPr lang="hu-HU" dirty="0"/>
          </a:p>
          <a:p>
            <a:r>
              <a:rPr lang="hu-HU" dirty="0" err="1"/>
              <a:t>Anafilatoxinok</a:t>
            </a:r>
            <a:r>
              <a:rPr lang="hu-HU" dirty="0"/>
              <a:t> (C3a, C5a): Kis komplement komponensek, szerepük a kemotaxis, gyulladáskeltés és hízósejt </a:t>
            </a:r>
            <a:r>
              <a:rPr lang="hu-HU" dirty="0" err="1"/>
              <a:t>degranuláció</a:t>
            </a:r>
            <a:endParaRPr lang="hu-HU" dirty="0"/>
          </a:p>
          <a:p>
            <a:endParaRPr lang="hu-HU" dirty="0"/>
          </a:p>
          <a:p>
            <a:r>
              <a:rPr lang="hu-HU" b="1" dirty="0"/>
              <a:t>Professzionális </a:t>
            </a:r>
            <a:r>
              <a:rPr lang="hu-HU" b="1" dirty="0" err="1"/>
              <a:t>kemoattraktánsok</a:t>
            </a:r>
            <a:r>
              <a:rPr lang="hu-HU" b="1" dirty="0"/>
              <a:t>:	</a:t>
            </a:r>
            <a:r>
              <a:rPr lang="hu-HU" b="1" dirty="0" err="1"/>
              <a:t>N-formil</a:t>
            </a:r>
            <a:r>
              <a:rPr lang="hu-HU" b="1" dirty="0"/>
              <a:t> </a:t>
            </a:r>
            <a:r>
              <a:rPr lang="hu-HU" b="1" dirty="0" err="1"/>
              <a:t>peptidek</a:t>
            </a:r>
            <a:r>
              <a:rPr lang="hu-HU" b="1" dirty="0"/>
              <a:t> (FP) </a:t>
            </a:r>
          </a:p>
          <a:p>
            <a:r>
              <a:rPr lang="hu-HU" b="1" dirty="0"/>
              <a:t>							</a:t>
            </a:r>
            <a:r>
              <a:rPr lang="hu-HU" b="1" dirty="0" err="1"/>
              <a:t>kemokinek</a:t>
            </a:r>
            <a:r>
              <a:rPr lang="hu-HU" b="1" dirty="0"/>
              <a:t> (CC és CXC családok)</a:t>
            </a:r>
          </a:p>
          <a:p>
            <a:r>
              <a:rPr lang="hu-HU" b="1" dirty="0"/>
              <a:t> 							</a:t>
            </a:r>
            <a:r>
              <a:rPr lang="hu-HU" b="1" dirty="0" err="1"/>
              <a:t>arachidonsav</a:t>
            </a:r>
            <a:r>
              <a:rPr lang="hu-HU" b="1" dirty="0"/>
              <a:t> termékek</a:t>
            </a:r>
          </a:p>
          <a:p>
            <a:r>
              <a:rPr lang="hu-HU" b="1" dirty="0"/>
              <a:t> 							</a:t>
            </a:r>
            <a:r>
              <a:rPr lang="hu-HU" b="1" dirty="0" err="1"/>
              <a:t>feromonok</a:t>
            </a:r>
            <a:endParaRPr lang="hu-HU" b="1" dirty="0"/>
          </a:p>
          <a:p>
            <a:r>
              <a:rPr lang="hu-HU" b="1" dirty="0"/>
              <a:t> 							</a:t>
            </a:r>
            <a:r>
              <a:rPr lang="hu-HU" b="1" dirty="0" err="1"/>
              <a:t>complement</a:t>
            </a:r>
            <a:r>
              <a:rPr lang="hu-HU" b="1" dirty="0"/>
              <a:t> 5a, 3a</a:t>
            </a:r>
            <a:endParaRPr lang="en-GB" b="1" dirty="0"/>
          </a:p>
          <a:p>
            <a:endParaRPr lang="hu-H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MHC-III: C2, B fakor, C4 !!!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DF73-B678-49EF-A0EC-5528082D676B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41325" indent="-441325"/>
            <a:r>
              <a:rPr lang="hu-HU" sz="1600" b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Biológiai tényezők a </a:t>
            </a:r>
            <a:r>
              <a:rPr lang="hu-HU" sz="1600" b="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barrier</a:t>
            </a:r>
            <a:r>
              <a:rPr lang="hu-HU" sz="1600" b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fenntartásában:</a:t>
            </a:r>
          </a:p>
          <a:p>
            <a:pPr marL="441325" indent="-441325"/>
            <a:endParaRPr lang="hu-HU" sz="1600" b="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41325" indent="-441325">
              <a:buFontTx/>
              <a:buChar char="•"/>
            </a:pPr>
            <a:r>
              <a:rPr lang="hu-HU" sz="1200" b="0" dirty="0" smtClean="0"/>
              <a:t> </a:t>
            </a:r>
            <a:r>
              <a:rPr lang="hu-HU" sz="1200" b="0" dirty="0" err="1" smtClean="0"/>
              <a:t>laktoperoxidáz</a:t>
            </a:r>
            <a:r>
              <a:rPr lang="hu-HU" sz="1200" b="0" dirty="0" smtClean="0"/>
              <a:t> (nyál, </a:t>
            </a:r>
            <a:r>
              <a:rPr lang="hu-HU" sz="1200" b="0" dirty="0" err="1" smtClean="0"/>
              <a:t>kolosztrum</a:t>
            </a:r>
            <a:r>
              <a:rPr lang="hu-HU" sz="1200" b="0" dirty="0" smtClean="0"/>
              <a:t>)</a:t>
            </a:r>
          </a:p>
          <a:p>
            <a:pPr marL="441325" indent="-441325">
              <a:buFontTx/>
              <a:buChar char="•"/>
            </a:pPr>
            <a:r>
              <a:rPr lang="hu-HU" sz="1200" b="0" dirty="0" smtClean="0"/>
              <a:t> </a:t>
            </a:r>
            <a:r>
              <a:rPr lang="hu-HU" sz="1200" b="0" dirty="0" err="1" smtClean="0"/>
              <a:t>xantin-dehidrogenáz</a:t>
            </a:r>
            <a:r>
              <a:rPr lang="hu-HU" sz="1200" b="0" dirty="0" smtClean="0"/>
              <a:t> (</a:t>
            </a:r>
            <a:r>
              <a:rPr lang="hu-HU" sz="1200" b="0" dirty="0" err="1" smtClean="0"/>
              <a:t>neutrofilek</a:t>
            </a:r>
            <a:r>
              <a:rPr lang="hu-HU" sz="1200" b="0" dirty="0" smtClean="0"/>
              <a:t>, </a:t>
            </a:r>
            <a:r>
              <a:rPr lang="hu-HU" sz="1200" b="0" dirty="0" err="1" smtClean="0"/>
              <a:t>kousztrum</a:t>
            </a:r>
            <a:r>
              <a:rPr lang="hu-HU" sz="1200" b="0" dirty="0" smtClean="0"/>
              <a:t>)</a:t>
            </a:r>
          </a:p>
          <a:p>
            <a:pPr marL="441325" indent="-441325">
              <a:buFontTx/>
              <a:buChar char="•"/>
            </a:pPr>
            <a:r>
              <a:rPr lang="hu-HU" sz="1200" b="0" dirty="0" smtClean="0"/>
              <a:t> </a:t>
            </a:r>
            <a:r>
              <a:rPr lang="hu-HU" sz="1200" b="0" dirty="0" err="1" smtClean="0"/>
              <a:t>lizozim</a:t>
            </a:r>
            <a:r>
              <a:rPr lang="hu-HU" sz="1200" b="0" dirty="0" smtClean="0"/>
              <a:t> (könny, verejték, </a:t>
            </a:r>
            <a:r>
              <a:rPr lang="hu-HU" sz="1200" b="0" dirty="0" err="1" smtClean="0"/>
              <a:t>kolusztrum</a:t>
            </a:r>
            <a:r>
              <a:rPr lang="hu-HU" sz="1200" b="0" dirty="0" smtClean="0"/>
              <a:t>, orrváladék, plazma,</a:t>
            </a:r>
          </a:p>
          <a:p>
            <a:pPr marL="441325" indent="-441325"/>
            <a:r>
              <a:rPr lang="hu-HU" sz="1200" b="0" dirty="0" smtClean="0"/>
              <a:t>	     </a:t>
            </a:r>
            <a:r>
              <a:rPr lang="hu-HU" sz="1200" b="0" dirty="0" err="1" smtClean="0"/>
              <a:t>neutropfilek</a:t>
            </a:r>
            <a:r>
              <a:rPr lang="hu-HU" sz="1200" b="0" dirty="0" smtClean="0"/>
              <a:t>, </a:t>
            </a:r>
            <a:r>
              <a:rPr lang="hu-HU" sz="1200" b="0" dirty="0" err="1" smtClean="0"/>
              <a:t>Paneth</a:t>
            </a:r>
            <a:r>
              <a:rPr lang="hu-HU" sz="1200" b="0" dirty="0" smtClean="0"/>
              <a:t> sejtek)  </a:t>
            </a:r>
          </a:p>
          <a:p>
            <a:pPr marL="441325" indent="-441325"/>
            <a:r>
              <a:rPr lang="hu-HU" sz="1200" b="0" dirty="0" smtClean="0"/>
              <a:t>	     baktericid </a:t>
            </a:r>
            <a:r>
              <a:rPr lang="hu-HU" sz="1200" b="0" dirty="0" err="1" smtClean="0"/>
              <a:t>Gram</a:t>
            </a:r>
            <a:r>
              <a:rPr lang="hu-HU" sz="1200" b="0" dirty="0" smtClean="0"/>
              <a:t>+ baktériumokkal szemben, </a:t>
            </a:r>
          </a:p>
          <a:p>
            <a:pPr marL="441325" indent="-441325"/>
            <a:r>
              <a:rPr lang="hu-HU" sz="1200" b="0" dirty="0" smtClean="0"/>
              <a:t>	     </a:t>
            </a:r>
            <a:r>
              <a:rPr lang="hu-HU" sz="1200" b="0" dirty="0" err="1" smtClean="0"/>
              <a:t>laktoferrinnel</a:t>
            </a:r>
            <a:r>
              <a:rPr lang="hu-HU" sz="1200" b="0" dirty="0" smtClean="0"/>
              <a:t> együtt </a:t>
            </a:r>
            <a:r>
              <a:rPr lang="hu-HU" sz="1200" b="0" dirty="0" err="1" smtClean="0"/>
              <a:t>Gram-okra</a:t>
            </a:r>
            <a:r>
              <a:rPr lang="hu-HU" sz="1200" b="0" dirty="0" smtClean="0"/>
              <a:t> is</a:t>
            </a:r>
          </a:p>
          <a:p>
            <a:pPr marL="441325" indent="-441325">
              <a:buFontTx/>
              <a:buChar char="•"/>
            </a:pPr>
            <a:r>
              <a:rPr lang="hu-HU" sz="1200" b="0" dirty="0" smtClean="0"/>
              <a:t> </a:t>
            </a:r>
            <a:r>
              <a:rPr lang="hu-HU" sz="1200" b="0" dirty="0" err="1" smtClean="0"/>
              <a:t>szekretoros</a:t>
            </a:r>
            <a:r>
              <a:rPr lang="hu-HU" sz="1200" b="0" dirty="0" smtClean="0"/>
              <a:t> </a:t>
            </a:r>
            <a:r>
              <a:rPr lang="hu-HU" sz="1200" b="0" dirty="0" err="1" smtClean="0"/>
              <a:t>foszfolipáz</a:t>
            </a:r>
            <a:r>
              <a:rPr lang="hu-HU" sz="1200" b="0" dirty="0" smtClean="0"/>
              <a:t> A2 (</a:t>
            </a:r>
            <a:r>
              <a:rPr lang="hu-HU" sz="1200" b="0" dirty="0" err="1" smtClean="0"/>
              <a:t>neutrofilek</a:t>
            </a:r>
            <a:r>
              <a:rPr lang="hu-HU" sz="1200" b="0" dirty="0" smtClean="0"/>
              <a:t>)</a:t>
            </a:r>
          </a:p>
          <a:p>
            <a:pPr marL="441325" indent="-441325">
              <a:buFontTx/>
              <a:buChar char="•"/>
            </a:pPr>
            <a:r>
              <a:rPr lang="hu-HU" sz="1200" b="0" dirty="0" smtClean="0"/>
              <a:t> </a:t>
            </a:r>
            <a:r>
              <a:rPr lang="hu-HU" sz="1200" b="0" dirty="0" err="1" smtClean="0"/>
              <a:t>kitináz</a:t>
            </a:r>
            <a:r>
              <a:rPr lang="hu-HU" sz="1200" b="0" dirty="0" smtClean="0"/>
              <a:t> (</a:t>
            </a:r>
            <a:r>
              <a:rPr lang="hu-HU" sz="1200" b="0" dirty="0" err="1" smtClean="0"/>
              <a:t>neutrofilek</a:t>
            </a:r>
            <a:r>
              <a:rPr lang="hu-HU" sz="1200" b="0" dirty="0" smtClean="0"/>
              <a:t>)</a:t>
            </a:r>
          </a:p>
          <a:p>
            <a:pPr marL="441325" indent="-441325">
              <a:buFontTx/>
              <a:buChar char="•"/>
            </a:pPr>
            <a:r>
              <a:rPr lang="hu-HU" sz="1200" b="0" dirty="0" smtClean="0"/>
              <a:t> </a:t>
            </a:r>
            <a:r>
              <a:rPr lang="hu-HU" sz="1200" b="0" dirty="0" err="1" smtClean="0"/>
              <a:t>kitotriozidáz</a:t>
            </a:r>
            <a:r>
              <a:rPr lang="hu-HU" sz="1200" b="0" dirty="0" smtClean="0"/>
              <a:t> (</a:t>
            </a:r>
            <a:r>
              <a:rPr lang="hu-HU" sz="1200" b="0" dirty="0" err="1" smtClean="0"/>
              <a:t>neutrofilek</a:t>
            </a:r>
            <a:r>
              <a:rPr lang="hu-HU" sz="1200" b="0" dirty="0" smtClean="0"/>
              <a:t>)</a:t>
            </a:r>
          </a:p>
          <a:p>
            <a:pPr marL="441325" indent="-441325">
              <a:buFontTx/>
              <a:buChar char="•"/>
            </a:pPr>
            <a:r>
              <a:rPr lang="hu-HU" sz="1200" b="0" dirty="0" smtClean="0"/>
              <a:t> </a:t>
            </a:r>
            <a:r>
              <a:rPr lang="hu-HU" sz="1200" b="0" dirty="0" err="1" smtClean="0"/>
              <a:t>transzplacentáris</a:t>
            </a:r>
            <a:r>
              <a:rPr lang="hu-HU" sz="1200" b="0" dirty="0" smtClean="0"/>
              <a:t> anyai IgG1, IgG3, IgG4</a:t>
            </a:r>
          </a:p>
          <a:p>
            <a:pPr marL="441325" indent="-441325">
              <a:buFontTx/>
              <a:buChar char="•"/>
            </a:pPr>
            <a:r>
              <a:rPr lang="hu-HU" sz="1200" b="0" dirty="0" smtClean="0"/>
              <a:t> </a:t>
            </a:r>
            <a:r>
              <a:rPr lang="hu-HU" sz="1200" b="0" dirty="0" err="1" smtClean="0"/>
              <a:t>természtes</a:t>
            </a:r>
            <a:r>
              <a:rPr lang="hu-HU" sz="1200" b="0" dirty="0" smtClean="0"/>
              <a:t> </a:t>
            </a:r>
            <a:r>
              <a:rPr lang="hu-HU" sz="1200" b="0" dirty="0" err="1" smtClean="0"/>
              <a:t>IgM</a:t>
            </a:r>
            <a:r>
              <a:rPr lang="hu-HU" sz="1200" b="0" dirty="0" smtClean="0"/>
              <a:t> (B1 sejtekből) </a:t>
            </a:r>
            <a:r>
              <a:rPr lang="hu-HU" sz="1200" b="0" dirty="0" err="1" smtClean="0"/>
              <a:t>hemagglutininek</a:t>
            </a:r>
            <a:r>
              <a:rPr lang="hu-HU" sz="1200" b="0" dirty="0" smtClean="0"/>
              <a:t>                                                     </a:t>
            </a:r>
          </a:p>
          <a:p>
            <a:pPr marL="441325" indent="-441325">
              <a:buFontTx/>
              <a:buChar char="•"/>
            </a:pPr>
            <a:r>
              <a:rPr lang="hu-HU" sz="1200" b="0" dirty="0" smtClean="0"/>
              <a:t> </a:t>
            </a:r>
            <a:r>
              <a:rPr lang="hu-HU" sz="1200" b="0" dirty="0" err="1" smtClean="0"/>
              <a:t>poliaminok</a:t>
            </a:r>
            <a:r>
              <a:rPr lang="hu-HU" sz="1200" b="0" dirty="0" smtClean="0"/>
              <a:t> (</a:t>
            </a:r>
            <a:r>
              <a:rPr lang="hu-HU" sz="1200" b="0" dirty="0" err="1" smtClean="0"/>
              <a:t>spermin</a:t>
            </a:r>
            <a:r>
              <a:rPr lang="hu-HU" sz="1200" b="0" dirty="0" smtClean="0"/>
              <a:t>, </a:t>
            </a:r>
            <a:r>
              <a:rPr lang="hu-HU" sz="1200" b="0" dirty="0" err="1" smtClean="0"/>
              <a:t>spermidin</a:t>
            </a:r>
            <a:r>
              <a:rPr lang="hu-HU" sz="1200" b="0" dirty="0" smtClean="0"/>
              <a:t>) baktérium szaporodást  gátolnak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DF73-B678-49EF-A0EC-5528082D676B}" type="slidenum">
              <a:rPr lang="hu-HU" smtClean="0"/>
              <a:pPr/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Zéta lánc: 3-3</a:t>
            </a:r>
            <a:r>
              <a:rPr lang="hu-HU" baseline="0" dirty="0" smtClean="0"/>
              <a:t> ITAM, többi komponensen csak 1-1</a:t>
            </a:r>
          </a:p>
          <a:p>
            <a:r>
              <a:rPr lang="hu-HU" baseline="0" dirty="0" smtClean="0"/>
              <a:t>ITAM: 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immunoreceptor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tyrosine-based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activation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motif</a:t>
            </a:r>
            <a:endParaRPr lang="hu-HU" baseline="0" dirty="0" smtClean="0"/>
          </a:p>
          <a:p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ITIM: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immunoreceptor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tyrosine-based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inhibition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motif</a:t>
            </a:r>
            <a:endParaRPr lang="hu-H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TCR gének: V (variábilis), D (diverzitás szegmensek), J (kapcsolódási szegmensek),</a:t>
            </a:r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 (konstans szegmens). Minden V </a:t>
            </a:r>
            <a:r>
              <a:rPr lang="hu-HU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szegmenst</a:t>
            </a:r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megelőz egy </a:t>
            </a:r>
            <a:r>
              <a:rPr lang="hu-HU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exon</a:t>
            </a:r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ami az L (</a:t>
            </a:r>
            <a:r>
              <a:rPr lang="hu-HU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leader</a:t>
            </a:r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hu-HU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szegmenst</a:t>
            </a:r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kódolja.</a:t>
            </a:r>
          </a:p>
          <a:p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TCR repertoár kialakítása:  szomatikus átrendeződés. Szükségesek hozzá VDJ </a:t>
            </a:r>
            <a:r>
              <a:rPr lang="hu-HU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rekombinázok</a:t>
            </a:r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génátrendeződés során egymás mellé került génszegmensek közti DNS szakaszok kivágása, majd közel került elemek </a:t>
            </a:r>
            <a:r>
              <a:rPr lang="hu-HU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ligációja</a:t>
            </a:r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 </a:t>
            </a:r>
            <a:r>
              <a:rPr lang="hu-HU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rekombinázok</a:t>
            </a:r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csak </a:t>
            </a:r>
            <a:r>
              <a:rPr lang="hu-HU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lymphocyta</a:t>
            </a:r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specifikus komponenseket ismernek fel. RAGI-1 és 2: </a:t>
            </a:r>
            <a:r>
              <a:rPr lang="hu-HU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rekombináció-aktiváló-gén</a:t>
            </a:r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1,2; DNS-függő protein </a:t>
            </a:r>
            <a:r>
              <a:rPr lang="hu-HU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kináz</a:t>
            </a:r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stb..</a:t>
            </a:r>
          </a:p>
          <a:p>
            <a:endParaRPr lang="hu-HU" sz="1200" b="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DF73-B678-49EF-A0EC-5528082D676B}" type="slidenum">
              <a:rPr lang="hu-HU" smtClean="0"/>
              <a:pPr/>
              <a:t>21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="0" dirty="0" smtClean="0"/>
              <a:t>A </a:t>
            </a:r>
            <a:r>
              <a:rPr lang="hu-HU" b="0" dirty="0" err="1" smtClean="0"/>
              <a:t>szuperantigének</a:t>
            </a:r>
            <a:r>
              <a:rPr lang="hu-HU" b="0" dirty="0" smtClean="0"/>
              <a:t> az MHC II molekulák</a:t>
            </a:r>
            <a:r>
              <a:rPr lang="hu-HU" b="0" baseline="0" dirty="0" smtClean="0"/>
              <a:t> külső, nem </a:t>
            </a:r>
            <a:r>
              <a:rPr lang="hu-HU" b="0" baseline="0" dirty="0" err="1" smtClean="0"/>
              <a:t>peptidkötő</a:t>
            </a:r>
            <a:r>
              <a:rPr lang="hu-HU" b="0" baseline="0" dirty="0" smtClean="0"/>
              <a:t> részéhez kapcsolódnak -&gt; egyidejűleg sok T-sejt klónt képesek aktiválni.</a:t>
            </a:r>
          </a:p>
          <a:p>
            <a:endParaRPr lang="hu-HU" b="0" baseline="0" dirty="0" smtClean="0"/>
          </a:p>
          <a:p>
            <a:pPr algn="just"/>
            <a:r>
              <a:rPr lang="hu-HU" sz="1200" b="0" dirty="0" err="1" smtClean="0"/>
              <a:t>Exogén</a:t>
            </a:r>
            <a:r>
              <a:rPr lang="hu-HU" sz="1200" b="0" dirty="0" smtClean="0"/>
              <a:t> </a:t>
            </a:r>
            <a:r>
              <a:rPr lang="hu-HU" sz="1200" b="0" dirty="0" err="1" smtClean="0"/>
              <a:t>szuperantigén</a:t>
            </a:r>
            <a:r>
              <a:rPr lang="hu-HU" sz="1200" b="0" dirty="0" smtClean="0"/>
              <a:t>: </a:t>
            </a:r>
          </a:p>
          <a:p>
            <a:pPr algn="just"/>
            <a:r>
              <a:rPr lang="hu-HU" sz="1200" b="0" dirty="0" err="1" smtClean="0"/>
              <a:t>Staphylococcus</a:t>
            </a:r>
            <a:r>
              <a:rPr lang="hu-HU" sz="1200" b="0" dirty="0" smtClean="0"/>
              <a:t>, </a:t>
            </a:r>
            <a:r>
              <a:rPr lang="hu-HU" sz="1200" b="0" dirty="0" err="1" smtClean="0"/>
              <a:t>Streptococcus</a:t>
            </a:r>
            <a:r>
              <a:rPr lang="hu-HU" sz="1200" b="0" dirty="0" smtClean="0"/>
              <a:t>, </a:t>
            </a:r>
            <a:r>
              <a:rPr lang="hu-HU" sz="1200" b="0" dirty="0" err="1" smtClean="0"/>
              <a:t>Mycoplasma</a:t>
            </a:r>
            <a:r>
              <a:rPr lang="hu-HU" sz="1200" b="0" dirty="0" smtClean="0"/>
              <a:t>, </a:t>
            </a:r>
            <a:r>
              <a:rPr lang="hu-HU" sz="1200" b="0" dirty="0" err="1" smtClean="0"/>
              <a:t>Clostridium</a:t>
            </a:r>
            <a:r>
              <a:rPr lang="hu-HU" sz="1200" b="0" dirty="0" smtClean="0"/>
              <a:t>, </a:t>
            </a:r>
            <a:r>
              <a:rPr lang="hu-HU" sz="1200" b="0" dirty="0" err="1" smtClean="0"/>
              <a:t>Pseudominas</a:t>
            </a:r>
            <a:r>
              <a:rPr lang="hu-HU" sz="1200" b="0" dirty="0" smtClean="0"/>
              <a:t>) </a:t>
            </a:r>
            <a:r>
              <a:rPr lang="hu-HU" sz="1200" b="0" dirty="0" err="1" smtClean="0"/>
              <a:t>entero</a:t>
            </a:r>
            <a:r>
              <a:rPr lang="hu-HU" sz="1200" b="0" dirty="0" smtClean="0"/>
              <a:t> és </a:t>
            </a:r>
            <a:r>
              <a:rPr lang="hu-HU" sz="1200" b="0" dirty="0" err="1" smtClean="0"/>
              <a:t>exotoxinok</a:t>
            </a:r>
            <a:r>
              <a:rPr lang="hu-HU" sz="1200" b="0" dirty="0" smtClean="0"/>
              <a:t>, </a:t>
            </a:r>
            <a:r>
              <a:rPr lang="hu-HU" sz="1200" b="0" dirty="0" err="1" smtClean="0"/>
              <a:t>virális</a:t>
            </a:r>
            <a:r>
              <a:rPr lang="hu-HU" sz="1200" b="0" dirty="0" smtClean="0"/>
              <a:t> </a:t>
            </a:r>
            <a:r>
              <a:rPr lang="hu-HU" sz="1200" b="0" dirty="0" err="1" smtClean="0"/>
              <a:t>nulkeokapszidok</a:t>
            </a:r>
            <a:r>
              <a:rPr lang="hu-HU" sz="1200" b="0" dirty="0" smtClean="0"/>
              <a:t>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DF73-B678-49EF-A0EC-5528082D676B}" type="slidenum">
              <a:rPr lang="hu-HU" smtClean="0"/>
              <a:pPr/>
              <a:t>27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EEC51C-426C-4037-A6AB-67657B628889}" type="slidenum">
              <a:rPr lang="hu-HU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hu-H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897B5B-B2A3-481B-9C91-DACBD477DD48}" type="slidenum">
              <a:rPr lang="hu-HU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hu-H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F0E727-56B2-4B2C-9F45-96B1AF14A263}" type="slidenum">
              <a:rPr lang="hu-HU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hu-HU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A3E0-D243-4834-999F-26643E1649E2}" type="datetimeFigureOut">
              <a:rPr lang="hu-HU" smtClean="0"/>
              <a:pPr/>
              <a:t>2013.10.29.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9929-4B29-4C5B-993E-49B48B5EE7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A3E0-D243-4834-999F-26643E1649E2}" type="datetimeFigureOut">
              <a:rPr lang="hu-HU" smtClean="0"/>
              <a:pPr/>
              <a:t>2013.10.29.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9929-4B29-4C5B-993E-49B48B5EE7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A3E0-D243-4834-999F-26643E1649E2}" type="datetimeFigureOut">
              <a:rPr lang="hu-HU" smtClean="0"/>
              <a:pPr/>
              <a:t>2013.10.29.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9929-4B29-4C5B-993E-49B48B5EE7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A3E0-D243-4834-999F-26643E1649E2}" type="datetimeFigureOut">
              <a:rPr lang="hu-HU" smtClean="0"/>
              <a:pPr/>
              <a:t>2013.10.29.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9929-4B29-4C5B-993E-49B48B5EE7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A3E0-D243-4834-999F-26643E1649E2}" type="datetimeFigureOut">
              <a:rPr lang="hu-HU" smtClean="0"/>
              <a:pPr/>
              <a:t>2013.10.29.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9929-4B29-4C5B-993E-49B48B5EE7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A3E0-D243-4834-999F-26643E1649E2}" type="datetimeFigureOut">
              <a:rPr lang="hu-HU" smtClean="0"/>
              <a:pPr/>
              <a:t>2013.10.29.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9929-4B29-4C5B-993E-49B48B5EE7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A3E0-D243-4834-999F-26643E1649E2}" type="datetimeFigureOut">
              <a:rPr lang="hu-HU" smtClean="0"/>
              <a:pPr/>
              <a:t>2013.10.29.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9929-4B29-4C5B-993E-49B48B5EE7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A3E0-D243-4834-999F-26643E1649E2}" type="datetimeFigureOut">
              <a:rPr lang="hu-HU" smtClean="0"/>
              <a:pPr/>
              <a:t>2013.10.29.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9929-4B29-4C5B-993E-49B48B5EE7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A3E0-D243-4834-999F-26643E1649E2}" type="datetimeFigureOut">
              <a:rPr lang="hu-HU" smtClean="0"/>
              <a:pPr/>
              <a:t>2013.10.29.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9929-4B29-4C5B-993E-49B48B5EE7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A3E0-D243-4834-999F-26643E1649E2}" type="datetimeFigureOut">
              <a:rPr lang="hu-HU" smtClean="0"/>
              <a:pPr/>
              <a:t>2013.10.29.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9929-4B29-4C5B-993E-49B48B5EE7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A3E0-D243-4834-999F-26643E1649E2}" type="datetimeFigureOut">
              <a:rPr lang="hu-HU" smtClean="0"/>
              <a:pPr/>
              <a:t>2013.10.29.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9929-4B29-4C5B-993E-49B48B5EE79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5A3E0-D243-4834-999F-26643E1649E2}" type="datetimeFigureOut">
              <a:rPr lang="hu-HU" smtClean="0"/>
              <a:pPr/>
              <a:t>2013.10.29.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69929-4B29-4C5B-993E-49B48B5EE795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youtube.com/watch?v=vbWYz9XDtLw" TargetMode="Externa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oleObject" Target="../embeddings/oleObject2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8.jpeg"/><Relationship Id="rId4" Type="http://schemas.openxmlformats.org/officeDocument/2006/relationships/oleObject" Target="../embeddings/oleObject5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image" Target="../media/image80.jpeg"/><Relationship Id="rId7" Type="http://schemas.openxmlformats.org/officeDocument/2006/relationships/image" Target="../media/image8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470025"/>
          </a:xfrm>
        </p:spPr>
        <p:txBody>
          <a:bodyPr/>
          <a:lstStyle/>
          <a:p>
            <a:r>
              <a:rPr lang="hu-HU" dirty="0" smtClean="0"/>
              <a:t>ÁOK Immunológia Konzultáció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156176" y="6137920"/>
            <a:ext cx="3304456" cy="720080"/>
          </a:xfrm>
        </p:spPr>
        <p:txBody>
          <a:bodyPr>
            <a:normAutofit fontScale="70000" lnSpcReduction="20000"/>
          </a:bodyPr>
          <a:lstStyle/>
          <a:p>
            <a:r>
              <a:rPr lang="hu-HU" sz="2000" dirty="0" smtClean="0"/>
              <a:t>Készítette: Marton Nikolett</a:t>
            </a:r>
          </a:p>
          <a:p>
            <a:r>
              <a:rPr lang="hu-HU" sz="2000" dirty="0" smtClean="0"/>
              <a:t>és Németh Andrea</a:t>
            </a:r>
          </a:p>
          <a:p>
            <a:r>
              <a:rPr lang="hu-HU" sz="2000" dirty="0" smtClean="0"/>
              <a:t>2013. 10. 28.</a:t>
            </a:r>
            <a:endParaRPr lang="hu-HU" sz="2000" dirty="0"/>
          </a:p>
        </p:txBody>
      </p:sp>
      <p:pic>
        <p:nvPicPr>
          <p:cNvPr id="51202" name="Picture 2" descr="http://25.media.tumblr.com/23ebe89f9257d368b3b2c15458b75de0/tumblr_mulsb3X8MK1siuarvo1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5952661" cy="4464496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6948265" y="220486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8. heti tananyagig</a:t>
            </a:r>
          </a:p>
          <a:p>
            <a:r>
              <a:rPr lang="hu-HU" dirty="0"/>
              <a:t>e</a:t>
            </a:r>
            <a:r>
              <a:rPr lang="hu-HU" dirty="0" smtClean="0"/>
              <a:t>lőadások, szemináriumok alapján</a:t>
            </a:r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331640" y="404664"/>
            <a:ext cx="6048671" cy="6048672"/>
            <a:chOff x="1338" y="709"/>
            <a:chExt cx="2694" cy="3054"/>
          </a:xfrm>
        </p:grpSpPr>
        <p:pic>
          <p:nvPicPr>
            <p:cNvPr id="3" name="Picture 16" descr="http://www.profelis.org/amc/vorlesungen/gifs/MMPE_13IMM_163_02_eps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38" y="709"/>
              <a:ext cx="2694" cy="3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2245" y="1979"/>
              <a:ext cx="363" cy="1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200" b="1" dirty="0"/>
                <a:t>C4bC2b</a:t>
              </a:r>
            </a:p>
          </p:txBody>
        </p:sp>
        <p:sp>
          <p:nvSpPr>
            <p:cNvPr id="5" name="Rectangle 15"/>
            <p:cNvSpPr>
              <a:spLocks noChangeArrowheads="1"/>
            </p:cNvSpPr>
            <p:nvPr/>
          </p:nvSpPr>
          <p:spPr bwMode="auto">
            <a:xfrm>
              <a:off x="2290" y="1797"/>
              <a:ext cx="182" cy="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200" b="1" dirty="0"/>
                <a:t>C2b</a:t>
              </a:r>
            </a:p>
          </p:txBody>
        </p:sp>
        <p:sp>
          <p:nvSpPr>
            <p:cNvPr id="6" name="Rectangle 16"/>
            <p:cNvSpPr>
              <a:spLocks noChangeArrowheads="1"/>
            </p:cNvSpPr>
            <p:nvPr/>
          </p:nvSpPr>
          <p:spPr bwMode="auto">
            <a:xfrm>
              <a:off x="2428" y="1691"/>
              <a:ext cx="136" cy="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200" b="1" dirty="0"/>
                <a:t>C2a</a:t>
              </a:r>
            </a:p>
          </p:txBody>
        </p:sp>
      </p:grpSp>
      <p:sp>
        <p:nvSpPr>
          <p:cNvPr id="7" name="Szövegdoboz 6"/>
          <p:cNvSpPr txBox="1"/>
          <p:nvPr/>
        </p:nvSpPr>
        <p:spPr>
          <a:xfrm>
            <a:off x="3419872" y="4005064"/>
            <a:ext cx="74251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200" dirty="0" smtClean="0"/>
              <a:t>C4b2b3b</a:t>
            </a:r>
            <a:endParaRPr lang="hu-HU" sz="1200" dirty="0"/>
          </a:p>
        </p:txBody>
      </p:sp>
      <p:pic>
        <p:nvPicPr>
          <p:cNvPr id="33794" name="Picture 2" descr="http://classconnection.s3.amazonaws.com/636/flashcards/1088636/png/screen_shot_2012-05-26_at_102851_am1338053343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725144"/>
            <a:ext cx="2056652" cy="1944216"/>
          </a:xfrm>
          <a:prstGeom prst="rect">
            <a:avLst/>
          </a:prstGeom>
          <a:noFill/>
        </p:spPr>
      </p:pic>
      <p:pic>
        <p:nvPicPr>
          <p:cNvPr id="33796" name="Picture 4" descr="http://www.biochemsoctrans.org/bst/030/1001/bst0301001a0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16632"/>
            <a:ext cx="1329694" cy="1405194"/>
          </a:xfrm>
          <a:prstGeom prst="rect">
            <a:avLst/>
          </a:prstGeom>
          <a:noFill/>
        </p:spPr>
      </p:pic>
      <p:sp>
        <p:nvSpPr>
          <p:cNvPr id="11" name="Szövegdoboz 10"/>
          <p:cNvSpPr txBox="1"/>
          <p:nvPr/>
        </p:nvSpPr>
        <p:spPr>
          <a:xfrm>
            <a:off x="5120719" y="6381328"/>
            <a:ext cx="4023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(animáció </a:t>
            </a:r>
            <a:r>
              <a:rPr lang="hu-HU" sz="1200" dirty="0" smtClean="0">
                <a:hlinkClick r:id="rId5"/>
              </a:rPr>
              <a:t>http://www.youtube.com/watch?v=vbWYz9XDtLw</a:t>
            </a:r>
            <a:r>
              <a:rPr lang="hu-HU" sz="1200" dirty="0" smtClean="0"/>
              <a:t>)</a:t>
            </a:r>
            <a:endParaRPr lang="hu-HU" sz="12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8028384" y="1772816"/>
            <a:ext cx="648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solidFill>
                  <a:srgbClr val="FF0000"/>
                </a:solidFill>
              </a:rPr>
              <a:t>!</a:t>
            </a:r>
            <a:endParaRPr lang="hu-HU" sz="9600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547664" y="314096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rgbClr val="0070C0"/>
                </a:solidFill>
              </a:rPr>
              <a:t>Klasszikus C3 </a:t>
            </a:r>
            <a:r>
              <a:rPr lang="hu-HU" sz="1400" dirty="0" err="1" smtClean="0">
                <a:solidFill>
                  <a:srgbClr val="0070C0"/>
                </a:solidFill>
              </a:rPr>
              <a:t>konvertáz</a:t>
            </a:r>
            <a:endParaRPr lang="hu-HU" sz="1400" dirty="0">
              <a:solidFill>
                <a:srgbClr val="0070C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300192" y="3068960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rgbClr val="0070C0"/>
                </a:solidFill>
              </a:rPr>
              <a:t>Alternatív C3 </a:t>
            </a:r>
            <a:r>
              <a:rPr lang="hu-HU" sz="1400" dirty="0" err="1" smtClean="0">
                <a:solidFill>
                  <a:srgbClr val="0070C0"/>
                </a:solidFill>
              </a:rPr>
              <a:t>konvertáz</a:t>
            </a:r>
            <a:endParaRPr lang="hu-HU" sz="1400" dirty="0">
              <a:solidFill>
                <a:srgbClr val="0070C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187624" y="407707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rgbClr val="0070C0"/>
                </a:solidFill>
              </a:rPr>
              <a:t>Klasszikus C5 </a:t>
            </a:r>
            <a:r>
              <a:rPr lang="hu-HU" sz="1400" dirty="0" err="1" smtClean="0">
                <a:solidFill>
                  <a:srgbClr val="0070C0"/>
                </a:solidFill>
              </a:rPr>
              <a:t>konvertáz</a:t>
            </a:r>
            <a:endParaRPr lang="hu-HU" sz="1400" dirty="0">
              <a:solidFill>
                <a:srgbClr val="0070C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516216" y="407707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rgbClr val="0070C0"/>
                </a:solidFill>
              </a:rPr>
              <a:t>Alternatív C5 </a:t>
            </a:r>
            <a:r>
              <a:rPr lang="hu-HU" sz="1400" dirty="0" err="1" smtClean="0">
                <a:solidFill>
                  <a:srgbClr val="0070C0"/>
                </a:solidFill>
              </a:rPr>
              <a:t>konvertáz</a:t>
            </a:r>
            <a:endParaRPr lang="hu-HU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nature.com/nbt/journal/v25/n11/images/nbt1342-F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200800" cy="6316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83768" y="188640"/>
            <a:ext cx="385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Komplement rendszer</a:t>
            </a: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7504" y="836712"/>
            <a:ext cx="82089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Alternatív út:</a:t>
            </a:r>
            <a:r>
              <a:rPr lang="hu-HU" dirty="0" smtClean="0"/>
              <a:t> legősibb, spontán aktiválódott C3 közelében </a:t>
            </a:r>
            <a:r>
              <a:rPr lang="hu-HU" dirty="0" err="1" smtClean="0"/>
              <a:t>nukleofil</a:t>
            </a:r>
            <a:r>
              <a:rPr lang="hu-HU" dirty="0" smtClean="0"/>
              <a:t> csoportok, </a:t>
            </a:r>
            <a:r>
              <a:rPr lang="hu-HU" dirty="0" err="1" smtClean="0"/>
              <a:t>sziálsav</a:t>
            </a:r>
            <a:r>
              <a:rPr lang="hu-HU" dirty="0" smtClean="0"/>
              <a:t> mentes felszín ( </a:t>
            </a:r>
            <a:r>
              <a:rPr lang="hu-HU" dirty="0" err="1" smtClean="0"/>
              <a:t>sziálsav</a:t>
            </a:r>
            <a:r>
              <a:rPr lang="hu-HU" dirty="0" smtClean="0"/>
              <a:t> saját membránokon H faktort köt -&gt; </a:t>
            </a:r>
            <a:r>
              <a:rPr lang="hu-HU" dirty="0" err="1" smtClean="0"/>
              <a:t>intaktivál</a:t>
            </a:r>
            <a:r>
              <a:rPr lang="hu-HU" dirty="0" smtClean="0"/>
              <a:t>), magnéziumion jelenlétében köt B faktort; D- faktor az egyedül aktívként keringő elem, limitáló lépés, </a:t>
            </a:r>
            <a:r>
              <a:rPr lang="hu-HU" dirty="0" err="1" smtClean="0"/>
              <a:t>properdin</a:t>
            </a:r>
            <a:r>
              <a:rPr lang="hu-HU" dirty="0" smtClean="0"/>
              <a:t> stabilizál (C3bBbP), védő faktorok: H, I faktor, MCP (</a:t>
            </a:r>
            <a:r>
              <a:rPr lang="hu-HU" dirty="0" err="1" smtClean="0"/>
              <a:t>membrane</a:t>
            </a:r>
            <a:r>
              <a:rPr lang="hu-HU" dirty="0" smtClean="0"/>
              <a:t> </a:t>
            </a:r>
            <a:r>
              <a:rPr lang="hu-HU" dirty="0" err="1" smtClean="0"/>
              <a:t>cofactor</a:t>
            </a:r>
            <a:r>
              <a:rPr lang="hu-HU" dirty="0" smtClean="0"/>
              <a:t> protein)</a:t>
            </a:r>
          </a:p>
          <a:p>
            <a:endParaRPr lang="hu-HU" dirty="0"/>
          </a:p>
          <a:p>
            <a:r>
              <a:rPr lang="hu-HU" b="1" dirty="0" smtClean="0"/>
              <a:t>Klasszikus út: </a:t>
            </a:r>
            <a:r>
              <a:rPr lang="hu-HU" dirty="0" err="1" smtClean="0"/>
              <a:t>IgM-t</a:t>
            </a:r>
            <a:r>
              <a:rPr lang="hu-HU" dirty="0" smtClean="0"/>
              <a:t>, </a:t>
            </a:r>
            <a:r>
              <a:rPr lang="hu-HU" dirty="0" err="1" smtClean="0"/>
              <a:t>IgG-t</a:t>
            </a:r>
            <a:r>
              <a:rPr lang="hu-HU" dirty="0" smtClean="0"/>
              <a:t> köt (vagy akár </a:t>
            </a:r>
            <a:r>
              <a:rPr lang="hu-HU" dirty="0" err="1" smtClean="0"/>
              <a:t>CRP-t</a:t>
            </a:r>
            <a:r>
              <a:rPr lang="hu-HU" dirty="0" smtClean="0"/>
              <a:t>, baktériumokat, vírusokat) a C1q (tulipánhoz hasonló formájú molekula); C1r,s </a:t>
            </a:r>
            <a:r>
              <a:rPr lang="hu-HU" dirty="0" err="1" smtClean="0"/>
              <a:t>enzimatikus</a:t>
            </a:r>
            <a:r>
              <a:rPr lang="hu-HU" dirty="0" smtClean="0"/>
              <a:t> aktivitás, magnéziumion jelenlétében C1qr2s2 C2-t köt, </a:t>
            </a:r>
            <a:r>
              <a:rPr lang="hu-HU" dirty="0" err="1" smtClean="0"/>
              <a:t>kálciumion</a:t>
            </a:r>
            <a:r>
              <a:rPr lang="hu-HU" dirty="0" smtClean="0"/>
              <a:t> szükséges</a:t>
            </a:r>
          </a:p>
          <a:p>
            <a:endParaRPr lang="hu-HU" b="1" dirty="0"/>
          </a:p>
          <a:p>
            <a:r>
              <a:rPr lang="hu-HU" b="1" dirty="0" err="1" smtClean="0"/>
              <a:t>Lektin</a:t>
            </a:r>
            <a:r>
              <a:rPr lang="hu-HU" b="1" dirty="0" smtClean="0"/>
              <a:t> út: </a:t>
            </a:r>
            <a:r>
              <a:rPr lang="hu-HU" dirty="0" smtClean="0"/>
              <a:t>MBL (hasonló C1q-hoz) </a:t>
            </a:r>
            <a:r>
              <a:rPr lang="hu-HU" dirty="0" err="1" smtClean="0"/>
              <a:t>poliszacharidokat</a:t>
            </a:r>
            <a:r>
              <a:rPr lang="hu-HU" dirty="0" smtClean="0"/>
              <a:t> ismer fel (saját </a:t>
            </a:r>
            <a:r>
              <a:rPr lang="hu-HU" dirty="0" err="1" smtClean="0"/>
              <a:t>glikoporteinek</a:t>
            </a:r>
            <a:r>
              <a:rPr lang="hu-HU" dirty="0" smtClean="0"/>
              <a:t> terminális </a:t>
            </a:r>
            <a:r>
              <a:rPr lang="hu-HU" dirty="0" err="1" smtClean="0"/>
              <a:t>sziálsavjához</a:t>
            </a:r>
            <a:r>
              <a:rPr lang="hu-HU" dirty="0" smtClean="0"/>
              <a:t>, </a:t>
            </a:r>
            <a:r>
              <a:rPr lang="hu-HU" dirty="0" err="1" smtClean="0"/>
              <a:t>galaktózához</a:t>
            </a:r>
            <a:r>
              <a:rPr lang="hu-HU" dirty="0" smtClean="0"/>
              <a:t> nem köt), </a:t>
            </a:r>
            <a:r>
              <a:rPr lang="hu-HU" dirty="0" err="1" smtClean="0"/>
              <a:t>MASP-ot</a:t>
            </a:r>
            <a:r>
              <a:rPr lang="hu-HU" dirty="0" smtClean="0"/>
              <a:t> aktivál (has. C1r,s-hez) C4 hasítást katalizál, </a:t>
            </a:r>
            <a:r>
              <a:rPr lang="hu-HU" dirty="0" err="1" smtClean="0"/>
              <a:t>kálciumion</a:t>
            </a:r>
            <a:r>
              <a:rPr lang="hu-HU" dirty="0" smtClean="0"/>
              <a:t> szükséges</a:t>
            </a:r>
            <a:endParaRPr lang="hu-HU" b="1" dirty="0"/>
          </a:p>
        </p:txBody>
      </p:sp>
      <p:pic>
        <p:nvPicPr>
          <p:cNvPr id="31746" name="Picture 2" descr="http://www.glycoforum.gr.jp/science/word/gif0012/LEB0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290758"/>
            <a:ext cx="3280363" cy="2567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" y="116632"/>
            <a:ext cx="89644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A </a:t>
            </a:r>
            <a:r>
              <a:rPr lang="hu-HU" sz="2800" dirty="0" err="1" smtClean="0"/>
              <a:t>komplementaktivációt</a:t>
            </a:r>
            <a:r>
              <a:rPr lang="hu-HU" sz="2800" dirty="0" smtClean="0"/>
              <a:t> szabályozó szérumkomponensek:</a:t>
            </a:r>
          </a:p>
          <a:p>
            <a:endParaRPr lang="hu-HU" dirty="0"/>
          </a:p>
          <a:p>
            <a:r>
              <a:rPr lang="hu-HU" dirty="0" smtClean="0">
                <a:solidFill>
                  <a:srgbClr val="0070C0"/>
                </a:solidFill>
              </a:rPr>
              <a:t>C1 – inhibitor:</a:t>
            </a:r>
            <a:r>
              <a:rPr lang="hu-HU" dirty="0" smtClean="0"/>
              <a:t>  C1 vagy MBL- MASP komplexet </a:t>
            </a:r>
            <a:r>
              <a:rPr lang="hu-HU" dirty="0" err="1" smtClean="0"/>
              <a:t>disszociáltatja</a:t>
            </a:r>
            <a:r>
              <a:rPr lang="hu-HU" dirty="0" smtClean="0"/>
              <a:t>, </a:t>
            </a:r>
            <a:r>
              <a:rPr lang="hu-HU" dirty="0" err="1" smtClean="0"/>
              <a:t>proteázokat</a:t>
            </a:r>
            <a:r>
              <a:rPr lang="hu-HU" dirty="0" smtClean="0"/>
              <a:t> megköti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C4b- kötő fehérje: </a:t>
            </a:r>
            <a:r>
              <a:rPr lang="hu-HU" dirty="0" smtClean="0"/>
              <a:t>a klasszikus út C3 </a:t>
            </a:r>
            <a:r>
              <a:rPr lang="hu-HU" dirty="0" err="1" smtClean="0"/>
              <a:t>konvertázát</a:t>
            </a:r>
            <a:r>
              <a:rPr lang="hu-HU" dirty="0" smtClean="0"/>
              <a:t> gátolja, az I faktor </a:t>
            </a:r>
            <a:r>
              <a:rPr lang="hu-HU" dirty="0" err="1" smtClean="0"/>
              <a:t>kofaktora</a:t>
            </a:r>
            <a:endParaRPr lang="hu-HU" dirty="0" smtClean="0"/>
          </a:p>
          <a:p>
            <a:r>
              <a:rPr lang="hu-HU" dirty="0" smtClean="0">
                <a:solidFill>
                  <a:srgbClr val="0070C0"/>
                </a:solidFill>
              </a:rPr>
              <a:t>H faktor: </a:t>
            </a:r>
            <a:r>
              <a:rPr lang="hu-HU" dirty="0" smtClean="0"/>
              <a:t>az alternatív út C3 </a:t>
            </a:r>
            <a:r>
              <a:rPr lang="hu-HU" dirty="0" err="1" smtClean="0"/>
              <a:t>konvertázát</a:t>
            </a:r>
            <a:r>
              <a:rPr lang="hu-HU" dirty="0" smtClean="0"/>
              <a:t> gátolja, az I faktor </a:t>
            </a:r>
            <a:r>
              <a:rPr lang="hu-HU" dirty="0" err="1" smtClean="0"/>
              <a:t>kofaktora</a:t>
            </a:r>
            <a:endParaRPr lang="hu-HU" dirty="0" smtClean="0"/>
          </a:p>
          <a:p>
            <a:r>
              <a:rPr lang="hu-HU" dirty="0" smtClean="0">
                <a:solidFill>
                  <a:srgbClr val="0070C0"/>
                </a:solidFill>
              </a:rPr>
              <a:t>I faktor:  </a:t>
            </a:r>
            <a:r>
              <a:rPr lang="hu-HU" dirty="0" smtClean="0"/>
              <a:t>a C3b-t és C4b-t hasítja </a:t>
            </a:r>
            <a:r>
              <a:rPr lang="hu-HU" dirty="0" err="1" smtClean="0"/>
              <a:t>kofaktor</a:t>
            </a:r>
            <a:r>
              <a:rPr lang="hu-HU" dirty="0" smtClean="0"/>
              <a:t> jelenlétében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S protein (</a:t>
            </a:r>
            <a:r>
              <a:rPr lang="hu-HU" dirty="0" err="1" smtClean="0">
                <a:solidFill>
                  <a:srgbClr val="0070C0"/>
                </a:solidFill>
              </a:rPr>
              <a:t>vitronectin</a:t>
            </a:r>
            <a:r>
              <a:rPr lang="hu-HU" dirty="0" smtClean="0">
                <a:solidFill>
                  <a:srgbClr val="0070C0"/>
                </a:solidFill>
              </a:rPr>
              <a:t>): </a:t>
            </a:r>
            <a:r>
              <a:rPr lang="hu-HU" dirty="0" smtClean="0"/>
              <a:t>a MAC kialakulását és membránhoz kötődését gátolja, C9 polimerizációját blokkolja</a:t>
            </a:r>
          </a:p>
          <a:p>
            <a:r>
              <a:rPr lang="hu-HU" dirty="0" err="1" smtClean="0">
                <a:solidFill>
                  <a:srgbClr val="0070C0"/>
                </a:solidFill>
              </a:rPr>
              <a:t>Clusterin</a:t>
            </a:r>
            <a:r>
              <a:rPr lang="hu-HU" dirty="0" smtClean="0">
                <a:solidFill>
                  <a:srgbClr val="0070C0"/>
                </a:solidFill>
              </a:rPr>
              <a:t>, </a:t>
            </a:r>
            <a:r>
              <a:rPr lang="hu-HU" dirty="0" err="1" smtClean="0">
                <a:solidFill>
                  <a:srgbClr val="0070C0"/>
                </a:solidFill>
              </a:rPr>
              <a:t>Protectin</a:t>
            </a:r>
            <a:r>
              <a:rPr lang="hu-HU" dirty="0" smtClean="0">
                <a:solidFill>
                  <a:srgbClr val="0070C0"/>
                </a:solidFill>
              </a:rPr>
              <a:t>: </a:t>
            </a:r>
            <a:r>
              <a:rPr lang="hu-HU" dirty="0" smtClean="0"/>
              <a:t>a MAC kialakulását gátolja</a:t>
            </a:r>
          </a:p>
          <a:p>
            <a:r>
              <a:rPr lang="hu-HU" dirty="0" err="1" smtClean="0">
                <a:solidFill>
                  <a:srgbClr val="0070C0"/>
                </a:solidFill>
              </a:rPr>
              <a:t>Anafilatoxin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inaktivátor</a:t>
            </a:r>
            <a:r>
              <a:rPr lang="hu-HU" dirty="0" smtClean="0">
                <a:solidFill>
                  <a:srgbClr val="0070C0"/>
                </a:solidFill>
              </a:rPr>
              <a:t>: </a:t>
            </a:r>
            <a:r>
              <a:rPr lang="hu-HU" dirty="0" err="1" smtClean="0"/>
              <a:t>inaktiválja</a:t>
            </a:r>
            <a:r>
              <a:rPr lang="hu-HU" dirty="0" smtClean="0"/>
              <a:t> az </a:t>
            </a:r>
            <a:r>
              <a:rPr lang="hu-HU" dirty="0" err="1" smtClean="0"/>
              <a:t>anafilatoxinokat</a:t>
            </a:r>
            <a:r>
              <a:rPr lang="hu-HU" dirty="0" smtClean="0"/>
              <a:t> és kinineket</a:t>
            </a:r>
          </a:p>
          <a:p>
            <a:endParaRPr lang="hu-HU" dirty="0"/>
          </a:p>
          <a:p>
            <a:r>
              <a:rPr lang="hu-HU" sz="2800" dirty="0" smtClean="0"/>
              <a:t>Komplement hiányos állapotok:</a:t>
            </a:r>
          </a:p>
          <a:p>
            <a:endParaRPr lang="hu-HU" dirty="0"/>
          </a:p>
          <a:p>
            <a:pPr>
              <a:lnSpc>
                <a:spcPct val="150000"/>
              </a:lnSpc>
            </a:pPr>
            <a:r>
              <a:rPr lang="hu-HU" dirty="0" smtClean="0">
                <a:latin typeface="+mj-lt"/>
              </a:rPr>
              <a:t>Korai komponensek</a:t>
            </a:r>
            <a:r>
              <a:rPr lang="en-US" dirty="0" smtClean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autoimmun</a:t>
            </a:r>
            <a:r>
              <a:rPr lang="hu-HU" dirty="0" smtClean="0">
                <a:latin typeface="+mj-lt"/>
              </a:rPr>
              <a:t> betegségek (pl. SLE)</a:t>
            </a:r>
            <a:br>
              <a:rPr lang="hu-HU" dirty="0" smtClean="0">
                <a:latin typeface="+mj-lt"/>
              </a:rPr>
            </a:br>
            <a:r>
              <a:rPr lang="hu-HU" dirty="0" smtClean="0">
                <a:latin typeface="+mj-lt"/>
              </a:rPr>
              <a:t>Késői komponensek</a:t>
            </a:r>
            <a:r>
              <a:rPr lang="en-US" dirty="0" smtClean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pyog</a:t>
            </a:r>
            <a:r>
              <a:rPr lang="hu-HU" dirty="0" smtClean="0">
                <a:latin typeface="+mj-lt"/>
              </a:rPr>
              <a:t>én bakteriális és Ne</a:t>
            </a:r>
            <a:r>
              <a:rPr lang="en-US" dirty="0" err="1" smtClean="0">
                <a:latin typeface="+mj-lt"/>
              </a:rPr>
              <a:t>isseria</a:t>
            </a:r>
            <a:r>
              <a:rPr lang="en-US" dirty="0" smtClean="0">
                <a:latin typeface="+mj-lt"/>
              </a:rPr>
              <a:t> </a:t>
            </a:r>
            <a:r>
              <a:rPr lang="hu-HU" dirty="0" smtClean="0">
                <a:latin typeface="+mj-lt"/>
              </a:rPr>
              <a:t>fertőzések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latin typeface="+mj-lt"/>
              </a:rPr>
              <a:t>A leggyakoribb veleszületett hiány</a:t>
            </a:r>
            <a:r>
              <a:rPr lang="en-US" dirty="0" smtClean="0">
                <a:latin typeface="+mj-lt"/>
              </a:rPr>
              <a:t>: C2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+mj-lt"/>
              </a:rPr>
              <a:t>C1I</a:t>
            </a:r>
            <a:r>
              <a:rPr lang="hu-HU" dirty="0" err="1" smtClean="0">
                <a:latin typeface="+mj-lt"/>
              </a:rPr>
              <a:t>nh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deficienc</a:t>
            </a:r>
            <a:r>
              <a:rPr lang="hu-HU" dirty="0" err="1" smtClean="0">
                <a:latin typeface="+mj-lt"/>
              </a:rPr>
              <a:t>ia</a:t>
            </a:r>
            <a:r>
              <a:rPr lang="en-US" dirty="0" smtClean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heredit</a:t>
            </a:r>
            <a:r>
              <a:rPr lang="hu-HU" dirty="0" err="1" smtClean="0">
                <a:latin typeface="+mj-lt"/>
              </a:rPr>
              <a:t>er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angi</a:t>
            </a:r>
            <a:r>
              <a:rPr lang="hu-HU" dirty="0" err="1" smtClean="0">
                <a:latin typeface="+mj-lt"/>
              </a:rPr>
              <a:t>oneuroticus</a:t>
            </a:r>
            <a:r>
              <a:rPr lang="hu-HU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oedema</a:t>
            </a:r>
            <a:r>
              <a:rPr lang="hu-HU" dirty="0" smtClean="0">
                <a:latin typeface="+mj-lt"/>
              </a:rPr>
              <a:t> (túl sok </a:t>
            </a:r>
            <a:r>
              <a:rPr lang="hu-HU" dirty="0" err="1" smtClean="0">
                <a:latin typeface="+mj-lt"/>
              </a:rPr>
              <a:t>bradykinin</a:t>
            </a:r>
            <a:r>
              <a:rPr lang="hu-HU" dirty="0" smtClean="0">
                <a:latin typeface="+mj-lt"/>
              </a:rPr>
              <a:t>, nem C3a, C5a!)</a:t>
            </a:r>
            <a:endParaRPr lang="en-US" dirty="0" smtClean="0">
              <a:latin typeface="+mj-lt"/>
            </a:endParaRP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30722" name="Picture 2" descr="http://www.tudogyogyaszat.hu/web/upload/articles/image/2007/2_3abraoed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5629471"/>
            <a:ext cx="2689157" cy="1228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9632" y="0"/>
            <a:ext cx="6298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 veleszületett immunitás receptorai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0" y="836712"/>
            <a:ext cx="705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Komplementreceptorok</a:t>
            </a:r>
            <a:r>
              <a:rPr lang="hu-HU" b="1" dirty="0" smtClean="0"/>
              <a:t>: 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CR1:</a:t>
            </a:r>
            <a:r>
              <a:rPr lang="hu-HU" dirty="0" smtClean="0"/>
              <a:t> egyláncú, C3b,C4b, iC3b, C1q molekulát ismer fel, komplementtel jelölt képletek eltávolítása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CR2:  </a:t>
            </a:r>
            <a:r>
              <a:rPr lang="hu-HU" dirty="0" smtClean="0"/>
              <a:t>egyláncú, C3d-t köt, B </a:t>
            </a:r>
            <a:r>
              <a:rPr lang="hu-HU" dirty="0" err="1" smtClean="0"/>
              <a:t>limfociták</a:t>
            </a:r>
            <a:r>
              <a:rPr lang="hu-HU" dirty="0" smtClean="0"/>
              <a:t> felszínén, B sejt aktiváció, AT válasz szabályozása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CR 3,4: </a:t>
            </a:r>
            <a:r>
              <a:rPr lang="hu-HU" dirty="0" err="1" smtClean="0"/>
              <a:t>integrin</a:t>
            </a:r>
            <a:r>
              <a:rPr lang="hu-HU" dirty="0" smtClean="0"/>
              <a:t> TM </a:t>
            </a:r>
            <a:r>
              <a:rPr lang="hu-HU" dirty="0" err="1" smtClean="0"/>
              <a:t>glikoproteinek</a:t>
            </a:r>
            <a:r>
              <a:rPr lang="hu-HU" dirty="0" smtClean="0"/>
              <a:t>, iC3b, C3b, C3d fagocitákon, NK sejteken -&gt; </a:t>
            </a:r>
            <a:r>
              <a:rPr lang="hu-HU" dirty="0" err="1" smtClean="0"/>
              <a:t>fagocitózis</a:t>
            </a:r>
            <a:r>
              <a:rPr lang="hu-HU" dirty="0" smtClean="0"/>
              <a:t> elősegítése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C3aR, C5aR: </a:t>
            </a:r>
            <a:r>
              <a:rPr lang="hu-HU" dirty="0" err="1" smtClean="0"/>
              <a:t>anafilatoxinok</a:t>
            </a:r>
            <a:r>
              <a:rPr lang="hu-HU" dirty="0" smtClean="0"/>
              <a:t> 7TM receptorai, </a:t>
            </a:r>
            <a:r>
              <a:rPr lang="hu-HU" dirty="0" err="1" smtClean="0"/>
              <a:t>makrofágokon</a:t>
            </a:r>
            <a:r>
              <a:rPr lang="hu-HU" dirty="0" smtClean="0"/>
              <a:t>, </a:t>
            </a:r>
            <a:r>
              <a:rPr lang="hu-HU" dirty="0" err="1" smtClean="0"/>
              <a:t>granulocytákon</a:t>
            </a:r>
            <a:r>
              <a:rPr lang="hu-HU" dirty="0" smtClean="0"/>
              <a:t>, </a:t>
            </a:r>
            <a:r>
              <a:rPr lang="hu-HU" dirty="0" err="1" smtClean="0"/>
              <a:t>vérlemezkéken</a:t>
            </a:r>
            <a:r>
              <a:rPr lang="hu-HU" dirty="0" smtClean="0"/>
              <a:t>, sejttoborzás; simaizom,- </a:t>
            </a:r>
            <a:r>
              <a:rPr lang="hu-HU" dirty="0" err="1" smtClean="0"/>
              <a:t>endothel</a:t>
            </a:r>
            <a:r>
              <a:rPr lang="hu-HU" dirty="0" smtClean="0"/>
              <a:t>,- és </a:t>
            </a:r>
            <a:r>
              <a:rPr lang="hu-HU" dirty="0" err="1" smtClean="0"/>
              <a:t>epithelsejteken-</a:t>
            </a:r>
            <a:r>
              <a:rPr lang="hu-HU" dirty="0" smtClean="0"/>
              <a:t>&gt; fehérvérsejtek letapadása és szövetek közé vándorlása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29698" name="Picture 2" descr="http://www.microbiologybook.org/ghaffar/opson-pha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683516"/>
            <a:ext cx="4118248" cy="3174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9632" y="-99392"/>
            <a:ext cx="6298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 veleszületett immunitás receptorai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0" y="620688"/>
            <a:ext cx="7092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Fc</a:t>
            </a:r>
            <a:r>
              <a:rPr lang="hu-HU" b="1" dirty="0" smtClean="0"/>
              <a:t> Receptorok: </a:t>
            </a:r>
          </a:p>
          <a:p>
            <a:r>
              <a:rPr lang="hu-HU" dirty="0" smtClean="0"/>
              <a:t>immunglobulinok </a:t>
            </a:r>
            <a:r>
              <a:rPr lang="hu-HU" dirty="0" err="1" smtClean="0"/>
              <a:t>Fc</a:t>
            </a:r>
            <a:r>
              <a:rPr lang="hu-HU" dirty="0" smtClean="0"/>
              <a:t> régióját kötik, immunglobulin szupercsaládba tartoznak kivéve </a:t>
            </a:r>
            <a:r>
              <a:rPr lang="hu-HU" dirty="0" err="1" smtClean="0"/>
              <a:t>Fc</a:t>
            </a:r>
            <a:r>
              <a:rPr lang="el-GR" dirty="0" smtClean="0"/>
              <a:t>ε</a:t>
            </a:r>
            <a:r>
              <a:rPr lang="hu-HU" dirty="0" smtClean="0"/>
              <a:t>RII (C típusú </a:t>
            </a:r>
            <a:r>
              <a:rPr lang="hu-HU" dirty="0" err="1" smtClean="0"/>
              <a:t>lektin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-</a:t>
            </a:r>
            <a:r>
              <a:rPr lang="hu-HU" dirty="0" err="1" smtClean="0">
                <a:solidFill>
                  <a:srgbClr val="0070C0"/>
                </a:solidFill>
              </a:rPr>
              <a:t>Fc</a:t>
            </a:r>
            <a:r>
              <a:rPr lang="el-GR" dirty="0" smtClean="0">
                <a:solidFill>
                  <a:srgbClr val="0070C0"/>
                </a:solidFill>
              </a:rPr>
              <a:t>γ</a:t>
            </a:r>
            <a:r>
              <a:rPr lang="hu-HU" dirty="0" smtClean="0">
                <a:solidFill>
                  <a:srgbClr val="0070C0"/>
                </a:solidFill>
              </a:rPr>
              <a:t>RI, II, III: </a:t>
            </a:r>
            <a:r>
              <a:rPr lang="hu-HU" dirty="0" err="1" smtClean="0"/>
              <a:t>IgG</a:t>
            </a:r>
            <a:r>
              <a:rPr lang="hu-HU" dirty="0" smtClean="0"/>
              <a:t> molekulákat kötik, </a:t>
            </a:r>
            <a:r>
              <a:rPr lang="hu-HU" dirty="0" err="1" smtClean="0"/>
              <a:t>Fc</a:t>
            </a:r>
            <a:r>
              <a:rPr lang="el-GR" dirty="0" smtClean="0"/>
              <a:t>γ</a:t>
            </a:r>
            <a:r>
              <a:rPr lang="hu-HU" dirty="0" smtClean="0"/>
              <a:t>RI nagyobb affinitás szabadon, II és III </a:t>
            </a:r>
            <a:r>
              <a:rPr lang="hu-HU" dirty="0" err="1" smtClean="0"/>
              <a:t>immunkmplexeket</a:t>
            </a:r>
            <a:r>
              <a:rPr lang="hu-HU" dirty="0" smtClean="0"/>
              <a:t> köt keringő molekulát köt, </a:t>
            </a:r>
            <a:r>
              <a:rPr lang="hu-HU" dirty="0" err="1" smtClean="0"/>
              <a:t>opszonizáció</a:t>
            </a:r>
            <a:r>
              <a:rPr lang="hu-HU" dirty="0" smtClean="0"/>
              <a:t> </a:t>
            </a:r>
            <a:r>
              <a:rPr lang="hu-HU" dirty="0"/>
              <a:t>(</a:t>
            </a:r>
            <a:r>
              <a:rPr lang="hu-HU" dirty="0" err="1"/>
              <a:t>e.g</a:t>
            </a:r>
            <a:r>
              <a:rPr lang="hu-HU" dirty="0"/>
              <a:t>. </a:t>
            </a:r>
            <a:r>
              <a:rPr lang="hu-HU" dirty="0" err="1"/>
              <a:t>Fc</a:t>
            </a:r>
            <a:r>
              <a:rPr lang="hu-HU" dirty="0">
                <a:sym typeface="Symbol" pitchFamily="18" charset="2"/>
              </a:rPr>
              <a:t></a:t>
            </a:r>
            <a:r>
              <a:rPr lang="hu-HU" dirty="0" smtClean="0">
                <a:sym typeface="Symbol" pitchFamily="18" charset="2"/>
              </a:rPr>
              <a:t>RI), </a:t>
            </a:r>
            <a:r>
              <a:rPr lang="hu-HU" dirty="0" err="1" smtClean="0"/>
              <a:t>B-sejt</a:t>
            </a:r>
            <a:r>
              <a:rPr lang="hu-HU" dirty="0" smtClean="0"/>
              <a:t> </a:t>
            </a:r>
            <a:r>
              <a:rPr lang="hu-HU" dirty="0"/>
              <a:t>szabályozás (</a:t>
            </a:r>
            <a:r>
              <a:rPr lang="hu-HU" dirty="0" err="1"/>
              <a:t>Fc</a:t>
            </a:r>
            <a:r>
              <a:rPr lang="hu-HU" dirty="0">
                <a:sym typeface="Symbol" pitchFamily="18" charset="2"/>
              </a:rPr>
              <a:t>R </a:t>
            </a:r>
            <a:r>
              <a:rPr lang="hu-HU" dirty="0" err="1">
                <a:sym typeface="Symbol" pitchFamily="18" charset="2"/>
              </a:rPr>
              <a:t>IIb</a:t>
            </a:r>
            <a:r>
              <a:rPr lang="hu-HU" dirty="0" smtClean="0">
                <a:sym typeface="Symbol" pitchFamily="18" charset="2"/>
              </a:rPr>
              <a:t>)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err="1" smtClean="0">
                <a:solidFill>
                  <a:srgbClr val="0070C0"/>
                </a:solidFill>
              </a:rPr>
              <a:t>Fc</a:t>
            </a:r>
            <a:r>
              <a:rPr lang="el-GR" dirty="0" smtClean="0">
                <a:solidFill>
                  <a:srgbClr val="0070C0"/>
                </a:solidFill>
              </a:rPr>
              <a:t>ε</a:t>
            </a:r>
            <a:r>
              <a:rPr lang="hu-HU" dirty="0" smtClean="0">
                <a:solidFill>
                  <a:srgbClr val="0070C0"/>
                </a:solidFill>
              </a:rPr>
              <a:t>RI, II: </a:t>
            </a:r>
            <a:r>
              <a:rPr lang="hu-HU" dirty="0" err="1" smtClean="0"/>
              <a:t>IgE</a:t>
            </a:r>
            <a:r>
              <a:rPr lang="hu-HU" dirty="0" smtClean="0"/>
              <a:t> molekulát köt, </a:t>
            </a:r>
            <a:r>
              <a:rPr lang="hu-HU" dirty="0"/>
              <a:t>nagy affinitású (</a:t>
            </a:r>
            <a:r>
              <a:rPr lang="hu-HU" dirty="0" err="1"/>
              <a:t>Fc</a:t>
            </a:r>
            <a:r>
              <a:rPr lang="hu-HU" dirty="0">
                <a:sym typeface="Symbol" pitchFamily="18" charset="2"/>
              </a:rPr>
              <a:t>RI) hízósejteken és </a:t>
            </a:r>
            <a:r>
              <a:rPr lang="hu-HU" dirty="0" err="1" smtClean="0">
                <a:sym typeface="Symbol" pitchFamily="18" charset="2"/>
              </a:rPr>
              <a:t>bazofileken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>
                <a:sym typeface="Symbol" pitchFamily="18" charset="2"/>
              </a:rPr>
              <a:t>(</a:t>
            </a:r>
            <a:r>
              <a:rPr lang="hu-HU" dirty="0"/>
              <a:t>allergia</a:t>
            </a:r>
            <a:r>
              <a:rPr lang="hu-HU" dirty="0" smtClean="0"/>
              <a:t>), sejtaktiválás, </a:t>
            </a:r>
            <a:r>
              <a:rPr lang="hu-HU" dirty="0" err="1" smtClean="0"/>
              <a:t>degranuláció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err="1" smtClean="0">
                <a:solidFill>
                  <a:srgbClr val="0070C0"/>
                </a:solidFill>
              </a:rPr>
              <a:t>Fc</a:t>
            </a:r>
            <a:r>
              <a:rPr lang="el-GR" dirty="0" smtClean="0">
                <a:solidFill>
                  <a:srgbClr val="0070C0"/>
                </a:solidFill>
              </a:rPr>
              <a:t>α</a:t>
            </a:r>
            <a:r>
              <a:rPr lang="hu-HU" dirty="0" smtClean="0">
                <a:solidFill>
                  <a:srgbClr val="0070C0"/>
                </a:solidFill>
              </a:rPr>
              <a:t>RI:</a:t>
            </a:r>
            <a:r>
              <a:rPr lang="hu-HU" dirty="0" smtClean="0"/>
              <a:t> </a:t>
            </a:r>
            <a:r>
              <a:rPr lang="hu-HU" dirty="0" err="1" smtClean="0"/>
              <a:t>IgA-t</a:t>
            </a:r>
            <a:r>
              <a:rPr lang="hu-HU" dirty="0" smtClean="0"/>
              <a:t> köt, </a:t>
            </a:r>
            <a:r>
              <a:rPr lang="hu-HU" dirty="0" err="1" smtClean="0"/>
              <a:t>fagocitózis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err="1" smtClean="0">
                <a:solidFill>
                  <a:srgbClr val="0070C0"/>
                </a:solidFill>
              </a:rPr>
              <a:t>pIgR</a:t>
            </a:r>
            <a:r>
              <a:rPr lang="hu-HU" dirty="0" smtClean="0">
                <a:solidFill>
                  <a:srgbClr val="0070C0"/>
                </a:solidFill>
              </a:rPr>
              <a:t>:</a:t>
            </a:r>
            <a:r>
              <a:rPr lang="hu-HU" dirty="0" smtClean="0"/>
              <a:t> polimer </a:t>
            </a:r>
            <a:r>
              <a:rPr lang="hu-HU" dirty="0" err="1" smtClean="0"/>
              <a:t>IgM</a:t>
            </a:r>
            <a:r>
              <a:rPr lang="hu-HU" dirty="0" smtClean="0"/>
              <a:t> és </a:t>
            </a:r>
            <a:r>
              <a:rPr lang="hu-HU" dirty="0" err="1" smtClean="0"/>
              <a:t>IgA</a:t>
            </a:r>
            <a:r>
              <a:rPr lang="hu-HU" dirty="0" smtClean="0"/>
              <a:t> molekulákat köt, </a:t>
            </a:r>
            <a:r>
              <a:rPr lang="hu-HU" dirty="0" err="1" smtClean="0"/>
              <a:t>AT-ek</a:t>
            </a:r>
            <a:r>
              <a:rPr lang="hu-HU" dirty="0" smtClean="0"/>
              <a:t> transzportja- </a:t>
            </a:r>
            <a:r>
              <a:rPr lang="hu-HU" dirty="0" err="1" smtClean="0"/>
              <a:t>transzcitózis</a:t>
            </a:r>
            <a:endParaRPr lang="hu-HU" dirty="0"/>
          </a:p>
          <a:p>
            <a:pPr marL="342900" indent="-342900"/>
            <a:r>
              <a:rPr lang="hu-HU" dirty="0" err="1" smtClean="0"/>
              <a:t>-</a:t>
            </a:r>
            <a:r>
              <a:rPr lang="hu-HU" dirty="0" err="1" smtClean="0">
                <a:solidFill>
                  <a:srgbClr val="0070C0"/>
                </a:solidFill>
              </a:rPr>
              <a:t>FcRn</a:t>
            </a:r>
            <a:r>
              <a:rPr lang="hu-HU" dirty="0" smtClean="0">
                <a:solidFill>
                  <a:srgbClr val="0070C0"/>
                </a:solidFill>
              </a:rPr>
              <a:t> (</a:t>
            </a:r>
            <a:r>
              <a:rPr lang="hu-HU" dirty="0" err="1" smtClean="0">
                <a:solidFill>
                  <a:srgbClr val="0070C0"/>
                </a:solidFill>
              </a:rPr>
              <a:t>neonatal</a:t>
            </a:r>
            <a:r>
              <a:rPr lang="hu-HU" dirty="0" smtClean="0">
                <a:solidFill>
                  <a:srgbClr val="0070C0"/>
                </a:solidFill>
              </a:rPr>
              <a:t>): </a:t>
            </a:r>
            <a:r>
              <a:rPr lang="hu-HU" dirty="0" err="1"/>
              <a:t>IgG</a:t>
            </a:r>
            <a:r>
              <a:rPr lang="hu-HU" dirty="0"/>
              <a:t> </a:t>
            </a:r>
            <a:r>
              <a:rPr lang="hu-HU" dirty="0" err="1" smtClean="0"/>
              <a:t>transzcitózis</a:t>
            </a:r>
            <a:r>
              <a:rPr lang="hu-HU" dirty="0" smtClean="0"/>
              <a:t> ,újszülött </a:t>
            </a:r>
            <a:r>
              <a:rPr lang="hu-HU" dirty="0"/>
              <a:t>passzív </a:t>
            </a:r>
            <a:r>
              <a:rPr lang="hu-HU" dirty="0" err="1" smtClean="0"/>
              <a:t>immmunizálása</a:t>
            </a:r>
            <a:r>
              <a:rPr lang="hu-HU" dirty="0" smtClean="0"/>
              <a:t>,degradáció </a:t>
            </a:r>
            <a:r>
              <a:rPr lang="hu-HU" dirty="0"/>
              <a:t>elleni védelem</a:t>
            </a:r>
          </a:p>
        </p:txBody>
      </p:sp>
      <p:pic>
        <p:nvPicPr>
          <p:cNvPr id="28674" name="Picture 2" descr="http://www.sinobiological.com/images/upload/Image/Fc%20Receptors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296102"/>
            <a:ext cx="4731643" cy="2415204"/>
          </a:xfrm>
          <a:prstGeom prst="rect">
            <a:avLst/>
          </a:prstGeom>
          <a:noFill/>
        </p:spPr>
      </p:pic>
      <p:pic>
        <p:nvPicPr>
          <p:cNvPr id="5" name="Picture 5" descr="CH9F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9512" y="4337720"/>
            <a:ext cx="2933638" cy="252028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973637" cy="6791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9632" y="0"/>
            <a:ext cx="6298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 veleszületett immunitás receptorai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07504" y="692696"/>
            <a:ext cx="3647345" cy="2613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b="1" dirty="0" smtClean="0"/>
              <a:t>Mintázat felismerő receptorok: PRR</a:t>
            </a:r>
          </a:p>
          <a:p>
            <a:pPr>
              <a:lnSpc>
                <a:spcPct val="90000"/>
              </a:lnSpc>
            </a:pPr>
            <a:r>
              <a:rPr lang="hu-HU" dirty="0" err="1" smtClean="0">
                <a:solidFill>
                  <a:srgbClr val="0070C0"/>
                </a:solidFill>
              </a:rPr>
              <a:t>Extracelluláris</a:t>
            </a:r>
            <a:endParaRPr lang="hu-HU" dirty="0" smtClean="0">
              <a:solidFill>
                <a:srgbClr val="0070C0"/>
              </a:solidFill>
            </a:endParaRPr>
          </a:p>
          <a:p>
            <a:pPr lvl="1">
              <a:lnSpc>
                <a:spcPct val="90000"/>
              </a:lnSpc>
            </a:pPr>
            <a:r>
              <a:rPr lang="hu-HU" dirty="0" err="1" smtClean="0"/>
              <a:t>Pentraxinok</a:t>
            </a:r>
            <a:r>
              <a:rPr lang="hu-HU" dirty="0" smtClean="0"/>
              <a:t> (pl. CRP)</a:t>
            </a:r>
          </a:p>
          <a:p>
            <a:pPr>
              <a:lnSpc>
                <a:spcPct val="90000"/>
              </a:lnSpc>
            </a:pPr>
            <a:r>
              <a:rPr lang="hu-HU" dirty="0" smtClean="0">
                <a:solidFill>
                  <a:srgbClr val="0070C0"/>
                </a:solidFill>
              </a:rPr>
              <a:t>Plazma membrán</a:t>
            </a:r>
          </a:p>
          <a:p>
            <a:pPr lvl="1">
              <a:lnSpc>
                <a:spcPct val="90000"/>
              </a:lnSpc>
            </a:pPr>
            <a:r>
              <a:rPr lang="hu-HU" dirty="0" smtClean="0"/>
              <a:t>Toll </a:t>
            </a:r>
            <a:r>
              <a:rPr lang="hu-HU" dirty="0" err="1" smtClean="0"/>
              <a:t>like</a:t>
            </a:r>
            <a:r>
              <a:rPr lang="hu-HU" dirty="0" smtClean="0"/>
              <a:t> receptorok (pl. TLR4)</a:t>
            </a:r>
          </a:p>
          <a:p>
            <a:pPr>
              <a:lnSpc>
                <a:spcPct val="90000"/>
              </a:lnSpc>
            </a:pPr>
            <a:r>
              <a:rPr lang="hu-HU" dirty="0" err="1" smtClean="0">
                <a:solidFill>
                  <a:srgbClr val="0070C0"/>
                </a:solidFill>
              </a:rPr>
              <a:t>Vezikuláris</a:t>
            </a:r>
            <a:endParaRPr lang="hu-HU" dirty="0" smtClean="0">
              <a:solidFill>
                <a:srgbClr val="0070C0"/>
              </a:solidFill>
            </a:endParaRPr>
          </a:p>
          <a:p>
            <a:pPr lvl="1">
              <a:lnSpc>
                <a:spcPct val="90000"/>
              </a:lnSpc>
            </a:pPr>
            <a:r>
              <a:rPr lang="hu-HU" dirty="0" smtClean="0"/>
              <a:t>pl. TLR3</a:t>
            </a:r>
          </a:p>
          <a:p>
            <a:pPr>
              <a:lnSpc>
                <a:spcPct val="90000"/>
              </a:lnSpc>
            </a:pPr>
            <a:r>
              <a:rPr lang="hu-HU" dirty="0" err="1" smtClean="0">
                <a:solidFill>
                  <a:srgbClr val="0070C0"/>
                </a:solidFill>
              </a:rPr>
              <a:t>Citoszol</a:t>
            </a:r>
            <a:endParaRPr lang="hu-HU" dirty="0" smtClean="0">
              <a:solidFill>
                <a:srgbClr val="0070C0"/>
              </a:solidFill>
            </a:endParaRPr>
          </a:p>
          <a:p>
            <a:pPr lvl="1">
              <a:lnSpc>
                <a:spcPct val="90000"/>
              </a:lnSpc>
            </a:pPr>
            <a:r>
              <a:rPr lang="hu-HU" dirty="0" smtClean="0"/>
              <a:t>NOD </a:t>
            </a:r>
            <a:r>
              <a:rPr lang="hu-HU" dirty="0" err="1" smtClean="0"/>
              <a:t>like</a:t>
            </a:r>
            <a:r>
              <a:rPr lang="hu-HU" dirty="0" smtClean="0"/>
              <a:t> receptorok (Pl. NOD-1)</a:t>
            </a:r>
          </a:p>
          <a:p>
            <a:endParaRPr lang="hu-HU" dirty="0"/>
          </a:p>
        </p:txBody>
      </p:sp>
      <p:pic>
        <p:nvPicPr>
          <p:cNvPr id="5" name="Picture 5" descr="InnAdap3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4211960" y="980728"/>
            <a:ext cx="4447406" cy="1689965"/>
          </a:xfrm>
          <a:prstGeom prst="rect">
            <a:avLst/>
          </a:prstGeom>
          <a:noFill/>
        </p:spPr>
      </p:pic>
      <p:pic>
        <p:nvPicPr>
          <p:cNvPr id="6" name="Picture 7" descr="bacteria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528" y="3140968"/>
            <a:ext cx="2981454" cy="2736304"/>
          </a:xfrm>
          <a:prstGeom prst="rect">
            <a:avLst/>
          </a:prstGeom>
          <a:noFill/>
          <a:ln/>
        </p:spPr>
      </p:pic>
      <p:pic>
        <p:nvPicPr>
          <p:cNvPr id="7" name="Picture 3" descr="AntiviralActi-1"/>
          <p:cNvPicPr>
            <a:picLocks noChangeAspect="1" noChangeArrowheads="1"/>
          </p:cNvPicPr>
          <p:nvPr/>
        </p:nvPicPr>
        <p:blipFill>
          <a:blip r:embed="rId4" cstate="print"/>
          <a:srcRect l="4659" t="48164" r="5824" b="4533"/>
          <a:stretch>
            <a:fillRect/>
          </a:stretch>
        </p:blipFill>
        <p:spPr bwMode="auto">
          <a:xfrm>
            <a:off x="4211960" y="3140968"/>
            <a:ext cx="4580682" cy="248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179512" y="6165304"/>
            <a:ext cx="8461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Lektin</a:t>
            </a:r>
            <a:r>
              <a:rPr lang="hu-HU" b="1" dirty="0" smtClean="0"/>
              <a:t> receptorok: </a:t>
            </a:r>
            <a:r>
              <a:rPr lang="hu-HU" dirty="0" err="1" smtClean="0"/>
              <a:t>opszonizációban</a:t>
            </a:r>
            <a:r>
              <a:rPr lang="hu-HU" dirty="0" smtClean="0"/>
              <a:t> játszanak szerepet ( </a:t>
            </a:r>
            <a:r>
              <a:rPr lang="hu-HU" dirty="0" err="1" smtClean="0"/>
              <a:t>Fc</a:t>
            </a:r>
            <a:r>
              <a:rPr lang="hu-HU" dirty="0" smtClean="0"/>
              <a:t> és </a:t>
            </a:r>
            <a:r>
              <a:rPr lang="hu-HU" dirty="0"/>
              <a:t>k</a:t>
            </a:r>
            <a:r>
              <a:rPr lang="hu-HU" dirty="0" smtClean="0"/>
              <a:t>omplement receptorok is)</a:t>
            </a:r>
            <a:endParaRPr lang="hu-H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498475" y="1469797"/>
            <a:ext cx="803433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41325" indent="-441325"/>
            <a:r>
              <a:rPr lang="hu-HU" sz="2000" b="1" dirty="0"/>
              <a:t>Mechanikai </a:t>
            </a:r>
            <a:r>
              <a:rPr lang="hu-HU" sz="2000" b="1" dirty="0" err="1"/>
              <a:t>barrierek</a:t>
            </a:r>
            <a:r>
              <a:rPr lang="hu-HU" sz="2000" b="1" dirty="0"/>
              <a:t>:  </a:t>
            </a:r>
          </a:p>
          <a:p>
            <a:pPr marL="441325" indent="-441325"/>
            <a:endParaRPr lang="hu-HU" sz="2000" dirty="0"/>
          </a:p>
          <a:p>
            <a:pPr marL="441325" indent="-441325">
              <a:buFontTx/>
              <a:buChar char="•"/>
            </a:pPr>
            <a:r>
              <a:rPr lang="hu-HU" sz="2000" dirty="0"/>
              <a:t>bőr, </a:t>
            </a:r>
            <a:r>
              <a:rPr lang="hu-HU" sz="2000" dirty="0" err="1"/>
              <a:t>nyálkahárthya</a:t>
            </a:r>
            <a:endParaRPr lang="hu-HU" sz="2000" dirty="0"/>
          </a:p>
          <a:p>
            <a:pPr marL="441325" indent="-441325">
              <a:buFontTx/>
              <a:buChar char="•"/>
            </a:pPr>
            <a:r>
              <a:rPr lang="hu-HU" sz="2000" dirty="0"/>
              <a:t>nyák, mucin, könny</a:t>
            </a:r>
          </a:p>
          <a:p>
            <a:pPr marL="441325" indent="-441325">
              <a:buFontTx/>
              <a:buChar char="•"/>
            </a:pPr>
            <a:r>
              <a:rPr lang="hu-HU" sz="2000" dirty="0"/>
              <a:t>záródási reflexek, </a:t>
            </a:r>
            <a:r>
              <a:rPr lang="hu-HU" sz="2000" dirty="0" err="1"/>
              <a:t>perisztalitika</a:t>
            </a:r>
            <a:endParaRPr lang="hu-HU" sz="2000" dirty="0"/>
          </a:p>
          <a:p>
            <a:pPr marL="441325" indent="-441325"/>
            <a:endParaRPr lang="hu-HU" sz="2000" dirty="0"/>
          </a:p>
          <a:p>
            <a:pPr marL="441325" indent="-441325"/>
            <a:r>
              <a:rPr lang="hu-HU" sz="2000" b="1" dirty="0"/>
              <a:t>Kémiai </a:t>
            </a:r>
            <a:r>
              <a:rPr lang="hu-HU" sz="2000" b="1" dirty="0" err="1"/>
              <a:t>barrierek</a:t>
            </a:r>
            <a:r>
              <a:rPr lang="hu-HU" sz="2000" b="1" dirty="0"/>
              <a:t>: </a:t>
            </a:r>
          </a:p>
          <a:p>
            <a:pPr marL="441325" indent="-441325"/>
            <a:endParaRPr lang="hu-HU" sz="2000" dirty="0"/>
          </a:p>
          <a:p>
            <a:pPr marL="441325" indent="-441325">
              <a:buFontTx/>
              <a:buChar char="•"/>
            </a:pPr>
            <a:r>
              <a:rPr lang="hu-HU" sz="2000" dirty="0"/>
              <a:t>pH ( bőr, 5,</a:t>
            </a:r>
            <a:r>
              <a:rPr lang="hu-HU" sz="2000" dirty="0" err="1"/>
              <a:t>5</a:t>
            </a:r>
            <a:r>
              <a:rPr lang="hu-HU" sz="2000" dirty="0"/>
              <a:t>, gyomornedv: 1-3, hüvely: 4,5, genny: 5,5-6,0, </a:t>
            </a:r>
          </a:p>
          <a:p>
            <a:pPr marL="441325" indent="-441325"/>
            <a:r>
              <a:rPr lang="hu-HU" sz="2000" dirty="0"/>
              <a:t>	vizelet: 4,5-7,0, </a:t>
            </a:r>
            <a:r>
              <a:rPr lang="hu-HU" sz="2000" dirty="0" err="1"/>
              <a:t>pankreásznedv</a:t>
            </a:r>
            <a:r>
              <a:rPr lang="hu-HU" sz="2000" dirty="0"/>
              <a:t>: </a:t>
            </a:r>
            <a:r>
              <a:rPr lang="hu-HU" sz="2000" dirty="0" smtClean="0"/>
              <a:t>8)</a:t>
            </a:r>
            <a:endParaRPr lang="hu-HU" sz="2000" dirty="0"/>
          </a:p>
          <a:p>
            <a:pPr marL="441325" indent="-441325"/>
            <a:r>
              <a:rPr lang="hu-HU" sz="2000" dirty="0"/>
              <a:t>                            </a:t>
            </a:r>
          </a:p>
          <a:p>
            <a:pPr marL="441325" indent="-441325">
              <a:buFontTx/>
              <a:buChar char="•"/>
            </a:pPr>
            <a:r>
              <a:rPr lang="hu-HU" sz="2000" dirty="0" err="1"/>
              <a:t>reaktiv</a:t>
            </a:r>
            <a:r>
              <a:rPr lang="hu-HU" sz="2000" dirty="0"/>
              <a:t> oxigén fajták: szuperoxid, </a:t>
            </a:r>
            <a:r>
              <a:rPr lang="hu-HU" sz="2000" dirty="0" err="1"/>
              <a:t>hidrogen-peroxid</a:t>
            </a:r>
            <a:r>
              <a:rPr lang="hu-HU" sz="2000" dirty="0"/>
              <a:t>, </a:t>
            </a:r>
            <a:r>
              <a:rPr lang="hu-HU" sz="2000" dirty="0" err="1"/>
              <a:t>hipoklórossav</a:t>
            </a:r>
            <a:r>
              <a:rPr lang="hu-HU" sz="2000" dirty="0"/>
              <a:t>, </a:t>
            </a:r>
            <a:r>
              <a:rPr lang="hu-HU" sz="2000" dirty="0" err="1" smtClean="0"/>
              <a:t>szingletoxigén</a:t>
            </a:r>
            <a:endParaRPr lang="hu-HU" sz="2000" dirty="0"/>
          </a:p>
          <a:p>
            <a:pPr marL="441325" indent="-441325"/>
            <a:endParaRPr lang="hu-HU" sz="2000" dirty="0"/>
          </a:p>
          <a:p>
            <a:pPr marL="441325" indent="-441325">
              <a:buFontTx/>
              <a:buChar char="•"/>
            </a:pPr>
            <a:r>
              <a:rPr lang="hu-HU" sz="2000" dirty="0"/>
              <a:t>enzimek: </a:t>
            </a:r>
            <a:r>
              <a:rPr lang="hu-HU" sz="2000" dirty="0" err="1"/>
              <a:t>mieloperoxidáz</a:t>
            </a:r>
            <a:r>
              <a:rPr lang="hu-HU" sz="2000" dirty="0"/>
              <a:t>, NAPH </a:t>
            </a:r>
            <a:r>
              <a:rPr lang="hu-HU" sz="2000" dirty="0" err="1"/>
              <a:t>oxidáz</a:t>
            </a:r>
            <a:r>
              <a:rPr lang="hu-HU" sz="2000" dirty="0"/>
              <a:t>, </a:t>
            </a:r>
            <a:r>
              <a:rPr lang="hu-HU" sz="2000" dirty="0" err="1"/>
              <a:t>nidrogén-oxid</a:t>
            </a:r>
            <a:r>
              <a:rPr lang="hu-HU" sz="2000" dirty="0"/>
              <a:t> </a:t>
            </a:r>
            <a:r>
              <a:rPr lang="hu-HU" sz="2000" dirty="0" err="1"/>
              <a:t>szintáz</a:t>
            </a:r>
            <a:r>
              <a:rPr lang="hu-HU" sz="2000" dirty="0"/>
              <a:t> (</a:t>
            </a:r>
            <a:r>
              <a:rPr lang="hu-HU" sz="2000" dirty="0" err="1"/>
              <a:t>iNOS</a:t>
            </a:r>
            <a:r>
              <a:rPr lang="hu-HU" sz="2000" dirty="0"/>
              <a:t>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0" y="260648"/>
            <a:ext cx="9294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 veleszületett immunitásban szerepet játszó </a:t>
            </a:r>
            <a:r>
              <a:rPr lang="hu-HU" sz="3200" dirty="0" err="1" smtClean="0"/>
              <a:t>barrierek</a:t>
            </a:r>
            <a:endParaRPr lang="hu-H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11760" y="260648"/>
            <a:ext cx="3726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Adaptív immunválasz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79512" y="1916832"/>
            <a:ext cx="25224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smtClean="0"/>
              <a:t>nagyfokú </a:t>
            </a:r>
            <a:r>
              <a:rPr lang="hu-HU" dirty="0" err="1" smtClean="0"/>
              <a:t>specificitás</a:t>
            </a:r>
            <a:endParaRPr lang="hu-HU" dirty="0" smtClean="0"/>
          </a:p>
          <a:p>
            <a:pPr>
              <a:spcBef>
                <a:spcPct val="50000"/>
              </a:spcBef>
            </a:pPr>
            <a:r>
              <a:rPr lang="hu-HU" dirty="0" smtClean="0"/>
              <a:t>látencia (1-2  hét)</a:t>
            </a:r>
          </a:p>
          <a:p>
            <a:pPr>
              <a:spcBef>
                <a:spcPct val="50000"/>
              </a:spcBef>
            </a:pPr>
            <a:r>
              <a:rPr lang="hu-HU" dirty="0" smtClean="0"/>
              <a:t>memória</a:t>
            </a:r>
          </a:p>
          <a:p>
            <a:pPr>
              <a:spcBef>
                <a:spcPct val="50000"/>
              </a:spcBef>
            </a:pPr>
            <a:r>
              <a:rPr lang="hu-HU" dirty="0"/>
              <a:t>e</a:t>
            </a:r>
            <a:r>
              <a:rPr lang="hu-HU" dirty="0" smtClean="0"/>
              <a:t>xponenciális erősítés</a:t>
            </a:r>
          </a:p>
          <a:p>
            <a:pPr>
              <a:spcBef>
                <a:spcPct val="50000"/>
              </a:spcBef>
            </a:pPr>
            <a:r>
              <a:rPr lang="hu-HU" dirty="0" smtClean="0"/>
              <a:t>T- és B- sejtek</a:t>
            </a:r>
            <a:r>
              <a:rPr lang="hu-HU" dirty="0" smtClean="0">
                <a:solidFill>
                  <a:schemeClr val="bg1"/>
                </a:solidFill>
              </a:rPr>
              <a:t>, antitestek</a:t>
            </a:r>
          </a:p>
          <a:p>
            <a:endParaRPr lang="hu-HU" dirty="0"/>
          </a:p>
        </p:txBody>
      </p:sp>
      <p:pic>
        <p:nvPicPr>
          <p:cNvPr id="26626" name="Picture 2" descr="http://24.media.tumblr.com/e270bff754df957a767f3f37164d0880/tumblr_mk5uo2gCId1rhzu54o1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556792"/>
            <a:ext cx="5472608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Demonstráció 9. hét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 smtClean="0"/>
              <a:t>A demonstráció írásban lesz. Az elméletet és a gyakorlatok anyagát is számon kérjük. A dolgozat megírása és eredményessége (50% feletti eredmény) nem feltétele a félév végi aláírásnak, de 40%-ban beszámít a kollokviumi jegybe, ezért az igazoltan hiányzó hallgatóknak egy pótlási lehetőséget biztosítunk. (Az igazolásokat a gyakorlatvezetőknél lehet leadni.) Az igazolások leadás után, a létszám függvényében tudjuk a pótbeszámoló idejét és helyét megadni. Érvényes demonstráció javítására nincs lehetőség. A demonstráció eredménye alapján hívjuk meg a hallgatókat a tanulmányi versenyre (4, 5 megajánlás).</a:t>
            </a:r>
          </a:p>
          <a:p>
            <a:r>
              <a:rPr lang="hu-HU" dirty="0" smtClean="0"/>
              <a:t>Az írásbeli vizsga eredményességének két feltétele van. A vizsgateszt pontszámának és az </a:t>
            </a:r>
            <a:r>
              <a:rPr lang="hu-HU" dirty="0" err="1" smtClean="0"/>
              <a:t>összpontszámnak</a:t>
            </a:r>
            <a:r>
              <a:rPr lang="hu-HU" dirty="0" smtClean="0"/>
              <a:t> (</a:t>
            </a:r>
            <a:r>
              <a:rPr lang="hu-HU" b="1" dirty="0" smtClean="0"/>
              <a:t>demonstráció</a:t>
            </a:r>
            <a:r>
              <a:rPr lang="hu-HU" dirty="0" smtClean="0"/>
              <a:t> + vizsgateszt) is meg kell haladnia a maximálisan elérhető pontszám 50%-át.  A demonstráció 40 pont + vizsgateszt 60 pont = összesen 100 pont.</a:t>
            </a:r>
          </a:p>
        </p:txBody>
      </p:sp>
      <p:sp>
        <p:nvSpPr>
          <p:cNvPr id="194562" name="AutoShape 2" descr="data:image/jpeg;base64,/9j/4AAQSkZJRgABAQAAAQABAAD/2wCEAAkGBxQTEhQUEhQVFhUWFxQXFxcYGBYcFxQYGBccFhwYGBgYHCghGholHRcXITEhJSkrLi4uFyAzODMsNygtLisBCgoKDg0OGxAQGiwlICQvLCwsLCwsLTA0LCwsLSwsLCwsLCwsLDQsLCwsLCwsLCwsLCwsLCwsLCwsLCwsLCwsLP/AABEIAPIA0AMBEQACEQEDEQH/xAAcAAABBQEBAQAAAAAAAAAAAAAAAwQFBgcBAgj/xABTEAACAQMABQcFCwgIBAUFAAABAgMABBEFBhIhMQcTQVFhkaEiMnGBsQgUQlJygpKissHRIzNTYpOzwtIWFyRDRFRjcxV0g6M0NcPT8CUm4eLx/8QAGwEBAAMBAQEBAAAAAAAAAAAAAAIDBAEFBgf/xAA8EQACAQICBggFBAECBwEAAAAAAQIDEQQxBRIhMkFRFGFxgZGhsdETIkLB8AYVUuEzI/FDU3KCorLSFv/aAAwDAQACEQMRAD8A3CgCgCgCgCgCgCgCgGWktLQwDMsir1Dix9Cjeatp0Z1H8qITqRhvMqt9r9xEEJP6znH1V/EVvho7+cvAxyxv8V4kFdaz3cn96UHUgC49fHxrVHCUY8L9pRLEVZcSMmkkfz3dvlMx9pq9KMckkVNt5sT5mpXI2DmaXFj3Ezp5jsvyWI9lRaUs0dV1kyRtdY7uPhMzDqfDZ9bb/GqZYWjLOPgWxr1Y8SdstfmG6eHP60Z/hb+ass9HL6JeP59i+ONf1LwLTovTcFx+akBPxTucfNO/1jdWCrh6lPeRsp1oT3WSNUlgUAUAUAUAUAUAUAUAUAUBHaa07bWi7dzNHEp4bbAFvkrxY+gUBVn5X9EA499E+iGfH2KAF5X9Ef5oj/o3H3R0B08r2iP83/2bj/26AqmneWaCTK28jRp8bYbnD4YX1b+0VuorDR2zd32O39mWq68tkVZFTl13tN7F5HJ4+Scn0liM1teOopbPQy9EqN7Tz/T60HwZvoL/AD1Dp9Pk/wA7yXRJ9QDlDtf0c/0Y/wCeo9Phyf53nehz5oUTlDtOlJx81PuenTqfX+d53ok+odx69WJ4u6+lG+7NS6ZS5kejTJnRulIJ05yKRSoJXJyuCADjDYPSO+rYVoyV0yEqcouzRybStspw1xAD1GRAe7Nd+NBZyXic+FJ8GNH1hsx/iIvpZ9lc6TT/AJIfAnyG0mtFmP8AEJ6gx9gp0ul/IdHqchq+t1kDun3jpCSeB2adNo8/Jjo1TkWbQPK5DHhZZhKn6wcSD0My+V6++slWOGqbYSs++xppyrw2SV0Xi25SNFuoYXsIz0Mdlh6Qa85qzsbE7q57HKJozOPf0G79bd38DXDpIaN1qsp2Cw3dvIx4KsqFvo5z4UBMUAUAUAUAUAUAUB8ux6vvpHTd3BdTuriS4JbG0SI5MBFyRsrs8OgADArknZEox1nY0Sx5IdHIPLEsp62kI8IwtV67LlTiOpOTHRSjLW+AOlppgO/nMVzWZ34cSFudA6uR+c9vu6FuZW8EkNdvIjaBHzaQ1aiB2YhJ2Klwx9RkIHjXfmOXpojP6RaOc/2LQjT9HlA7vmqH9tds+LOa0eCEho7SFwTzGg4Ih0bVuVP0p2APdXdnMjfqE05I9Kz75I7eL0tCvhADTWRGzJK15B7sj8pc26/JEje1Vpro7qkhByBH4d8B2LAT4mQeyua41SSi5B7b4V1OfQsY9ua5rjVHK8hVj0z3R9DRD/0zTXY1RwnIho4De10e3nE390dNdjVFI+RTRg4++G9Mo+5BTXY1R7FyRaKHG3ZvTNNv+i4prM7ZCz8lGiT/AIQD0S3A/wDUrmsxZDS55HdFsMLFInasr5+uWFd1mLIh7rkJsz+buLhN/wALm2A7NyrTXOapDXXIG4H5K9Vj0B4So71dvZXdcapO8j1zPbXl3oy8uGlkiVHjXJeJVwpOxI+GG6RPIwBuJqSdyJrtdAUAUAUAy01pFba3mndWZYY3kYLjaIRSxxkgZwKAxx/dBjJxYZXozcYJ7SOZOPRQFKu77SN5pJ9IWNpPE8mNnYjaRV/JiI5ZkCnIGd44muO3E6rrIs0Og9Zrnc8rQgjiZIo/CHyh3VH5SWtJjiPkTup/KvdIAv2LJMe3ypGX2U1kcsyx6L5E9HR75TPOepnCr6hGA31q5rsapbNF6mWFvjmbSBSODFA7/TfLeNcuztieUYGBuHUOFcOhQBQBQBQBQBQBQBQBQBQBQBQBQGGWus0FnrPeS3LFI2DRbeCQp2Y8Egb8eRj11bHIg8zbtE6at7lS1tPFMBx5t1bZ7GAO49hrpwf0AUAUA20laCaGWJt6yI6EHgQ6lT7aAxf3OtxgXsDABkaJxkeUM7SOPVspUJkom0ZqBI5QBQBQBQBQBQBQBQBQBQBQBQBQFEseUEPfGBlUQFzGj79raHkgsc42WbsGMjtrJHFXqavA+jq6BcMGqyb10rtcLdXWl4l7rWfOBQCFpexy7XNSI+ydltlgdk9RxwNRUk8iypRqU7a8Wr7VdW2C9SKz5xt9ARaS09fxTtIqiW6bMZUNlJdgb2UjGOypt2RyMdZ2JbWfkuWzgkurK5mV4VL4YgEqPOw8YUg4yeHRjtrindk5U7K6JfkK1p0jdzyRzSGa2ijG00mC8bHcmG85y2y2drPmneDxsKTa6AKAKAwTUQ+9dZryA7hKbpVHRgsLhfqr41GWR1G41WTCgCgGd3paCI4kmjQ9TOoPdnNX08LWqq8IN9iZVOvThslJLvI6bXGyXjOD8lZG8QuK1R0RjJfR4tL7meWkMOvq9RL+m9l+lP7OX+Wp/s2M/h5r3OfuWG/l5P2PJ16s/wBI37N/wrv7JjP4rxRz9zw/PyY3l5QbUcBK3oQD7TCrY6BxTzcV3+yK5aVoLK77vcZz8pMQ8yFz8plX2bVXw/TtV700uxN+xVLTFP6Yvy/sa/1hTOcRWwPznf7Kirv2CjD/ACVfJL1bK/3apLcp+r+wtHrJpOT83aADtjkHizAVB6O0bT363mvsmSWMxs92n5P7tExoa50k0i++IoUi37WPPxjds4kPTjj21hxVPR0YP4M5OXDl3/KjXQnjJS/1IpLz9WWSvJN400vcc3BNIPgRSP8ARQn7qjN2i2XYan8StCHNpeLPngDdXiH6nxN41N0qbmzikY5fGw/ayeST69x9dexRnrwTPzbSmFWGxU6ayzXY9vll3D3SWlYIAOflSPazjaOCcccDj01KU4x3mZ6GFr17/Cg5W5IxvVTWD3jcswzJC2UYDiyg+S6g48ocd/QSK8ylV+FN8j7zSWA6dh0nsmtq6nxT6v6NG0Rr9bXE6wosqlyQrMFwTxxgMSM1uhiYTlqo+VxOgsRh6LqycXbNJv2RlXJ6+dYbw9bXp/7ua1y3Txae8arragNjeA8Pe1x+6aq1mXyyZV/c3WWzZXMuN8k4TPWI0BHqzI3jV5kNdoAoAoD5+14u0t9Z4J0O5pLYSHoz+YfHoUd+alUpuKV+KuRhNSbtwN3rOXBQBQFcvtSbWWRpGDhnJZgrYBJ4nGOk769WjpnE0qapq1lsV0YKmjaE5ubvt6zwNRLP4r/Tau/veL5rwRz9sw/J+LFY9SrIf3RPpkk/mqD0zjH9fkvYktG4ZfT5v3HCaqWY/wAOnr2j7TVb0pi3/wAR+RNYHDr6EOI9AWq8LeH9mh8SKqljsTLOpLxZYsLQWUF4IdRWMa+bGg9CKPYKplWqS3pN97LFTgskvAXAxwqpu5M7QHK6AoCI1ufFjdH/AEZB3qR99V1dx9hu0Yr4yl/1L1Mj1M0KLuaSM9EErL1B8BFJ9DMD6q8zD09eTXUfcaVxjwlKM1/KKfZm/JFk5JtLbEklq+7b8tAd3lqMOvp2QD8w1owc7NwZ5P6kwuvCOIjw2PseT8fVE3rnqVJeTrKsyqAgTZZScYJORjrz4VbXw7qSvc87RemaeDounKDe290zN9ZtAvZzc05DZUMrDOGBJHA8CCCMVgq0nTlZn1mAx0MZS+JFW22a5M1fUKxthawywRKrOo22O9y48l/KO/G0DuGB2V6VCMNROKPi9MVsS8TOlVldJ7FwtmtnZ3mP8lu/Tl0ey6P/AHRWqWR5FPeNR1+uBHo28Y/oJF9bjmx4sKrjmXT3WL8i9lzWh7XrcSSH50jEfV2avMpd6AKAjNYtJ+94Hk+F5qDrc8O7j6Aavw9L4tRR4cewqrVPhwbPm7lMhb8hLk5y4JzvycMDnr86tukY7rXYZcE80fR+h74T28Mw4SxRyD56hvvrxWemO6AKAKA8yE4OBk43DOMnqzjdXY2vtOO9thVb3S+kiSsVkq9rOr9xDKK9mlhNHJXqV2+xW+zPNqV8Ze0KVu+/3QjzOl5BveGHs8nPgr+2rNfRNN7spePvEjq6Qms4x/OxnG1f0k3n3wHySw9gWix+jo7tDxt7s48JjJb1Xw/EcXUy5Pn6Ql9A5w+2T7q69L4dbuHj5f8AyP26s86z8/cdQ6jRA5ee4fsL4B7hnxqmWm6rVowgu789C2OjYJ3lOT7ya0ZoWG3JMSkFgASXdiQOjyia8/EYytXSVR7F1JeiNVLD06Tbis+tv1JCsxeFAZtr5rrG8c1pEjbW1zbucBRst5WyN5Pm4zurDiMQrOCPrND6GqQnDE1GrWulx2rZfxvxKdq1pue1dve6qzyALvUs2AdryQD+PCstGpKD+VHvY/BUcTBfGbSjtzt1bRndXconaVsxzbe2cDYKvxyB0HO/11GUpa98mX06VJ0VTW2NrZ3uu3ianqVa6RLLNdzHmmQ4ibBY53qSAML18c9GK9Ggqu9N7OR8bpWro9RdLDw+ZPeWXXx2+hJ61aqR33Nl3ZDGTvUAllPFd/A7hg9G/dU6tFVLXMejtKVMFrKKTUufNcf6JrR9mkMaRRrsogAUdn3npzVkYqKsjBWrTrTdSbu3mYNyTR50zenoCXHeZ0//ADVs8iFLeLRy4X/N6O5vpmlRfmpmQ+Kr31GGZOq9hduS67D6MtVxhooo42HUQgOfWD35rVVpOnbrSZjp1FO/U7FrqosCgM85QtIbcywg7oxlvlt+C4+ka9jR9PVg5vj6Hm4yd5KPIzrX6y27JzjfGyOO/ZPgx7q7jY61J9RzCu0zSuRzSPPaJtsnLR7cR7Nhjsj6BSvBlmessi6Vw6FAFAFAFAFAFAFAFAFAFAFAZPyqaHihkiljXZaYzGTecFhsHOOjO0xrzsZTUWmuJ9r+ncXVrU5U5u6hqpdm32ROckdiBbyTYG08hUHp2FA3Ds2ie6rcHG0LnnfqWu3XjSvsSvbrd/sKcqmhhJbi4VfykRAYjiYycEHrwSD2DaruLp3jrcUR/TuMdOv8Bv5ZZf8AUvdbOvYTGo2mBc2kbE+XGBHJ8pQMH1jB9Z6qtoVNeCZg0vhHhsVJcHtXY/Z7CwVceYdFAYZyPR50jpJuosPpTMf4alPIlSzYy5droyXdpbLxCFuzalfYH7sd9SpRu7Ea0rF91DveZuRHwSUbHzl3r94+dXuY2lrUrr6fQ8fC1NWpZ8TTK8U9Q8TSBVLNuCgknqAGTXUm3ZHG7K7MdmuDLI8jcXYt6MnOPVw9VfRqKhFRXA8Vy1m5PiGkLLnYJY/jxuo9JUgeOKpqrWi0W03aSYh7nG/zBdwfEkjlHbzilD+7Xvr56Z7ETYqgSCgCgCgCgCgCgCgCgCgCgCgKxr9q895AoiI5yNtpQdwYEYK56DwPqqjEUnUjZZnr6G0hDB1m6m7JWfVyY81M0S1raRxSY2/KZsHIBZicZ6cDFSowcIJMo0pio4nFSqQy2JdyJW8tlljeN/NdWVvQwwfbVjV1ZmKlUlTmpxzTTXcUfk50Fc2s9wsqERlQobdiRlbyWXs2Sx9dZMNSlCTvkfRacx2HxVGm6bvLO3JNbU++xfq2HzR1aAxHkT33Ok2/1I/F5j91SnwJUuJBa2H3xrFsneIzGB2c3EJPtZrThI3qRM+KlaMi2OxVgy7mUhgeog5B76+gVmrM8XLajYbC6EsaSDg6q3oyM4r52pBwk4vge1CWtFNcSI13u+btHHTIRGPnbz9UNWjBQ1qy6tv53lOKlq0317DN7da9mTPMRJ261TJlsUVLknb3tp26tycLIswUdeGEyfU2u814VeNpNHq0ndJm7VQWhQBQBQBQBQBQBQBQBQBQBQBQBQBQHieZUG07KqjiWIAHrNcbSzJQhKb1Ypt9R2KVWAZSGU8CCCD6CKJ3EouLtJWZ7XjXSJh/Iafy2kvlw/amqU+BKlxIbQwMmnL9z8B7gd0ojHhmt2BXz36jFjHs7y3XC17UWeWy+8n13t2xQ8Y3ZfUfKHiSPVXk4+Fqt+aPRwcr07ciM5SbjyoI/lOR3KP4qv0dHZKXcVY2W1RKxbrW6RkiSdutUSLolJ0gRbax2U2MCYxAntfatj4YrysUvmN9B/Kb1WI0hQBQBQHcVwBigG1xfRIMvIij9ZlHtNWwoVJ7Ixb7EyEqkIq8ml3kXc63WacZ1PyAzeKgitlPRWLnlBrtsvUzTx+Hj9Xht9CIuuUWAZ5uKR+07Kg+JPhW6n+n6z35JeL9vUyz0vSW7FvyGScoUrnEVrtHqDM5+qorQ9AUoK9SrbuS9WVLS05O0Kd++/2J3Q2lb6R1520WOMnexbBUfIJyT6q87FYXBU4v4da8uVr+a2GyhXxM2tenZc7/AGLHXlG8KAgddtNSWltzsShm20XyslVBzvIBHVj5wqmtUcI3R6WicHTxeI+HUdlZvZm/zPuG8Gu9r72Wd5FDFfKiBBkD9KhePHgTuxg1xYiGprNls9C4rpDoxi2r7JcLc7/bMo8cFzpm4LHKQIcdJSIdSj4ch6T7BgVkSniJXyR9E54bQ1BRW2b8X28o8vu7mpaH0YltCkMQOyg6eJJ3kk9ZOTXoQioqyPjcTiZ4mq6tTN/lh6tSKDDeRjyb7SUf632ZXX+KpTyJUs2RfJ43OXekZeuTP05JG+6vRwK2vuMGL4FwuFr1YnnyJ3k6uNmeWP46BvWh/Bj3Vk0hG9NS5P1/2L8HK02htr3LtXhHxERfa38VWYFWo9rZHFO9UjLcVfIqiSlsKokXIo3LHE0Ys7lNzRSMPX5Mi9xRu+vPxSyZroPNG6284dFdeDqrD0MMj215xsFKAg9Zr67j2BaQiQtnLHfsHo8nI49ZON1ehgKOFqXeInq24c+/b4GPFVK8LKjG9/IrMmjdLzefIUB6BIigfsq9dYjRNLdjf/tb/wDY890dIVM3bvS9ATUe7b85dAfOlb24o9NYSO5S8or3C0biHvVPNv2Fo+TrP5y6YjqCfi59lVy/UFtykvH+ia0RfeqPw/tjuLk5thxkmPoKD+CqZfqDEPKMfP3LFoijxb8vYfwakWa8Yi3ynf2AgVmnpnGS+q3YkXR0bh19N+9khb6v2qebbxA9ZRSe85rNPH4me9Ul4+xfHC0Y5QXgSKKAMAADqG4Vlbbd2XpJZHa4dCgCgGulLBJ4nikGVcYPWOkEdoOCO0VGUVJWZdh686FWNWGa/PMzHRXJvMbgrPgQKfPUjMo6Aozlc9OeHbWCGElrfNkfX4j9RUVQvR2zfB/T28+7M1O0tUiRY41CoowFHAV6CSSsj42pUnVm5zd282K10gdFAYHydy81p3SSnh/bPqXAPsBqcsjtPeGfI9H+Tum6WaIdwc/xV6WD4mDE8C63Ar0omGQ51Rl2b2HqO0p9aHHjioYtXoS/OJLDu1VCWsr5vJz+vjuUD7q7hlajE5X/AMsjxbipSORJS2FUSLUQHKtZ7ejJTjJjaJx2eUEJ7nNY66vE00t4uvJje87oqybqhWP9kTF/BXmSzNqyLPXDoUAUAlNconnuq/KYD2mpwpznuxb7ERlOMc2M5NPWq8biH9on3Gr44HEvKnLwZU8VRWc14oZXGuVmv98G+Srt4gY8a0Q0RjJfRbtaX3KZaQw8fq8LkddcodsvmLK59AUd7HPhWqnoDES3ml5+nuUT0tRWSb/OsjjyjO26O2yfllvBUrV/+fhHbOr5W9WUfu8pbIw8/wCjkes2k5PMtQB/tS+1mxR6N0bT36v/AJL7I4sZjZ7tPyf3YtDLplzwVB+sIR4bzUJR0PDi32a3+xOMtIy4JeBNaGi0iJF98vA0e/aAHl8DjZ2VA4449GawYqWj3B/BjJS4cu+7NdBYtS/1XG3mWGvLNwUAUAUAUAUB84X917107pEgcU0gfW0DzDvYDvqzNHIuzJLkeT+yzHrmx3IPxr0sHusw4jNFuuBXoRMUhDRbYuYD/qx/bAqVVXpS7H6EYO049qFNNnN3cf7r+DEVyj/ij2I7V/yS7T1b1yR2JKW1USLkc1ltedsrpBvLQS49IQkeIFZqm2LLoZoa8gd5t6L2P0U8qeohZP4z3V5cszfE0eonQoCB1g1ee5YEXMsaYwY180nr3EeOa9LBY+GGjZ0lJ83n6P7GLE4WVZ7JtLkiJi5OIPhSyn0bA9qmtsv1DX+mEfP3RmWh6XGT8vYexah2Y4rI3pc/w4rPLTmLeTS7ve5bHReHXB+I6i1Psl4QKfSzt4MxFUy0tjJf8TyS9EWx0fhl9HqSEGh7dPMgiXtEaZ78Vmni6896cn3sujh6Ud2KXch6oxw3Vne3MuCgCgO4oDlAFAFAVbXPXJLPCIBJMRnZJ8lB1vjfv6B7OnPWrqnsWZ7Oi9ETxnzydoLjxfZ7k1oK9ea3jlkjMbOMlD0b8Z378EYIz11bCTlFNqx5+Mowo15U4S1kuP5yyH9TMx8u8sAKaZu8ZGebPpDwJnvyRVsciDzLZyQp/YZD1zv4Rx16OE3X2mLEbxaLit8TJIaWpxNEf9SP7QqyW4+xkI7y7UL6bGLu4/3X8WJqNH/FHsR2r/kl2nq3rkjsSVtqokXIk4VzuPA7u/dVEi2JR/c8ylRf27cY5I29Z20b7C99eVNG+JsFQJBQHmRwoyxAHWTgeNARdzrPZR7pLy2U9TTRA9xalmcuRN3yl6Lj868jPyBI/wBhTXdVi6Ie65aNGL5rTyfJi4/TZa7qsaxE3HLxaj83azt8oxr7C1NQ5rDZuW92/M6NkYdZkJ8Fi++uNJZsi6sVmxhNyoaYkzzVnDGDwyj7Q9buAfo1zWpriVPE019SIi61n1gl4ysgPQgt0x61G140+LT5kXi6XMgtLw6U2HknuZWCjLAzud3ozikasG7I5HFQlLVRrnIDeySaNcSOWEdw6Jk52V2I32R2bTMfXUpZmtF51kid7WdYiwkMbbOycNkDIAPWcY9dVVE3F2NeBnCGJpyqW1bq9+Rl2huUK4ggMbASt/dyOxyg6mHFwOjeK8+GKlGNntPscVoChXrKonqriks+zl17Cw6k6olz78vfLdztojb+O8SP29S8AO4X0KF/nnmeXpbSqgui4XZFbG16L7vj66DWw+YCgPnL3QMGzpNW+PbxN3M6fw1ZHIgye5KExo/0zSHwUfdXp4TcMVfeLDc1uiZJDS1GZoh1yR/aFWS3H2MhHeXah3rKmLycfr57wD99V4Z3oxJ19lWR4tzUpHIkpbGqJFyJS3NZ5FiM85L5DDp/SEB3CT3wQPRKJF+ozV5tVbWbqb2G2VSWGP8AuhtLTxLaRxSvGknPlwjFdsrzYAYjeQNo7uG/sFTgRkZlZ6mTSgSSSKNsBt+0zbxnf2+uqpYiKdrGGeMjF2SJCDUFfhzMexVA8ST7Kg8S+CKnjnwiSMOpdqOIdvSx/hxUHiJlTxlRj2DV21XhAnzst9omoOrN8St4iq/qH8Vsi+air6FA9gqDk3mVuTebFs1wiFAFANNLQbcEqDi0bgenZOPHFSg7STJ05as0+skvc46RzFd25+C8co7dtdhu7YTvr0JnvxNjqBIpT8ncJuzMW/IltvmccW4kE58zO/GOnFZeix19bhyPoF+oKywqpJfNa2tfh2c7ce8utaj58KAKAwj3R0GLizf40Ui/RcH+OpwIyJPk4i2dGwfrGRu+RseAFethl8iPPrb5K3BrbEyyENGJm5gH+rH9sGpVXanLsfoRgrzj2olNeotm8J+OiN7U/hqjAu9HsbLsUrVSNtzV8iqJKWxqiRciUtzWeRajL1uOY1rRjuDvGvp562CfaavPrL5mbKeSN8rMXGa8vmied0aJhxt5Ub5j/kyPpMh+bUoZnJFP1fuBJbQsPiKD6VGyfEGsNRWk0eDWjq1GiQqBUFAFAFAFAFAFAFAQPJTc+99PNEvmS8/F2AYMo8YwPXXoJ3gme7Qk3BN8j6IrheFAFAFAFAYn7pJf/AH/AJod3M/jU4EZErqpHs2FqP8ARjb6Q2vvr2aC+RHm1X8zFrg1riZ5C+qUW1ew9QLMfUh+/FQxbtQl+cSWHV6qJrlJtvKgk6wyH1YYe1qzaOlslHvL8bHapFYt2rdIyIk7dqokXIlLdqoki1GOcp93zGmY5gN8YtpN3SUOf4a8+vvGulun0mDneOB4VkNBF606O98WdzD+khkUdjFTsn1Ng+qizDPnTUTS6JE8csipssCu0wGQw3gZ6iM/OquvTbd0jysZSk5KUUWCTWS1XjMnqyfYDVKozfAzLD1X9IgdbrT9Ln5kn8tS6PMl0Wry9BGTXO1HBnb0IfvxXVh5Elg6o3bXu36ElPqT+au9GfMl0KfNCba+Q9EUn1R99d6M+Z3oM+aEJdfx8GAn0uB4BTUujdZJYF8ZeQmmuVxLugtwx7A7+C4rqw8eLJrAx4tj22j01PuitJV7eZKj6Uu6pfBpotWDp8ic5POT/SUOlILm5g2EVpHkcyQneyMPNRyckt0Cptq1kaox1bJG9VAmFAFAFAFAY/7o+P8AIWbdUko+kqn+HwqcCMiS0coW3gUcBFEB6AgFe5TXyo8ub2sQuDWmJRIneTq32p5JOhEx63P4Ke+smkJWpqPN+hfg43m3yLFr1ac5aORxjKyD1bj9UtWPAz1ay69hpxUdam+raZzbtXsyR5qJO3aqZItiSds9USRajGOWb/zAf7MftavOr75spbp9Cal33P2FpKTktBFtfKCAN9YGsbzNCJmh0zg8iujdtm/tGCSQnOLsr2L5G1j0kmpa7I6o4j5HdFjjFIfTK/3EU1mdshaPki0SP8Ox9M033OK5rMWQ4Tku0UP8GvrkmPtemsxZDuPk90YvCyg9YJ9pNNZiyHcOp2j182xtfTzERPeVpdiw+i0Pbr5sEI9EaD2CuXZ2w7LKg3kKPUBXUnLYjjaWYzl01bqcNcQg9RkTPtq+ODxEldU5eDKniaMXZzXihL+kVp/mYf2i/jU/2/Ff8uXgyPS6H814od2V/FKCYpEcA4JVgQD1HFU1aFSk7VItdqLYVYVFeDT7BxVRMKAKAKAyb3Rf/g7b/fP7tqlAjIV0XNtW0DdcMR70Br36W2K7Dyqm8xG4atMTOy+cnlps2xc8ZHJHyV8keIbvrydITvU1eSPQwcbQvzLLPEHVlbeGBUjrBGDWKLcXdGpq6szHJIDFI8bcUZlPbg4z99fRqSnFSXE8VpxbT4Dy3aq5ImmSdu9UyRamY7yxNm/H+zH7WrzMRvm6jumuchN/zmikTphllj7yJR6vynhWSWZoRodROidzOsaM7kKqglieAAqVOEqklGKu3kRlJRTlLJFaudfrRfNMj/JTH2yK9anoLFSzsu1+1zz56Vw8crvu97EbLyjqd0duzHtcDwUGtcf09JbZ1Eu73aKHpiOUIN9/tc6uuV4/5uxY+qVh4KK49EYSG/X9F92P3DES3aXr7Ci6W0s/m2sa+kY+3LUXhdFQzqt+fpEkq+PeVNfnbI9Na6Xk4ywxdg2faEY+NcVXRNPKMpePujrhpCf1JfnYxN9VL6T87fH0K0hHcNkVJaUwVP8Ax0PFL+yPQcVPfq+v9HF5OVJzLcO569ke1ia6/wBQSWyFNJdvskFohPbObf513HUXJ3bDi8x+cgHgmfGqZafxLyjFdz9yxaIorNvy9h7DqRZL/dFvlO/sBArPLTOMl9VuxL2LY6Nw6+nzZM2Gj44V2YUCKTkgdJwBnwFYK1epWlrVJXZrp0oU1aCshzVRYFAeZZAqlmIVVBJJOAAOJJPAVxu207GLk1GKu2VFdf4nuY7e3jeXbcIXzsjfxZQRlgOO/HA1n6TFzUYq57j0FVhh5Vq0lGyvbPufK/eVb3Rf/g7b/fP7tq1wPAkIaAf+x23+xD+7WvoKC+SPYjyau8+09SAsQq7ySAB1knAFaVZK7M727EbBo61EUSRjgiqvpwOPr4187UnrycnxPahHVio8hxUCRnfKBo/YnWYDyZRg/LUY8Vx9E17GAqa0HB8PQ83FwtPW5kFA9a5IzpklA9UyRamZlrvo331pmGDOOcWFCRxAOST3ZrycVsmehh1eNize5x0hvvLcn9HKo6d2Uf2x1lmXxNsqBI8yxhlKsAVIIIIyCDuII6RXYycWpRdmjjSasxhDoG2XzbeEHr5tc95FaZY7EyzqS8WUxwtGOUF4IfxxhdygAdgA9lZpScs3cuSSyPVROnaATkmVfOZR6SB7amoSlkjjklmxu+lIBvM0Q9MifjViw1Z5Ql4Mrdams5LxQwudbLNOM6H5GX+wCK009FYueVN9+z1KZ47Dxzmu7b6EXc8oVqvmrK/oUAfWYHwrZT0BiZbziu+/ojNPS1BZXf51jM6+Sucw2bMnXliT9FcDxrR+x0oK1Wsk+77v2Kv3SpLbCm2u/wCyLpZzF40cqULKrFW85cjOD2ivn6sFCbineztdces9eEtaKla1+AtUCRl/KFdzW2kYbgMdkKpj37sKfyievO/5QrBiZShUUj7DQlKjicDOi1tu79+6+7h2DO40heaYl5qMc3AuCwydhB0GRvht1L2cNxNQc54h2WxF8KGE0PT+JN603lzfVFcFzfnwL7qvqlDZAlcvKRgyMBnHUo+CPE9JNbKVGNPLM+b0hpWtjHaWyKyivvzf5YonujG/sdqP9dj3Rn8a0QPKkM9BP/ZLb/Yh+wK+ioL/AE49iPHrP532lk1HsOdug5HkxDaPyjuUd+T82oY2pqUrcX+MlhYa1S/I0yvEPUCgIzWTRnvi3eP4XnJ2OvDv3j11fhqvwqilw49hVWp/Eg0ZTC2Nx4jwr3mjyESMD1VJFqZU7JdvWWHqRM91uzDxIrxcbvs9TCZI86qH3hrNJFwSZpUHYsy88gHX5WwtZs4lzVpG+VA6FAQOsN3fI496wxyJjeWPlBs8Mba7uHXXpYKlgpxfSJuL6sreD+xixU8TFr4MU1+daIGe90w3CIJ8kRfxsa9KFHREc537XL7JGKVTSEso28Pu2InR+mJPOkK/9SNf3dT+PoiGUb9zfqR+FpCecrd6+xwal3sn526H7SVz44HjT94wVP8Ax0vKKC0diZb9TzbF4eTVPhzsfkxge0mq5fqKf00/F/0iUdDR+qfl/uO05ObbpkmPrjH8FUv9QYjhGPn7lq0RR5vy9h9b6j2a8Y2f5Tt7AQKzz01i5ZSS7Evvcujo3Dx4X7WyYtNFwxfm4Y07VRQe/Gaw1MVWqb82+1s1Qo04bsUu4d1nLQroCgGOmtERXURimXKneCNzKehlPQf/AOcKhOCmrM04XF1cLUVSk7P1XJnvRWjIreMRQqFUd5PSzHpJ667GKirIjiMTUxFR1Kru/wA2LqHdSKDIPdHN/Z7Mf6svgg/GpwIyGGhX/slv/sxfYFfSYdf6cexHi1n877Wa7qfovmLdQww7+W/WCRuX1DHrzXkYut8So7ZLYj0cNT1Ibc2TdZS8KAKAzjXrRPNTc8o8iU7/ANWTifpcfTtV7OBra8NR5r0PMxVLVlrLJ+pCQSVqkihMgNVvK1jkPxYj+5QffXhY3/I+70PYwe6u8Q5aENtpCyvE44U462gkDcfQyj1VmhlYvqrbc3yKQMoZTlWAYHrBGR4VA4eqAKAi9Y9Yrexi526kCLwUcWc9SKN7H2dOKJXFzL9IcvUQbEFm7r1ySKh+iqt7anqEdYNH8vcZbE9m6L1xyq5+iyr9qmoNY0vVjWm1v0L2sofZxtqQQ6Z4bSneAcHB4HB37qg1Y7cmaHQoAoAoCnau8otrd3s1mmVeMsI2JGzcbGdvY6sYJA35AJ6K642Ry5bbm4SNGeRlRFBLMxAVQOkk7gK4dKrdcp2ikzm8Q43eSsrd2yh767qs5dEZ/XLovOOclx1802PT1+Fd1WLl50dfRzxJLC4eNxtKy8CPx6McQQRUTpkHukW8ixH61z4CL8anAjIk+S/RHvhLdmH5OKKFm6mbYGyveMnsHbXtVa3w8PFLNpeh5lOlr1m3kma9XkHohQBQBQDXSdik8TRuNzD1g9BHaDvqdOo6clJEJwU46rMmvbR4JWik4qePQw6GHYa+ghONSKlE8iUXCWqyu6mN/wDcMvbE37pPwrwsd/ll3eh6+C3F3lh5ctHc5YLKOMMqn5r+QR9Ip3Vkg9prqrYW/kq0iZ9FWjniqGI/9JjGPqqD66SzKlkWuuHRG9u0ijeWQ7KRqzuepVGSe4UB862Fvcax6UZpGZIEyxxv5mEHConRzjdfSdo8BirN1EMzd9Eap2VsgSG2hUAAElFZ2x8Z2BZj6TUG2SsRmt+qGjJome7iijAGOeXEbr1YZR5R6gQfRXHPVV2y2lQnWmoU43b4IwoFtC6Shmgm56E4ZXXI56AtsvG6ng4wdx4EKeqpxkpxuiNahUoTcKis0fUEbhgCpyCAQesHeDUCJ2gCgITXfSfvbR93MDsskL7J6nYbCfWZa6szjPlzRcE9vHFpCE45ufZB3+S6hXGetWyR6iOmtHw3qa3DIx9Kh0j4H1W1u67RtHK7p33xoKKeD83cSQbY+KuGcqe0SIqntFURW01vIguSvk/tZbVLu5UTNIW2UJOwgVinlAecxIJ37sEbumvJx+NqRqOnDZYvpUk1dlg191Gs3sZ2it445Yo3kRolCk7A2ipC+cCARv66zYTGVVVSlJtN22llSnHV2Iae520wz29xbMciF1kTsWTIZR2Blz8819BMyRGvukvMsPlXPsipASNO5OLRY9GWQQY2reB26yzRqST7PQBVs5uVr8NngVxio5FkqJIKAKAKAKAgta9AC5jyuBKgOwfjD4h7D0HoPrrVhcT8KVnk8/cz4ij8RbMzC9V5mj1j2WGCxeNgeIPMcPTtKKrxrTqSa6vQtwd1FJmsa56N98WNzCBktE+yOt18tfrKKxJ2ZtkrorPueL/bsZ4ScmKfaA6lkQY+sj99TmZ4mq1EkVLlYmZdEXhUHJRV3dTSKrerBNdjmceRQOSG1/8AoukHiyJjI4LLkPsxxI6gEb8eU/0jUcRfUduRs0Y4rFU9dK10tvXsJHV7lBa3t+adGmcMSjM+4Kd+GJBJwc9/RXnU8Vqxs1dn1mN0BHEV/iRkoq21JcerIW0Toa60rKJ7tmSAebgYDD4sSngOtzn19EoU513rTyK8TjMNoqn8HDJOfHj3yf29ONO5dUiS5tbS3QDmoidlck7Ur7l6y3kg7952hXpU4qMbI+PxFepXqOdR3bN90bCUhiRuKRxqfSqgH2VEgOaAKAzHl/0uItHpAD5VxIu79SLDsfpc2PXUoLaRkVC3itl0HzLzRBniaQAugYyk86q4znOQox2V6qUOj6rfD+z4qcsQ9L/FjCVlK2T3d1v7jzkg5vSOjbzRc7HCkSRnpQMc5UdOzIoY9fOY6a8uWx3PtUQ78nWm7Bj70ZmTJ8qCYAN0DajYgk47D6ahOFOpvpPtCco5HTa6yyq0TJcFXVkYMIlBVgVILNjG4nfmqlhMOndRRL4k3suaTyS6hvo2OV52UzzbIIU5WNVyQoON7EnJ6Nwx1m+TucSKt7pLzLD5Vz7Iq7A5I1XUP/yyw/5S1/crUyJO0AUAUAUAUAUB8ya9aQ966ySTsCBHPA53bymwmcDpyucVxq6Op2dzTF5UNF/5r/s3H/t1VqM0fEiUzkP0hHHpW8giIMMqyGI/G5qTKYz+ozmpyyKFmbxUCQ00vo5LiCWCTOxKjo2OIDDGR2jj6qIGCamadl0BfTWl8rcxIRtEAkDGQk6D4SEbiBv9a7NWNXRFOxqWhrTQrtzsD2rk+UAZQQvT+bdvJ9BG7srMsPCLvY9SppjGVIajqO3VZPxW0Na+Uyxs42KypPKAQkUTBssOhmXIQded/UDVyizzGzMuTDQU+lNJNpG6BMccnOFsELJKMFI0/VTCnpwFUdNTbsrHEfQNVkgoAoCl8peoY0pHCBKIpIWbDFSwKuBtKQCOlVIPYeuuxdjjVynWHIJGPz147dkcQX6zM2e6pa5zVLRqVyYQ6OujcRTyPmNowjBR5xByWHHzeGK45XOpF9qJ0KAKAxf3SXmWHyrn2RVOBGRqeoBzoyw/5W38IlFTIk/QBQBQBQBQBQEXpvVy1uwPfNvFKQMAsoLKOpX85fUaApWleRbRrqeZR4n4j8pIynsbaJOO0Hv4VOm4qXzq6ITUmvldmZFFEdE6diDJzaxSxZySRzcihHYMeIwz767XUNZ6mQpOWqtfM+kv+Jw/pov2ifjWWxec/wCJwfpov2ifjSwIbWfQthpGMR3JicjOw6yIJI88SjA7ujccg4GQa6m0cZm13yHwFvyWkQq9AeNGYfOWRQe4VLWOWH+ieR3R0TA3N2ZiPg7ccSN6QGLY9DCmsxY02yuLWGNY4ngSNBhVV0CqOwZqG0kLf8Tg/TRftE/GlgH/ABOD9NF+0T8aWAi2n7UbjdW4PbNH/NSxy5z+kNp/mrb9tF/NSwuIS62WCnDXtoD1GeL+almLiZ100d/nrX9tH/NXbMXPB140d/nrb9qn40sxcRuOUHRiDJvYPmsWPcgJpqsXIa85Y9FoDsyySY6EicZ9HOBfGu6rFzKuVnX2DSYtxBHKghMpJk2QW29jGArH4h6empRViLdze+Th86Lsf+XhHcoH3VI4WOgCgK9p3T0kMuwkav5Od5I6QPaRWetXdOVkr95mrYh05JJX7xj/AEoucZNuoHaxqp4qaV3DzKulz/h5/wBHTrNcgAm3TeQANo539lceKmvo8x0uf8PP+gGs1xjPMJg4x5R35xgeneN1c6XO19Tz/odLna+p5/0exrFc/wCXX6XZn2DNOl1P4eZ3pVT+HmdTWK4IzzMY3bW9jvGcZ6h6+o1xYybV9Xrz/oLFTavq+f8ARSdf9VRpN0mlAikRCuVY4dBlgDlSMjLYx8bf0U6bJK7j5/0OlSzcfP8Aopd1yNXRTnYHR4/i+UZF3DOQFGd+eG/sr0MLavFSb1b8/cuVVuCmokF/V/NwMsYI7H3eFeh+3T5oq6bHkz0OTyb9NF9f8Kft8+aHTI8mehyczfpovr/hXOgT5o70yPJnocm836aL6/4VzoE+aHS48jv9W036aL6/4U6BPmjvS48g/q2m/TRfX/CnQJ80Olx5Hocm0nTPH9Fq70CXM50uPI6OTd+m4T6B/GurR8v5HOmLkcPJy3+YX6B/mrv7c/5eRzpi5HP6veu4Hqj/AP3qS0a/5eX9nHjV/HzLJoHkPlmw0s5ij6zH5TDsUv4nHrrLWpU6exSu+pfc0U6k57XGyLDFyAW/wruY+hEHtJrMXDyPkEsPhT3Z9DRD2xmgHEXIVo0EZe6bsMkeD3RigJfR/JJoqJg3vbbK7xzjyMvrQnZPoIoC7RRKqhVAVQAAAAAAOAAHAUB7oAoCE0to+ORyzrtMNw/KFMrgcMcd+apqUIVHeS82VVKEKjvIanQ8O/8AJj9u+/8A+ffVfQ6XJ+L9yHRKXLzZ6Oh4Ad0YwDu/Lt39lc6FR5PxfuOi0+XmwbREHARgjd/ftToVHk/F+46LT5ebOtoqEfAz2c83Z1n/AOYp0Kjyfi/cdFp8vNguiofiAHh+ebgOFOhUeT8Wd6NT5ebOtouH4ud36Y91OhUuvxY6NT5ebJbRsKouyvmg7t+egdPTvzWiEFCKiskXRioqyEtJ6Fgn/Oxgn4w3MPnDf6uFaaVepT3WQnShPeRVL7UFhkwSg9SyDH1l/Ct8NIr64+H59zHLBP6X4kFdavXUfnQsR1p5Q+rk+Fao4mjLKXjsKJUKkeBGyMVOGBU9RBB8avVnkVO6zOCemqcuBnpqi4JIWOFBJ6hvPhRq2Z1O+RIWug7qTzYXHaw2R9bFUyxFGOcl6+hZGjUlkidstQpDvmlVexAWPecAH1Gss9IxW5HxL44KT3mWrRWr8FvgxoNr47b37zw9WKwVcTUqbz2cjZToQhkiUqgtCgCgCgCgCgCgCgCgCgCgCgCgCgCgCgCgCgCgOFQeIzQCD6PiPGKM+lF/CpqpNZN+JFwi+BxNHQjhFGPQi/hR1ZvOT8QoRXBDhUA4AD0VBtskdoAoAoAoAoAoAoAoAoAoA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4564" name="AutoShape 4" descr="data:image/jpeg;base64,/9j/4AAQSkZJRgABAQAAAQABAAD/2wCEAAkGBxQTEhQUEhQVFhUWFxQXFxcYGBYcFxQYGBccFhwYGBgYHCghGholHRcXITEhJSkrLi4uFyAzODMsNygtLisBCgoKDg0OGxAQGiwlICQvLCwsLCwsLTA0LCwsLSwsLCwsLCwsLDQsLCwsLCwsLCwsLCwsLCwsLCwsLCwsLCwsLP/AABEIAPIA0AMBEQACEQEDEQH/xAAcAAABBQEBAQAAAAAAAAAAAAAAAwQFBgcBAgj/xABTEAACAQMABQcFCwgIBAUFAAABAgMABBEFBhIhMQcTQVFhkaEiMnGBsQgUQlJygpKissHRIzNTYpOzwtIWFyRDRFRjcxV0g6M0NcPT8CUm4eLx/8QAGwEBAAMBAQEBAAAAAAAAAAAAAAIDBAEFBgf/xAA8EQACAQICBggFBAECBwEAAAAAAQIDEQQxBRIhMkFRFGFxgZGhsdETIkLB8AYVUuEzI/FDU3KCorLSFv/aAAwDAQACEQMRAD8A3CgCgCgCgCgCgCgCgGWktLQwDMsir1Dix9Cjeatp0Z1H8qITqRhvMqt9r9xEEJP6znH1V/EVvho7+cvAxyxv8V4kFdaz3cn96UHUgC49fHxrVHCUY8L9pRLEVZcSMmkkfz3dvlMx9pq9KMckkVNt5sT5mpXI2DmaXFj3Ezp5jsvyWI9lRaUs0dV1kyRtdY7uPhMzDqfDZ9bb/GqZYWjLOPgWxr1Y8SdstfmG6eHP60Z/hb+ass9HL6JeP59i+ONf1LwLTovTcFx+akBPxTucfNO/1jdWCrh6lPeRsp1oT3WSNUlgUAUAUAUAUAUAUAUAUAUBHaa07bWi7dzNHEp4bbAFvkrxY+gUBVn5X9EA499E+iGfH2KAF5X9Ef5oj/o3H3R0B08r2iP83/2bj/26AqmneWaCTK28jRp8bYbnD4YX1b+0VuorDR2zd32O39mWq68tkVZFTl13tN7F5HJ4+Scn0liM1teOopbPQy9EqN7Tz/T60HwZvoL/AD1Dp9Pk/wA7yXRJ9QDlDtf0c/0Y/wCeo9Phyf53nehz5oUTlDtOlJx81PuenTqfX+d53ok+odx69WJ4u6+lG+7NS6ZS5kejTJnRulIJ05yKRSoJXJyuCADjDYPSO+rYVoyV0yEqcouzRybStspw1xAD1GRAe7Nd+NBZyXic+FJ8GNH1hsx/iIvpZ9lc6TT/AJIfAnyG0mtFmP8AEJ6gx9gp0ul/IdHqchq+t1kDun3jpCSeB2adNo8/Jjo1TkWbQPK5DHhZZhKn6wcSD0My+V6++slWOGqbYSs++xppyrw2SV0Xi25SNFuoYXsIz0Mdlh6Qa85qzsbE7q57HKJozOPf0G79bd38DXDpIaN1qsp2Cw3dvIx4KsqFvo5z4UBMUAUAUAUAUAUAUB8ux6vvpHTd3BdTuriS4JbG0SI5MBFyRsrs8OgADArknZEox1nY0Sx5IdHIPLEsp62kI8IwtV67LlTiOpOTHRSjLW+AOlppgO/nMVzWZ34cSFudA6uR+c9vu6FuZW8EkNdvIjaBHzaQ1aiB2YhJ2Klwx9RkIHjXfmOXpojP6RaOc/2LQjT9HlA7vmqH9tds+LOa0eCEho7SFwTzGg4Ih0bVuVP0p2APdXdnMjfqE05I9Kz75I7eL0tCvhADTWRGzJK15B7sj8pc26/JEje1Vpro7qkhByBH4d8B2LAT4mQeyua41SSi5B7b4V1OfQsY9ua5rjVHK8hVj0z3R9DRD/0zTXY1RwnIho4De10e3nE390dNdjVFI+RTRg4++G9Mo+5BTXY1R7FyRaKHG3ZvTNNv+i4prM7ZCz8lGiT/AIQD0S3A/wDUrmsxZDS55HdFsMLFInasr5+uWFd1mLIh7rkJsz+buLhN/wALm2A7NyrTXOapDXXIG4H5K9Vj0B4So71dvZXdcapO8j1zPbXl3oy8uGlkiVHjXJeJVwpOxI+GG6RPIwBuJqSdyJrtdAUAUAUAy01pFba3mndWZYY3kYLjaIRSxxkgZwKAxx/dBjJxYZXozcYJ7SOZOPRQFKu77SN5pJ9IWNpPE8mNnYjaRV/JiI5ZkCnIGd44muO3E6rrIs0Og9Zrnc8rQgjiZIo/CHyh3VH5SWtJjiPkTup/KvdIAv2LJMe3ypGX2U1kcsyx6L5E9HR75TPOepnCr6hGA31q5rsapbNF6mWFvjmbSBSODFA7/TfLeNcuztieUYGBuHUOFcOhQBQBQBQBQBQBQBQBQBQBQBQBQGGWus0FnrPeS3LFI2DRbeCQp2Y8Egb8eRj11bHIg8zbtE6at7lS1tPFMBx5t1bZ7GAO49hrpwf0AUAUA20laCaGWJt6yI6EHgQ6lT7aAxf3OtxgXsDABkaJxkeUM7SOPVspUJkom0ZqBI5QBQBQBQBQBQBQBQBQBQBQBQBQFEseUEPfGBlUQFzGj79raHkgsc42WbsGMjtrJHFXqavA+jq6BcMGqyb10rtcLdXWl4l7rWfOBQCFpexy7XNSI+ydltlgdk9RxwNRUk8iypRqU7a8Wr7VdW2C9SKz5xt9ARaS09fxTtIqiW6bMZUNlJdgb2UjGOypt2RyMdZ2JbWfkuWzgkurK5mV4VL4YgEqPOw8YUg4yeHRjtrindk5U7K6JfkK1p0jdzyRzSGa2ijG00mC8bHcmG85y2y2drPmneDxsKTa6AKAKAwTUQ+9dZryA7hKbpVHRgsLhfqr41GWR1G41WTCgCgGd3paCI4kmjQ9TOoPdnNX08LWqq8IN9iZVOvThslJLvI6bXGyXjOD8lZG8QuK1R0RjJfR4tL7meWkMOvq9RL+m9l+lP7OX+Wp/s2M/h5r3OfuWG/l5P2PJ16s/wBI37N/wrv7JjP4rxRz9zw/PyY3l5QbUcBK3oQD7TCrY6BxTzcV3+yK5aVoLK77vcZz8pMQ8yFz8plX2bVXw/TtV700uxN+xVLTFP6Yvy/sa/1hTOcRWwPznf7Kirv2CjD/ACVfJL1bK/3apLcp+r+wtHrJpOT83aADtjkHizAVB6O0bT363mvsmSWMxs92n5P7tExoa50k0i++IoUi37WPPxjds4kPTjj21hxVPR0YP4M5OXDl3/KjXQnjJS/1IpLz9WWSvJN400vcc3BNIPgRSP8ARQn7qjN2i2XYan8StCHNpeLPngDdXiH6nxN41N0qbmzikY5fGw/ayeST69x9dexRnrwTPzbSmFWGxU6ayzXY9vll3D3SWlYIAOflSPazjaOCcccDj01KU4x3mZ6GFr17/Cg5W5IxvVTWD3jcswzJC2UYDiyg+S6g48ocd/QSK8ylV+FN8j7zSWA6dh0nsmtq6nxT6v6NG0Rr9bXE6wosqlyQrMFwTxxgMSM1uhiYTlqo+VxOgsRh6LqycXbNJv2RlXJ6+dYbw9bXp/7ua1y3Txae8arragNjeA8Pe1x+6aq1mXyyZV/c3WWzZXMuN8k4TPWI0BHqzI3jV5kNdoAoAoD5+14u0t9Z4J0O5pLYSHoz+YfHoUd+alUpuKV+KuRhNSbtwN3rOXBQBQFcvtSbWWRpGDhnJZgrYBJ4nGOk769WjpnE0qapq1lsV0YKmjaE5ubvt6zwNRLP4r/Tau/veL5rwRz9sw/J+LFY9SrIf3RPpkk/mqD0zjH9fkvYktG4ZfT5v3HCaqWY/wAOnr2j7TVb0pi3/wAR+RNYHDr6EOI9AWq8LeH9mh8SKqljsTLOpLxZYsLQWUF4IdRWMa+bGg9CKPYKplWqS3pN97LFTgskvAXAxwqpu5M7QHK6AoCI1ufFjdH/AEZB3qR99V1dx9hu0Yr4yl/1L1Mj1M0KLuaSM9EErL1B8BFJ9DMD6q8zD09eTXUfcaVxjwlKM1/KKfZm/JFk5JtLbEklq+7b8tAd3lqMOvp2QD8w1owc7NwZ5P6kwuvCOIjw2PseT8fVE3rnqVJeTrKsyqAgTZZScYJORjrz4VbXw7qSvc87RemaeDounKDe290zN9ZtAvZzc05DZUMrDOGBJHA8CCCMVgq0nTlZn1mAx0MZS+JFW22a5M1fUKxthawywRKrOo22O9y48l/KO/G0DuGB2V6VCMNROKPi9MVsS8TOlVldJ7FwtmtnZ3mP8lu/Tl0ey6P/AHRWqWR5FPeNR1+uBHo28Y/oJF9bjmx4sKrjmXT3WL8i9lzWh7XrcSSH50jEfV2avMpd6AKAjNYtJ+94Hk+F5qDrc8O7j6Aavw9L4tRR4cewqrVPhwbPm7lMhb8hLk5y4JzvycMDnr86tukY7rXYZcE80fR+h74T28Mw4SxRyD56hvvrxWemO6AKAKA8yE4OBk43DOMnqzjdXY2vtOO9thVb3S+kiSsVkq9rOr9xDKK9mlhNHJXqV2+xW+zPNqV8Ze0KVu+/3QjzOl5BveGHs8nPgr+2rNfRNN7spePvEjq6Qms4x/OxnG1f0k3n3wHySw9gWix+jo7tDxt7s48JjJb1Xw/EcXUy5Pn6Ql9A5w+2T7q69L4dbuHj5f8AyP26s86z8/cdQ6jRA5ee4fsL4B7hnxqmWm6rVowgu789C2OjYJ3lOT7ya0ZoWG3JMSkFgASXdiQOjyia8/EYytXSVR7F1JeiNVLD06Tbis+tv1JCsxeFAZtr5rrG8c1pEjbW1zbucBRst5WyN5Pm4zurDiMQrOCPrND6GqQnDE1GrWulx2rZfxvxKdq1pue1dve6qzyALvUs2AdryQD+PCstGpKD+VHvY/BUcTBfGbSjtzt1bRndXconaVsxzbe2cDYKvxyB0HO/11GUpa98mX06VJ0VTW2NrZ3uu3ianqVa6RLLNdzHmmQ4ibBY53qSAML18c9GK9Ggqu9N7OR8bpWro9RdLDw+ZPeWXXx2+hJ61aqR33Nl3ZDGTvUAllPFd/A7hg9G/dU6tFVLXMejtKVMFrKKTUufNcf6JrR9mkMaRRrsogAUdn3npzVkYqKsjBWrTrTdSbu3mYNyTR50zenoCXHeZ0//ADVs8iFLeLRy4X/N6O5vpmlRfmpmQ+Kr31GGZOq9hduS67D6MtVxhooo42HUQgOfWD35rVVpOnbrSZjp1FO/U7FrqosCgM85QtIbcywg7oxlvlt+C4+ka9jR9PVg5vj6Hm4yd5KPIzrX6y27JzjfGyOO/ZPgx7q7jY61J9RzCu0zSuRzSPPaJtsnLR7cR7Nhjsj6BSvBlmessi6Vw6FAFAFAFAFAFAFAFAFAFAFAZPyqaHihkiljXZaYzGTecFhsHOOjO0xrzsZTUWmuJ9r+ncXVrU5U5u6hqpdm32ROckdiBbyTYG08hUHp2FA3Ds2ie6rcHG0LnnfqWu3XjSvsSvbrd/sKcqmhhJbi4VfykRAYjiYycEHrwSD2DaruLp3jrcUR/TuMdOv8Bv5ZZf8AUvdbOvYTGo2mBc2kbE+XGBHJ8pQMH1jB9Z6qtoVNeCZg0vhHhsVJcHtXY/Z7CwVceYdFAYZyPR50jpJuosPpTMf4alPIlSzYy5droyXdpbLxCFuzalfYH7sd9SpRu7Ea0rF91DveZuRHwSUbHzl3r94+dXuY2lrUrr6fQ8fC1NWpZ8TTK8U9Q8TSBVLNuCgknqAGTXUm3ZHG7K7MdmuDLI8jcXYt6MnOPVw9VfRqKhFRXA8Vy1m5PiGkLLnYJY/jxuo9JUgeOKpqrWi0W03aSYh7nG/zBdwfEkjlHbzilD+7Xvr56Z7ETYqgSCgCgCgCgCgCgCgCgCgCgCgKxr9q895AoiI5yNtpQdwYEYK56DwPqqjEUnUjZZnr6G0hDB1m6m7JWfVyY81M0S1raRxSY2/KZsHIBZicZ6cDFSowcIJMo0pio4nFSqQy2JdyJW8tlljeN/NdWVvQwwfbVjV1ZmKlUlTmpxzTTXcUfk50Fc2s9wsqERlQobdiRlbyWXs2Sx9dZMNSlCTvkfRacx2HxVGm6bvLO3JNbU++xfq2HzR1aAxHkT33Ok2/1I/F5j91SnwJUuJBa2H3xrFsneIzGB2c3EJPtZrThI3qRM+KlaMi2OxVgy7mUhgeog5B76+gVmrM8XLajYbC6EsaSDg6q3oyM4r52pBwk4vge1CWtFNcSI13u+btHHTIRGPnbz9UNWjBQ1qy6tv53lOKlq0317DN7da9mTPMRJ261TJlsUVLknb3tp26tycLIswUdeGEyfU2u814VeNpNHq0ndJm7VQWhQBQBQBQBQBQBQBQBQBQBQBQBQBQHieZUG07KqjiWIAHrNcbSzJQhKb1Ypt9R2KVWAZSGU8CCCD6CKJ3EouLtJWZ7XjXSJh/Iafy2kvlw/amqU+BKlxIbQwMmnL9z8B7gd0ojHhmt2BXz36jFjHs7y3XC17UWeWy+8n13t2xQ8Y3ZfUfKHiSPVXk4+Fqt+aPRwcr07ciM5SbjyoI/lOR3KP4qv0dHZKXcVY2W1RKxbrW6RkiSdutUSLolJ0gRbax2U2MCYxAntfatj4YrysUvmN9B/Kb1WI0hQBQBQHcVwBigG1xfRIMvIij9ZlHtNWwoVJ7Ixb7EyEqkIq8ml3kXc63WacZ1PyAzeKgitlPRWLnlBrtsvUzTx+Hj9Xht9CIuuUWAZ5uKR+07Kg+JPhW6n+n6z35JeL9vUyz0vSW7FvyGScoUrnEVrtHqDM5+qorQ9AUoK9SrbuS9WVLS05O0Kd++/2J3Q2lb6R1520WOMnexbBUfIJyT6q87FYXBU4v4da8uVr+a2GyhXxM2tenZc7/AGLHXlG8KAgddtNSWltzsShm20XyslVBzvIBHVj5wqmtUcI3R6WicHTxeI+HUdlZvZm/zPuG8Gu9r72Wd5FDFfKiBBkD9KhePHgTuxg1xYiGprNls9C4rpDoxi2r7JcLc7/bMo8cFzpm4LHKQIcdJSIdSj4ch6T7BgVkSniJXyR9E54bQ1BRW2b8X28o8vu7mpaH0YltCkMQOyg6eJJ3kk9ZOTXoQioqyPjcTiZ4mq6tTN/lh6tSKDDeRjyb7SUf632ZXX+KpTyJUs2RfJ43OXekZeuTP05JG+6vRwK2vuMGL4FwuFr1YnnyJ3k6uNmeWP46BvWh/Bj3Vk0hG9NS5P1/2L8HK02htr3LtXhHxERfa38VWYFWo9rZHFO9UjLcVfIqiSlsKokXIo3LHE0Ys7lNzRSMPX5Mi9xRu+vPxSyZroPNG6284dFdeDqrD0MMj215xsFKAg9Zr67j2BaQiQtnLHfsHo8nI49ZON1ehgKOFqXeInq24c+/b4GPFVK8LKjG9/IrMmjdLzefIUB6BIigfsq9dYjRNLdjf/tb/wDY890dIVM3bvS9ATUe7b85dAfOlb24o9NYSO5S8or3C0biHvVPNv2Fo+TrP5y6YjqCfi59lVy/UFtykvH+ia0RfeqPw/tjuLk5thxkmPoKD+CqZfqDEPKMfP3LFoijxb8vYfwakWa8Yi3ynf2AgVmnpnGS+q3YkXR0bh19N+9khb6v2qebbxA9ZRSe85rNPH4me9Ul4+xfHC0Y5QXgSKKAMAADqG4Vlbbd2XpJZHa4dCgCgGulLBJ4nikGVcYPWOkEdoOCO0VGUVJWZdh686FWNWGa/PMzHRXJvMbgrPgQKfPUjMo6Aozlc9OeHbWCGElrfNkfX4j9RUVQvR2zfB/T28+7M1O0tUiRY41CoowFHAV6CSSsj42pUnVm5zd282K10gdFAYHydy81p3SSnh/bPqXAPsBqcsjtPeGfI9H+Tum6WaIdwc/xV6WD4mDE8C63Ar0omGQ51Rl2b2HqO0p9aHHjioYtXoS/OJLDu1VCWsr5vJz+vjuUD7q7hlajE5X/AMsjxbipSORJS2FUSLUQHKtZ7ejJTjJjaJx2eUEJ7nNY66vE00t4uvJje87oqybqhWP9kTF/BXmSzNqyLPXDoUAUAlNconnuq/KYD2mpwpznuxb7ERlOMc2M5NPWq8biH9on3Gr44HEvKnLwZU8VRWc14oZXGuVmv98G+Srt4gY8a0Q0RjJfRbtaX3KZaQw8fq8LkddcodsvmLK59AUd7HPhWqnoDES3ml5+nuUT0tRWSb/OsjjyjO26O2yfllvBUrV/+fhHbOr5W9WUfu8pbIw8/wCjkes2k5PMtQB/tS+1mxR6N0bT36v/AJL7I4sZjZ7tPyf3YtDLplzwVB+sIR4bzUJR0PDi32a3+xOMtIy4JeBNaGi0iJF98vA0e/aAHl8DjZ2VA4449GawYqWj3B/BjJS4cu+7NdBYtS/1XG3mWGvLNwUAUAUAUAUB84X917107pEgcU0gfW0DzDvYDvqzNHIuzJLkeT+yzHrmx3IPxr0sHusw4jNFuuBXoRMUhDRbYuYD/qx/bAqVVXpS7H6EYO049qFNNnN3cf7r+DEVyj/ij2I7V/yS7T1b1yR2JKW1USLkc1ltedsrpBvLQS49IQkeIFZqm2LLoZoa8gd5t6L2P0U8qeohZP4z3V5cszfE0eonQoCB1g1ee5YEXMsaYwY180nr3EeOa9LBY+GGjZ0lJ83n6P7GLE4WVZ7JtLkiJi5OIPhSyn0bA9qmtsv1DX+mEfP3RmWh6XGT8vYexah2Y4rI3pc/w4rPLTmLeTS7ve5bHReHXB+I6i1Psl4QKfSzt4MxFUy0tjJf8TyS9EWx0fhl9HqSEGh7dPMgiXtEaZ78Vmni6896cn3sujh6Ud2KXch6oxw3Vne3MuCgCgO4oDlAFAFAVbXPXJLPCIBJMRnZJ8lB1vjfv6B7OnPWrqnsWZ7Oi9ETxnzydoLjxfZ7k1oK9ea3jlkjMbOMlD0b8Z378EYIz11bCTlFNqx5+Mowo15U4S1kuP5yyH9TMx8u8sAKaZu8ZGebPpDwJnvyRVsciDzLZyQp/YZD1zv4Rx16OE3X2mLEbxaLit8TJIaWpxNEf9SP7QqyW4+xkI7y7UL6bGLu4/3X8WJqNH/FHsR2r/kl2nq3rkjsSVtqokXIk4VzuPA7u/dVEi2JR/c8ylRf27cY5I29Z20b7C99eVNG+JsFQJBQHmRwoyxAHWTgeNARdzrPZR7pLy2U9TTRA9xalmcuRN3yl6Lj868jPyBI/wBhTXdVi6Ie65aNGL5rTyfJi4/TZa7qsaxE3HLxaj83azt8oxr7C1NQ5rDZuW92/M6NkYdZkJ8Fi++uNJZsi6sVmxhNyoaYkzzVnDGDwyj7Q9buAfo1zWpriVPE019SIi61n1gl4ysgPQgt0x61G140+LT5kXi6XMgtLw6U2HknuZWCjLAzud3ozikasG7I5HFQlLVRrnIDeySaNcSOWEdw6Jk52V2I32R2bTMfXUpZmtF51kid7WdYiwkMbbOycNkDIAPWcY9dVVE3F2NeBnCGJpyqW1bq9+Rl2huUK4ggMbASt/dyOxyg6mHFwOjeK8+GKlGNntPscVoChXrKonqriks+zl17Cw6k6olz78vfLdztojb+O8SP29S8AO4X0KF/nnmeXpbSqgui4XZFbG16L7vj66DWw+YCgPnL3QMGzpNW+PbxN3M6fw1ZHIgye5KExo/0zSHwUfdXp4TcMVfeLDc1uiZJDS1GZoh1yR/aFWS3H2MhHeXah3rKmLycfr57wD99V4Z3oxJ19lWR4tzUpHIkpbGqJFyJS3NZ5FiM85L5DDp/SEB3CT3wQPRKJF+ozV5tVbWbqb2G2VSWGP8AuhtLTxLaRxSvGknPlwjFdsrzYAYjeQNo7uG/sFTgRkZlZ6mTSgSSSKNsBt+0zbxnf2+uqpYiKdrGGeMjF2SJCDUFfhzMexVA8ST7Kg8S+CKnjnwiSMOpdqOIdvSx/hxUHiJlTxlRj2DV21XhAnzst9omoOrN8St4iq/qH8Vsi+air6FA9gqDk3mVuTebFs1wiFAFANNLQbcEqDi0bgenZOPHFSg7STJ05as0+skvc46RzFd25+C8co7dtdhu7YTvr0JnvxNjqBIpT8ncJuzMW/IltvmccW4kE58zO/GOnFZeix19bhyPoF+oKywqpJfNa2tfh2c7ce8utaj58KAKAwj3R0GLizf40Ui/RcH+OpwIyJPk4i2dGwfrGRu+RseAFethl8iPPrb5K3BrbEyyENGJm5gH+rH9sGpVXanLsfoRgrzj2olNeotm8J+OiN7U/hqjAu9HsbLsUrVSNtzV8iqJKWxqiRciUtzWeRajL1uOY1rRjuDvGvp562CfaavPrL5mbKeSN8rMXGa8vmied0aJhxt5Ub5j/kyPpMh+bUoZnJFP1fuBJbQsPiKD6VGyfEGsNRWk0eDWjq1GiQqBUFAFAFAFAFAFAFAQPJTc+99PNEvmS8/F2AYMo8YwPXXoJ3gme7Qk3BN8j6IrheFAFAFAFAYn7pJf/AH/AJod3M/jU4EZErqpHs2FqP8ARjb6Q2vvr2aC+RHm1X8zFrg1riZ5C+qUW1ew9QLMfUh+/FQxbtQl+cSWHV6qJrlJtvKgk6wyH1YYe1qzaOlslHvL8bHapFYt2rdIyIk7dqokXIlLdqoki1GOcp93zGmY5gN8YtpN3SUOf4a8+vvGulun0mDneOB4VkNBF606O98WdzD+khkUdjFTsn1Ng+qizDPnTUTS6JE8csipssCu0wGQw3gZ6iM/OquvTbd0jysZSk5KUUWCTWS1XjMnqyfYDVKozfAzLD1X9IgdbrT9Ln5kn8tS6PMl0Wry9BGTXO1HBnb0IfvxXVh5Elg6o3bXu36ElPqT+au9GfMl0KfNCba+Q9EUn1R99d6M+Z3oM+aEJdfx8GAn0uB4BTUujdZJYF8ZeQmmuVxLugtwx7A7+C4rqw8eLJrAx4tj22j01PuitJV7eZKj6Uu6pfBpotWDp8ic5POT/SUOlILm5g2EVpHkcyQneyMPNRyckt0Cptq1kaox1bJG9VAmFAFAFAFAY/7o+P8AIWbdUko+kqn+HwqcCMiS0coW3gUcBFEB6AgFe5TXyo8ub2sQuDWmJRIneTq32p5JOhEx63P4Ke+smkJWpqPN+hfg43m3yLFr1ac5aORxjKyD1bj9UtWPAz1ay69hpxUdam+raZzbtXsyR5qJO3aqZItiSds9USRajGOWb/zAf7MftavOr75spbp9Cal33P2FpKTktBFtfKCAN9YGsbzNCJmh0zg8iujdtm/tGCSQnOLsr2L5G1j0kmpa7I6o4j5HdFjjFIfTK/3EU1mdshaPki0SP8Ox9M033OK5rMWQ4Tku0UP8GvrkmPtemsxZDuPk90YvCyg9YJ9pNNZiyHcOp2j182xtfTzERPeVpdiw+i0Pbr5sEI9EaD2CuXZ2w7LKg3kKPUBXUnLYjjaWYzl01bqcNcQg9RkTPtq+ODxEldU5eDKniaMXZzXihL+kVp/mYf2i/jU/2/Ff8uXgyPS6H814od2V/FKCYpEcA4JVgQD1HFU1aFSk7VItdqLYVYVFeDT7BxVRMKAKAKAyb3Rf/g7b/fP7tqlAjIV0XNtW0DdcMR70Br36W2K7Dyqm8xG4atMTOy+cnlps2xc8ZHJHyV8keIbvrydITvU1eSPQwcbQvzLLPEHVlbeGBUjrBGDWKLcXdGpq6szHJIDFI8bcUZlPbg4z99fRqSnFSXE8VpxbT4Dy3aq5ImmSdu9UyRamY7yxNm/H+zH7WrzMRvm6jumuchN/zmikTphllj7yJR6vynhWSWZoRodROidzOsaM7kKqglieAAqVOEqklGKu3kRlJRTlLJFaudfrRfNMj/JTH2yK9anoLFSzsu1+1zz56Vw8crvu97EbLyjqd0duzHtcDwUGtcf09JbZ1Eu73aKHpiOUIN9/tc6uuV4/5uxY+qVh4KK49EYSG/X9F92P3DES3aXr7Ci6W0s/m2sa+kY+3LUXhdFQzqt+fpEkq+PeVNfnbI9Na6Xk4ywxdg2faEY+NcVXRNPKMpePujrhpCf1JfnYxN9VL6T87fH0K0hHcNkVJaUwVP8Ax0PFL+yPQcVPfq+v9HF5OVJzLcO569ke1ia6/wBQSWyFNJdvskFohPbObf513HUXJ3bDi8x+cgHgmfGqZafxLyjFdz9yxaIorNvy9h7DqRZL/dFvlO/sBArPLTOMl9VuxL2LY6Nw6+nzZM2Gj44V2YUCKTkgdJwBnwFYK1epWlrVJXZrp0oU1aCshzVRYFAeZZAqlmIVVBJJOAAOJJPAVxu207GLk1GKu2VFdf4nuY7e3jeXbcIXzsjfxZQRlgOO/HA1n6TFzUYq57j0FVhh5Vq0lGyvbPufK/eVb3Rf/g7b/fP7tq1wPAkIaAf+x23+xD+7WvoKC+SPYjyau8+09SAsQq7ySAB1knAFaVZK7M727EbBo61EUSRjgiqvpwOPr4187UnrycnxPahHVio8hxUCRnfKBo/YnWYDyZRg/LUY8Vx9E17GAqa0HB8PQ83FwtPW5kFA9a5IzpklA9UyRamZlrvo331pmGDOOcWFCRxAOST3ZrycVsmehh1eNize5x0hvvLcn9HKo6d2Uf2x1lmXxNsqBI8yxhlKsAVIIIIyCDuII6RXYycWpRdmjjSasxhDoG2XzbeEHr5tc95FaZY7EyzqS8WUxwtGOUF4IfxxhdygAdgA9lZpScs3cuSSyPVROnaATkmVfOZR6SB7amoSlkjjklmxu+lIBvM0Q9MifjViw1Z5Ql4Mrdams5LxQwudbLNOM6H5GX+wCK009FYueVN9+z1KZ47Dxzmu7b6EXc8oVqvmrK/oUAfWYHwrZT0BiZbziu+/ojNPS1BZXf51jM6+Sucw2bMnXliT9FcDxrR+x0oK1Wsk+77v2Kv3SpLbCm2u/wCyLpZzF40cqULKrFW85cjOD2ivn6sFCbineztdces9eEtaKla1+AtUCRl/KFdzW2kYbgMdkKpj37sKfyievO/5QrBiZShUUj7DQlKjicDOi1tu79+6+7h2DO40heaYl5qMc3AuCwydhB0GRvht1L2cNxNQc54h2WxF8KGE0PT+JN603lzfVFcFzfnwL7qvqlDZAlcvKRgyMBnHUo+CPE9JNbKVGNPLM+b0hpWtjHaWyKyivvzf5YonujG/sdqP9dj3Rn8a0QPKkM9BP/ZLb/Yh+wK+ioL/AE49iPHrP532lk1HsOdug5HkxDaPyjuUd+T82oY2pqUrcX+MlhYa1S/I0yvEPUCgIzWTRnvi3eP4XnJ2OvDv3j11fhqvwqilw49hVWp/Eg0ZTC2Nx4jwr3mjyESMD1VJFqZU7JdvWWHqRM91uzDxIrxcbvs9TCZI86qH3hrNJFwSZpUHYsy88gHX5WwtZs4lzVpG+VA6FAQOsN3fI496wxyJjeWPlBs8Mba7uHXXpYKlgpxfSJuL6sreD+xixU8TFr4MU1+daIGe90w3CIJ8kRfxsa9KFHREc537XL7JGKVTSEso28Pu2InR+mJPOkK/9SNf3dT+PoiGUb9zfqR+FpCecrd6+xwal3sn526H7SVz44HjT94wVP8Ax0vKKC0diZb9TzbF4eTVPhzsfkxge0mq5fqKf00/F/0iUdDR+qfl/uO05ObbpkmPrjH8FUv9QYjhGPn7lq0RR5vy9h9b6j2a8Y2f5Tt7AQKzz01i5ZSS7Evvcujo3Dx4X7WyYtNFwxfm4Y07VRQe/Gaw1MVWqb82+1s1Qo04bsUu4d1nLQroCgGOmtERXURimXKneCNzKehlPQf/AOcKhOCmrM04XF1cLUVSk7P1XJnvRWjIreMRQqFUd5PSzHpJ667GKirIjiMTUxFR1Kru/wA2LqHdSKDIPdHN/Z7Mf6svgg/GpwIyGGhX/slv/sxfYFfSYdf6cexHi1n877Wa7qfovmLdQww7+W/WCRuX1DHrzXkYut8So7ZLYj0cNT1Ibc2TdZS8KAKAzjXrRPNTc8o8iU7/ANWTifpcfTtV7OBra8NR5r0PMxVLVlrLJ+pCQSVqkihMgNVvK1jkPxYj+5QffXhY3/I+70PYwe6u8Q5aENtpCyvE44U462gkDcfQyj1VmhlYvqrbc3yKQMoZTlWAYHrBGR4VA4eqAKAi9Y9Yrexi526kCLwUcWc9SKN7H2dOKJXFzL9IcvUQbEFm7r1ySKh+iqt7anqEdYNH8vcZbE9m6L1xyq5+iyr9qmoNY0vVjWm1v0L2sofZxtqQQ6Z4bSneAcHB4HB37qg1Y7cmaHQoAoAoCnau8otrd3s1mmVeMsI2JGzcbGdvY6sYJA35AJ6K642Ry5bbm4SNGeRlRFBLMxAVQOkk7gK4dKrdcp2ikzm8Q43eSsrd2yh767qs5dEZ/XLovOOclx1802PT1+Fd1WLl50dfRzxJLC4eNxtKy8CPx6McQQRUTpkHukW8ixH61z4CL8anAjIk+S/RHvhLdmH5OKKFm6mbYGyveMnsHbXtVa3w8PFLNpeh5lOlr1m3kma9XkHohQBQBQDXSdik8TRuNzD1g9BHaDvqdOo6clJEJwU46rMmvbR4JWik4qePQw6GHYa+ghONSKlE8iUXCWqyu6mN/wDcMvbE37pPwrwsd/ll3eh6+C3F3lh5ctHc5YLKOMMqn5r+QR9Ip3Vkg9prqrYW/kq0iZ9FWjniqGI/9JjGPqqD66SzKlkWuuHRG9u0ijeWQ7KRqzuepVGSe4UB862Fvcax6UZpGZIEyxxv5mEHConRzjdfSdo8BirN1EMzd9Eap2VsgSG2hUAAElFZ2x8Z2BZj6TUG2SsRmt+qGjJome7iijAGOeXEbr1YZR5R6gQfRXHPVV2y2lQnWmoU43b4IwoFtC6Shmgm56E4ZXXI56AtsvG6ng4wdx4EKeqpxkpxuiNahUoTcKis0fUEbhgCpyCAQesHeDUCJ2gCgITXfSfvbR93MDsskL7J6nYbCfWZa6szjPlzRcE9vHFpCE45ufZB3+S6hXGetWyR6iOmtHw3qa3DIx9Kh0j4H1W1u67RtHK7p33xoKKeD83cSQbY+KuGcqe0SIqntFURW01vIguSvk/tZbVLu5UTNIW2UJOwgVinlAecxIJ37sEbumvJx+NqRqOnDZYvpUk1dlg191Gs3sZ2it445Yo3kRolCk7A2ipC+cCARv66zYTGVVVSlJtN22llSnHV2Iae520wz29xbMciF1kTsWTIZR2Blz8819BMyRGvukvMsPlXPsipASNO5OLRY9GWQQY2reB26yzRqST7PQBVs5uVr8NngVxio5FkqJIKAKAKAKAgta9AC5jyuBKgOwfjD4h7D0HoPrrVhcT8KVnk8/cz4ij8RbMzC9V5mj1j2WGCxeNgeIPMcPTtKKrxrTqSa6vQtwd1FJmsa56N98WNzCBktE+yOt18tfrKKxJ2ZtkrorPueL/bsZ4ScmKfaA6lkQY+sj99TmZ4mq1EkVLlYmZdEXhUHJRV3dTSKrerBNdjmceRQOSG1/8AoukHiyJjI4LLkPsxxI6gEb8eU/0jUcRfUduRs0Y4rFU9dK10tvXsJHV7lBa3t+adGmcMSjM+4Kd+GJBJwc9/RXnU8Vqxs1dn1mN0BHEV/iRkoq21JcerIW0Toa60rKJ7tmSAebgYDD4sSngOtzn19EoU513rTyK8TjMNoqn8HDJOfHj3yf29ONO5dUiS5tbS3QDmoidlck7Ur7l6y3kg7952hXpU4qMbI+PxFepXqOdR3bN90bCUhiRuKRxqfSqgH2VEgOaAKAzHl/0uItHpAD5VxIu79SLDsfpc2PXUoLaRkVC3itl0HzLzRBniaQAugYyk86q4znOQox2V6qUOj6rfD+z4qcsQ9L/FjCVlK2T3d1v7jzkg5vSOjbzRc7HCkSRnpQMc5UdOzIoY9fOY6a8uWx3PtUQ78nWm7Bj70ZmTJ8qCYAN0DajYgk47D6ahOFOpvpPtCco5HTa6yyq0TJcFXVkYMIlBVgVILNjG4nfmqlhMOndRRL4k3suaTyS6hvo2OV52UzzbIIU5WNVyQoON7EnJ6Nwx1m+TucSKt7pLzLD5Vz7Iq7A5I1XUP/yyw/5S1/crUyJO0AUAUAUAUAUB8ya9aQ966ySTsCBHPA53bymwmcDpyucVxq6Op2dzTF5UNF/5r/s3H/t1VqM0fEiUzkP0hHHpW8giIMMqyGI/G5qTKYz+ozmpyyKFmbxUCQ00vo5LiCWCTOxKjo2OIDDGR2jj6qIGCamadl0BfTWl8rcxIRtEAkDGQk6D4SEbiBv9a7NWNXRFOxqWhrTQrtzsD2rk+UAZQQvT+bdvJ9BG7srMsPCLvY9SppjGVIajqO3VZPxW0Na+Uyxs42KypPKAQkUTBssOhmXIQded/UDVyizzGzMuTDQU+lNJNpG6BMccnOFsELJKMFI0/VTCnpwFUdNTbsrHEfQNVkgoAoCl8peoY0pHCBKIpIWbDFSwKuBtKQCOlVIPYeuuxdjjVynWHIJGPz147dkcQX6zM2e6pa5zVLRqVyYQ6OujcRTyPmNowjBR5xByWHHzeGK45XOpF9qJ0KAKAxf3SXmWHyrn2RVOBGRqeoBzoyw/5W38IlFTIk/QBQBQBQBQBQEXpvVy1uwPfNvFKQMAsoLKOpX85fUaApWleRbRrqeZR4n4j8pIynsbaJOO0Hv4VOm4qXzq6ITUmvldmZFFEdE6diDJzaxSxZySRzcihHYMeIwz767XUNZ6mQpOWqtfM+kv+Jw/pov2ifjWWxec/wCJwfpov2ifjSwIbWfQthpGMR3JicjOw6yIJI88SjA7ujccg4GQa6m0cZm13yHwFvyWkQq9AeNGYfOWRQe4VLWOWH+ieR3R0TA3N2ZiPg7ccSN6QGLY9DCmsxY02yuLWGNY4ngSNBhVV0CqOwZqG0kLf8Tg/TRftE/GlgH/ABOD9NF+0T8aWAi2n7UbjdW4PbNH/NSxy5z+kNp/mrb9tF/NSwuIS62WCnDXtoD1GeL+almLiZ100d/nrX9tH/NXbMXPB140d/nrb9qn40sxcRuOUHRiDJvYPmsWPcgJpqsXIa85Y9FoDsyySY6EicZ9HOBfGu6rFzKuVnX2DSYtxBHKghMpJk2QW29jGArH4h6empRViLdze+Th86Lsf+XhHcoH3VI4WOgCgK9p3T0kMuwkav5Od5I6QPaRWetXdOVkr95mrYh05JJX7xj/AEoucZNuoHaxqp4qaV3DzKulz/h5/wBHTrNcgAm3TeQANo539lceKmvo8x0uf8PP+gGs1xjPMJg4x5R35xgeneN1c6XO19Tz/odLna+p5/0exrFc/wCXX6XZn2DNOl1P4eZ3pVT+HmdTWK4IzzMY3bW9jvGcZ6h6+o1xYybV9Xrz/oLFTavq+f8ARSdf9VRpN0mlAikRCuVY4dBlgDlSMjLYx8bf0U6bJK7j5/0OlSzcfP8Aopd1yNXRTnYHR4/i+UZF3DOQFGd+eG/sr0MLavFSb1b8/cuVVuCmokF/V/NwMsYI7H3eFeh+3T5oq6bHkz0OTyb9NF9f8Kft8+aHTI8mehyczfpovr/hXOgT5o70yPJnocm836aL6/4VzoE+aHS48jv9W036aL6/4U6BPmjvS48g/q2m/TRfX/CnQJ80Olx5Hocm0nTPH9Fq70CXM50uPI6OTd+m4T6B/GurR8v5HOmLkcPJy3+YX6B/mrv7c/5eRzpi5HP6veu4Hqj/AP3qS0a/5eX9nHjV/HzLJoHkPlmw0s5ij6zH5TDsUv4nHrrLWpU6exSu+pfc0U6k57XGyLDFyAW/wruY+hEHtJrMXDyPkEsPhT3Z9DRD2xmgHEXIVo0EZe6bsMkeD3RigJfR/JJoqJg3vbbK7xzjyMvrQnZPoIoC7RRKqhVAVQAAAAAAOAAHAUB7oAoCE0to+ORyzrtMNw/KFMrgcMcd+apqUIVHeS82VVKEKjvIanQ8O/8AJj9u+/8A+ffVfQ6XJ+L9yHRKXLzZ6Oh4Ad0YwDu/Lt39lc6FR5PxfuOi0+XmwbREHARgjd/ftToVHk/F+46LT5ebOtoqEfAz2c83Z1n/AOYp0Kjyfi/cdFp8vNguiofiAHh+ebgOFOhUeT8Wd6NT5ebOtouH4ud36Y91OhUuvxY6NT5ebJbRsKouyvmg7t+egdPTvzWiEFCKiskXRioqyEtJ6Fgn/Oxgn4w3MPnDf6uFaaVepT3WQnShPeRVL7UFhkwSg9SyDH1l/Ct8NIr64+H59zHLBP6X4kFdavXUfnQsR1p5Q+rk+Fao4mjLKXjsKJUKkeBGyMVOGBU9RBB8avVnkVO6zOCemqcuBnpqi4JIWOFBJ6hvPhRq2Z1O+RIWug7qTzYXHaw2R9bFUyxFGOcl6+hZGjUlkidstQpDvmlVexAWPecAH1Gss9IxW5HxL44KT3mWrRWr8FvgxoNr47b37zw9WKwVcTUqbz2cjZToQhkiUqgtCgCgCgCgCgCgCgCgCgCgCgCgCgCgCgCgCgCgOFQeIzQCD6PiPGKM+lF/CpqpNZN+JFwi+BxNHQjhFGPQi/hR1ZvOT8QoRXBDhUA4AD0VBtskdoAoAoAoAoAoAoAoAoAoA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4566" name="AutoShape 6" descr="data:image/jpeg;base64,/9j/4AAQSkZJRgABAQAAAQABAAD/2wCEAAkGBxQTEhQUEhQVFhUWFxQXFxcYGBYcFxQYGBccFhwYGBgYHCghGholHRcXITEhJSkrLi4uFyAzODMsNygtLisBCgoKDg0OGxAQGiwlICQvLCwsLCwsLTA0LCwsLSwsLCwsLCwsLDQsLCwsLCwsLCwsLCwsLCwsLCwsLCwsLCwsLP/AABEIAPIA0AMBEQACEQEDEQH/xAAcAAABBQEBAQAAAAAAAAAAAAAAAwQFBgcBAgj/xABTEAACAQMABQcFCwgIBAUFAAABAgMABBEFBhIhMQcTQVFhkaEiMnGBsQgUQlJygpKissHRIzNTYpOzwtIWFyRDRFRjcxV0g6M0NcPT8CUm4eLx/8QAGwEBAAMBAQEBAAAAAAAAAAAAAAIDBAEFBgf/xAA8EQACAQICBggFBAECBwEAAAAAAQIDEQQxBRIhMkFRFGFxgZGhsdETIkLB8AYVUuEzI/FDU3KCorLSFv/aAAwDAQACEQMRAD8A3CgCgCgCgCgCgCgCgGWktLQwDMsir1Dix9Cjeatp0Z1H8qITqRhvMqt9r9xEEJP6znH1V/EVvho7+cvAxyxv8V4kFdaz3cn96UHUgC49fHxrVHCUY8L9pRLEVZcSMmkkfz3dvlMx9pq9KMckkVNt5sT5mpXI2DmaXFj3Ezp5jsvyWI9lRaUs0dV1kyRtdY7uPhMzDqfDZ9bb/GqZYWjLOPgWxr1Y8SdstfmG6eHP60Z/hb+ass9HL6JeP59i+ONf1LwLTovTcFx+akBPxTucfNO/1jdWCrh6lPeRsp1oT3WSNUlgUAUAUAUAUAUAUAUAUAUBHaa07bWi7dzNHEp4bbAFvkrxY+gUBVn5X9EA499E+iGfH2KAF5X9Ef5oj/o3H3R0B08r2iP83/2bj/26AqmneWaCTK28jRp8bYbnD4YX1b+0VuorDR2zd32O39mWq68tkVZFTl13tN7F5HJ4+Scn0liM1teOopbPQy9EqN7Tz/T60HwZvoL/AD1Dp9Pk/wA7yXRJ9QDlDtf0c/0Y/wCeo9Phyf53nehz5oUTlDtOlJx81PuenTqfX+d53ok+odx69WJ4u6+lG+7NS6ZS5kejTJnRulIJ05yKRSoJXJyuCADjDYPSO+rYVoyV0yEqcouzRybStspw1xAD1GRAe7Nd+NBZyXic+FJ8GNH1hsx/iIvpZ9lc6TT/AJIfAnyG0mtFmP8AEJ6gx9gp0ul/IdHqchq+t1kDun3jpCSeB2adNo8/Jjo1TkWbQPK5DHhZZhKn6wcSD0My+V6++slWOGqbYSs++xppyrw2SV0Xi25SNFuoYXsIz0Mdlh6Qa85qzsbE7q57HKJozOPf0G79bd38DXDpIaN1qsp2Cw3dvIx4KsqFvo5z4UBMUAUAUAUAUAUAUB8ux6vvpHTd3BdTuriS4JbG0SI5MBFyRsrs8OgADArknZEox1nY0Sx5IdHIPLEsp62kI8IwtV67LlTiOpOTHRSjLW+AOlppgO/nMVzWZ34cSFudA6uR+c9vu6FuZW8EkNdvIjaBHzaQ1aiB2YhJ2Klwx9RkIHjXfmOXpojP6RaOc/2LQjT9HlA7vmqH9tds+LOa0eCEho7SFwTzGg4Ih0bVuVP0p2APdXdnMjfqE05I9Kz75I7eL0tCvhADTWRGzJK15B7sj8pc26/JEje1Vpro7qkhByBH4d8B2LAT4mQeyua41SSi5B7b4V1OfQsY9ua5rjVHK8hVj0z3R9DRD/0zTXY1RwnIho4De10e3nE390dNdjVFI+RTRg4++G9Mo+5BTXY1R7FyRaKHG3ZvTNNv+i4prM7ZCz8lGiT/AIQD0S3A/wDUrmsxZDS55HdFsMLFInasr5+uWFd1mLIh7rkJsz+buLhN/wALm2A7NyrTXOapDXXIG4H5K9Vj0B4So71dvZXdcapO8j1zPbXl3oy8uGlkiVHjXJeJVwpOxI+GG6RPIwBuJqSdyJrtdAUAUAUAy01pFba3mndWZYY3kYLjaIRSxxkgZwKAxx/dBjJxYZXozcYJ7SOZOPRQFKu77SN5pJ9IWNpPE8mNnYjaRV/JiI5ZkCnIGd44muO3E6rrIs0Og9Zrnc8rQgjiZIo/CHyh3VH5SWtJjiPkTup/KvdIAv2LJMe3ypGX2U1kcsyx6L5E9HR75TPOepnCr6hGA31q5rsapbNF6mWFvjmbSBSODFA7/TfLeNcuztieUYGBuHUOFcOhQBQBQBQBQBQBQBQBQBQBQBQBQGGWus0FnrPeS3LFI2DRbeCQp2Y8Egb8eRj11bHIg8zbtE6at7lS1tPFMBx5t1bZ7GAO49hrpwf0AUAUA20laCaGWJt6yI6EHgQ6lT7aAxf3OtxgXsDABkaJxkeUM7SOPVspUJkom0ZqBI5QBQBQBQBQBQBQBQBQBQBQBQBQFEseUEPfGBlUQFzGj79raHkgsc42WbsGMjtrJHFXqavA+jq6BcMGqyb10rtcLdXWl4l7rWfOBQCFpexy7XNSI+ydltlgdk9RxwNRUk8iypRqU7a8Wr7VdW2C9SKz5xt9ARaS09fxTtIqiW6bMZUNlJdgb2UjGOypt2RyMdZ2JbWfkuWzgkurK5mV4VL4YgEqPOw8YUg4yeHRjtrindk5U7K6JfkK1p0jdzyRzSGa2ijG00mC8bHcmG85y2y2drPmneDxsKTa6AKAKAwTUQ+9dZryA7hKbpVHRgsLhfqr41GWR1G41WTCgCgGd3paCI4kmjQ9TOoPdnNX08LWqq8IN9iZVOvThslJLvI6bXGyXjOD8lZG8QuK1R0RjJfR4tL7meWkMOvq9RL+m9l+lP7OX+Wp/s2M/h5r3OfuWG/l5P2PJ16s/wBI37N/wrv7JjP4rxRz9zw/PyY3l5QbUcBK3oQD7TCrY6BxTzcV3+yK5aVoLK77vcZz8pMQ8yFz8plX2bVXw/TtV700uxN+xVLTFP6Yvy/sa/1hTOcRWwPznf7Kirv2CjD/ACVfJL1bK/3apLcp+r+wtHrJpOT83aADtjkHizAVB6O0bT363mvsmSWMxs92n5P7tExoa50k0i++IoUi37WPPxjds4kPTjj21hxVPR0YP4M5OXDl3/KjXQnjJS/1IpLz9WWSvJN400vcc3BNIPgRSP8ARQn7qjN2i2XYan8StCHNpeLPngDdXiH6nxN41N0qbmzikY5fGw/ayeST69x9dexRnrwTPzbSmFWGxU6ayzXY9vll3D3SWlYIAOflSPazjaOCcccDj01KU4x3mZ6GFr17/Cg5W5IxvVTWD3jcswzJC2UYDiyg+S6g48ocd/QSK8ylV+FN8j7zSWA6dh0nsmtq6nxT6v6NG0Rr9bXE6wosqlyQrMFwTxxgMSM1uhiYTlqo+VxOgsRh6LqycXbNJv2RlXJ6+dYbw9bXp/7ua1y3Txae8arragNjeA8Pe1x+6aq1mXyyZV/c3WWzZXMuN8k4TPWI0BHqzI3jV5kNdoAoAoD5+14u0t9Z4J0O5pLYSHoz+YfHoUd+alUpuKV+KuRhNSbtwN3rOXBQBQFcvtSbWWRpGDhnJZgrYBJ4nGOk769WjpnE0qapq1lsV0YKmjaE5ubvt6zwNRLP4r/Tau/veL5rwRz9sw/J+LFY9SrIf3RPpkk/mqD0zjH9fkvYktG4ZfT5v3HCaqWY/wAOnr2j7TVb0pi3/wAR+RNYHDr6EOI9AWq8LeH9mh8SKqljsTLOpLxZYsLQWUF4IdRWMa+bGg9CKPYKplWqS3pN97LFTgskvAXAxwqpu5M7QHK6AoCI1ufFjdH/AEZB3qR99V1dx9hu0Yr4yl/1L1Mj1M0KLuaSM9EErL1B8BFJ9DMD6q8zD09eTXUfcaVxjwlKM1/KKfZm/JFk5JtLbEklq+7b8tAd3lqMOvp2QD8w1owc7NwZ5P6kwuvCOIjw2PseT8fVE3rnqVJeTrKsyqAgTZZScYJORjrz4VbXw7qSvc87RemaeDounKDe290zN9ZtAvZzc05DZUMrDOGBJHA8CCCMVgq0nTlZn1mAx0MZS+JFW22a5M1fUKxthawywRKrOo22O9y48l/KO/G0DuGB2V6VCMNROKPi9MVsS8TOlVldJ7FwtmtnZ3mP8lu/Tl0ey6P/AHRWqWR5FPeNR1+uBHo28Y/oJF9bjmx4sKrjmXT3WL8i9lzWh7XrcSSH50jEfV2avMpd6AKAjNYtJ+94Hk+F5qDrc8O7j6Aavw9L4tRR4cewqrVPhwbPm7lMhb8hLk5y4JzvycMDnr86tukY7rXYZcE80fR+h74T28Mw4SxRyD56hvvrxWemO6AKAKA8yE4OBk43DOMnqzjdXY2vtOO9thVb3S+kiSsVkq9rOr9xDKK9mlhNHJXqV2+xW+zPNqV8Ze0KVu+/3QjzOl5BveGHs8nPgr+2rNfRNN7spePvEjq6Qms4x/OxnG1f0k3n3wHySw9gWix+jo7tDxt7s48JjJb1Xw/EcXUy5Pn6Ql9A5w+2T7q69L4dbuHj5f8AyP26s86z8/cdQ6jRA5ee4fsL4B7hnxqmWm6rVowgu789C2OjYJ3lOT7ya0ZoWG3JMSkFgASXdiQOjyia8/EYytXSVR7F1JeiNVLD06Tbis+tv1JCsxeFAZtr5rrG8c1pEjbW1zbucBRst5WyN5Pm4zurDiMQrOCPrND6GqQnDE1GrWulx2rZfxvxKdq1pue1dve6qzyALvUs2AdryQD+PCstGpKD+VHvY/BUcTBfGbSjtzt1bRndXconaVsxzbe2cDYKvxyB0HO/11GUpa98mX06VJ0VTW2NrZ3uu3ianqVa6RLLNdzHmmQ4ibBY53qSAML18c9GK9Ggqu9N7OR8bpWro9RdLDw+ZPeWXXx2+hJ61aqR33Nl3ZDGTvUAllPFd/A7hg9G/dU6tFVLXMejtKVMFrKKTUufNcf6JrR9mkMaRRrsogAUdn3npzVkYqKsjBWrTrTdSbu3mYNyTR50zenoCXHeZ0//ADVs8iFLeLRy4X/N6O5vpmlRfmpmQ+Kr31GGZOq9hduS67D6MtVxhooo42HUQgOfWD35rVVpOnbrSZjp1FO/U7FrqosCgM85QtIbcywg7oxlvlt+C4+ka9jR9PVg5vj6Hm4yd5KPIzrX6y27JzjfGyOO/ZPgx7q7jY61J9RzCu0zSuRzSPPaJtsnLR7cR7Nhjsj6BSvBlmessi6Vw6FAFAFAFAFAFAFAFAFAFAFAZPyqaHihkiljXZaYzGTecFhsHOOjO0xrzsZTUWmuJ9r+ncXVrU5U5u6hqpdm32ROckdiBbyTYG08hUHp2FA3Ds2ie6rcHG0LnnfqWu3XjSvsSvbrd/sKcqmhhJbi4VfykRAYjiYycEHrwSD2DaruLp3jrcUR/TuMdOv8Bv5ZZf8AUvdbOvYTGo2mBc2kbE+XGBHJ8pQMH1jB9Z6qtoVNeCZg0vhHhsVJcHtXY/Z7CwVceYdFAYZyPR50jpJuosPpTMf4alPIlSzYy5droyXdpbLxCFuzalfYH7sd9SpRu7Ea0rF91DveZuRHwSUbHzl3r94+dXuY2lrUrr6fQ8fC1NWpZ8TTK8U9Q8TSBVLNuCgknqAGTXUm3ZHG7K7MdmuDLI8jcXYt6MnOPVw9VfRqKhFRXA8Vy1m5PiGkLLnYJY/jxuo9JUgeOKpqrWi0W03aSYh7nG/zBdwfEkjlHbzilD+7Xvr56Z7ETYqgSCgCgCgCgCgCgCgCgCgCgCgKxr9q895AoiI5yNtpQdwYEYK56DwPqqjEUnUjZZnr6G0hDB1m6m7JWfVyY81M0S1raRxSY2/KZsHIBZicZ6cDFSowcIJMo0pio4nFSqQy2JdyJW8tlljeN/NdWVvQwwfbVjV1ZmKlUlTmpxzTTXcUfk50Fc2s9wsqERlQobdiRlbyWXs2Sx9dZMNSlCTvkfRacx2HxVGm6bvLO3JNbU++xfq2HzR1aAxHkT33Ok2/1I/F5j91SnwJUuJBa2H3xrFsneIzGB2c3EJPtZrThI3qRM+KlaMi2OxVgy7mUhgeog5B76+gVmrM8XLajYbC6EsaSDg6q3oyM4r52pBwk4vge1CWtFNcSI13u+btHHTIRGPnbz9UNWjBQ1qy6tv53lOKlq0317DN7da9mTPMRJ261TJlsUVLknb3tp26tycLIswUdeGEyfU2u814VeNpNHq0ndJm7VQWhQBQBQBQBQBQBQBQBQBQBQBQBQBQHieZUG07KqjiWIAHrNcbSzJQhKb1Ypt9R2KVWAZSGU8CCCD6CKJ3EouLtJWZ7XjXSJh/Iafy2kvlw/amqU+BKlxIbQwMmnL9z8B7gd0ojHhmt2BXz36jFjHs7y3XC17UWeWy+8n13t2xQ8Y3ZfUfKHiSPVXk4+Fqt+aPRwcr07ciM5SbjyoI/lOR3KP4qv0dHZKXcVY2W1RKxbrW6RkiSdutUSLolJ0gRbax2U2MCYxAntfatj4YrysUvmN9B/Kb1WI0hQBQBQHcVwBigG1xfRIMvIij9ZlHtNWwoVJ7Ixb7EyEqkIq8ml3kXc63WacZ1PyAzeKgitlPRWLnlBrtsvUzTx+Hj9Xht9CIuuUWAZ5uKR+07Kg+JPhW6n+n6z35JeL9vUyz0vSW7FvyGScoUrnEVrtHqDM5+qorQ9AUoK9SrbuS9WVLS05O0Kd++/2J3Q2lb6R1520WOMnexbBUfIJyT6q87FYXBU4v4da8uVr+a2GyhXxM2tenZc7/AGLHXlG8KAgddtNSWltzsShm20XyslVBzvIBHVj5wqmtUcI3R6WicHTxeI+HUdlZvZm/zPuG8Gu9r72Wd5FDFfKiBBkD9KhePHgTuxg1xYiGprNls9C4rpDoxi2r7JcLc7/bMo8cFzpm4LHKQIcdJSIdSj4ch6T7BgVkSniJXyR9E54bQ1BRW2b8X28o8vu7mpaH0YltCkMQOyg6eJJ3kk9ZOTXoQioqyPjcTiZ4mq6tTN/lh6tSKDDeRjyb7SUf632ZXX+KpTyJUs2RfJ43OXekZeuTP05JG+6vRwK2vuMGL4FwuFr1YnnyJ3k6uNmeWP46BvWh/Bj3Vk0hG9NS5P1/2L8HK02htr3LtXhHxERfa38VWYFWo9rZHFO9UjLcVfIqiSlsKokXIo3LHE0Ys7lNzRSMPX5Mi9xRu+vPxSyZroPNG6284dFdeDqrD0MMj215xsFKAg9Zr67j2BaQiQtnLHfsHo8nI49ZON1ehgKOFqXeInq24c+/b4GPFVK8LKjG9/IrMmjdLzefIUB6BIigfsq9dYjRNLdjf/tb/wDY890dIVM3bvS9ATUe7b85dAfOlb24o9NYSO5S8or3C0biHvVPNv2Fo+TrP5y6YjqCfi59lVy/UFtykvH+ia0RfeqPw/tjuLk5thxkmPoKD+CqZfqDEPKMfP3LFoijxb8vYfwakWa8Yi3ynf2AgVmnpnGS+q3YkXR0bh19N+9khb6v2qebbxA9ZRSe85rNPH4me9Ul4+xfHC0Y5QXgSKKAMAADqG4Vlbbd2XpJZHa4dCgCgGulLBJ4nikGVcYPWOkEdoOCO0VGUVJWZdh686FWNWGa/PMzHRXJvMbgrPgQKfPUjMo6Aozlc9OeHbWCGElrfNkfX4j9RUVQvR2zfB/T28+7M1O0tUiRY41CoowFHAV6CSSsj42pUnVm5zd282K10gdFAYHydy81p3SSnh/bPqXAPsBqcsjtPeGfI9H+Tum6WaIdwc/xV6WD4mDE8C63Ar0omGQ51Rl2b2HqO0p9aHHjioYtXoS/OJLDu1VCWsr5vJz+vjuUD7q7hlajE5X/AMsjxbipSORJS2FUSLUQHKtZ7ejJTjJjaJx2eUEJ7nNY66vE00t4uvJje87oqybqhWP9kTF/BXmSzNqyLPXDoUAUAlNconnuq/KYD2mpwpznuxb7ERlOMc2M5NPWq8biH9on3Gr44HEvKnLwZU8VRWc14oZXGuVmv98G+Srt4gY8a0Q0RjJfRbtaX3KZaQw8fq8LkddcodsvmLK59AUd7HPhWqnoDES3ml5+nuUT0tRWSb/OsjjyjO26O2yfllvBUrV/+fhHbOr5W9WUfu8pbIw8/wCjkes2k5PMtQB/tS+1mxR6N0bT36v/AJL7I4sZjZ7tPyf3YtDLplzwVB+sIR4bzUJR0PDi32a3+xOMtIy4JeBNaGi0iJF98vA0e/aAHl8DjZ2VA4449GawYqWj3B/BjJS4cu+7NdBYtS/1XG3mWGvLNwUAUAUAUAUB84X917107pEgcU0gfW0DzDvYDvqzNHIuzJLkeT+yzHrmx3IPxr0sHusw4jNFuuBXoRMUhDRbYuYD/qx/bAqVVXpS7H6EYO049qFNNnN3cf7r+DEVyj/ij2I7V/yS7T1b1yR2JKW1USLkc1ltedsrpBvLQS49IQkeIFZqm2LLoZoa8gd5t6L2P0U8qeohZP4z3V5cszfE0eonQoCB1g1ee5YEXMsaYwY180nr3EeOa9LBY+GGjZ0lJ83n6P7GLE4WVZ7JtLkiJi5OIPhSyn0bA9qmtsv1DX+mEfP3RmWh6XGT8vYexah2Y4rI3pc/w4rPLTmLeTS7ve5bHReHXB+I6i1Psl4QKfSzt4MxFUy0tjJf8TyS9EWx0fhl9HqSEGh7dPMgiXtEaZ78Vmni6896cn3sujh6Ud2KXch6oxw3Vne3MuCgCgO4oDlAFAFAVbXPXJLPCIBJMRnZJ8lB1vjfv6B7OnPWrqnsWZ7Oi9ETxnzydoLjxfZ7k1oK9ea3jlkjMbOMlD0b8Z378EYIz11bCTlFNqx5+Mowo15U4S1kuP5yyH9TMx8u8sAKaZu8ZGebPpDwJnvyRVsciDzLZyQp/YZD1zv4Rx16OE3X2mLEbxaLit8TJIaWpxNEf9SP7QqyW4+xkI7y7UL6bGLu4/3X8WJqNH/FHsR2r/kl2nq3rkjsSVtqokXIk4VzuPA7u/dVEi2JR/c8ylRf27cY5I29Z20b7C99eVNG+JsFQJBQHmRwoyxAHWTgeNARdzrPZR7pLy2U9TTRA9xalmcuRN3yl6Lj868jPyBI/wBhTXdVi6Ie65aNGL5rTyfJi4/TZa7qsaxE3HLxaj83azt8oxr7C1NQ5rDZuW92/M6NkYdZkJ8Fi++uNJZsi6sVmxhNyoaYkzzVnDGDwyj7Q9buAfo1zWpriVPE019SIi61n1gl4ysgPQgt0x61G140+LT5kXi6XMgtLw6U2HknuZWCjLAzud3ozikasG7I5HFQlLVRrnIDeySaNcSOWEdw6Jk52V2I32R2bTMfXUpZmtF51kid7WdYiwkMbbOycNkDIAPWcY9dVVE3F2NeBnCGJpyqW1bq9+Rl2huUK4ggMbASt/dyOxyg6mHFwOjeK8+GKlGNntPscVoChXrKonqriks+zl17Cw6k6olz78vfLdztojb+O8SP29S8AO4X0KF/nnmeXpbSqgui4XZFbG16L7vj66DWw+YCgPnL3QMGzpNW+PbxN3M6fw1ZHIgye5KExo/0zSHwUfdXp4TcMVfeLDc1uiZJDS1GZoh1yR/aFWS3H2MhHeXah3rKmLycfr57wD99V4Z3oxJ19lWR4tzUpHIkpbGqJFyJS3NZ5FiM85L5DDp/SEB3CT3wQPRKJF+ozV5tVbWbqb2G2VSWGP8AuhtLTxLaRxSvGknPlwjFdsrzYAYjeQNo7uG/sFTgRkZlZ6mTSgSSSKNsBt+0zbxnf2+uqpYiKdrGGeMjF2SJCDUFfhzMexVA8ST7Kg8S+CKnjnwiSMOpdqOIdvSx/hxUHiJlTxlRj2DV21XhAnzst9omoOrN8St4iq/qH8Vsi+air6FA9gqDk3mVuTebFs1wiFAFANNLQbcEqDi0bgenZOPHFSg7STJ05as0+skvc46RzFd25+C8co7dtdhu7YTvr0JnvxNjqBIpT8ncJuzMW/IltvmccW4kE58zO/GOnFZeix19bhyPoF+oKywqpJfNa2tfh2c7ce8utaj58KAKAwj3R0GLizf40Ui/RcH+OpwIyJPk4i2dGwfrGRu+RseAFethl8iPPrb5K3BrbEyyENGJm5gH+rH9sGpVXanLsfoRgrzj2olNeotm8J+OiN7U/hqjAu9HsbLsUrVSNtzV8iqJKWxqiRciUtzWeRajL1uOY1rRjuDvGvp562CfaavPrL5mbKeSN8rMXGa8vmied0aJhxt5Ub5j/kyPpMh+bUoZnJFP1fuBJbQsPiKD6VGyfEGsNRWk0eDWjq1GiQqBUFAFAFAFAFAFAFAQPJTc+99PNEvmS8/F2AYMo8YwPXXoJ3gme7Qk3BN8j6IrheFAFAFAFAYn7pJf/AH/AJod3M/jU4EZErqpHs2FqP8ARjb6Q2vvr2aC+RHm1X8zFrg1riZ5C+qUW1ew9QLMfUh+/FQxbtQl+cSWHV6qJrlJtvKgk6wyH1YYe1qzaOlslHvL8bHapFYt2rdIyIk7dqokXIlLdqoki1GOcp93zGmY5gN8YtpN3SUOf4a8+vvGulun0mDneOB4VkNBF606O98WdzD+khkUdjFTsn1Ng+qizDPnTUTS6JE8csipssCu0wGQw3gZ6iM/OquvTbd0jysZSk5KUUWCTWS1XjMnqyfYDVKozfAzLD1X9IgdbrT9Ln5kn8tS6PMl0Wry9BGTXO1HBnb0IfvxXVh5Elg6o3bXu36ElPqT+au9GfMl0KfNCba+Q9EUn1R99d6M+Z3oM+aEJdfx8GAn0uB4BTUujdZJYF8ZeQmmuVxLugtwx7A7+C4rqw8eLJrAx4tj22j01PuitJV7eZKj6Uu6pfBpotWDp8ic5POT/SUOlILm5g2EVpHkcyQneyMPNRyckt0Cptq1kaox1bJG9VAmFAFAFAFAY/7o+P8AIWbdUko+kqn+HwqcCMiS0coW3gUcBFEB6AgFe5TXyo8ub2sQuDWmJRIneTq32p5JOhEx63P4Ke+smkJWpqPN+hfg43m3yLFr1ac5aORxjKyD1bj9UtWPAz1ay69hpxUdam+raZzbtXsyR5qJO3aqZItiSds9USRajGOWb/zAf7MftavOr75spbp9Cal33P2FpKTktBFtfKCAN9YGsbzNCJmh0zg8iujdtm/tGCSQnOLsr2L5G1j0kmpa7I6o4j5HdFjjFIfTK/3EU1mdshaPki0SP8Ox9M033OK5rMWQ4Tku0UP8GvrkmPtemsxZDuPk90YvCyg9YJ9pNNZiyHcOp2j182xtfTzERPeVpdiw+i0Pbr5sEI9EaD2CuXZ2w7LKg3kKPUBXUnLYjjaWYzl01bqcNcQg9RkTPtq+ODxEldU5eDKniaMXZzXihL+kVp/mYf2i/jU/2/Ff8uXgyPS6H814od2V/FKCYpEcA4JVgQD1HFU1aFSk7VItdqLYVYVFeDT7BxVRMKAKAKAyb3Rf/g7b/fP7tqlAjIV0XNtW0DdcMR70Br36W2K7Dyqm8xG4atMTOy+cnlps2xc8ZHJHyV8keIbvrydITvU1eSPQwcbQvzLLPEHVlbeGBUjrBGDWKLcXdGpq6szHJIDFI8bcUZlPbg4z99fRqSnFSXE8VpxbT4Dy3aq5ImmSdu9UyRamY7yxNm/H+zH7WrzMRvm6jumuchN/zmikTphllj7yJR6vynhWSWZoRodROidzOsaM7kKqglieAAqVOEqklGKu3kRlJRTlLJFaudfrRfNMj/JTH2yK9anoLFSzsu1+1zz56Vw8crvu97EbLyjqd0duzHtcDwUGtcf09JbZ1Eu73aKHpiOUIN9/tc6uuV4/5uxY+qVh4KK49EYSG/X9F92P3DES3aXr7Ci6W0s/m2sa+kY+3LUXhdFQzqt+fpEkq+PeVNfnbI9Na6Xk4ywxdg2faEY+NcVXRNPKMpePujrhpCf1JfnYxN9VL6T87fH0K0hHcNkVJaUwVP8Ax0PFL+yPQcVPfq+v9HF5OVJzLcO569ke1ia6/wBQSWyFNJdvskFohPbObf513HUXJ3bDi8x+cgHgmfGqZafxLyjFdz9yxaIorNvy9h7DqRZL/dFvlO/sBArPLTOMl9VuxL2LY6Nw6+nzZM2Gj44V2YUCKTkgdJwBnwFYK1epWlrVJXZrp0oU1aCshzVRYFAeZZAqlmIVVBJJOAAOJJPAVxu207GLk1GKu2VFdf4nuY7e3jeXbcIXzsjfxZQRlgOO/HA1n6TFzUYq57j0FVhh5Vq0lGyvbPufK/eVb3Rf/g7b/fP7tq1wPAkIaAf+x23+xD+7WvoKC+SPYjyau8+09SAsQq7ySAB1knAFaVZK7M727EbBo61EUSRjgiqvpwOPr4187UnrycnxPahHVio8hxUCRnfKBo/YnWYDyZRg/LUY8Vx9E17GAqa0HB8PQ83FwtPW5kFA9a5IzpklA9UyRamZlrvo331pmGDOOcWFCRxAOST3ZrycVsmehh1eNize5x0hvvLcn9HKo6d2Uf2x1lmXxNsqBI8yxhlKsAVIIIIyCDuII6RXYycWpRdmjjSasxhDoG2XzbeEHr5tc95FaZY7EyzqS8WUxwtGOUF4IfxxhdygAdgA9lZpScs3cuSSyPVROnaATkmVfOZR6SB7amoSlkjjklmxu+lIBvM0Q9MifjViw1Z5Ql4Mrdams5LxQwudbLNOM6H5GX+wCK009FYueVN9+z1KZ47Dxzmu7b6EXc8oVqvmrK/oUAfWYHwrZT0BiZbziu+/ojNPS1BZXf51jM6+Sucw2bMnXliT9FcDxrR+x0oK1Wsk+77v2Kv3SpLbCm2u/wCyLpZzF40cqULKrFW85cjOD2ivn6sFCbineztdces9eEtaKla1+AtUCRl/KFdzW2kYbgMdkKpj37sKfyievO/5QrBiZShUUj7DQlKjicDOi1tu79+6+7h2DO40heaYl5qMc3AuCwydhB0GRvht1L2cNxNQc54h2WxF8KGE0PT+JN603lzfVFcFzfnwL7qvqlDZAlcvKRgyMBnHUo+CPE9JNbKVGNPLM+b0hpWtjHaWyKyivvzf5YonujG/sdqP9dj3Rn8a0QPKkM9BP/ZLb/Yh+wK+ioL/AE49iPHrP532lk1HsOdug5HkxDaPyjuUd+T82oY2pqUrcX+MlhYa1S/I0yvEPUCgIzWTRnvi3eP4XnJ2OvDv3j11fhqvwqilw49hVWp/Eg0ZTC2Nx4jwr3mjyESMD1VJFqZU7JdvWWHqRM91uzDxIrxcbvs9TCZI86qH3hrNJFwSZpUHYsy88gHX5WwtZs4lzVpG+VA6FAQOsN3fI496wxyJjeWPlBs8Mba7uHXXpYKlgpxfSJuL6sreD+xixU8TFr4MU1+daIGe90w3CIJ8kRfxsa9KFHREc537XL7JGKVTSEso28Pu2InR+mJPOkK/9SNf3dT+PoiGUb9zfqR+FpCecrd6+xwal3sn526H7SVz44HjT94wVP8Ax0vKKC0diZb9TzbF4eTVPhzsfkxge0mq5fqKf00/F/0iUdDR+qfl/uO05ObbpkmPrjH8FUv9QYjhGPn7lq0RR5vy9h9b6j2a8Y2f5Tt7AQKzz01i5ZSS7Evvcujo3Dx4X7WyYtNFwxfm4Y07VRQe/Gaw1MVWqb82+1s1Qo04bsUu4d1nLQroCgGOmtERXURimXKneCNzKehlPQf/AOcKhOCmrM04XF1cLUVSk7P1XJnvRWjIreMRQqFUd5PSzHpJ667GKirIjiMTUxFR1Kru/wA2LqHdSKDIPdHN/Z7Mf6svgg/GpwIyGGhX/slv/sxfYFfSYdf6cexHi1n877Wa7qfovmLdQww7+W/WCRuX1DHrzXkYut8So7ZLYj0cNT1Ibc2TdZS8KAKAzjXrRPNTc8o8iU7/ANWTifpcfTtV7OBra8NR5r0PMxVLVlrLJ+pCQSVqkihMgNVvK1jkPxYj+5QffXhY3/I+70PYwe6u8Q5aENtpCyvE44U462gkDcfQyj1VmhlYvqrbc3yKQMoZTlWAYHrBGR4VA4eqAKAi9Y9Yrexi526kCLwUcWc9SKN7H2dOKJXFzL9IcvUQbEFm7r1ySKh+iqt7anqEdYNH8vcZbE9m6L1xyq5+iyr9qmoNY0vVjWm1v0L2sofZxtqQQ6Z4bSneAcHB4HB37qg1Y7cmaHQoAoAoCnau8otrd3s1mmVeMsI2JGzcbGdvY6sYJA35AJ6K642Ry5bbm4SNGeRlRFBLMxAVQOkk7gK4dKrdcp2ikzm8Q43eSsrd2yh767qs5dEZ/XLovOOclx1802PT1+Fd1WLl50dfRzxJLC4eNxtKy8CPx6McQQRUTpkHukW8ixH61z4CL8anAjIk+S/RHvhLdmH5OKKFm6mbYGyveMnsHbXtVa3w8PFLNpeh5lOlr1m3kma9XkHohQBQBQDXSdik8TRuNzD1g9BHaDvqdOo6clJEJwU46rMmvbR4JWik4qePQw6GHYa+ghONSKlE8iUXCWqyu6mN/wDcMvbE37pPwrwsd/ll3eh6+C3F3lh5ctHc5YLKOMMqn5r+QR9Ip3Vkg9prqrYW/kq0iZ9FWjniqGI/9JjGPqqD66SzKlkWuuHRG9u0ijeWQ7KRqzuepVGSe4UB862Fvcax6UZpGZIEyxxv5mEHConRzjdfSdo8BirN1EMzd9Eap2VsgSG2hUAAElFZ2x8Z2BZj6TUG2SsRmt+qGjJome7iijAGOeXEbr1YZR5R6gQfRXHPVV2y2lQnWmoU43b4IwoFtC6Shmgm56E4ZXXI56AtsvG6ng4wdx4EKeqpxkpxuiNahUoTcKis0fUEbhgCpyCAQesHeDUCJ2gCgITXfSfvbR93MDsskL7J6nYbCfWZa6szjPlzRcE9vHFpCE45ufZB3+S6hXGetWyR6iOmtHw3qa3DIx9Kh0j4H1W1u67RtHK7p33xoKKeD83cSQbY+KuGcqe0SIqntFURW01vIguSvk/tZbVLu5UTNIW2UJOwgVinlAecxIJ37sEbumvJx+NqRqOnDZYvpUk1dlg191Gs3sZ2it445Yo3kRolCk7A2ipC+cCARv66zYTGVVVSlJtN22llSnHV2Iae520wz29xbMciF1kTsWTIZR2Blz8819BMyRGvukvMsPlXPsipASNO5OLRY9GWQQY2reB26yzRqST7PQBVs5uVr8NngVxio5FkqJIKAKAKAKAgta9AC5jyuBKgOwfjD4h7D0HoPrrVhcT8KVnk8/cz4ij8RbMzC9V5mj1j2WGCxeNgeIPMcPTtKKrxrTqSa6vQtwd1FJmsa56N98WNzCBktE+yOt18tfrKKxJ2ZtkrorPueL/bsZ4ScmKfaA6lkQY+sj99TmZ4mq1EkVLlYmZdEXhUHJRV3dTSKrerBNdjmceRQOSG1/8AoukHiyJjI4LLkPsxxI6gEb8eU/0jUcRfUduRs0Y4rFU9dK10tvXsJHV7lBa3t+adGmcMSjM+4Kd+GJBJwc9/RXnU8Vqxs1dn1mN0BHEV/iRkoq21JcerIW0Toa60rKJ7tmSAebgYDD4sSngOtzn19EoU513rTyK8TjMNoqn8HDJOfHj3yf29ONO5dUiS5tbS3QDmoidlck7Ur7l6y3kg7952hXpU4qMbI+PxFepXqOdR3bN90bCUhiRuKRxqfSqgH2VEgOaAKAzHl/0uItHpAD5VxIu79SLDsfpc2PXUoLaRkVC3itl0HzLzRBniaQAugYyk86q4znOQox2V6qUOj6rfD+z4qcsQ9L/FjCVlK2T3d1v7jzkg5vSOjbzRc7HCkSRnpQMc5UdOzIoY9fOY6a8uWx3PtUQ78nWm7Bj70ZmTJ8qCYAN0DajYgk47D6ahOFOpvpPtCco5HTa6yyq0TJcFXVkYMIlBVgVILNjG4nfmqlhMOndRRL4k3suaTyS6hvo2OV52UzzbIIU5WNVyQoON7EnJ6Nwx1m+TucSKt7pLzLD5Vz7Iq7A5I1XUP/yyw/5S1/crUyJO0AUAUAUAUAUB8ya9aQ966ySTsCBHPA53bymwmcDpyucVxq6Op2dzTF5UNF/5r/s3H/t1VqM0fEiUzkP0hHHpW8giIMMqyGI/G5qTKYz+ozmpyyKFmbxUCQ00vo5LiCWCTOxKjo2OIDDGR2jj6qIGCamadl0BfTWl8rcxIRtEAkDGQk6D4SEbiBv9a7NWNXRFOxqWhrTQrtzsD2rk+UAZQQvT+bdvJ9BG7srMsPCLvY9SppjGVIajqO3VZPxW0Na+Uyxs42KypPKAQkUTBssOhmXIQded/UDVyizzGzMuTDQU+lNJNpG6BMccnOFsELJKMFI0/VTCnpwFUdNTbsrHEfQNVkgoAoCl8peoY0pHCBKIpIWbDFSwKuBtKQCOlVIPYeuuxdjjVynWHIJGPz147dkcQX6zM2e6pa5zVLRqVyYQ6OujcRTyPmNowjBR5xByWHHzeGK45XOpF9qJ0KAKAxf3SXmWHyrn2RVOBGRqeoBzoyw/5W38IlFTIk/QBQBQBQBQBQEXpvVy1uwPfNvFKQMAsoLKOpX85fUaApWleRbRrqeZR4n4j8pIynsbaJOO0Hv4VOm4qXzq6ITUmvldmZFFEdE6diDJzaxSxZySRzcihHYMeIwz767XUNZ6mQpOWqtfM+kv+Jw/pov2ifjWWxec/wCJwfpov2ifjSwIbWfQthpGMR3JicjOw6yIJI88SjA7ujccg4GQa6m0cZm13yHwFvyWkQq9AeNGYfOWRQe4VLWOWH+ieR3R0TA3N2ZiPg7ccSN6QGLY9DCmsxY02yuLWGNY4ngSNBhVV0CqOwZqG0kLf8Tg/TRftE/GlgH/ABOD9NF+0T8aWAi2n7UbjdW4PbNH/NSxy5z+kNp/mrb9tF/NSwuIS62WCnDXtoD1GeL+almLiZ100d/nrX9tH/NXbMXPB140d/nrb9qn40sxcRuOUHRiDJvYPmsWPcgJpqsXIa85Y9FoDsyySY6EicZ9HOBfGu6rFzKuVnX2DSYtxBHKghMpJk2QW29jGArH4h6empRViLdze+Th86Lsf+XhHcoH3VI4WOgCgK9p3T0kMuwkav5Od5I6QPaRWetXdOVkr95mrYh05JJX7xj/AEoucZNuoHaxqp4qaV3DzKulz/h5/wBHTrNcgAm3TeQANo539lceKmvo8x0uf8PP+gGs1xjPMJg4x5R35xgeneN1c6XO19Tz/odLna+p5/0exrFc/wCXX6XZn2DNOl1P4eZ3pVT+HmdTWK4IzzMY3bW9jvGcZ6h6+o1xYybV9Xrz/oLFTavq+f8ARSdf9VRpN0mlAikRCuVY4dBlgDlSMjLYx8bf0U6bJK7j5/0OlSzcfP8Aopd1yNXRTnYHR4/i+UZF3DOQFGd+eG/sr0MLavFSb1b8/cuVVuCmokF/V/NwMsYI7H3eFeh+3T5oq6bHkz0OTyb9NF9f8Kft8+aHTI8mehyczfpovr/hXOgT5o70yPJnocm836aL6/4VzoE+aHS48jv9W036aL6/4U6BPmjvS48g/q2m/TRfX/CnQJ80Olx5Hocm0nTPH9Fq70CXM50uPI6OTd+m4T6B/GurR8v5HOmLkcPJy3+YX6B/mrv7c/5eRzpi5HP6veu4Hqj/AP3qS0a/5eX9nHjV/HzLJoHkPlmw0s5ij6zH5TDsUv4nHrrLWpU6exSu+pfc0U6k57XGyLDFyAW/wruY+hEHtJrMXDyPkEsPhT3Z9DRD2xmgHEXIVo0EZe6bsMkeD3RigJfR/JJoqJg3vbbK7xzjyMvrQnZPoIoC7RRKqhVAVQAAAAAAOAAHAUB7oAoCE0to+ORyzrtMNw/KFMrgcMcd+apqUIVHeS82VVKEKjvIanQ8O/8AJj9u+/8A+ffVfQ6XJ+L9yHRKXLzZ6Oh4Ad0YwDu/Lt39lc6FR5PxfuOi0+XmwbREHARgjd/ftToVHk/F+46LT5ebOtoqEfAz2c83Z1n/AOYp0Kjyfi/cdFp8vNguiofiAHh+ebgOFOhUeT8Wd6NT5ebOtouH4ud36Y91OhUuvxY6NT5ebJbRsKouyvmg7t+egdPTvzWiEFCKiskXRioqyEtJ6Fgn/Oxgn4w3MPnDf6uFaaVepT3WQnShPeRVL7UFhkwSg9SyDH1l/Ct8NIr64+H59zHLBP6X4kFdavXUfnQsR1p5Q+rk+Fao4mjLKXjsKJUKkeBGyMVOGBU9RBB8avVnkVO6zOCemqcuBnpqi4JIWOFBJ6hvPhRq2Z1O+RIWug7qTzYXHaw2R9bFUyxFGOcl6+hZGjUlkidstQpDvmlVexAWPecAH1Gss9IxW5HxL44KT3mWrRWr8FvgxoNr47b37zw9WKwVcTUqbz2cjZToQhkiUqgtCgCgCgCgCgCgCgCgCgCgCgCgCgCgCgCgCgCgOFQeIzQCD6PiPGKM+lF/CpqpNZN+JFwi+BxNHQjhFGPQi/hR1ZvOT8QoRXBDhUA4AD0VBtskdoAoAoAoAoAoAoAoAoAoA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94568" name="Picture 8" descr="http://www.themoralofthestoryis.com/wp-content/uploads/2013/01/tes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028137" cy="11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44008" y="764704"/>
            <a:ext cx="2382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/>
              <a:t>Lymphocyták</a:t>
            </a:r>
            <a:endParaRPr lang="hu-HU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3528" y="2708920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Csontvelői eredetű, nyugalmi állapotban 8- 10 mikrométer átmérőjű, kerek nagy </a:t>
            </a:r>
            <a:r>
              <a:rPr lang="hu-HU" dirty="0" err="1" smtClean="0"/>
              <a:t>sejtmagvú</a:t>
            </a:r>
            <a:r>
              <a:rPr lang="hu-HU" dirty="0" smtClean="0"/>
              <a:t>, kevés citoplazmát tartalmazó sejtek. Differenciált állapotban csak B és T </a:t>
            </a:r>
            <a:r>
              <a:rPr lang="hu-HU" dirty="0" err="1" smtClean="0"/>
              <a:t>lymphocyták</a:t>
            </a:r>
            <a:r>
              <a:rPr lang="hu-HU" dirty="0" smtClean="0"/>
              <a:t> felszínén mutathatók ki specifikus </a:t>
            </a:r>
            <a:r>
              <a:rPr lang="hu-HU" dirty="0" err="1" smtClean="0"/>
              <a:t>antigénreceptorok</a:t>
            </a:r>
            <a:r>
              <a:rPr lang="hu-HU" dirty="0" smtClean="0"/>
              <a:t>. Aktiváció eredményeképp 10-12 mikrométer átmérőjű </a:t>
            </a:r>
            <a:r>
              <a:rPr lang="hu-HU" dirty="0" err="1" smtClean="0"/>
              <a:t>lymphoblastokká</a:t>
            </a:r>
            <a:r>
              <a:rPr lang="hu-HU" dirty="0" smtClean="0"/>
              <a:t> alakulnak. A </a:t>
            </a:r>
            <a:r>
              <a:rPr lang="hu-HU" dirty="0" err="1" smtClean="0"/>
              <a:t>lymphocyták</a:t>
            </a:r>
            <a:r>
              <a:rPr lang="hu-HU" dirty="0" smtClean="0"/>
              <a:t> számos alcsoportot foglalnak magukban, melyek bioszintetikus aktivitásukban különböznek. Fő típusaik a </a:t>
            </a:r>
            <a:r>
              <a:rPr lang="hu-HU" dirty="0" err="1" smtClean="0"/>
              <a:t>bursaekvivalens-</a:t>
            </a:r>
            <a:r>
              <a:rPr lang="hu-HU" dirty="0" smtClean="0"/>
              <a:t> B, </a:t>
            </a:r>
            <a:r>
              <a:rPr lang="hu-HU" dirty="0" err="1" smtClean="0"/>
              <a:t>thymusdependens-T</a:t>
            </a:r>
            <a:r>
              <a:rPr lang="hu-HU" dirty="0" smtClean="0"/>
              <a:t>, és természetes </a:t>
            </a:r>
            <a:r>
              <a:rPr lang="hu-HU" dirty="0" err="1" smtClean="0"/>
              <a:t>ölő-NK</a:t>
            </a:r>
            <a:r>
              <a:rPr lang="hu-HU" dirty="0" smtClean="0"/>
              <a:t> </a:t>
            </a:r>
            <a:r>
              <a:rPr lang="hu-HU" dirty="0" err="1" smtClean="0"/>
              <a:t>lymphocyták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25602" name="Picture 2" descr="http://www.cbv.ns.ca/young/bio12a/blood/pics/lymphocy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2871419" cy="2160240"/>
          </a:xfrm>
          <a:prstGeom prst="rect">
            <a:avLst/>
          </a:prstGeom>
          <a:noFill/>
        </p:spPr>
      </p:pic>
      <p:pic>
        <p:nvPicPr>
          <p:cNvPr id="25604" name="Picture 4" descr="http://www.daviddarling.info/images/T-lymphocy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941168"/>
            <a:ext cx="2229523" cy="1700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03848" y="188640"/>
            <a:ext cx="2738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T- </a:t>
            </a:r>
            <a:r>
              <a:rPr lang="hu-HU" sz="3200" dirty="0" err="1" smtClean="0"/>
              <a:t>lymphocyták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1520" y="980728"/>
            <a:ext cx="710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celluláris immunitás sejtjei, felszíni T sejt receptorral rendelkeznek (TCR).</a:t>
            </a:r>
            <a:endParaRPr lang="hu-HU" dirty="0"/>
          </a:p>
        </p:txBody>
      </p:sp>
      <p:pic>
        <p:nvPicPr>
          <p:cNvPr id="24578" name="Picture 2" descr="http://www.cartage.org.lb/en/themes/sciences/lifescience/GeneralBiology/Immunology/Recognition/Tcell/Tcellcomplex/TCRcomplex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7675" y="1484784"/>
            <a:ext cx="4886325" cy="3419475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844824"/>
            <a:ext cx="41019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323528" y="5157192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genomban rendelkezésre álló TCR gének rekombinációjával óriási számú antigénnel és </a:t>
            </a:r>
            <a:r>
              <a:rPr lang="hu-HU" dirty="0" err="1" smtClean="0"/>
              <a:t>MHC-vel</a:t>
            </a:r>
            <a:r>
              <a:rPr lang="hu-HU" dirty="0" smtClean="0"/>
              <a:t> egyaránt reagáló  TCR alakulhat ki.</a:t>
            </a:r>
          </a:p>
          <a:p>
            <a:endParaRPr lang="hu-HU" dirty="0"/>
          </a:p>
          <a:p>
            <a:r>
              <a:rPr lang="hu-HU" dirty="0" smtClean="0"/>
              <a:t>5%  </a:t>
            </a:r>
            <a:r>
              <a:rPr lang="en-US" dirty="0" smtClean="0"/>
              <a:t> </a:t>
            </a:r>
            <a:r>
              <a:rPr lang="en-US" dirty="0" smtClean="0">
                <a:latin typeface="+mj-lt"/>
                <a:sym typeface="Symbol" pitchFamily="18" charset="2"/>
              </a:rPr>
              <a:t>/ </a:t>
            </a:r>
            <a:r>
              <a:rPr lang="hu-HU" dirty="0" smtClean="0">
                <a:latin typeface="+mj-lt"/>
                <a:sym typeface="Symbol" pitchFamily="18" charset="2"/>
              </a:rPr>
              <a:t> </a:t>
            </a:r>
            <a:r>
              <a:rPr lang="hu-HU" dirty="0" smtClean="0">
                <a:sym typeface="Symbol" pitchFamily="18" charset="2"/>
              </a:rPr>
              <a:t>T sejt, 95%  </a:t>
            </a:r>
            <a:r>
              <a:rPr lang="el-GR" dirty="0" smtClean="0"/>
              <a:t>α</a:t>
            </a:r>
            <a:r>
              <a:rPr lang="hu-HU" dirty="0" smtClean="0"/>
              <a:t>/</a:t>
            </a:r>
            <a:r>
              <a:rPr lang="el-GR" dirty="0" smtClean="0"/>
              <a:t>β</a:t>
            </a:r>
            <a:r>
              <a:rPr lang="hu-HU" dirty="0" smtClean="0"/>
              <a:t> T sejt.</a:t>
            </a:r>
            <a:endParaRPr lang="hu-H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23728" y="0"/>
            <a:ext cx="4328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/>
              <a:t>T-lymphocyták</a:t>
            </a:r>
            <a:r>
              <a:rPr lang="hu-HU" sz="3200" dirty="0" smtClean="0"/>
              <a:t> fejlődése: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07504" y="764704"/>
            <a:ext cx="7776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Szikhólyag-&gt;embrionális máj-&gt;embrionális </a:t>
            </a:r>
            <a:r>
              <a:rPr lang="hu-HU" dirty="0" err="1" smtClean="0"/>
              <a:t>csv</a:t>
            </a:r>
            <a:r>
              <a:rPr lang="hu-HU" dirty="0" smtClean="0"/>
              <a:t> -&gt; </a:t>
            </a:r>
            <a:r>
              <a:rPr lang="hu-HU" dirty="0" err="1" smtClean="0"/>
              <a:t>thymus</a:t>
            </a:r>
            <a:endParaRPr lang="hu-HU" dirty="0" smtClean="0"/>
          </a:p>
          <a:p>
            <a:endParaRPr lang="hu-HU" dirty="0" smtClean="0"/>
          </a:p>
          <a:p>
            <a:r>
              <a:rPr lang="hu-HU" b="1" dirty="0" err="1" smtClean="0"/>
              <a:t>Thymusban</a:t>
            </a:r>
            <a:r>
              <a:rPr lang="hu-HU" b="1" dirty="0" smtClean="0"/>
              <a:t>: </a:t>
            </a:r>
          </a:p>
          <a:p>
            <a:r>
              <a:rPr lang="hu-HU" dirty="0" smtClean="0"/>
              <a:t>az érés iránya </a:t>
            </a:r>
            <a:r>
              <a:rPr lang="hu-HU" dirty="0" err="1" smtClean="0"/>
              <a:t>cortex</a:t>
            </a:r>
            <a:r>
              <a:rPr lang="hu-HU" dirty="0" smtClean="0"/>
              <a:t> -&gt; </a:t>
            </a:r>
            <a:r>
              <a:rPr lang="hu-HU" dirty="0" err="1" smtClean="0"/>
              <a:t>medulla</a:t>
            </a:r>
            <a:endParaRPr lang="hu-HU" dirty="0" smtClean="0"/>
          </a:p>
          <a:p>
            <a:r>
              <a:rPr lang="hu-HU" dirty="0"/>
              <a:t>e</a:t>
            </a:r>
            <a:r>
              <a:rPr lang="hu-HU" dirty="0" smtClean="0"/>
              <a:t>lőször a </a:t>
            </a:r>
            <a:r>
              <a:rPr lang="en-US" dirty="0" smtClean="0"/>
              <a:t>a </a:t>
            </a:r>
            <a:r>
              <a:rPr lang="en-US" dirty="0" smtClean="0">
                <a:sym typeface="Symbol" pitchFamily="18" charset="2"/>
              </a:rPr>
              <a:t>/ T</a:t>
            </a:r>
            <a:r>
              <a:rPr lang="hu-HU" dirty="0" smtClean="0">
                <a:sym typeface="Symbol" pitchFamily="18" charset="2"/>
              </a:rPr>
              <a:t> és NKT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 smtClean="0">
                <a:sym typeface="Symbol" pitchFamily="18" charset="2"/>
              </a:rPr>
              <a:t>sejtek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 smtClean="0">
                <a:sym typeface="Symbol" pitchFamily="18" charset="2"/>
              </a:rPr>
              <a:t>hagyják</a:t>
            </a:r>
            <a:r>
              <a:rPr lang="en-US" dirty="0" smtClean="0">
                <a:sym typeface="Symbol" pitchFamily="18" charset="2"/>
              </a:rPr>
              <a:t> el a </a:t>
            </a:r>
            <a:r>
              <a:rPr lang="en-US" dirty="0" err="1" smtClean="0">
                <a:sym typeface="Symbol" pitchFamily="18" charset="2"/>
              </a:rPr>
              <a:t>thymust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hu-HU" dirty="0" smtClean="0">
                <a:sym typeface="Symbol" pitchFamily="18" charset="2"/>
              </a:rPr>
              <a:t>(5-6%) szelekció nélkül</a:t>
            </a:r>
          </a:p>
          <a:p>
            <a:pPr marL="342900" indent="-342900">
              <a:buAutoNum type="arabicPeriod"/>
            </a:pPr>
            <a:r>
              <a:rPr lang="hu-HU" dirty="0" smtClean="0">
                <a:sym typeface="Symbol" pitchFamily="18" charset="2"/>
              </a:rPr>
              <a:t>Pozitív szelekció: azok a T sejtek maradnak életben, akik saját </a:t>
            </a:r>
            <a:r>
              <a:rPr lang="hu-HU" dirty="0" err="1" smtClean="0">
                <a:sym typeface="Symbol" pitchFamily="18" charset="2"/>
              </a:rPr>
              <a:t>MHC-t</a:t>
            </a:r>
            <a:r>
              <a:rPr lang="hu-HU" dirty="0" smtClean="0">
                <a:sym typeface="Symbol" pitchFamily="18" charset="2"/>
              </a:rPr>
              <a:t> ismernek fel (55% </a:t>
            </a:r>
            <a:r>
              <a:rPr lang="hu-HU" dirty="0" err="1" smtClean="0">
                <a:sym typeface="Symbol" pitchFamily="18" charset="2"/>
              </a:rPr>
              <a:t>apoptotizál</a:t>
            </a:r>
            <a:r>
              <a:rPr lang="hu-HU" dirty="0" smtClean="0">
                <a:sym typeface="Symbol" pitchFamily="18" charset="2"/>
              </a:rPr>
              <a:t>)</a:t>
            </a:r>
          </a:p>
          <a:p>
            <a:pPr marL="342900" indent="-342900">
              <a:buFontTx/>
              <a:buAutoNum type="arabicPeriod"/>
            </a:pPr>
            <a:r>
              <a:rPr lang="hu-HU" dirty="0" smtClean="0">
                <a:sym typeface="Symbol" pitchFamily="18" charset="2"/>
              </a:rPr>
              <a:t>Negatív szelekció: </a:t>
            </a:r>
            <a:r>
              <a:rPr lang="hu-HU" dirty="0" smtClean="0"/>
              <a:t> </a:t>
            </a:r>
            <a:r>
              <a:rPr lang="en-US" dirty="0" err="1" smtClean="0"/>
              <a:t>azok</a:t>
            </a:r>
            <a:r>
              <a:rPr lang="en-US" dirty="0" smtClean="0"/>
              <a:t> a T-</a:t>
            </a:r>
            <a:r>
              <a:rPr lang="en-US" dirty="0" err="1" smtClean="0"/>
              <a:t>sejtek</a:t>
            </a:r>
            <a:r>
              <a:rPr lang="en-US" dirty="0" smtClean="0"/>
              <a:t>, </a:t>
            </a:r>
            <a:r>
              <a:rPr lang="en-US" dirty="0" err="1" smtClean="0"/>
              <a:t>amelyek</a:t>
            </a:r>
            <a:r>
              <a:rPr lang="en-US" dirty="0" smtClean="0"/>
              <a:t> a </a:t>
            </a:r>
            <a:r>
              <a:rPr lang="en-US" dirty="0" err="1" smtClean="0"/>
              <a:t>saját</a:t>
            </a:r>
            <a:r>
              <a:rPr lang="en-US" dirty="0" smtClean="0"/>
              <a:t> </a:t>
            </a:r>
            <a:r>
              <a:rPr lang="en-US" dirty="0" err="1" smtClean="0"/>
              <a:t>peptideket</a:t>
            </a:r>
            <a:r>
              <a:rPr lang="en-US" dirty="0" smtClean="0"/>
              <a:t> </a:t>
            </a:r>
            <a:r>
              <a:rPr lang="hu-HU" dirty="0" smtClean="0"/>
              <a:t>vagy </a:t>
            </a:r>
            <a:r>
              <a:rPr lang="hu-HU" dirty="0" err="1" smtClean="0"/>
              <a:t>MHC-t</a:t>
            </a:r>
            <a:r>
              <a:rPr lang="en-US" dirty="0" smtClean="0"/>
              <a:t> </a:t>
            </a:r>
            <a:r>
              <a:rPr lang="en-US" dirty="0" err="1" smtClean="0"/>
              <a:t>nagy</a:t>
            </a:r>
            <a:r>
              <a:rPr lang="en-US" dirty="0" smtClean="0"/>
              <a:t> </a:t>
            </a:r>
            <a:r>
              <a:rPr lang="en-US" dirty="0" err="1" smtClean="0"/>
              <a:t>affinitással</a:t>
            </a:r>
            <a:r>
              <a:rPr lang="en-US" dirty="0" smtClean="0"/>
              <a:t> </a:t>
            </a:r>
            <a:r>
              <a:rPr lang="hu-HU" dirty="0" smtClean="0"/>
              <a:t>ismerik fel</a:t>
            </a:r>
            <a:r>
              <a:rPr lang="en-US" dirty="0" smtClean="0"/>
              <a:t>, </a:t>
            </a:r>
            <a:r>
              <a:rPr lang="en-US" dirty="0" err="1" smtClean="0"/>
              <a:t>apoptózissal</a:t>
            </a:r>
            <a:r>
              <a:rPr lang="en-US" dirty="0" smtClean="0"/>
              <a:t> </a:t>
            </a:r>
            <a:r>
              <a:rPr lang="en-US" dirty="0" err="1" smtClean="0"/>
              <a:t>elpusztulnak</a:t>
            </a:r>
            <a:r>
              <a:rPr lang="en-US" dirty="0" smtClean="0"/>
              <a:t> </a:t>
            </a:r>
            <a:r>
              <a:rPr lang="hu-HU" dirty="0" smtClean="0"/>
              <a:t>(az eredeti mennyiség 5%-a marad életben)</a:t>
            </a:r>
          </a:p>
          <a:p>
            <a:pPr marL="342900" indent="-342900"/>
            <a:r>
              <a:rPr lang="en-US" dirty="0" smtClean="0">
                <a:latin typeface="+mj-lt"/>
              </a:rPr>
              <a:t>A </a:t>
            </a:r>
            <a:r>
              <a:rPr lang="en-US" dirty="0" err="1" smtClean="0">
                <a:latin typeface="+mj-lt"/>
              </a:rPr>
              <a:t>thymusban</a:t>
            </a:r>
            <a:r>
              <a:rPr lang="en-US" dirty="0" smtClean="0">
                <a:latin typeface="+mj-lt"/>
              </a:rPr>
              <a:t>, a T-</a:t>
            </a:r>
            <a:r>
              <a:rPr lang="en-US" dirty="0" err="1" smtClean="0">
                <a:latin typeface="+mj-lt"/>
              </a:rPr>
              <a:t>sejtek</a:t>
            </a:r>
            <a:r>
              <a:rPr lang="en-US" dirty="0" smtClean="0">
                <a:latin typeface="+mj-lt"/>
              </a:rPr>
              <a:t> CD4 </a:t>
            </a:r>
            <a:r>
              <a:rPr lang="en-US" dirty="0" err="1" smtClean="0">
                <a:latin typeface="+mj-lt"/>
              </a:rPr>
              <a:t>és</a:t>
            </a:r>
            <a:r>
              <a:rPr lang="en-US" dirty="0" smtClean="0">
                <a:latin typeface="+mj-lt"/>
              </a:rPr>
              <a:t> CD8 </a:t>
            </a:r>
            <a:r>
              <a:rPr lang="en-US" dirty="0" err="1" smtClean="0">
                <a:latin typeface="+mj-lt"/>
              </a:rPr>
              <a:t>markereket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expresszálnak</a:t>
            </a:r>
            <a:r>
              <a:rPr lang="en-US" dirty="0" smtClean="0">
                <a:latin typeface="+mj-lt"/>
              </a:rPr>
              <a:t> a </a:t>
            </a:r>
            <a:r>
              <a:rPr lang="en-US" dirty="0" err="1" smtClean="0">
                <a:latin typeface="+mj-lt"/>
              </a:rPr>
              <a:t>felszínükön</a:t>
            </a:r>
            <a:r>
              <a:rPr lang="hu-HU" dirty="0" smtClean="0">
                <a:latin typeface="+mj-lt"/>
              </a:rPr>
              <a:t>.</a:t>
            </a:r>
          </a:p>
          <a:p>
            <a:pPr marL="342900" indent="-342900"/>
            <a:r>
              <a:rPr lang="hu-HU" dirty="0" smtClean="0">
                <a:latin typeface="+mj-lt"/>
              </a:rPr>
              <a:t>Először kettős negatív, majd kettős pozitív sejtek. Mielőtt elhagyják a csecsemőmirigyet az egyik markert elveszítik.</a:t>
            </a:r>
            <a:endParaRPr lang="en-US" dirty="0" smtClean="0">
              <a:latin typeface="+mj-lt"/>
            </a:endParaRP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/>
            </a:pPr>
            <a:endParaRPr lang="hu-HU" dirty="0"/>
          </a:p>
        </p:txBody>
      </p:sp>
      <p:pic>
        <p:nvPicPr>
          <p:cNvPr id="23554" name="Picture 2" descr="http://media.tumblr.com/tumblr_ltxs551BoF1qai68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620688"/>
            <a:ext cx="3056942" cy="1296144"/>
          </a:xfrm>
          <a:prstGeom prst="rect">
            <a:avLst/>
          </a:prstGeom>
          <a:noFill/>
        </p:spPr>
      </p:pic>
      <p:pic>
        <p:nvPicPr>
          <p:cNvPr id="23556" name="Picture 4" descr="http://wenliang.myweb.uga.edu/mystudy/immunology/ScienceOfImmunology/NotesImages/Topic193NotesImage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481736"/>
            <a:ext cx="3680878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43808" y="116632"/>
            <a:ext cx="3628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T sejtek aktiválódása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0" y="764704"/>
            <a:ext cx="5796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T sejtek </a:t>
            </a:r>
            <a:r>
              <a:rPr lang="hu-HU" dirty="0" err="1" smtClean="0"/>
              <a:t>antigénbemutató</a:t>
            </a:r>
            <a:r>
              <a:rPr lang="hu-HU" dirty="0" smtClean="0"/>
              <a:t> </a:t>
            </a:r>
            <a:r>
              <a:rPr lang="hu-HU" dirty="0" err="1" smtClean="0"/>
              <a:t>sejtek</a:t>
            </a:r>
            <a:r>
              <a:rPr lang="hu-HU" dirty="0" smtClean="0"/>
              <a:t> (APC) segítségével találkoznak a feldolgozott antigénekkel.  A T </a:t>
            </a:r>
            <a:r>
              <a:rPr lang="hu-HU" dirty="0" err="1" smtClean="0"/>
              <a:t>lymphocyták</a:t>
            </a:r>
            <a:r>
              <a:rPr lang="hu-HU" dirty="0" smtClean="0"/>
              <a:t> és </a:t>
            </a:r>
            <a:r>
              <a:rPr lang="hu-HU" dirty="0" err="1" smtClean="0"/>
              <a:t>APC-k</a:t>
            </a:r>
            <a:r>
              <a:rPr lang="hu-HU" dirty="0" smtClean="0"/>
              <a:t> közötti kapcsolódás helye az immunológiai szinapszis. </a:t>
            </a:r>
            <a:r>
              <a:rPr lang="hu-HU" sz="1400" dirty="0" smtClean="0"/>
              <a:t>(de nem csak itt, hanem pl. B </a:t>
            </a:r>
            <a:r>
              <a:rPr lang="hu-HU" sz="1400" dirty="0" err="1" smtClean="0"/>
              <a:t>ly</a:t>
            </a:r>
            <a:r>
              <a:rPr lang="hu-HU" sz="1400" dirty="0" smtClean="0"/>
              <a:t> és </a:t>
            </a:r>
            <a:r>
              <a:rPr lang="hu-HU" sz="1400" dirty="0" err="1" smtClean="0"/>
              <a:t>Thelper</a:t>
            </a:r>
            <a:r>
              <a:rPr lang="hu-HU" sz="1400" dirty="0" smtClean="0"/>
              <a:t> közt is immunológiai szinapszis van) </a:t>
            </a:r>
            <a:r>
              <a:rPr lang="hu-HU" dirty="0" smtClean="0"/>
              <a:t>Az aktiváció során a T sejtek </a:t>
            </a:r>
            <a:r>
              <a:rPr lang="hu-HU" dirty="0" err="1" smtClean="0"/>
              <a:t>autokrin</a:t>
            </a:r>
            <a:r>
              <a:rPr lang="hu-HU" dirty="0" smtClean="0"/>
              <a:t> módon szabályozott osztódáson mennek át (IL-2), és ellátják megfelelő </a:t>
            </a:r>
            <a:r>
              <a:rPr lang="hu-HU" dirty="0" err="1" smtClean="0"/>
              <a:t>effektor</a:t>
            </a:r>
            <a:r>
              <a:rPr lang="hu-HU" dirty="0" smtClean="0"/>
              <a:t> funkcióikat, valamint </a:t>
            </a:r>
            <a:r>
              <a:rPr lang="hu-HU" dirty="0" err="1" smtClean="0"/>
              <a:t>agspecifikus</a:t>
            </a:r>
            <a:r>
              <a:rPr lang="hu-HU" dirty="0" smtClean="0"/>
              <a:t> memóriasejtekké alakulnak. Az </a:t>
            </a:r>
            <a:r>
              <a:rPr lang="hu-HU" dirty="0" err="1" smtClean="0"/>
              <a:t>agspecifikus</a:t>
            </a:r>
            <a:r>
              <a:rPr lang="hu-HU" dirty="0" smtClean="0"/>
              <a:t> kapcsolat után többszörös jelátvitel történik, átmenetileg gének aktiválódnak, T sejtek </a:t>
            </a:r>
            <a:r>
              <a:rPr lang="hu-HU" dirty="0" err="1" smtClean="0"/>
              <a:t>mitózisa</a:t>
            </a:r>
            <a:r>
              <a:rPr lang="hu-HU" dirty="0" smtClean="0"/>
              <a:t> indukálódik.</a:t>
            </a:r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636912"/>
            <a:ext cx="3265861" cy="401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423674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548680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T-sejt aktiváció megértéséhez át kell tekintenünk az </a:t>
            </a:r>
            <a:r>
              <a:rPr lang="hu-HU" sz="3200" dirty="0" err="1" smtClean="0"/>
              <a:t>antigénprezentációt</a:t>
            </a:r>
            <a:r>
              <a:rPr lang="hu-HU" sz="3200" dirty="0" smtClean="0"/>
              <a:t>…</a:t>
            </a:r>
            <a:endParaRPr lang="hu-HU" sz="3200" dirty="0"/>
          </a:p>
        </p:txBody>
      </p:sp>
      <p:pic>
        <p:nvPicPr>
          <p:cNvPr id="21506" name="Picture 2" descr="http://classconnection.s3.amazonaws.com/334/flashcards/96334/png/untitled13602731883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76872"/>
            <a:ext cx="6336704" cy="4177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15616" y="188640"/>
            <a:ext cx="5786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/>
              <a:t>Antigénfeldolgozás</a:t>
            </a:r>
            <a:r>
              <a:rPr lang="hu-HU" sz="3200" dirty="0" smtClean="0"/>
              <a:t> és </a:t>
            </a:r>
            <a:r>
              <a:rPr lang="hu-HU" sz="3200" dirty="0" err="1" smtClean="0"/>
              <a:t>-bemutatás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1521" y="1196752"/>
            <a:ext cx="79208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</a:t>
            </a:r>
            <a:r>
              <a:rPr lang="hu-HU" dirty="0" err="1" smtClean="0"/>
              <a:t>antigénfeldolgozás</a:t>
            </a:r>
            <a:r>
              <a:rPr lang="hu-HU" dirty="0" smtClean="0"/>
              <a:t> és bemutatás az </a:t>
            </a:r>
            <a:r>
              <a:rPr lang="hu-HU" dirty="0" err="1" smtClean="0"/>
              <a:t>ag</a:t>
            </a:r>
            <a:r>
              <a:rPr lang="hu-HU" dirty="0" smtClean="0"/>
              <a:t> eredetétől függően két útvonalon megy végbe:</a:t>
            </a:r>
          </a:p>
          <a:p>
            <a:pPr>
              <a:buFontTx/>
              <a:buChar char="-"/>
            </a:pPr>
            <a:r>
              <a:rPr lang="hu-HU" dirty="0" smtClean="0"/>
              <a:t>Saját vagy vírusfertőzés során termelődő </a:t>
            </a:r>
            <a:r>
              <a:rPr lang="hu-HU" dirty="0" smtClean="0">
                <a:solidFill>
                  <a:srgbClr val="0070C0"/>
                </a:solidFill>
              </a:rPr>
              <a:t>endogén</a:t>
            </a:r>
            <a:r>
              <a:rPr lang="hu-HU" dirty="0" smtClean="0"/>
              <a:t> fehérjéből származó 8-10 aminosavból álló </a:t>
            </a:r>
            <a:r>
              <a:rPr lang="hu-HU" dirty="0" err="1" smtClean="0"/>
              <a:t>peptidek</a:t>
            </a:r>
            <a:r>
              <a:rPr lang="hu-HU" dirty="0" smtClean="0"/>
              <a:t> a sejtmaggal rendelkező minden sejt felszínén kifejeződő MHC I molekulákhoz kötött formában kerülnek bemutatásra. CD8+ </a:t>
            </a:r>
            <a:r>
              <a:rPr lang="hu-HU" dirty="0" err="1" smtClean="0"/>
              <a:t>citotoxikus</a:t>
            </a:r>
            <a:r>
              <a:rPr lang="hu-HU" dirty="0" smtClean="0"/>
              <a:t> T-sejtek ismerik fel.</a:t>
            </a:r>
          </a:p>
          <a:p>
            <a:pPr>
              <a:buFontTx/>
              <a:buChar char="-"/>
            </a:pPr>
            <a:r>
              <a:rPr lang="hu-HU" dirty="0"/>
              <a:t> </a:t>
            </a:r>
            <a:r>
              <a:rPr lang="hu-HU" dirty="0" smtClean="0"/>
              <a:t>Külső környezetből felvett </a:t>
            </a:r>
            <a:r>
              <a:rPr lang="hu-HU" dirty="0" err="1" smtClean="0">
                <a:solidFill>
                  <a:srgbClr val="0070C0"/>
                </a:solidFill>
              </a:rPr>
              <a:t>exogén</a:t>
            </a:r>
            <a:r>
              <a:rPr lang="hu-HU" dirty="0" smtClean="0"/>
              <a:t> fehérjéket a hivatásos antigén prezentáló sejtek mutatják be MHC II molekula segítségével. CD4+ T </a:t>
            </a:r>
            <a:r>
              <a:rPr lang="hu-HU" dirty="0" err="1" smtClean="0"/>
              <a:t>helper</a:t>
            </a:r>
            <a:r>
              <a:rPr lang="hu-HU" dirty="0" smtClean="0"/>
              <a:t> sejtek ismerik fel.</a:t>
            </a:r>
          </a:p>
          <a:p>
            <a:pPr>
              <a:buFontTx/>
              <a:buChar char="-"/>
            </a:pPr>
            <a:r>
              <a:rPr lang="hu-HU" dirty="0" smtClean="0"/>
              <a:t>A </a:t>
            </a:r>
            <a:r>
              <a:rPr lang="hu-HU" dirty="0" err="1" smtClean="0"/>
              <a:t>dendritikus</a:t>
            </a:r>
            <a:r>
              <a:rPr lang="hu-HU" dirty="0" smtClean="0"/>
              <a:t> sejteken megjelenő CD1 molekulák a </a:t>
            </a:r>
            <a:r>
              <a:rPr lang="hu-HU" dirty="0" smtClean="0">
                <a:solidFill>
                  <a:srgbClr val="0070C0"/>
                </a:solidFill>
              </a:rPr>
              <a:t>nem fehérje </a:t>
            </a:r>
            <a:r>
              <a:rPr lang="hu-HU" dirty="0" smtClean="0"/>
              <a:t>természetű saját és </a:t>
            </a:r>
            <a:r>
              <a:rPr lang="hu-HU" dirty="0" err="1" smtClean="0"/>
              <a:t>mikrobiális</a:t>
            </a:r>
            <a:r>
              <a:rPr lang="hu-HU" dirty="0" smtClean="0"/>
              <a:t> antigének bemutatásában játszanak szerepet.</a:t>
            </a:r>
          </a:p>
          <a:p>
            <a:pPr>
              <a:buFontTx/>
              <a:buChar char="-"/>
            </a:pPr>
            <a:endParaRPr lang="hu-HU" dirty="0"/>
          </a:p>
          <a:p>
            <a:r>
              <a:rPr lang="hu-HU" b="1" dirty="0" smtClean="0"/>
              <a:t>APC: </a:t>
            </a:r>
          </a:p>
          <a:p>
            <a:endParaRPr lang="hu-HU" b="1" dirty="0" smtClean="0"/>
          </a:p>
          <a:p>
            <a:r>
              <a:rPr lang="hu-HU" dirty="0" smtClean="0">
                <a:solidFill>
                  <a:srgbClr val="0070C0"/>
                </a:solidFill>
              </a:rPr>
              <a:t>professzionális </a:t>
            </a:r>
            <a:r>
              <a:rPr lang="hu-HU" dirty="0" err="1" smtClean="0">
                <a:solidFill>
                  <a:srgbClr val="0070C0"/>
                </a:solidFill>
              </a:rPr>
              <a:t>antigénprezentáló</a:t>
            </a:r>
            <a:r>
              <a:rPr lang="hu-HU" dirty="0" smtClean="0">
                <a:solidFill>
                  <a:srgbClr val="0070C0"/>
                </a:solidFill>
              </a:rPr>
              <a:t> sejtek: </a:t>
            </a:r>
            <a:r>
              <a:rPr lang="hu-HU" dirty="0" err="1" smtClean="0"/>
              <a:t>dendritikus</a:t>
            </a:r>
            <a:r>
              <a:rPr lang="hu-HU" dirty="0" smtClean="0"/>
              <a:t> sejtek, </a:t>
            </a:r>
            <a:r>
              <a:rPr lang="hu-HU" dirty="0" err="1" smtClean="0"/>
              <a:t>Langerhans-sejtek</a:t>
            </a:r>
            <a:r>
              <a:rPr lang="hu-HU" dirty="0" smtClean="0"/>
              <a:t>, </a:t>
            </a:r>
          </a:p>
          <a:p>
            <a:r>
              <a:rPr lang="hu-HU" dirty="0" smtClean="0"/>
              <a:t> </a:t>
            </a:r>
            <a:r>
              <a:rPr lang="hu-HU" dirty="0" err="1" smtClean="0"/>
              <a:t>B-sejtek</a:t>
            </a:r>
            <a:r>
              <a:rPr lang="hu-HU" dirty="0" smtClean="0"/>
              <a:t> ,</a:t>
            </a:r>
            <a:r>
              <a:rPr lang="hu-HU" dirty="0" err="1" smtClean="0"/>
              <a:t>makrofágok</a:t>
            </a:r>
            <a:r>
              <a:rPr lang="hu-HU" dirty="0" smtClean="0"/>
              <a:t>, </a:t>
            </a:r>
            <a:r>
              <a:rPr lang="hu-HU" dirty="0" err="1" smtClean="0"/>
              <a:t>monociták</a:t>
            </a:r>
            <a:r>
              <a:rPr lang="hu-HU" dirty="0" smtClean="0"/>
              <a:t> ,</a:t>
            </a:r>
            <a:r>
              <a:rPr lang="hu-HU" dirty="0" err="1" smtClean="0"/>
              <a:t>thymus</a:t>
            </a:r>
            <a:r>
              <a:rPr lang="hu-HU" dirty="0" smtClean="0"/>
              <a:t> </a:t>
            </a:r>
            <a:r>
              <a:rPr lang="hu-HU" dirty="0" err="1" smtClean="0"/>
              <a:t>epitélsejtek</a:t>
            </a:r>
            <a:r>
              <a:rPr lang="hu-HU" dirty="0" smtClean="0"/>
              <a:t> </a:t>
            </a:r>
          </a:p>
          <a:p>
            <a:r>
              <a:rPr lang="hu-HU" dirty="0" smtClean="0"/>
              <a:t> 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fakultatív </a:t>
            </a:r>
            <a:r>
              <a:rPr lang="hu-HU" dirty="0" err="1" smtClean="0">
                <a:solidFill>
                  <a:srgbClr val="0070C0"/>
                </a:solidFill>
              </a:rPr>
              <a:t>antigénprezentáló</a:t>
            </a:r>
            <a:r>
              <a:rPr lang="hu-HU" dirty="0" smtClean="0">
                <a:solidFill>
                  <a:srgbClr val="0070C0"/>
                </a:solidFill>
              </a:rPr>
              <a:t> sejtek: </a:t>
            </a:r>
            <a:r>
              <a:rPr lang="hu-HU" dirty="0" smtClean="0"/>
              <a:t>pl. gyulladásos, </a:t>
            </a:r>
            <a:r>
              <a:rPr lang="hu-HU" dirty="0" err="1" smtClean="0"/>
              <a:t>endothelsejtek</a:t>
            </a:r>
            <a:r>
              <a:rPr lang="hu-HU" dirty="0" smtClean="0"/>
              <a:t>, </a:t>
            </a:r>
            <a:r>
              <a:rPr lang="hu-HU" dirty="0" err="1" smtClean="0"/>
              <a:t>epithelsejtek</a:t>
            </a:r>
            <a:r>
              <a:rPr lang="hu-HU" dirty="0" smtClean="0"/>
              <a:t>, </a:t>
            </a:r>
          </a:p>
          <a:p>
            <a:r>
              <a:rPr lang="hu-HU" dirty="0" smtClean="0"/>
              <a:t> kötőszöveti sejtek, T-sejtek</a:t>
            </a:r>
            <a:endParaRPr lang="hu-H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628800"/>
            <a:ext cx="8568952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1325" indent="-441325" algn="just">
              <a:spcBef>
                <a:spcPct val="50000"/>
              </a:spcBef>
            </a:pPr>
            <a:r>
              <a:rPr lang="hu-HU" dirty="0" smtClean="0"/>
              <a:t>A 6. kromoszóma rövid karján elhelyezkedő fő </a:t>
            </a:r>
            <a:r>
              <a:rPr lang="hu-HU" dirty="0" err="1" smtClean="0"/>
              <a:t>hisztokompatibilitási</a:t>
            </a:r>
            <a:r>
              <a:rPr lang="hu-HU" dirty="0" smtClean="0"/>
              <a:t> </a:t>
            </a:r>
            <a:r>
              <a:rPr lang="hu-HU" dirty="0" err="1" smtClean="0"/>
              <a:t>génkomplex</a:t>
            </a:r>
            <a:r>
              <a:rPr lang="hu-HU" dirty="0" smtClean="0"/>
              <a:t> (MHC) géntermékei polimorf membrán fehérjék.</a:t>
            </a:r>
          </a:p>
          <a:p>
            <a:pPr marL="441325" indent="-441325" algn="just">
              <a:spcBef>
                <a:spcPct val="50000"/>
              </a:spcBef>
            </a:pPr>
            <a:r>
              <a:rPr lang="hu-HU" dirty="0" smtClean="0"/>
              <a:t>Az MHC-I osztályba tartozó emberi HLA-A, -B, -C gének által kódolt két polimorf alfa láncból és a hozzá kapcsoló </a:t>
            </a:r>
            <a:r>
              <a:rPr lang="hu-HU" dirty="0" err="1" smtClean="0"/>
              <a:t>beta</a:t>
            </a:r>
            <a:r>
              <a:rPr lang="hu-HU" dirty="0" smtClean="0"/>
              <a:t> 2 </a:t>
            </a:r>
            <a:r>
              <a:rPr lang="hu-HU" dirty="0" err="1" smtClean="0"/>
              <a:t>mikroglobulinból</a:t>
            </a:r>
            <a:r>
              <a:rPr lang="hu-HU" dirty="0" smtClean="0"/>
              <a:t>  álló fehérjék- bár eltérő mértékben-minden magvas sejt felszínén megjelennek. Az endogén </a:t>
            </a:r>
            <a:r>
              <a:rPr lang="hu-HU" dirty="0" err="1" smtClean="0"/>
              <a:t>peptidek</a:t>
            </a:r>
            <a:r>
              <a:rPr lang="hu-HU" dirty="0" smtClean="0"/>
              <a:t> </a:t>
            </a:r>
            <a:r>
              <a:rPr lang="hu-HU" dirty="0" err="1" smtClean="0"/>
              <a:t>expresszálása</a:t>
            </a:r>
            <a:r>
              <a:rPr lang="hu-HU" dirty="0" smtClean="0"/>
              <a:t> után a CD8+ </a:t>
            </a:r>
            <a:r>
              <a:rPr lang="hu-HU" dirty="0" err="1" smtClean="0"/>
              <a:t>citotoxikus</a:t>
            </a:r>
            <a:r>
              <a:rPr lang="hu-HU" dirty="0" smtClean="0"/>
              <a:t> T sejtekkel reagálnak.</a:t>
            </a:r>
          </a:p>
          <a:p>
            <a:pPr marL="441325" indent="-441325" algn="just">
              <a:spcBef>
                <a:spcPct val="50000"/>
              </a:spcBef>
            </a:pPr>
            <a:r>
              <a:rPr lang="hu-HU" dirty="0" smtClean="0"/>
              <a:t>Az MHC II osztályba tartozó HLA-DR, -DP, -DQ fehérjék két polimorf láncból állnak és az antigén prezentáló sejtek felszínén, B sejteken, </a:t>
            </a:r>
            <a:r>
              <a:rPr lang="hu-HU" dirty="0" err="1" smtClean="0"/>
              <a:t>monocitákon</a:t>
            </a:r>
            <a:r>
              <a:rPr lang="hu-HU" dirty="0" smtClean="0"/>
              <a:t>/</a:t>
            </a:r>
            <a:r>
              <a:rPr lang="hu-HU" dirty="0" err="1" smtClean="0"/>
              <a:t>makrofágokon</a:t>
            </a:r>
            <a:r>
              <a:rPr lang="hu-HU" dirty="0" smtClean="0"/>
              <a:t>, </a:t>
            </a:r>
            <a:r>
              <a:rPr lang="hu-HU" dirty="0" err="1" smtClean="0"/>
              <a:t>dendritikus</a:t>
            </a:r>
            <a:r>
              <a:rPr lang="hu-HU" dirty="0" smtClean="0"/>
              <a:t> </a:t>
            </a:r>
            <a:r>
              <a:rPr lang="hu-HU" dirty="0" err="1" smtClean="0"/>
              <a:t>sejteken</a:t>
            </a:r>
            <a:r>
              <a:rPr lang="hu-HU" dirty="0" smtClean="0"/>
              <a:t> vannak jelen. A külső térből származó </a:t>
            </a:r>
            <a:r>
              <a:rPr lang="hu-HU" dirty="0" err="1" smtClean="0"/>
              <a:t>peptideket</a:t>
            </a:r>
            <a:r>
              <a:rPr lang="hu-HU" dirty="0" smtClean="0"/>
              <a:t> </a:t>
            </a:r>
            <a:r>
              <a:rPr lang="hu-HU" dirty="0" err="1" smtClean="0"/>
              <a:t>expresszálják</a:t>
            </a:r>
            <a:r>
              <a:rPr lang="hu-HU" dirty="0" smtClean="0"/>
              <a:t>, és a CD4+ segítő (</a:t>
            </a:r>
            <a:r>
              <a:rPr lang="hu-HU" dirty="0" err="1" smtClean="0"/>
              <a:t>helper</a:t>
            </a:r>
            <a:r>
              <a:rPr lang="hu-HU" dirty="0" smtClean="0"/>
              <a:t>) T </a:t>
            </a:r>
            <a:r>
              <a:rPr lang="hu-HU" dirty="0" err="1" smtClean="0"/>
              <a:t>limfocitákkal</a:t>
            </a:r>
            <a:r>
              <a:rPr lang="hu-HU" dirty="0" smtClean="0"/>
              <a:t> reagálnak.</a:t>
            </a:r>
          </a:p>
          <a:p>
            <a:pPr marL="441325" indent="-441325" algn="just">
              <a:spcBef>
                <a:spcPct val="50000"/>
              </a:spcBef>
            </a:pPr>
            <a:r>
              <a:rPr lang="hu-HU" dirty="0" smtClean="0"/>
              <a:t>MHC III osztályba tartozó gének komplement (C4A, C4B, B faktor, C2) fehérjéket, 21 </a:t>
            </a:r>
            <a:r>
              <a:rPr lang="hu-HU" dirty="0" err="1" smtClean="0"/>
              <a:t>beta</a:t>
            </a:r>
            <a:r>
              <a:rPr lang="hu-HU" dirty="0" smtClean="0"/>
              <a:t> </a:t>
            </a:r>
            <a:r>
              <a:rPr lang="hu-HU" dirty="0" err="1" smtClean="0"/>
              <a:t>hidroxiláz</a:t>
            </a:r>
            <a:r>
              <a:rPr lang="hu-HU" dirty="0" smtClean="0"/>
              <a:t> enzimet, és </a:t>
            </a:r>
            <a:r>
              <a:rPr lang="hu-HU" dirty="0" err="1" smtClean="0"/>
              <a:t>citokineket</a:t>
            </a:r>
            <a:r>
              <a:rPr lang="hu-HU" dirty="0" smtClean="0"/>
              <a:t> (TNF alfa, TNF </a:t>
            </a:r>
            <a:r>
              <a:rPr lang="hu-HU" dirty="0" err="1" smtClean="0"/>
              <a:t>beta</a:t>
            </a:r>
            <a:r>
              <a:rPr lang="hu-HU" dirty="0" smtClean="0"/>
              <a:t>)  kódolnak.</a:t>
            </a:r>
          </a:p>
          <a:p>
            <a:pPr algn="just"/>
            <a:endParaRPr lang="hu-HU" dirty="0"/>
          </a:p>
          <a:p>
            <a:pPr algn="just"/>
            <a:r>
              <a:rPr lang="hu-HU" dirty="0" smtClean="0"/>
              <a:t>Az </a:t>
            </a:r>
            <a:r>
              <a:rPr lang="hu-HU" dirty="0" err="1"/>
              <a:t>MHC-gének</a:t>
            </a:r>
            <a:r>
              <a:rPr lang="hu-HU" dirty="0"/>
              <a:t> közös, minden gerinces fajra jellemző sajátsága a </a:t>
            </a:r>
            <a:r>
              <a:rPr lang="hu-HU" i="1" dirty="0" err="1">
                <a:solidFill>
                  <a:srgbClr val="0070C0"/>
                </a:solidFill>
              </a:rPr>
              <a:t>poligenitás</a:t>
            </a:r>
            <a:r>
              <a:rPr lang="hu-HU" dirty="0"/>
              <a:t>, vagyis az, hogy mindkét régióban </a:t>
            </a:r>
            <a:r>
              <a:rPr lang="hu-HU" dirty="0" smtClean="0"/>
              <a:t>több gén </a:t>
            </a:r>
            <a:r>
              <a:rPr lang="hu-HU" dirty="0"/>
              <a:t>helyezkedik el. A másik ilyen közös sajátság, hogy a szervezetet felépítő más fehérjékhez viszonyítva az </a:t>
            </a:r>
            <a:r>
              <a:rPr lang="hu-HU" dirty="0" err="1"/>
              <a:t>MHC-fehérjékre</a:t>
            </a:r>
            <a:r>
              <a:rPr lang="hu-HU" dirty="0"/>
              <a:t> sokkal nagyobb fokú </a:t>
            </a:r>
            <a:r>
              <a:rPr lang="hu-HU" i="1" dirty="0">
                <a:solidFill>
                  <a:srgbClr val="0070C0"/>
                </a:solidFill>
              </a:rPr>
              <a:t>genetikai polimorfizmus </a:t>
            </a:r>
            <a:r>
              <a:rPr lang="hu-HU" dirty="0"/>
              <a:t>jellemző</a:t>
            </a:r>
            <a:r>
              <a:rPr lang="hu-HU" dirty="0" smtClean="0"/>
              <a:t>.</a:t>
            </a:r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83568" y="0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A fő </a:t>
            </a:r>
            <a:r>
              <a:rPr lang="hu-HU" sz="2800" dirty="0" err="1" smtClean="0"/>
              <a:t>hisztokompatibilitási</a:t>
            </a:r>
            <a:r>
              <a:rPr lang="hu-HU" sz="2800" dirty="0" smtClean="0"/>
              <a:t> </a:t>
            </a:r>
            <a:r>
              <a:rPr lang="hu-HU" sz="2800" dirty="0" err="1" smtClean="0"/>
              <a:t>génkomplex</a:t>
            </a:r>
            <a:r>
              <a:rPr lang="hu-HU" sz="2800" dirty="0" smtClean="0"/>
              <a:t> ( MHC )</a:t>
            </a:r>
            <a:endParaRPr lang="hu-HU" sz="2800" dirty="0"/>
          </a:p>
        </p:txBody>
      </p:sp>
      <p:pic>
        <p:nvPicPr>
          <p:cNvPr id="19458" name="Picture 2" descr="http://journals.cambridge.org/fulltext_content/ERM/ERM5_07/S1462399403005957sup00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0"/>
            <a:ext cx="2710855" cy="15563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doctor-jones.co.uk/Immunology/Tutorial/MH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8747635" cy="5760640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4067944" y="476672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solidFill>
                  <a:srgbClr val="FF0000"/>
                </a:solidFill>
              </a:rPr>
              <a:t>!</a:t>
            </a:r>
            <a:endParaRPr lang="hu-HU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114800" y="0"/>
          <a:ext cx="3952875" cy="6858000"/>
        </p:xfrm>
        <a:graphic>
          <a:graphicData uri="http://schemas.openxmlformats.org/presentationml/2006/ole">
            <p:oleObj spid="_x0000_s99330" name="Photo Editor Photo" r:id="rId4" imgW="7361905" imgH="12774808" progId="">
              <p:embed/>
            </p:oleObj>
          </a:graphicData>
        </a:graphic>
      </p:graphicFrame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0"/>
            <a:ext cx="3886200" cy="9906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>
                <a:solidFill>
                  <a:srgbClr val="3333CC"/>
                </a:solidFill>
                <a:latin typeface="Times New Roman" pitchFamily="18" charset="0"/>
                <a:cs typeface="+mn-cs"/>
              </a:rPr>
              <a:t>ANTIGÉNBEMUTATÁS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hu-HU" sz="2000" b="1" dirty="0">
                <a:solidFill>
                  <a:srgbClr val="3333CC"/>
                </a:solidFill>
                <a:latin typeface="Times New Roman" pitchFamily="18" charset="0"/>
                <a:cs typeface="+mn-cs"/>
              </a:rPr>
              <a:t>I. Endogén útvonal</a:t>
            </a:r>
            <a:endParaRPr lang="hu-HU" sz="2000" b="1" dirty="0">
              <a:solidFill>
                <a:srgbClr val="003366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29400" y="2514600"/>
            <a:ext cx="228600" cy="152400"/>
            <a:chOff x="960" y="3264"/>
            <a:chExt cx="144" cy="96"/>
          </a:xfrm>
        </p:grpSpPr>
        <p:sp>
          <p:nvSpPr>
            <p:cNvPr id="3102" name="Oval 5"/>
            <p:cNvSpPr>
              <a:spLocks noChangeArrowheads="1"/>
            </p:cNvSpPr>
            <p:nvPr/>
          </p:nvSpPr>
          <p:spPr bwMode="auto">
            <a:xfrm>
              <a:off x="1056" y="3312"/>
              <a:ext cx="48" cy="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103" name="Oval 6"/>
            <p:cNvSpPr>
              <a:spLocks noChangeArrowheads="1"/>
            </p:cNvSpPr>
            <p:nvPr/>
          </p:nvSpPr>
          <p:spPr bwMode="auto">
            <a:xfrm>
              <a:off x="960" y="3264"/>
              <a:ext cx="96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629400" y="2667000"/>
            <a:ext cx="228600" cy="152400"/>
            <a:chOff x="960" y="3264"/>
            <a:chExt cx="144" cy="96"/>
          </a:xfrm>
        </p:grpSpPr>
        <p:sp>
          <p:nvSpPr>
            <p:cNvPr id="3100" name="Oval 8"/>
            <p:cNvSpPr>
              <a:spLocks noChangeArrowheads="1"/>
            </p:cNvSpPr>
            <p:nvPr/>
          </p:nvSpPr>
          <p:spPr bwMode="auto">
            <a:xfrm>
              <a:off x="1056" y="3312"/>
              <a:ext cx="48" cy="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101" name="Oval 9"/>
            <p:cNvSpPr>
              <a:spLocks noChangeArrowheads="1"/>
            </p:cNvSpPr>
            <p:nvPr/>
          </p:nvSpPr>
          <p:spPr bwMode="auto">
            <a:xfrm>
              <a:off x="960" y="3264"/>
              <a:ext cx="96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629400" y="2895600"/>
            <a:ext cx="228600" cy="152400"/>
            <a:chOff x="960" y="3264"/>
            <a:chExt cx="144" cy="96"/>
          </a:xfrm>
        </p:grpSpPr>
        <p:sp>
          <p:nvSpPr>
            <p:cNvPr id="3098" name="Oval 11"/>
            <p:cNvSpPr>
              <a:spLocks noChangeArrowheads="1"/>
            </p:cNvSpPr>
            <p:nvPr/>
          </p:nvSpPr>
          <p:spPr bwMode="auto">
            <a:xfrm>
              <a:off x="1056" y="3312"/>
              <a:ext cx="48" cy="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099" name="Oval 12"/>
            <p:cNvSpPr>
              <a:spLocks noChangeArrowheads="1"/>
            </p:cNvSpPr>
            <p:nvPr/>
          </p:nvSpPr>
          <p:spPr bwMode="auto">
            <a:xfrm>
              <a:off x="960" y="3264"/>
              <a:ext cx="96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629400" y="3048000"/>
            <a:ext cx="228600" cy="152400"/>
            <a:chOff x="960" y="3264"/>
            <a:chExt cx="144" cy="96"/>
          </a:xfrm>
        </p:grpSpPr>
        <p:sp>
          <p:nvSpPr>
            <p:cNvPr id="3096" name="Oval 14"/>
            <p:cNvSpPr>
              <a:spLocks noChangeArrowheads="1"/>
            </p:cNvSpPr>
            <p:nvPr/>
          </p:nvSpPr>
          <p:spPr bwMode="auto">
            <a:xfrm>
              <a:off x="1056" y="3312"/>
              <a:ext cx="48" cy="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097" name="Oval 15"/>
            <p:cNvSpPr>
              <a:spLocks noChangeArrowheads="1"/>
            </p:cNvSpPr>
            <p:nvPr/>
          </p:nvSpPr>
          <p:spPr bwMode="auto">
            <a:xfrm>
              <a:off x="960" y="3264"/>
              <a:ext cx="96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629400" y="2286000"/>
            <a:ext cx="228600" cy="152400"/>
            <a:chOff x="960" y="3264"/>
            <a:chExt cx="144" cy="96"/>
          </a:xfrm>
        </p:grpSpPr>
        <p:sp>
          <p:nvSpPr>
            <p:cNvPr id="3094" name="Oval 17"/>
            <p:cNvSpPr>
              <a:spLocks noChangeArrowheads="1"/>
            </p:cNvSpPr>
            <p:nvPr/>
          </p:nvSpPr>
          <p:spPr bwMode="auto">
            <a:xfrm>
              <a:off x="1056" y="3312"/>
              <a:ext cx="48" cy="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095" name="Oval 18"/>
            <p:cNvSpPr>
              <a:spLocks noChangeArrowheads="1"/>
            </p:cNvSpPr>
            <p:nvPr/>
          </p:nvSpPr>
          <p:spPr bwMode="auto">
            <a:xfrm>
              <a:off x="960" y="3264"/>
              <a:ext cx="96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3081" name="Text Box 19"/>
          <p:cNvSpPr txBox="1">
            <a:spLocks noChangeArrowheads="1"/>
          </p:cNvSpPr>
          <p:nvPr/>
        </p:nvSpPr>
        <p:spPr bwMode="auto">
          <a:xfrm>
            <a:off x="0" y="6156325"/>
            <a:ext cx="3924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dirty="0">
                <a:solidFill>
                  <a:srgbClr val="FFFFFF"/>
                </a:solidFill>
                <a:latin typeface="Times New Roman" pitchFamily="18" charset="0"/>
                <a:cs typeface="+mn-cs"/>
              </a:rPr>
              <a:t>saját </a:t>
            </a:r>
            <a:r>
              <a:rPr lang="hu-HU" sz="2000" dirty="0" err="1">
                <a:latin typeface="Times New Roman" pitchFamily="18" charset="0"/>
                <a:cs typeface="+mn-cs"/>
              </a:rPr>
              <a:t>citoszól</a:t>
            </a:r>
            <a:r>
              <a:rPr lang="hu-HU" sz="2000" dirty="0">
                <a:latin typeface="Times New Roman" pitchFamily="18" charset="0"/>
                <a:cs typeface="+mn-cs"/>
              </a:rPr>
              <a:t> fehérje, vírus </a:t>
            </a:r>
            <a:r>
              <a:rPr lang="hu-HU" sz="2000" dirty="0">
                <a:solidFill>
                  <a:srgbClr val="FFFFFF"/>
                </a:solidFill>
                <a:latin typeface="Times New Roman" pitchFamily="18" charset="0"/>
                <a:cs typeface="+mn-cs"/>
              </a:rPr>
              <a:t>és tumor fehérje</a:t>
            </a:r>
          </a:p>
        </p:txBody>
      </p:sp>
      <p:sp>
        <p:nvSpPr>
          <p:cNvPr id="3082" name="Text Box 20"/>
          <p:cNvSpPr txBox="1">
            <a:spLocks noChangeArrowheads="1"/>
          </p:cNvSpPr>
          <p:nvPr/>
        </p:nvSpPr>
        <p:spPr bwMode="auto">
          <a:xfrm>
            <a:off x="971550" y="5084763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b="1" dirty="0" err="1">
                <a:latin typeface="Times New Roman" pitchFamily="18" charset="0"/>
                <a:cs typeface="+mn-cs"/>
              </a:rPr>
              <a:t>proteaszóma</a:t>
            </a:r>
            <a:endParaRPr lang="hu-HU" sz="2000" b="1" dirty="0">
              <a:latin typeface="Times New Roman" pitchFamily="18" charset="0"/>
              <a:cs typeface="+mn-cs"/>
            </a:endParaRPr>
          </a:p>
        </p:txBody>
      </p:sp>
      <p:sp>
        <p:nvSpPr>
          <p:cNvPr id="3083" name="Line 21"/>
          <p:cNvSpPr>
            <a:spLocks noChangeShapeType="1"/>
          </p:cNvSpPr>
          <p:nvPr/>
        </p:nvSpPr>
        <p:spPr bwMode="auto">
          <a:xfrm flipV="1">
            <a:off x="1835150" y="5589588"/>
            <a:ext cx="0" cy="431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084" name="Line 22"/>
          <p:cNvSpPr>
            <a:spLocks noChangeShapeType="1"/>
          </p:cNvSpPr>
          <p:nvPr/>
        </p:nvSpPr>
        <p:spPr bwMode="auto">
          <a:xfrm flipV="1">
            <a:off x="1835150" y="4221163"/>
            <a:ext cx="0" cy="863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085" name="Text Box 23"/>
          <p:cNvSpPr txBox="1">
            <a:spLocks noChangeArrowheads="1"/>
          </p:cNvSpPr>
          <p:nvPr/>
        </p:nvSpPr>
        <p:spPr bwMode="auto">
          <a:xfrm>
            <a:off x="1116013" y="3933825"/>
            <a:ext cx="1584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dirty="0">
                <a:latin typeface="Times New Roman" pitchFamily="18" charset="0"/>
                <a:cs typeface="+mn-cs"/>
              </a:rPr>
              <a:t>TAP1/TAP2</a:t>
            </a:r>
          </a:p>
        </p:txBody>
      </p:sp>
      <p:sp>
        <p:nvSpPr>
          <p:cNvPr id="3086" name="Text Box 24"/>
          <p:cNvSpPr txBox="1">
            <a:spLocks noChangeArrowheads="1"/>
          </p:cNvSpPr>
          <p:nvPr/>
        </p:nvSpPr>
        <p:spPr bwMode="auto">
          <a:xfrm>
            <a:off x="755650" y="3068638"/>
            <a:ext cx="2160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dirty="0" err="1">
                <a:latin typeface="Times New Roman" pitchFamily="18" charset="0"/>
                <a:cs typeface="+mn-cs"/>
              </a:rPr>
              <a:t>dER</a:t>
            </a:r>
            <a:endParaRPr lang="hu-HU" sz="2000" dirty="0">
              <a:latin typeface="Times New Roman" pitchFamily="18" charset="0"/>
              <a:cs typeface="+mn-cs"/>
            </a:endParaRPr>
          </a:p>
        </p:txBody>
      </p:sp>
      <p:sp>
        <p:nvSpPr>
          <p:cNvPr id="3087" name="Line 25"/>
          <p:cNvSpPr>
            <a:spLocks noChangeShapeType="1"/>
          </p:cNvSpPr>
          <p:nvPr/>
        </p:nvSpPr>
        <p:spPr bwMode="auto">
          <a:xfrm flipV="1">
            <a:off x="1835150" y="3500438"/>
            <a:ext cx="0" cy="4333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088" name="Line 26"/>
          <p:cNvSpPr>
            <a:spLocks noChangeShapeType="1"/>
          </p:cNvSpPr>
          <p:nvPr/>
        </p:nvSpPr>
        <p:spPr bwMode="auto">
          <a:xfrm flipV="1">
            <a:off x="1835150" y="1989138"/>
            <a:ext cx="0" cy="11525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089" name="Text Box 27"/>
          <p:cNvSpPr txBox="1">
            <a:spLocks noChangeArrowheads="1"/>
          </p:cNvSpPr>
          <p:nvPr/>
        </p:nvSpPr>
        <p:spPr bwMode="auto">
          <a:xfrm>
            <a:off x="1187450" y="1628775"/>
            <a:ext cx="1439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dirty="0">
                <a:latin typeface="Times New Roman" pitchFamily="18" charset="0"/>
                <a:cs typeface="+mn-cs"/>
              </a:rPr>
              <a:t>GOLGI</a:t>
            </a:r>
          </a:p>
        </p:txBody>
      </p:sp>
      <p:sp>
        <p:nvSpPr>
          <p:cNvPr id="3090" name="Line 28"/>
          <p:cNvSpPr>
            <a:spLocks noChangeShapeType="1"/>
          </p:cNvSpPr>
          <p:nvPr/>
        </p:nvSpPr>
        <p:spPr bwMode="auto">
          <a:xfrm flipV="1">
            <a:off x="1835150" y="1412875"/>
            <a:ext cx="0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091" name="Text Box 29"/>
          <p:cNvSpPr txBox="1">
            <a:spLocks noChangeArrowheads="1"/>
          </p:cNvSpPr>
          <p:nvPr/>
        </p:nvSpPr>
        <p:spPr bwMode="auto">
          <a:xfrm>
            <a:off x="755650" y="1052513"/>
            <a:ext cx="2160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dirty="0">
                <a:latin typeface="Times New Roman" pitchFamily="18" charset="0"/>
                <a:cs typeface="+mn-cs"/>
              </a:rPr>
              <a:t>sejtfelszín</a:t>
            </a:r>
          </a:p>
        </p:txBody>
      </p:sp>
      <p:sp>
        <p:nvSpPr>
          <p:cNvPr id="3092" name="Text Box 30"/>
          <p:cNvSpPr txBox="1">
            <a:spLocks noChangeArrowheads="1"/>
          </p:cNvSpPr>
          <p:nvPr/>
        </p:nvSpPr>
        <p:spPr bwMode="auto">
          <a:xfrm>
            <a:off x="1979613" y="4508500"/>
            <a:ext cx="1439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dirty="0">
                <a:latin typeface="Times New Roman" pitchFamily="18" charset="0"/>
                <a:cs typeface="+mn-cs"/>
              </a:rPr>
              <a:t>8-9 aminosav</a:t>
            </a:r>
          </a:p>
        </p:txBody>
      </p:sp>
      <p:sp>
        <p:nvSpPr>
          <p:cNvPr id="3093" name="Text Box 31"/>
          <p:cNvSpPr txBox="1">
            <a:spLocks noChangeArrowheads="1"/>
          </p:cNvSpPr>
          <p:nvPr/>
        </p:nvSpPr>
        <p:spPr bwMode="auto">
          <a:xfrm>
            <a:off x="1908175" y="2492375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dirty="0" err="1">
                <a:latin typeface="Times New Roman" pitchFamily="18" charset="0"/>
                <a:cs typeface="+mn-cs"/>
              </a:rPr>
              <a:t>peptid</a:t>
            </a:r>
            <a:r>
              <a:rPr lang="hu-HU" sz="2000" dirty="0">
                <a:latin typeface="Times New Roman" pitchFamily="18" charset="0"/>
                <a:cs typeface="+mn-cs"/>
              </a:rPr>
              <a:t>+ MHCI</a:t>
            </a:r>
          </a:p>
        </p:txBody>
      </p:sp>
      <p:cxnSp>
        <p:nvCxnSpPr>
          <p:cNvPr id="33" name="Egyenes összekötő nyíllal 32"/>
          <p:cNvCxnSpPr>
            <a:stCxn id="3083" idx="0"/>
          </p:cNvCxnSpPr>
          <p:nvPr/>
        </p:nvCxnSpPr>
        <p:spPr>
          <a:xfrm flipV="1">
            <a:off x="1835150" y="5517232"/>
            <a:ext cx="546" cy="5041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nyíllal 34"/>
          <p:cNvCxnSpPr>
            <a:stCxn id="3084" idx="0"/>
          </p:cNvCxnSpPr>
          <p:nvPr/>
        </p:nvCxnSpPr>
        <p:spPr>
          <a:xfrm flipV="1">
            <a:off x="1835150" y="4365104"/>
            <a:ext cx="546" cy="7196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>
            <a:stCxn id="3087" idx="0"/>
            <a:endCxn id="3086" idx="2"/>
          </p:cNvCxnSpPr>
          <p:nvPr/>
        </p:nvCxnSpPr>
        <p:spPr>
          <a:xfrm flipV="1">
            <a:off x="1835150" y="3465513"/>
            <a:ext cx="794" cy="46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V="1">
            <a:off x="1835696" y="2132856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>
            <a:stCxn id="3089" idx="0"/>
          </p:cNvCxnSpPr>
          <p:nvPr/>
        </p:nvCxnSpPr>
        <p:spPr>
          <a:xfrm flipV="1">
            <a:off x="1907382" y="1340768"/>
            <a:ext cx="322" cy="2880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exogenousp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3886200" cy="108108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>
                <a:solidFill>
                  <a:srgbClr val="3333CC"/>
                </a:solidFill>
                <a:latin typeface="Times New Roman" pitchFamily="18" charset="0"/>
                <a:cs typeface="+mn-cs"/>
              </a:rPr>
              <a:t>ANTIGÉNBEMUTATÁS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>
                <a:solidFill>
                  <a:srgbClr val="3333CC"/>
                </a:solidFill>
                <a:latin typeface="Times New Roman" pitchFamily="18" charset="0"/>
                <a:cs typeface="+mn-cs"/>
              </a:rPr>
              <a:t>II. Exogén útvonal</a:t>
            </a:r>
            <a:endParaRPr lang="hu-HU" sz="24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6092825"/>
            <a:ext cx="3851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dirty="0" err="1">
                <a:latin typeface="Times New Roman" pitchFamily="18" charset="0"/>
                <a:cs typeface="+mn-cs"/>
              </a:rPr>
              <a:t>dER</a:t>
            </a:r>
            <a:r>
              <a:rPr lang="hu-HU" sz="2000" dirty="0">
                <a:latin typeface="Times New Roman" pitchFamily="18" charset="0"/>
                <a:cs typeface="+mn-cs"/>
              </a:rPr>
              <a:t>: MHC II </a:t>
            </a:r>
            <a:r>
              <a:rPr lang="hu-HU" sz="2000" dirty="0">
                <a:latin typeface="Times New Roman" pitchFamily="18" charset="0"/>
                <a:cs typeface="+mn-cs"/>
                <a:sym typeface="Symbol" pitchFamily="18" charset="2"/>
              </a:rPr>
              <a:t> és  láncok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900113" y="4652963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dirty="0">
                <a:latin typeface="Times New Roman" pitchFamily="18" charset="0"/>
                <a:cs typeface="+mn-cs"/>
              </a:rPr>
              <a:t>GOLGI</a:t>
            </a: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V="1">
            <a:off x="1908175" y="5229225"/>
            <a:ext cx="0" cy="7921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V="1">
            <a:off x="1908175" y="3860800"/>
            <a:ext cx="0" cy="7921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flipH="1">
            <a:off x="2195513" y="2924175"/>
            <a:ext cx="1152525" cy="6492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2700338" y="2205038"/>
            <a:ext cx="1584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dirty="0">
                <a:latin typeface="Times New Roman" pitchFamily="18" charset="0"/>
                <a:cs typeface="+mn-cs"/>
              </a:rPr>
              <a:t>késői </a:t>
            </a:r>
            <a:r>
              <a:rPr lang="hu-HU" sz="2000" b="1" dirty="0" err="1">
                <a:latin typeface="Times New Roman" pitchFamily="18" charset="0"/>
                <a:cs typeface="+mn-cs"/>
              </a:rPr>
              <a:t>endoszóma</a:t>
            </a:r>
            <a:endParaRPr lang="hu-HU" sz="2000" b="1" dirty="0">
              <a:latin typeface="Times New Roman" pitchFamily="18" charset="0"/>
              <a:cs typeface="+mn-cs"/>
            </a:endParaRP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258888" y="3500438"/>
            <a:ext cx="1152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dirty="0">
                <a:latin typeface="Times New Roman" pitchFamily="18" charset="0"/>
                <a:cs typeface="+mn-cs"/>
              </a:rPr>
              <a:t>fúzió</a:t>
            </a:r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 flipV="1">
            <a:off x="1908175" y="2852738"/>
            <a:ext cx="0" cy="6477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395288" y="2060575"/>
            <a:ext cx="2520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dirty="0">
                <a:latin typeface="Times New Roman" pitchFamily="18" charset="0"/>
                <a:cs typeface="+mn-cs"/>
              </a:rPr>
              <a:t>MHC II-CLIP</a:t>
            </a:r>
            <a:r>
              <a:rPr lang="hu-HU" sz="2000" dirty="0">
                <a:latin typeface="Times New Roman" pitchFamily="18" charset="0"/>
                <a:cs typeface="+mn-cs"/>
                <a:sym typeface="Symbol" pitchFamily="18" charset="2"/>
              </a:rPr>
              <a:t></a:t>
            </a:r>
            <a:r>
              <a:rPr lang="hu-HU" sz="2000" dirty="0">
                <a:latin typeface="Times New Roman" pitchFamily="18" charset="0"/>
                <a:cs typeface="+mn-cs"/>
              </a:rPr>
              <a:t>  HLA DM</a:t>
            </a:r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 flipV="1">
            <a:off x="1908175" y="1773238"/>
            <a:ext cx="0" cy="3603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179388" y="1052513"/>
            <a:ext cx="3600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dirty="0">
                <a:latin typeface="Times New Roman" pitchFamily="18" charset="0"/>
                <a:cs typeface="+mn-cs"/>
              </a:rPr>
              <a:t>MHC II a </a:t>
            </a:r>
            <a:r>
              <a:rPr lang="hu-HU" sz="2000" dirty="0" err="1">
                <a:latin typeface="Times New Roman" pitchFamily="18" charset="0"/>
                <a:cs typeface="+mn-cs"/>
              </a:rPr>
              <a:t>peptiddel</a:t>
            </a:r>
            <a:r>
              <a:rPr lang="hu-HU" sz="2000" dirty="0">
                <a:latin typeface="Times New Roman" pitchFamily="18" charset="0"/>
                <a:cs typeface="+mn-cs"/>
              </a:rPr>
              <a:t> </a:t>
            </a:r>
            <a:r>
              <a:rPr lang="hu-HU" sz="2000" dirty="0" err="1">
                <a:latin typeface="Times New Roman" pitchFamily="18" charset="0"/>
                <a:cs typeface="+mn-cs"/>
              </a:rPr>
              <a:t>a</a:t>
            </a:r>
            <a:r>
              <a:rPr lang="hu-HU" sz="2000" dirty="0">
                <a:latin typeface="Times New Roman" pitchFamily="18" charset="0"/>
                <a:cs typeface="+mn-cs"/>
              </a:rPr>
              <a:t> sejtfelszínre</a:t>
            </a:r>
          </a:p>
        </p:txBody>
      </p:sp>
      <p:cxnSp>
        <p:nvCxnSpPr>
          <p:cNvPr id="16" name="Egyenes összekötő nyíllal 15"/>
          <p:cNvCxnSpPr/>
          <p:nvPr/>
        </p:nvCxnSpPr>
        <p:spPr>
          <a:xfrm flipV="1">
            <a:off x="1835696" y="515719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>
            <a:endCxn id="30727" idx="1"/>
          </p:cNvCxnSpPr>
          <p:nvPr/>
        </p:nvCxnSpPr>
        <p:spPr>
          <a:xfrm flipV="1">
            <a:off x="1907704" y="3860800"/>
            <a:ext cx="471" cy="648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 flipV="1">
            <a:off x="1835696" y="2780928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>
            <a:endCxn id="30734" idx="2"/>
          </p:cNvCxnSpPr>
          <p:nvPr/>
        </p:nvCxnSpPr>
        <p:spPr>
          <a:xfrm flipV="1">
            <a:off x="1907704" y="1754188"/>
            <a:ext cx="71909" cy="2346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 flipH="1">
            <a:off x="2339752" y="3140968"/>
            <a:ext cx="93610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Immunszervek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b="1" dirty="0" smtClean="0"/>
              <a:t>Centrális: </a:t>
            </a:r>
            <a:r>
              <a:rPr lang="hu-HU" sz="2000" dirty="0" err="1" smtClean="0"/>
              <a:t>thymus</a:t>
            </a:r>
            <a:r>
              <a:rPr lang="hu-HU" sz="2000" dirty="0" smtClean="0"/>
              <a:t> (</a:t>
            </a:r>
            <a:r>
              <a:rPr lang="hu-HU" sz="2000" dirty="0" err="1" smtClean="0"/>
              <a:t>T-ly</a:t>
            </a:r>
            <a:r>
              <a:rPr lang="hu-HU" sz="2000" dirty="0" smtClean="0"/>
              <a:t>) , csontvelő (</a:t>
            </a:r>
            <a:r>
              <a:rPr lang="hu-HU" sz="2000" dirty="0" err="1" smtClean="0"/>
              <a:t>B-ly</a:t>
            </a:r>
            <a:r>
              <a:rPr lang="hu-HU" sz="2000" dirty="0" smtClean="0"/>
              <a:t>)</a:t>
            </a:r>
          </a:p>
          <a:p>
            <a:pPr>
              <a:buNone/>
            </a:pPr>
            <a:endParaRPr lang="hu-HU" sz="2000" dirty="0" smtClean="0"/>
          </a:p>
          <a:p>
            <a:r>
              <a:rPr lang="hu-HU" sz="2000" b="1" dirty="0" smtClean="0"/>
              <a:t>Perifériás: </a:t>
            </a:r>
            <a:r>
              <a:rPr lang="hu-HU" sz="2000" dirty="0" smtClean="0"/>
              <a:t>lép, </a:t>
            </a:r>
            <a:r>
              <a:rPr lang="hu-HU" sz="2000" dirty="0" err="1" smtClean="0"/>
              <a:t>nycs</a:t>
            </a:r>
            <a:r>
              <a:rPr lang="hu-HU" sz="2000" dirty="0" smtClean="0"/>
              <a:t>, Peyer </a:t>
            </a:r>
            <a:r>
              <a:rPr lang="hu-HU" sz="2000" dirty="0" err="1" smtClean="0"/>
              <a:t>plakkok</a:t>
            </a:r>
            <a:r>
              <a:rPr lang="hu-HU" sz="2000" dirty="0" smtClean="0"/>
              <a:t>, nyirokerek, féregnyúlvány, </a:t>
            </a:r>
            <a:r>
              <a:rPr lang="hu-HU" sz="2000" dirty="0" err="1" smtClean="0"/>
              <a:t>tonsillák</a:t>
            </a:r>
            <a:r>
              <a:rPr lang="hu-HU" sz="2000" dirty="0" smtClean="0"/>
              <a:t>, MALT, SALT/SIS, BALT, GALT</a:t>
            </a:r>
          </a:p>
        </p:txBody>
      </p:sp>
      <p:sp>
        <p:nvSpPr>
          <p:cNvPr id="97282" name="AutoShape 2" descr="data:image/jpeg;base64,/9j/4AAQSkZJRgABAQAAAQABAAD/2wCEAAkGBxQQEBUSExQVFRUQFBQYFhgUFxUVFRUYFxgWGRcVFRcfHSggGBolGxQYITEhJSorLi4uGB8zODMsNygtLisBCgoKDg0OGxAQGzUmICQsLDAvNCwsLCwsLDQuLCwsLC0vLzQsLCwvLCwsNCwvLzAsLCwsNCwsLCwsLCwsLCwsLP/AABEIAOEA4QMBEQACEQEDEQH/xAAbAAEAAgMBAQAAAAAAAAAAAAAABAUCAwYBB//EAD0QAAIBAgMFBgQEBAUFAQAAAAABAgMRBCExBRJBUWEGEzJxgZEiobHRcsHh8CNCUmIUFRYzglODkqKyB//EABsBAQACAwEBAAAAAAAAAAAAAAAEBQIDBgEH/8QANhEAAgEDAQQGCQMFAQAAAAAAAAECAwQRIQUSMUETUWFxkaEGFCIygbHB0eFCUvAVIzNi8XL/2gAMAwEAAhEDEQA/APuIAAAAAAAAAAAAAAAAAAAAAAAAAAAAAAAAAAAAAAAAAAAAAAAAAAAAAAAAAAAAAAAAAAAAAAAAAAAAAAAAAAAAAAAAAAAAAAAAAAAAAAAAAAAAAAAAAAAANGIxcKfikkQ7i/t7d4qS16uL8FqZxpykso9wuKjVjvQkpLobaFxTrx3oPJi1g3G88AAAAAAAAAAAAAAAAAAAAAAAAAAAAAAAAAAAAABE2hiu7jl4pafcqtrbQ9Upez70uH1fw+ZuoUt+WvAoMRHfTTfiTzOFVWXSdJLV5z3lhOClBxJfZ6NTfbcbR3Unyk1xR0uw6c+lcoP2MP6YXw1INVvHtLD0/wCl+dURwAAAAAAAAAAAAAAAAAAAAAAAAAAAAAAAAAAAAAc/jq2/Nvgsl5I+d7UuncXMpclou5ffiWlGG5BIn4DAJJSkrt8Hov1Oh2XsanGmqteOZPk+C/JFrV23iJYJHRJJaIinp6AAAAAAAAAAAAAAAAAAAAAAAAAAAAAAAAAAAADRjau7Tk+ll5vIgbTuOgtZzXHGF3vQ2UY700ikwdPenFdbvyWZw+zqHT3MIcs5fctfwWNWW7BskbZrOUtxNpRte3F9fQt9ubQmq/QwekVry1f2RHoUU4ZZN2TTnGn8bvdtq/BcEXmyFWVunV58M8cYXH45ZHq4UsImloagAAAAAAAAAAAAAAAAAAAAAAAAAAAAAAAAAAACs2zUyjHnmcv6SV8RhSXPV/DREy0jq5GrZKtvzekV+r+hE2BFQ6W4lwivy/JeZncvOIrmasFT7yrd9ZP7fMi7No+u3u9U7ZP7eJnWl0dPTuL070rQAAAAAAAAAAAAAAAAAAAAAAAAAAAAAAAAAAAAAUW053qPpZfv3OB23V6S8l/qkvr9Syt44polQhu4Z/3K/v8AoW1Ol0Ox5PnJZ8fwaW96uuw82LHxPyR56NU9KlTuX1F2+CLQ6khgAAAAAAAAAAAAAAAAAAAAAAAAAAAAAAAAAAAHknZX5GMpKMXJ8EEs6HO0oupO39Tz+rPnFCnK8uVHnN5fzfkW0mqcO4uNoK1Jrkl9UdpteKjYziuCS+aIFB5qI17HXwPrIiejscWzfXJ/Qyun7ZPOgIwAPG7agGEK8W7KUW+jTMVOL4M8yjYZHoAAAAAAAAAAAAAAAAMJzStfi7I11KsaeN7m8LvPUmzM2HgAAAAAAAAAAIe1Ku7Ta4yy+5T7cuehtWlxlp9/I328N6fcYbKw26t56y06I0bCsOhp9NNe1Lh2L8/Yyuau891cEb8er0peX0J+1o5sqn/l+Wprov8AuI0bHf8AD/5Mg+jzzatf7M2XXv8AwJ5fEYo9udoI0LwhaVT5R/F16EG5vI0vZjq/kaalZR0XE4zGYydZ3qScvPReS0RTVKkqjzJ5IcpOXEj2NeDwsMDtitR8M20v5ZfFH24ehIpXNSn7rM41JR4HXbF2/DEfC/gqcuD/AAv8i3t7yNXR6MlU6qlpzLkmG4AAAAAAAAAAAAAFZCv3ldW8ML2+5y9K89d2nHd9yGcdvb9uwmOn0dF54sszqCGADRiMXTp+OcY/ikl9TCdSEPeeDxyS4si/55h/+rD3NXrdH9yMOlh1m6ltKjPKNWm3yUo39rmca9KXCS8TJTi+DJSZtMj0AAFa499V/sp+zf7+hzMof1K+1/xU/Bv+eS7SWn0VPtZZHTEQxqRumuaa9zXWpqpTlB8GmvE9i8PJWbInuylB+ftkzl/R6o6VWpbz48fDR/QmXSylJFVt/tJa9Og/Oa4dI/ct7q+/RT8fsVFWtyicnr5sqmRjKULa68uPryMVLPAycccTEyMQAE7ZrJrlqAd32Z2v38N2f+5DX+5f1efMvbO56WOJcV5k2jU3lh8S7JpuAAAIMcVuVHCWjd4vlfOzKGG0fV7ydtW91vMX1Z1w+zOceBJdLepqcePMnF8RgAAAAV+1cTurcWstei/U57b1/wBFDoIcZcexfklW1Lee8+Ro2NH4pPkre7/QgejdPNac+pY8X+DZdv2Ui2lJJNvJLVs69vGrIJx22u08pNwovdjo5fzS/DyXz8inub9v2aei6yJUrt6RK/ZKoSdR4mUr2+HN3fPzemTNFDoZbzrPU1w3HnfKpEQ1np6CZgdqVaL+CbtyecX6G6nXqU/df2MozlHgzt9ibXjiYcpx8UfzXQu7a5VaPaTadRTRsxuKu+7hnKWTfL9Sp2ntFyl6pbPM5aN9XX8fkTaNL9c+CJWGoqEVFcPmy1srSFrRVKHLzfNmmpNzllm0lGBrr1Ywi5SaSWrehjKSiss8bSWWchjdsU61WUYpxjNW3r2bel7cEcjtGKdZ3FDR8+3+IypXUan9mfB8ymq4Fwb32klx1cvwowhcqovYWX8u9kSdrKm/beF8+5Gp1Usoq3V+J/b0Nig3rN5+X5+JqdRLSCx8/wAfA1G01gAAAAl7Kxbo1oT5PPqnk/kbaFTo6ikZQluyTPpHeLmdJlFhkzPT0AFTtqnnGXNWOR9JKOJwq9ax4a/cnWktGjLZuO/kl6P8mbdjbWzi3rP/AMv6P6eBjcUP1RLQ6khgA1YisoRcnw+b5Ea7uoW1F1Z8vN8kZwg5ywjn6k3JtvVnzmtWlWqOpPiy1jFRWEWmxo/C3zf0Ot9G6eKEp9b+SIN2/aSKLthtW77iLyVnPq9VH8yXtC416JfH7FXXqfpRh2KjT3puVt9bu7flnfd66HmzlDebfE8t8ZZ720rU5Sgo2c1fetwWVkz3aMoNpLiLhrKOZKwjgAzjC6y1Wq6c0YOWHqZKOVobdn4yVCoqkdY8ODXFM30qjpzUonkJOLyjtdjYunVlKonbe0Usmr+Je5t2ZTpeuVpri8NZ/wBst+f0LiVbfpRx/MFvKaWbaXnkdA2lxNOSn2j2ko0sovvJco6estCHVvqcNFq+w0zrRXA5Dae1KmId5vJaRWUV931KitcTqv2iJOcpcSJTg5NRWryI8pKKcnyPIxc5KK5lxVxkJRaa3402k76taby9Sphb1IyTTw5Z/wCeBb1LmnKDTW8o4z29viQ60Va9OMWvVyXmm/miZByziq2n5PuwQ5qOM0UmvNd+foQ5VG/3YlKKREc2zEyPAAAAAT/82qcyR6zMz6Rn0c6IsAAQtrU707/0tP8AL8yl29R6S0cv2tP6PyZItpYn3lKcKWJa7Nx1/glrwfPo+p1+xtr9JihWevJ9fY+3595Br0Me1EsjpSIUe0cTvysvDH5vmcJtnaHrNXdg/Yjw7X1/YsreluRy+LIZTG8tqddUcM6j/lUpebu7L6HdbI/s7PjJ9r8W8eWCrup4m31Hz2pUcm5Sd3Jtt82yA25PLKdvOpimeAAAAAGdOMr3indckzCThjEjKKnnMc57CXPBSmt5RcXxi1u+sb8OhFjcwhLdlLK5Pj8GS5Ws6kd+McPmuHxRJlgWsPZ+KLcv36EeN1F3Ka4PQkytZK1w+K1/nwKlzb1b9y2bbKk8PAAD2E2tOVjFxT4nsZOPAyozs+kk0/352ZjUjlZ5rUypyw8Pg9DBO2mT6GbSawzBNp5RlOd9defPzPIx3eBlKW9xMTIxAAAB4C+/05IsPUZG/oWdwXZMABhWhvRa5po016Sq0pU3zTRlF7rTOaPmOGuJbnp6njUE17Rbp7v82l+n3L2W3KsrXon7/De7Pvy8yMrdKe9yIRQko8YPDV2nx67iFKN82rvmorT3t7HWxv6VSiqFLOIpZfJ6cFzKW+jKKy+bOWMCtAAAAAAMt9837mO6uo93pcMkmFqec85cI8F1l9iPLNXSGi5v7fckxxS1qavkvv8AY3Tx01CMr5ym30srK1uWZqjbU3UccaJLxfM3SuqipqWdW34Ll3EGra91o/l0JkM4xLiQZ4zmPAwMzEAAAAAAAAAAAAnbDwnfV4R4XvLyjm/t6m+2p9JVSM6cd6SR9HsdGWB6AAAAc/jqe7Ukut/fM+d7Uo9Fdzj258dS1oy3oJmgrzaAeAAAFFt2d6iXKP1LrZ0cU2+tlJtKWaqXUjhtu9q3hMT3Uqe9DcjK6dpZuWi0ay+pf0LLpqe8nrki06O/HOS52RtSGKp95T3rXs95Wd1r5+aItajKlLdkapwcHhk41GIAABlCe7mtefLyMZR3tHwMoycdVxMTIxK3tF2hpYRU1PeblFuKitbPPPReJGy1tJ1XJx6zfuOoklyXz1KXYPayeKxSpKnGNNxm9W55Ws29EuFrcdSZXso0qW9nL8j2pQUI5ydYV5HAAAAAAAAAAAAO37JbO7ql3kl8VXNdI8PfX2LuwobkN58X8iZQhhZfMvyebwAaq2IjDxNL6+xFuL2hbrNWSXz8OJnGnKXBFfX2rwivV/Y5669I3woR+L+35+BKha/uZXV697yk9Fm3kkkc7WrVbipvTeZP+YJcIJezFHIbT7ZWbjRgml/PLR+UeXVl1bbDyt6tLHYvqy2o7Oys1H8EVi7XYi97wfTd/UnPY1rjGviSP6fR7fEnLtvK3+yr8XvtL0W7+ZE/oMc/5NO78/Q0/wBMWfe8vyWmE7QOpTjLcSlK/HJZ/MiVNlqE2t7Q5y/u1b1pUYLOObImJrOcnKWrJtKnGnHdjwKOtUlUnvS4lZtLZNHEW72mpOOj0a6XWduhJp16lP3WYxnKPBkjC4aFKChCKjGOiWhhObm8yep4228s3GJ4ADGdRR1aXm0j1JvgCNLalBa1qS/7kPuZ9DU/a/BmW5LqM6OOpT8NSnL8M4v6M8dOceKfgeOLXFGramy6WKhuVY7yWaayafNPgZUq06TzFnsJuLyjTsjYVHC3dOPxSVnKTvK3K/BfYyrXNSr7zPZ1JT4lmaDAAAAAAAAAAAFt2d2V/iKl5L+HDOXJ8oku0t+lnrwXH7G2lT3n2HfpF+Tj0Arsa63DT+3N/f2Ob2nLamu4sR/11fnr4EukqPPj2lS9c9eupyEm3J73HnniTljkDwHPdt8S4YbdWXeySfks2vki42LSU7jef6Vn6E/Z8FKrl8kcAdYXhNpbPlOEZU96pJtqUYx8HK7vx1I0rmMJuNTCXJt8f+Gl1lGTUtPjxOp2Z2Qp92nW3t95tRlZLktNSiudtVOkao43e1FZW2hPe/t8Do8JhIUoRhFWUFZcX6viU1WtOrNzk9WV03vyc3xZU7coWmp8JfVfoWuzqqcNzqKPaVLdqb/WVpYFcaMZi4UYOpUkoxjq39FzZlCEpvditT1RbeEUlDbNfFK+FoqMHpVxDaT6xhHN/vQlSoU6X+WWvUvubXTjD334EpbHqT/3sTVlfhT3aMfTdV/dmHTxj7kEu/Ux30vdX1MV2VwusqW++dSdSb/9pMeuVuTx3JIdNPkyRDYGFjph6S/4R+xg7ms+Mn4njqzfM2x2RQWlGn/4R+x509T9z8Tzfl1kqnTUVaKSXJZI1tt6sxbyZngAAAAAAAAAABIwGDlWqKnDV+yXFvobKVOVSSjE9jFyeEfRNnYKNCmqcdFq+LfFs6GjSjSjuxLCEVFYRKNpkAAAa6tCM/Ek/qRrizo3CxVin8/EzjOUeDK/EbLSTcZWtz09zn7v0epxi5054S/dqvHj8yTC6beGjju2OCdXDXim3TkpWXFaP2Tv6FTse4jTr4lwksfYurCooVcPnofPTry+LbsvipU8VDdu+8e7Jc0+PpqQNp0YVLeW9y1X87SLeU4zpPPLU+lHFHPgAwq4eNVbknZPjy6kmzmo1ouTws6mi4pqpTcWc1jcJKjNwmrNezXBrodJUpypy3ZHNSi4vDKzaOzKeI3O8W8qU99Lg3Zr4lxWZ7Tqyp53eeh7GbjnBLSNZiegAAAAAAAAAAAAAAAAA24TDSqzUIK8n+7vkjKEJTlux4nqTk8I7/Yuyo4aFlnOVt6XN8l0L+3t40Y458ydTpqCLIkmwAAAAAArNr4n+Reb/JHLekF9herQfbL6L48e7vJlrT/WyrOUJxWV9gYebu6UbvW1439ibT2jcwWFN/HU3xuq0VhSN+C2XRo506cYvna8vK7zNda7rVtKkm/kY1K9Sp7zJhGNQAPAeE+vgIYyilLKcMlLin+aZ3FhON9aLe96Ome77oqLqgt7HgcZtDAToT3Zq3J8JdUyNVozpSxIrJQcXhkU1GIAAAAAAAAAAAAAAAAJezdmzxEt2Cy4yfhj5v8AI3UaE6rxEyhByeh3mydlQw0bRzk/FJ6v7LoXtC3jRWFx6ydCmoLQnm8zAAAAAANWJrKEXJ8Pm+BFvLqNtRlVly83yRnTg5ywjnpycm29WfOatSVWbnPi9WWsYpLCEYtuyV30PKdOVSSjBZb5INpLLJNTAyjByl0y+5aVtj1aFu61V4xjT7mmNeMpbqIpUG8zo0nN2WrN9vb1LioqdNav6GM5qKyzypTcXZqzMa1GpRluVFh9p7GSksoxNRkTNlVt2duEvrwLzYN10Vx0b4T0+PL7eBGuYb0c9Ra4rCwqxcZxUk+f1T4M7WdOM1uyRWyipLDOT2p2VlG8qL3l/S8pLyejKqts+S1p6rzIs6DXunO1abi92Saa1TVmVzTi8MjtY4mJ4AAAAAQMZtSNN7tnKS1tovNkinbyms8EXVhsStdRVRvdi/F9yK6vteclZWjflm/ckxtYLV6l/b+j1rTalPMsdfDw/JlsjE1HNRTunrfguLTPLinDd3uZhtuytFQdaSxLljm+Sa4fUvivOJMqVJzkoxTk3olmz2MXJ4QSb0R0my+yknaVZ7q/pi835vh6FlQ2e3rU8CRC3fGR1eHw8acVGEVGK0SLWEIwWIrQlJJLCNpkegAAAAAAApdpV9+e6s1HlxfE4jbV47muqNPVR6ub5+HDxLC3p7kd58zLDbMbzl8K5cf0Nln6P1antV3urqXH7LzPKl0lpHUtKNCMFaKt9Tqra0o20d2lHHz8SHOcpvLZq2iv4UvIjbXWbKp3GVD/ACIoT56WhZ7Gpay9F9X+R1Xo3b+/Wf8A5Xzf0IV3LhEsalNSVmro6WtQp1o7tSOV2kWMnF5RXYjZXGD9H+TOavPR39Vu/g/o/v4kundcpFdODg8000c3UpVbeeJpxkiUpRktDoMNV34KXNZ+fE+iWVyrihGr1rXv5+ZV1IbsmjaSjA0YrCQqq04qS6rTy5GE6cZrElkxcVLiUmL7JUpZwlKHTxR+/wAyDPZ1N+68GmVvF8CqxHZOtHwuEvXdfz+5Fls6quGGanby5EGpsHER1pS9HGX0ZodpWX6fkYOlNcir2jU/w7tVTjJ6Rae8+tjFW9TOMEu12bc3L/tx063ov53HPY+VKTc4uTcs7WskTaKqJbslojsdmwvaUVRqxSjHRPOW/h2cM6dxDN5cHUdiNhVMS6k4tKMN2N5X1ebS8lb3RhUt5VkkjmvSNuUadNdbb+S+p3WE7I01nUnKXRfCvuew2bBe88+RzEbdLiXuFwkKStCKiui183xJ8KcYLEVg3KKjwN5mZAAAAAAAAAGNSN00na/E11YOcHGLw3z6j2Lw8muhhow0Xrx9yPa2FC2X9uOvXzfxM51JT4m4mGsAGnFq9OX4X9CHtGO9aVV/rL5GdJ4mu850+bstjosJS3IJcln5n0jZ9v6vbwp88a971ZVVZb02zcTDWVm1tuU8NKMJKcpVNIwi5O3N8lk8+gBm8fSqPd8SdHvk7ZOF7Jrqaq1CnWju1IprtMoycXlFbsrtLg3SlVVeEaX8J3qSjGMXVjvKDbeUraxeaI9nYxtd6NNvdbzh8uvD6jKpUc8N8SfW7RYSEpQliaEZQjvSi6sE4x3VJykr5LdlF3fCSfEmms0UO01Cph1Xg5TjKrKlBQW9Kc4zlC0UtfC3fRJNuyQBIp7bpbjlOXdOKvKNW0ZRW9uJtX0csk1k+DAMdidoMPjIxdGrCUpU4VHBSi6kYz8LlFO6ALQA+Dbbq1J4ms6t9/vJ33r5Wk7JdEtOliDLOdTvbaMI0YqHDCIJibzZQoyqSUIJylNpRSzbb4IYyYykoxcpPCR9t7L7I/weFhSy3rXm1xm836LT0JsI7qwcRe3PrFZz5cu4tjMiAAAAAAAAAAAAAAAAAAGNRXTXNM11Y70HHrTPU8MocBS3qiXLN+h8/wBk2/T3MIvgtX8Pzgs6892DZ0B9EKsAFZtbYkMTKM3KcJQ0lTaTtnlmnbV5qzzeeYBthsqnFpxTVqKopJ5KCeXr1AKev2HwsqUaVppU+63WnG6dOlKin4bSbhKSd09b5OwBn/ozD7106iit5qmpR7uMpqKlJLdvd7q421slcAnVdg05Ue6vNWqyrRnGVqkKkpym5Rl5zkrO6abTumwCuw3YfDU93c7yNpb07SS7594qq7zLRTV0o7q4aZAE7ZXZ6nhqneQlUb7mFJKUlu7sEknZJXl8Orvq7WuwC4AKbbnZnD4zOpC07ZTj8M15teLydzCUFLiTLa/r2+kHp1Ph/O45Op/+ZPe+HELc607y/wDqxq6DtLdbeW7rDXv0+R1HZ7srQwXxQTlUtZznnLyitIryNsKaiVV3tGtc6S0XUi9MyCAAAAAAAAAAAAAAAAAAADxnjBX7Jo23pdWl6M53YNruOpVfW4ruT18/kSrmecRLE6MigAAAAAAAAAAAAAAAAAAAAAAAAAAAAAAAAAAAAAAAAxpwUVZdfnma6VKNKO7Hhr5vL8z1tt5ZkbDwAAAAAAAAAAAAAAAAAAAAAAAAAAAAAAAAAAAAAAAAAAAAAAAAAAAAAAAAAAAAAAAAAAAAAAAAAAAAAAAAAAAAAAAAAAAAAAAAAAAAAAAAAAAAAAAAAAAAAAAAAAAAAAAAAAAAAAAAAAAAAAAAAAAAAAAAAAAAAAAAAAA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7284" name="AutoShape 4" descr="data:image/jpeg;base64,/9j/4AAQSkZJRgABAQAAAQABAAD/2wCEAAkGBxQQEBUSExQVFRUQFBQYFhgUFxUVFRUYFxgWGRcVFRcfHSggGBolGxQYITEhJSorLi4uGB8zODMsNygtLisBCgoKDg0OGxAQGzUmICQsLDAvNCwsLCwsLDQuLCwsLC0vLzQsLCwvLCwsNCwvLzAsLCwsNCwsLCwsLCwsLCwsLP/AABEIAOEA4QMBEQACEQEDEQH/xAAbAAEAAgMBAQAAAAAAAAAAAAAABAUCAwYBB//EAD0QAAIBAgMFBgQEBAUFAQAAAAABAgMRBCExBRJBUWEGEzJxgZEiobHRcsHh8CNCUmIUFRYzglODkqKyB//EABsBAQACAwEBAAAAAAAAAAAAAAAEBQIDBgEH/8QANhEAAgEDAQQGCQMFAQAAAAAAAAECAwQRIQUSMUETUWFxkaEGFCIygbHB0eFCUvAVIzNi8XL/2gAMAwEAAhEDEQA/APuIAAAAAAAAAAAAAAAAAAAAAAAAAAAAAAAAAAAAAAAAAAAAAAAAAAAAAAAAAAAAAAAAAAAAAAAAAAAAAAAAAAAAAAAAAAAAAAAAAAAAAAAAAAAAAAAAAAAANGIxcKfikkQ7i/t7d4qS16uL8FqZxpykso9wuKjVjvQkpLobaFxTrx3oPJi1g3G88AAAAAAAAAAAAAAAAAAAAAAAAAAAAAAAAAAAAABE2hiu7jl4pafcqtrbQ9Upez70uH1fw+ZuoUt+WvAoMRHfTTfiTzOFVWXSdJLV5z3lhOClBxJfZ6NTfbcbR3Unyk1xR0uw6c+lcoP2MP6YXw1INVvHtLD0/wCl+dURwAAAAAAAAAAAAAAAAAAAAAAAAAAAAAAAAAAAAAc/jq2/Nvgsl5I+d7UuncXMpclou5ffiWlGG5BIn4DAJJSkrt8Hov1Oh2XsanGmqteOZPk+C/JFrV23iJYJHRJJaIinp6AAAAAAAAAAAAAAAAAAAAAAAAAAAAAAAAAAAADRjau7Tk+ll5vIgbTuOgtZzXHGF3vQ2UY700ikwdPenFdbvyWZw+zqHT3MIcs5fctfwWNWW7BskbZrOUtxNpRte3F9fQt9ubQmq/QwekVry1f2RHoUU4ZZN2TTnGn8bvdtq/BcEXmyFWVunV58M8cYXH45ZHq4UsImloagAAAAAAAAAAAAAAAAAAAAAAAAAAAAAAAAAAACs2zUyjHnmcv6SV8RhSXPV/DREy0jq5GrZKtvzekV+r+hE2BFQ6W4lwivy/JeZncvOIrmasFT7yrd9ZP7fMi7No+u3u9U7ZP7eJnWl0dPTuL070rQAAAAAAAAAAAAAAAAAAAAAAAAAAAAAAAAAAAAAUW053qPpZfv3OB23V6S8l/qkvr9Syt44polQhu4Z/3K/v8AoW1Ol0Ox5PnJZ8fwaW96uuw82LHxPyR56NU9KlTuX1F2+CLQ6khgAAAAAAAAAAAAAAAAAAAAAAAAAAAAAAAAAAAHknZX5GMpKMXJ8EEs6HO0oupO39Tz+rPnFCnK8uVHnN5fzfkW0mqcO4uNoK1Jrkl9UdpteKjYziuCS+aIFB5qI17HXwPrIiejscWzfXJ/Qyun7ZPOgIwAPG7agGEK8W7KUW+jTMVOL4M8yjYZHoAAAAAAAAAAAAAAAAMJzStfi7I11KsaeN7m8LvPUmzM2HgAAAAAAAAAAIe1Ku7Ta4yy+5T7cuehtWlxlp9/I328N6fcYbKw26t56y06I0bCsOhp9NNe1Lh2L8/Yyuau891cEb8er0peX0J+1o5sqn/l+Wprov8AuI0bHf8AD/5Mg+jzzatf7M2XXv8AwJ5fEYo9udoI0LwhaVT5R/F16EG5vI0vZjq/kaalZR0XE4zGYydZ3qScvPReS0RTVKkqjzJ5IcpOXEj2NeDwsMDtitR8M20v5ZfFH24ehIpXNSn7rM41JR4HXbF2/DEfC/gqcuD/AAv8i3t7yNXR6MlU6qlpzLkmG4AAAAAAAAAAAAAFZCv3ldW8ML2+5y9K89d2nHd9yGcdvb9uwmOn0dF54sszqCGADRiMXTp+OcY/ikl9TCdSEPeeDxyS4si/55h/+rD3NXrdH9yMOlh1m6ltKjPKNWm3yUo39rmca9KXCS8TJTi+DJSZtMj0AAFa499V/sp+zf7+hzMof1K+1/xU/Bv+eS7SWn0VPtZZHTEQxqRumuaa9zXWpqpTlB8GmvE9i8PJWbInuylB+ftkzl/R6o6VWpbz48fDR/QmXSylJFVt/tJa9Og/Oa4dI/ct7q+/RT8fsVFWtyicnr5sqmRjKULa68uPryMVLPAycccTEyMQAE7ZrJrlqAd32Z2v38N2f+5DX+5f1efMvbO56WOJcV5k2jU3lh8S7JpuAAAIMcVuVHCWjd4vlfOzKGG0fV7ydtW91vMX1Z1w+zOceBJdLepqcePMnF8RgAAAAV+1cTurcWstei/U57b1/wBFDoIcZcexfklW1Lee8+Ro2NH4pPkre7/QgejdPNac+pY8X+DZdv2Ui2lJJNvJLVs69vGrIJx22u08pNwovdjo5fzS/DyXz8inub9v2aei6yJUrt6RK/ZKoSdR4mUr2+HN3fPzemTNFDoZbzrPU1w3HnfKpEQ1np6CZgdqVaL+CbtyecX6G6nXqU/df2MozlHgzt9ibXjiYcpx8UfzXQu7a5VaPaTadRTRsxuKu+7hnKWTfL9Sp2ntFyl6pbPM5aN9XX8fkTaNL9c+CJWGoqEVFcPmy1srSFrRVKHLzfNmmpNzllm0lGBrr1Ywi5SaSWrehjKSiss8bSWWchjdsU61WUYpxjNW3r2bel7cEcjtGKdZ3FDR8+3+IypXUan9mfB8ymq4Fwb32klx1cvwowhcqovYWX8u9kSdrKm/beF8+5Gp1Usoq3V+J/b0Nig3rN5+X5+JqdRLSCx8/wAfA1G01gAAAAl7Kxbo1oT5PPqnk/kbaFTo6ikZQluyTPpHeLmdJlFhkzPT0AFTtqnnGXNWOR9JKOJwq9ax4a/cnWktGjLZuO/kl6P8mbdjbWzi3rP/AMv6P6eBjcUP1RLQ6khgA1YisoRcnw+b5Ea7uoW1F1Z8vN8kZwg5ywjn6k3JtvVnzmtWlWqOpPiy1jFRWEWmxo/C3zf0Ot9G6eKEp9b+SIN2/aSKLthtW77iLyVnPq9VH8yXtC416JfH7FXXqfpRh2KjT3puVt9bu7flnfd66HmzlDebfE8t8ZZ720rU5Sgo2c1fetwWVkz3aMoNpLiLhrKOZKwjgAzjC6y1Wq6c0YOWHqZKOVobdn4yVCoqkdY8ODXFM30qjpzUonkJOLyjtdjYunVlKonbe0Usmr+Je5t2ZTpeuVpri8NZ/wBst+f0LiVbfpRx/MFvKaWbaXnkdA2lxNOSn2j2ko0sovvJco6estCHVvqcNFq+w0zrRXA5Dae1KmId5vJaRWUV931KitcTqv2iJOcpcSJTg5NRWryI8pKKcnyPIxc5KK5lxVxkJRaa3402k76taby9Sphb1IyTTw5Z/wCeBb1LmnKDTW8o4z29viQ60Va9OMWvVyXmm/miZByziq2n5PuwQ5qOM0UmvNd+foQ5VG/3YlKKREc2zEyPAAAAAT/82qcyR6zMz6Rn0c6IsAAQtrU707/0tP8AL8yl29R6S0cv2tP6PyZItpYn3lKcKWJa7Nx1/glrwfPo+p1+xtr9JihWevJ9fY+3595Br0Me1EsjpSIUe0cTvysvDH5vmcJtnaHrNXdg/Yjw7X1/YsreluRy+LIZTG8tqddUcM6j/lUpebu7L6HdbI/s7PjJ9r8W8eWCrup4m31Hz2pUcm5Sd3Jtt82yA25PLKdvOpimeAAAAAGdOMr3indckzCThjEjKKnnMc57CXPBSmt5RcXxi1u+sb8OhFjcwhLdlLK5Pj8GS5Ws6kd+McPmuHxRJlgWsPZ+KLcv36EeN1F3Ka4PQkytZK1w+K1/nwKlzb1b9y2bbKk8PAAD2E2tOVjFxT4nsZOPAyozs+kk0/352ZjUjlZ5rUypyw8Pg9DBO2mT6GbSawzBNp5RlOd9defPzPIx3eBlKW9xMTIxAAAB4C+/05IsPUZG/oWdwXZMABhWhvRa5po016Sq0pU3zTRlF7rTOaPmOGuJbnp6njUE17Rbp7v82l+n3L2W3KsrXon7/De7Pvy8yMrdKe9yIRQko8YPDV2nx67iFKN82rvmorT3t7HWxv6VSiqFLOIpZfJ6cFzKW+jKKy+bOWMCtAAAAAAMt9837mO6uo93pcMkmFqec85cI8F1l9iPLNXSGi5v7fckxxS1qavkvv8AY3Tx01CMr5ym30srK1uWZqjbU3UccaJLxfM3SuqipqWdW34Ll3EGra91o/l0JkM4xLiQZ4zmPAwMzEAAAAAAAAAAAAnbDwnfV4R4XvLyjm/t6m+2p9JVSM6cd6SR9HsdGWB6AAAAc/jqe7Ukut/fM+d7Uo9Fdzj258dS1oy3oJmgrzaAeAAAFFt2d6iXKP1LrZ0cU2+tlJtKWaqXUjhtu9q3hMT3Uqe9DcjK6dpZuWi0ay+pf0LLpqe8nrki06O/HOS52RtSGKp95T3rXs95Wd1r5+aItajKlLdkapwcHhk41GIAABlCe7mtefLyMZR3tHwMoycdVxMTIxK3tF2hpYRU1PeblFuKitbPPPReJGy1tJ1XJx6zfuOoklyXz1KXYPayeKxSpKnGNNxm9W55Ws29EuFrcdSZXso0qW9nL8j2pQUI5ydYV5HAAAAAAAAAAAAO37JbO7ql3kl8VXNdI8PfX2LuwobkN58X8iZQhhZfMvyebwAaq2IjDxNL6+xFuL2hbrNWSXz8OJnGnKXBFfX2rwivV/Y5669I3woR+L+35+BKha/uZXV697yk9Fm3kkkc7WrVbipvTeZP+YJcIJezFHIbT7ZWbjRgml/PLR+UeXVl1bbDyt6tLHYvqy2o7Oys1H8EVi7XYi97wfTd/UnPY1rjGviSP6fR7fEnLtvK3+yr8XvtL0W7+ZE/oMc/5NO78/Q0/wBMWfe8vyWmE7QOpTjLcSlK/HJZ/MiVNlqE2t7Q5y/u1b1pUYLOObImJrOcnKWrJtKnGnHdjwKOtUlUnvS4lZtLZNHEW72mpOOj0a6XWduhJp16lP3WYxnKPBkjC4aFKChCKjGOiWhhObm8yep4228s3GJ4ADGdRR1aXm0j1JvgCNLalBa1qS/7kPuZ9DU/a/BmW5LqM6OOpT8NSnL8M4v6M8dOceKfgeOLXFGramy6WKhuVY7yWaayafNPgZUq06TzFnsJuLyjTsjYVHC3dOPxSVnKTvK3K/BfYyrXNSr7zPZ1JT4lmaDAAAAAAAAAAAFt2d2V/iKl5L+HDOXJ8oku0t+lnrwXH7G2lT3n2HfpF+Tj0Arsa63DT+3N/f2Ob2nLamu4sR/11fnr4EukqPPj2lS9c9eupyEm3J73HnniTljkDwHPdt8S4YbdWXeySfks2vki42LSU7jef6Vn6E/Z8FKrl8kcAdYXhNpbPlOEZU96pJtqUYx8HK7vx1I0rmMJuNTCXJt8f+Gl1lGTUtPjxOp2Z2Qp92nW3t95tRlZLktNSiudtVOkao43e1FZW2hPe/t8Do8JhIUoRhFWUFZcX6viU1WtOrNzk9WV03vyc3xZU7coWmp8JfVfoWuzqqcNzqKPaVLdqb/WVpYFcaMZi4UYOpUkoxjq39FzZlCEpvditT1RbeEUlDbNfFK+FoqMHpVxDaT6xhHN/vQlSoU6X+WWvUvubXTjD334EpbHqT/3sTVlfhT3aMfTdV/dmHTxj7kEu/Ux30vdX1MV2VwusqW++dSdSb/9pMeuVuTx3JIdNPkyRDYGFjph6S/4R+xg7ms+Mn4njqzfM2x2RQWlGn/4R+x509T9z8Tzfl1kqnTUVaKSXJZI1tt6sxbyZngAAAAAAAAAABIwGDlWqKnDV+yXFvobKVOVSSjE9jFyeEfRNnYKNCmqcdFq+LfFs6GjSjSjuxLCEVFYRKNpkAAAa6tCM/Ek/qRrizo3CxVin8/EzjOUeDK/EbLSTcZWtz09zn7v0epxi5054S/dqvHj8yTC6beGjju2OCdXDXim3TkpWXFaP2Tv6FTse4jTr4lwksfYurCooVcPnofPTry+LbsvipU8VDdu+8e7Jc0+PpqQNp0YVLeW9y1X87SLeU4zpPPLU+lHFHPgAwq4eNVbknZPjy6kmzmo1ouTws6mi4pqpTcWc1jcJKjNwmrNezXBrodJUpypy3ZHNSi4vDKzaOzKeI3O8W8qU99Lg3Zr4lxWZ7Tqyp53eeh7GbjnBLSNZiegAAAAAAAAAAAAAAAAA24TDSqzUIK8n+7vkjKEJTlux4nqTk8I7/Yuyo4aFlnOVt6XN8l0L+3t40Y458ydTpqCLIkmwAAAAAArNr4n+Reb/JHLekF9herQfbL6L48e7vJlrT/WyrOUJxWV9gYebu6UbvW1439ibT2jcwWFN/HU3xuq0VhSN+C2XRo506cYvna8vK7zNda7rVtKkm/kY1K9Sp7zJhGNQAPAeE+vgIYyilLKcMlLin+aZ3FhON9aLe96Ome77oqLqgt7HgcZtDAToT3Zq3J8JdUyNVozpSxIrJQcXhkU1GIAAAAAAAAAAAAAAAAJezdmzxEt2Cy4yfhj5v8AI3UaE6rxEyhByeh3mydlQw0bRzk/FJ6v7LoXtC3jRWFx6ydCmoLQnm8zAAAAAANWJrKEXJ8Pm+BFvLqNtRlVly83yRnTg5ywjnpycm29WfOatSVWbnPi9WWsYpLCEYtuyV30PKdOVSSjBZb5INpLLJNTAyjByl0y+5aVtj1aFu61V4xjT7mmNeMpbqIpUG8zo0nN2WrN9vb1LioqdNav6GM5qKyzypTcXZqzMa1GpRluVFh9p7GSksoxNRkTNlVt2duEvrwLzYN10Vx0b4T0+PL7eBGuYb0c9Ra4rCwqxcZxUk+f1T4M7WdOM1uyRWyipLDOT2p2VlG8qL3l/S8pLyejKqts+S1p6rzIs6DXunO1abi92Saa1TVmVzTi8MjtY4mJ4AAAAAQMZtSNN7tnKS1tovNkinbyms8EXVhsStdRVRvdi/F9yK6vteclZWjflm/ckxtYLV6l/b+j1rTalPMsdfDw/JlsjE1HNRTunrfguLTPLinDd3uZhtuytFQdaSxLljm+Sa4fUvivOJMqVJzkoxTk3olmz2MXJ4QSb0R0my+yknaVZ7q/pi835vh6FlQ2e3rU8CRC3fGR1eHw8acVGEVGK0SLWEIwWIrQlJJLCNpkegAAAAAAApdpV9+e6s1HlxfE4jbV47muqNPVR6ub5+HDxLC3p7kd58zLDbMbzl8K5cf0Nln6P1antV3urqXH7LzPKl0lpHUtKNCMFaKt9Tqra0o20d2lHHz8SHOcpvLZq2iv4UvIjbXWbKp3GVD/ACIoT56WhZ7Gpay9F9X+R1Xo3b+/Wf8A5Xzf0IV3LhEsalNSVmro6WtQp1o7tSOV2kWMnF5RXYjZXGD9H+TOavPR39Vu/g/o/v4kundcpFdODg8000c3UpVbeeJpxkiUpRktDoMNV34KXNZ+fE+iWVyrihGr1rXv5+ZV1IbsmjaSjA0YrCQqq04qS6rTy5GE6cZrElkxcVLiUmL7JUpZwlKHTxR+/wAyDPZ1N+68GmVvF8CqxHZOtHwuEvXdfz+5Fls6quGGanby5EGpsHER1pS9HGX0ZodpWX6fkYOlNcir2jU/w7tVTjJ6Rae8+tjFW9TOMEu12bc3L/tx063ov53HPY+VKTc4uTcs7WskTaKqJbslojsdmwvaUVRqxSjHRPOW/h2cM6dxDN5cHUdiNhVMS6k4tKMN2N5X1ebS8lb3RhUt5VkkjmvSNuUadNdbb+S+p3WE7I01nUnKXRfCvuew2bBe88+RzEbdLiXuFwkKStCKiui183xJ8KcYLEVg3KKjwN5mZAAAAAAAAAGNSN00na/E11YOcHGLw3z6j2Lw8muhhow0Xrx9yPa2FC2X9uOvXzfxM51JT4m4mGsAGnFq9OX4X9CHtGO9aVV/rL5GdJ4mu850+bstjosJS3IJcln5n0jZ9v6vbwp88a971ZVVZb02zcTDWVm1tuU8NKMJKcpVNIwi5O3N8lk8+gBm8fSqPd8SdHvk7ZOF7Jrqaq1CnWju1IprtMoycXlFbsrtLg3SlVVeEaX8J3qSjGMXVjvKDbeUraxeaI9nYxtd6NNvdbzh8uvD6jKpUc8N8SfW7RYSEpQliaEZQjvSi6sE4x3VJykr5LdlF3fCSfEmms0UO01Cph1Xg5TjKrKlBQW9Kc4zlC0UtfC3fRJNuyQBIp7bpbjlOXdOKvKNW0ZRW9uJtX0csk1k+DAMdidoMPjIxdGrCUpU4VHBSi6kYz8LlFO6ALQA+Dbbq1J4ms6t9/vJ33r5Wk7JdEtOliDLOdTvbaMI0YqHDCIJibzZQoyqSUIJylNpRSzbb4IYyYykoxcpPCR9t7L7I/weFhSy3rXm1xm836LT0JsI7qwcRe3PrFZz5cu4tjMiAAAAAAAAAAAAAAAAAAGNRXTXNM11Y70HHrTPU8MocBS3qiXLN+h8/wBk2/T3MIvgtX8Pzgs6892DZ0B9EKsAFZtbYkMTKM3KcJQ0lTaTtnlmnbV5qzzeeYBthsqnFpxTVqKopJ5KCeXr1AKev2HwsqUaVppU+63WnG6dOlKin4bSbhKSd09b5OwBn/ozD7106iit5qmpR7uMpqKlJLdvd7q421slcAnVdg05Ue6vNWqyrRnGVqkKkpym5Rl5zkrO6abTumwCuw3YfDU93c7yNpb07SS7594qq7zLRTV0o7q4aZAE7ZXZ6nhqneQlUb7mFJKUlu7sEknZJXl8Orvq7WuwC4AKbbnZnD4zOpC07ZTj8M15teLydzCUFLiTLa/r2+kHp1Ph/O45Op/+ZPe+HELc607y/wDqxq6DtLdbeW7rDXv0+R1HZ7srQwXxQTlUtZznnLyitIryNsKaiVV3tGtc6S0XUi9MyCAAAAAAAAAAAAAAAAAAADxnjBX7Jo23pdWl6M53YNruOpVfW4ruT18/kSrmecRLE6MigAAAAAAAAAAAAAAAAAAAAAAAAAAAAAAAAAAAAAAAAxpwUVZdfnma6VKNKO7Hhr5vL8z1tt5ZkbDwAAAAAAAAAAAAAAAAAAAAAAAAAAAAAAAAAAAAAAAAAAAAAAAAAAAAAAAAAAAAAAAAAAAAAAAAAAAAAAAAAAAAAAAAAAAAAAAAAAAAAAAAAAAAAAAAAAAAAAAAAAAAAAAAAAAAAAAAAAAAAAAAAAAAAAAAAAAAAAAAAAA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7286" name="Picture 6" descr="http://iheartguts.com/wp-content/uploads/2009/04/splee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920380"/>
            <a:ext cx="3937620" cy="3937620"/>
          </a:xfrm>
          <a:prstGeom prst="rect">
            <a:avLst/>
          </a:prstGeom>
          <a:noFill/>
        </p:spPr>
      </p:pic>
      <p:pic>
        <p:nvPicPr>
          <p:cNvPr id="125954" name="Picture 2" descr="http://www.cdc.gov/bam/diseases/immune/images/ip_diagram_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96952"/>
            <a:ext cx="3384376" cy="3722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rosspres"/>
          <p:cNvPicPr>
            <a:picLocks noChangeAspect="1" noChangeArrowheads="1"/>
          </p:cNvPicPr>
          <p:nvPr/>
        </p:nvPicPr>
        <p:blipFill>
          <a:blip r:embed="rId3" cstate="print">
            <a:lum bright="-18000" contrast="36000"/>
          </a:blip>
          <a:srcRect/>
          <a:stretch>
            <a:fillRect/>
          </a:stretch>
        </p:blipFill>
        <p:spPr bwMode="auto">
          <a:xfrm>
            <a:off x="1547664" y="980728"/>
            <a:ext cx="6465887" cy="38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47664" y="0"/>
            <a:ext cx="6480175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3200" b="1" dirty="0">
                <a:latin typeface="Times New Roman" pitchFamily="18" charset="0"/>
                <a:cs typeface="+mn-cs"/>
              </a:rPr>
              <a:t>Keresztprezentáció                     (</a:t>
            </a:r>
            <a:r>
              <a:rPr lang="hu-HU" sz="3200" b="1" dirty="0" err="1">
                <a:latin typeface="Times New Roman" pitchFamily="18" charset="0"/>
                <a:cs typeface="+mn-cs"/>
              </a:rPr>
              <a:t>dendritikus</a:t>
            </a:r>
            <a:r>
              <a:rPr lang="hu-HU" sz="3200" b="1" dirty="0">
                <a:latin typeface="Times New Roman" pitchFamily="18" charset="0"/>
                <a:cs typeface="+mn-cs"/>
              </a:rPr>
              <a:t> sejtek esetében) 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4869160"/>
            <a:ext cx="929640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hu-HU" dirty="0" err="1">
                <a:latin typeface="Times New Roman" pitchFamily="18" charset="0"/>
                <a:cs typeface="+mn-cs"/>
              </a:rPr>
              <a:t>Exogén</a:t>
            </a:r>
            <a:r>
              <a:rPr lang="hu-HU" dirty="0">
                <a:latin typeface="Times New Roman" pitchFamily="18" charset="0"/>
                <a:cs typeface="+mn-cs"/>
              </a:rPr>
              <a:t> antigének endogén úton is bemutatásra </a:t>
            </a:r>
            <a:r>
              <a:rPr lang="hu-HU" dirty="0" smtClean="0">
                <a:latin typeface="Times New Roman" pitchFamily="18" charset="0"/>
                <a:cs typeface="+mn-cs"/>
              </a:rPr>
              <a:t>kerülhetnek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hu-HU" dirty="0" smtClean="0"/>
              <a:t>Egyes </a:t>
            </a:r>
            <a:r>
              <a:rPr lang="hu-HU" dirty="0" err="1" smtClean="0"/>
              <a:t>intracellulárisan</a:t>
            </a:r>
            <a:r>
              <a:rPr lang="hu-HU" dirty="0" smtClean="0"/>
              <a:t> továbbélő vagy osztódó mikroorganizmusok fehérje antigénjeiből származó </a:t>
            </a:r>
            <a:r>
              <a:rPr lang="hu-HU" dirty="0" err="1" smtClean="0"/>
              <a:t>peptidek</a:t>
            </a:r>
            <a:r>
              <a:rPr lang="hu-HU" dirty="0" smtClean="0"/>
              <a:t> – bár </a:t>
            </a:r>
            <a:r>
              <a:rPr lang="hu-HU" dirty="0" err="1" smtClean="0"/>
              <a:t>exogén</a:t>
            </a:r>
            <a:r>
              <a:rPr lang="hu-HU" dirty="0" smtClean="0"/>
              <a:t> úton kerülnek be a gazdaszervezetbe, nemcsak MHC II, de MHC I molekulákhoz kapcsoltan is bemutatásra kerülnek. Továbbá a fagocita sajátsággal rendelkező </a:t>
            </a:r>
            <a:r>
              <a:rPr lang="hu-HU" dirty="0" err="1" smtClean="0"/>
              <a:t>makrofágok</a:t>
            </a:r>
            <a:r>
              <a:rPr lang="hu-HU" dirty="0" smtClean="0"/>
              <a:t> és </a:t>
            </a:r>
            <a:r>
              <a:rPr lang="hu-HU" dirty="0" err="1" smtClean="0"/>
              <a:t>mielod</a:t>
            </a:r>
            <a:r>
              <a:rPr lang="hu-HU" dirty="0" smtClean="0"/>
              <a:t> </a:t>
            </a:r>
            <a:r>
              <a:rPr lang="hu-HU" dirty="0" err="1" smtClean="0"/>
              <a:t>dendritikus</a:t>
            </a:r>
            <a:r>
              <a:rPr lang="hu-HU" dirty="0" smtClean="0"/>
              <a:t> sejtek az </a:t>
            </a:r>
            <a:r>
              <a:rPr lang="hu-HU" dirty="0" err="1" smtClean="0"/>
              <a:t>apoptózissal</a:t>
            </a:r>
            <a:r>
              <a:rPr lang="hu-HU" dirty="0" smtClean="0"/>
              <a:t> vagy nekrózissal elpusztult, vírus fertőzött és/ vagy tumor sejteket is bemutatják az MHC I molekulák közvetítésével.</a:t>
            </a:r>
          </a:p>
          <a:p>
            <a:pPr algn="ctr" eaLnBrk="0" hangingPunct="0">
              <a:spcBef>
                <a:spcPct val="50000"/>
              </a:spcBef>
              <a:defRPr/>
            </a:pPr>
            <a:endParaRPr lang="hu-HU" sz="2400" dirty="0"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482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50482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5940152" y="404664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solidFill>
                  <a:srgbClr val="FF0000"/>
                </a:solidFill>
              </a:rPr>
              <a:t>!</a:t>
            </a:r>
            <a:endParaRPr lang="hu-HU" sz="96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lum bright="-18000" contrast="36000"/>
          </a:blip>
          <a:srcRect/>
          <a:stretch>
            <a:fillRect/>
          </a:stretch>
        </p:blipFill>
        <p:spPr bwMode="auto">
          <a:xfrm>
            <a:off x="4969879" y="3573016"/>
            <a:ext cx="4174121" cy="2862461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6660232" y="6488668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Harmadik út..</a:t>
            </a:r>
            <a:endParaRPr lang="hu-H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83568" y="620688"/>
            <a:ext cx="7993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Akkor vissza is térhetünk a </a:t>
            </a:r>
            <a:r>
              <a:rPr lang="hu-HU" sz="3200" dirty="0" err="1" smtClean="0"/>
              <a:t>T-lymphocytákhoz</a:t>
            </a:r>
            <a:r>
              <a:rPr lang="hu-HU" sz="3200" dirty="0" smtClean="0"/>
              <a:t>…</a:t>
            </a:r>
            <a:endParaRPr lang="hu-HU" sz="3200" dirty="0"/>
          </a:p>
        </p:txBody>
      </p:sp>
      <p:pic>
        <p:nvPicPr>
          <p:cNvPr id="14340" name="Picture 4" descr="https://encrypted-tbn2.gstatic.com/images?q=tbn:ANd9GcT-8L9wKC9gMgMfaleqVNjHcfTE3R9G89hVNcVC8oeR5wIoNxs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628800"/>
            <a:ext cx="5112568" cy="42604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-cell regulation by CD28 and CTLA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577220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09146" y="188640"/>
            <a:ext cx="8834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 </a:t>
            </a:r>
            <a:r>
              <a:rPr lang="hu-HU" sz="3200" dirty="0" err="1" smtClean="0"/>
              <a:t>kostimuláció</a:t>
            </a:r>
            <a:r>
              <a:rPr lang="hu-HU" sz="3200" dirty="0" smtClean="0"/>
              <a:t> szerepe a </a:t>
            </a:r>
            <a:r>
              <a:rPr lang="hu-HU" sz="3200" dirty="0" err="1" smtClean="0"/>
              <a:t>lymphocyta</a:t>
            </a:r>
            <a:r>
              <a:rPr lang="hu-HU" sz="3200" dirty="0" smtClean="0"/>
              <a:t> aktivációban</a:t>
            </a:r>
            <a:endParaRPr lang="hu-HU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0" y="1052736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Koreceptorok</a:t>
            </a:r>
            <a:r>
              <a:rPr lang="hu-HU" dirty="0" smtClean="0"/>
              <a:t>: CD4, CD8</a:t>
            </a:r>
          </a:p>
          <a:p>
            <a:r>
              <a:rPr lang="hu-HU" dirty="0" err="1" smtClean="0"/>
              <a:t>Kostimuláció</a:t>
            </a:r>
            <a:r>
              <a:rPr lang="hu-HU" dirty="0" smtClean="0"/>
              <a:t>: CD28 és B7 (avagy CD80/86), CD40 és CD40L (B </a:t>
            </a:r>
            <a:r>
              <a:rPr lang="hu-HU" dirty="0" err="1" smtClean="0"/>
              <a:t>ly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Koinhibitoros</a:t>
            </a:r>
            <a:r>
              <a:rPr lang="hu-HU" dirty="0" smtClean="0"/>
              <a:t> </a:t>
            </a:r>
            <a:r>
              <a:rPr lang="hu-HU" dirty="0" err="1" smtClean="0"/>
              <a:t>moleukák</a:t>
            </a:r>
            <a:r>
              <a:rPr lang="hu-HU" dirty="0" smtClean="0"/>
              <a:t>: CTLA-4, BTLA</a:t>
            </a:r>
          </a:p>
          <a:p>
            <a:endParaRPr lang="hu-HU" dirty="0"/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539552" y="5877272"/>
            <a:ext cx="1297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1600" b="1" dirty="0"/>
              <a:t>CD80/86= B7</a:t>
            </a:r>
            <a:endParaRPr lang="en-US" sz="1600" b="1" dirty="0"/>
          </a:p>
        </p:txBody>
      </p:sp>
      <p:pic>
        <p:nvPicPr>
          <p:cNvPr id="15362" name="Picture 2" descr="http://images.medscape.com/pi/editorial/journalcme/2004/3709/art-emery.fig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924944"/>
            <a:ext cx="3314946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908720"/>
            <a:ext cx="9144000" cy="466248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5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3" cstate="print"/>
          <a:srcRect b="52754"/>
          <a:stretch>
            <a:fillRect/>
          </a:stretch>
        </p:blipFill>
        <p:spPr bwMode="auto">
          <a:xfrm>
            <a:off x="107950" y="1196975"/>
            <a:ext cx="852805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Rectangle 6"/>
          <p:cNvSpPr>
            <a:spLocks noChangeArrowheads="1"/>
          </p:cNvSpPr>
          <p:nvPr/>
        </p:nvSpPr>
        <p:spPr bwMode="auto">
          <a:xfrm>
            <a:off x="5718175" y="5373688"/>
            <a:ext cx="2744788" cy="265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66654" anchor="ctr">
            <a:spAutoFit/>
          </a:bodyPr>
          <a:lstStyle/>
          <a:p>
            <a:pPr algn="r" eaLnBrk="0" hangingPunct="0"/>
            <a:r>
              <a:rPr lang="hu-HU" sz="1000" i="1">
                <a:solidFill>
                  <a:srgbClr val="578963"/>
                </a:solidFill>
                <a:latin typeface="Comic Sans MS" pitchFamily="66" charset="0"/>
              </a:rPr>
              <a:t>Nature Immunology </a:t>
            </a:r>
            <a:r>
              <a:rPr lang="hu-HU" sz="1000">
                <a:solidFill>
                  <a:srgbClr val="578963"/>
                </a:solidFill>
                <a:latin typeface="Comic Sans MS" pitchFamily="66" charset="0"/>
              </a:rPr>
              <a:t>10, 1047 - 1049 (2009)</a:t>
            </a:r>
          </a:p>
        </p:txBody>
      </p:sp>
      <p:sp>
        <p:nvSpPr>
          <p:cNvPr id="160773" name="Text Box 12"/>
          <p:cNvSpPr txBox="1">
            <a:spLocks noChangeArrowheads="1"/>
          </p:cNvSpPr>
          <p:nvPr/>
        </p:nvSpPr>
        <p:spPr bwMode="auto">
          <a:xfrm>
            <a:off x="107950" y="1254125"/>
            <a:ext cx="3419475" cy="5191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Clr>
                <a:srgbClr val="578963"/>
              </a:buClr>
              <a:buFont typeface="Monotype Sorts"/>
              <a:buNone/>
            </a:pPr>
            <a:endParaRPr kumimoji="1" lang="hu-HU" sz="2800">
              <a:solidFill>
                <a:srgbClr val="333333"/>
              </a:solidFill>
            </a:endParaRPr>
          </a:p>
        </p:txBody>
      </p:sp>
      <p:sp>
        <p:nvSpPr>
          <p:cNvPr id="160774" name="Text Box 13"/>
          <p:cNvSpPr txBox="1">
            <a:spLocks noChangeArrowheads="1"/>
          </p:cNvSpPr>
          <p:nvPr/>
        </p:nvSpPr>
        <p:spPr bwMode="auto">
          <a:xfrm>
            <a:off x="142875" y="1409700"/>
            <a:ext cx="2016125" cy="5191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Clr>
                <a:srgbClr val="578963"/>
              </a:buClr>
              <a:buFont typeface="Monotype Sorts"/>
              <a:buNone/>
            </a:pPr>
            <a:endParaRPr kumimoji="1" lang="hu-HU" sz="2800">
              <a:solidFill>
                <a:srgbClr val="333333"/>
              </a:solidFill>
            </a:endParaRPr>
          </a:p>
        </p:txBody>
      </p:sp>
      <p:sp>
        <p:nvSpPr>
          <p:cNvPr id="160775" name="Text Box 14"/>
          <p:cNvSpPr txBox="1">
            <a:spLocks noChangeArrowheads="1"/>
          </p:cNvSpPr>
          <p:nvPr/>
        </p:nvSpPr>
        <p:spPr bwMode="auto">
          <a:xfrm>
            <a:off x="7524750" y="1622425"/>
            <a:ext cx="1150938" cy="36988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Clr>
                <a:srgbClr val="578963"/>
              </a:buClr>
              <a:buFont typeface="Monotype Sorts"/>
              <a:buNone/>
            </a:pPr>
            <a:r>
              <a:rPr kumimoji="1" lang="hu-HU" sz="1800">
                <a:solidFill>
                  <a:srgbClr val="578963"/>
                </a:solidFill>
                <a:latin typeface="Arial" pitchFamily="34" charset="0"/>
              </a:rPr>
              <a:t>periféria</a:t>
            </a:r>
            <a:endParaRPr kumimoji="1" lang="hu-HU" sz="1800">
              <a:solidFill>
                <a:srgbClr val="578963"/>
              </a:solidFill>
              <a:latin typeface="Comic Sans MS" pitchFamily="66" charset="0"/>
            </a:endParaRPr>
          </a:p>
        </p:txBody>
      </p:sp>
      <p:sp>
        <p:nvSpPr>
          <p:cNvPr id="160776" name="Téglalap 10"/>
          <p:cNvSpPr>
            <a:spLocks noChangeArrowheads="1"/>
          </p:cNvSpPr>
          <p:nvPr/>
        </p:nvSpPr>
        <p:spPr bwMode="auto">
          <a:xfrm>
            <a:off x="395536" y="6021288"/>
            <a:ext cx="4532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578963"/>
              </a:buClr>
              <a:buFont typeface="Monotype Sorts"/>
              <a:buNone/>
            </a:pPr>
            <a:r>
              <a:rPr kumimoji="1" lang="en-US" sz="2000" dirty="0">
                <a:latin typeface="Comic Sans MS" pitchFamily="66" charset="0"/>
                <a:sym typeface="Symbol" pitchFamily="18" charset="2"/>
              </a:rPr>
              <a:t></a:t>
            </a:r>
            <a:r>
              <a:rPr kumimoji="1" lang="hu-HU" sz="2000" dirty="0">
                <a:latin typeface="Comic Sans MS" pitchFamily="66" charset="0"/>
                <a:sym typeface="Symbol" pitchFamily="18" charset="2"/>
              </a:rPr>
              <a:t> T és NKT sejtek távoztak először</a:t>
            </a:r>
            <a:endParaRPr kumimoji="1" lang="hu-HU" sz="2000" dirty="0"/>
          </a:p>
        </p:txBody>
      </p:sp>
      <p:sp>
        <p:nvSpPr>
          <p:cNvPr id="14" name="Egy sarkán kerekített téglalap 13"/>
          <p:cNvSpPr/>
          <p:nvPr/>
        </p:nvSpPr>
        <p:spPr bwMode="auto">
          <a:xfrm>
            <a:off x="6215063" y="1214438"/>
            <a:ext cx="2428875" cy="2071687"/>
          </a:xfrm>
          <a:prstGeom prst="round1Rect">
            <a:avLst/>
          </a:prstGeom>
          <a:noFill/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endParaRPr kumimoji="1" lang="en-US" sz="2800"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259632" y="188640"/>
            <a:ext cx="6499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 perifériás </a:t>
            </a:r>
            <a:r>
              <a:rPr lang="hu-HU" sz="3200" dirty="0" err="1" smtClean="0"/>
              <a:t>T-lymphocyta</a:t>
            </a:r>
            <a:r>
              <a:rPr lang="hu-HU" sz="3200" dirty="0" smtClean="0"/>
              <a:t> alcsoportok</a:t>
            </a:r>
            <a:endParaRPr lang="hu-H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9632" y="188640"/>
            <a:ext cx="6499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 perifériás </a:t>
            </a:r>
            <a:r>
              <a:rPr lang="hu-HU" sz="3200" dirty="0" err="1" smtClean="0"/>
              <a:t>T-lymphocyta</a:t>
            </a:r>
            <a:r>
              <a:rPr lang="hu-HU" sz="3200" dirty="0" smtClean="0"/>
              <a:t> alcsoportok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79512" y="1268760"/>
            <a:ext cx="8280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T </a:t>
            </a:r>
            <a:r>
              <a:rPr lang="hu-HU" b="1" dirty="0" err="1" smtClean="0"/>
              <a:t>helperek</a:t>
            </a:r>
            <a:r>
              <a:rPr lang="hu-HU" b="1" dirty="0" smtClean="0"/>
              <a:t>: </a:t>
            </a:r>
            <a:r>
              <a:rPr lang="hu-HU" dirty="0" err="1" smtClean="0"/>
              <a:t>citokinek</a:t>
            </a:r>
            <a:r>
              <a:rPr lang="hu-HU" dirty="0" smtClean="0"/>
              <a:t> segítségével támogatják más immunsejtek működését</a:t>
            </a:r>
          </a:p>
          <a:p>
            <a:r>
              <a:rPr lang="hu-HU" b="1" dirty="0" smtClean="0"/>
              <a:t>T </a:t>
            </a:r>
            <a:r>
              <a:rPr lang="hu-HU" b="1" dirty="0" err="1" smtClean="0"/>
              <a:t>citotoxikus</a:t>
            </a:r>
            <a:r>
              <a:rPr lang="hu-HU" b="1" dirty="0" smtClean="0"/>
              <a:t>: </a:t>
            </a:r>
            <a:r>
              <a:rPr lang="hu-HU" dirty="0" err="1" smtClean="0"/>
              <a:t>effektor</a:t>
            </a:r>
            <a:r>
              <a:rPr lang="hu-HU" dirty="0" smtClean="0"/>
              <a:t> ölő hatású T sejtek (</a:t>
            </a:r>
            <a:r>
              <a:rPr lang="hu-HU" dirty="0" err="1" smtClean="0"/>
              <a:t>perforin</a:t>
            </a:r>
            <a:r>
              <a:rPr lang="hu-HU" dirty="0" smtClean="0"/>
              <a:t>, </a:t>
            </a:r>
            <a:r>
              <a:rPr lang="hu-HU" dirty="0" err="1" smtClean="0"/>
              <a:t>granzim</a:t>
            </a:r>
            <a:r>
              <a:rPr lang="hu-HU" dirty="0" smtClean="0"/>
              <a:t>, </a:t>
            </a:r>
            <a:r>
              <a:rPr lang="hu-HU" dirty="0" err="1" smtClean="0"/>
              <a:t>FasL-</a:t>
            </a:r>
            <a:r>
              <a:rPr lang="hu-HU" dirty="0" smtClean="0"/>
              <a:t>&gt;</a:t>
            </a:r>
            <a:r>
              <a:rPr lang="hu-HU" dirty="0" err="1" smtClean="0"/>
              <a:t>apoptózis</a:t>
            </a:r>
            <a:r>
              <a:rPr lang="hu-HU" dirty="0" smtClean="0"/>
              <a:t>)</a:t>
            </a:r>
          </a:p>
          <a:p>
            <a:r>
              <a:rPr lang="hu-HU" b="1" dirty="0" smtClean="0"/>
              <a:t>T </a:t>
            </a:r>
            <a:r>
              <a:rPr lang="hu-HU" b="1" dirty="0" err="1" smtClean="0"/>
              <a:t>regulatórikus</a:t>
            </a:r>
            <a:r>
              <a:rPr lang="hu-HU" b="1" dirty="0" smtClean="0"/>
              <a:t>: </a:t>
            </a:r>
            <a:r>
              <a:rPr lang="hu-HU" dirty="0" smtClean="0"/>
              <a:t>gátolják más T sejtek </a:t>
            </a:r>
            <a:r>
              <a:rPr lang="hu-HU" dirty="0" err="1" smtClean="0"/>
              <a:t>proliferációját</a:t>
            </a:r>
            <a:r>
              <a:rPr lang="hu-HU" dirty="0" smtClean="0"/>
              <a:t> és </a:t>
            </a:r>
            <a:r>
              <a:rPr lang="hu-HU" dirty="0" err="1" smtClean="0"/>
              <a:t>citokintermelését</a:t>
            </a:r>
            <a:endParaRPr lang="hu-HU" dirty="0" smtClean="0"/>
          </a:p>
          <a:p>
            <a:r>
              <a:rPr lang="hu-HU" b="1" dirty="0" smtClean="0"/>
              <a:t>NKT sejtek: </a:t>
            </a:r>
            <a:r>
              <a:rPr lang="hu-HU" dirty="0" smtClean="0"/>
              <a:t>invariáns TCR alfa lánc, korlátozott béta lánc repertoár és NK sejtek, májban, </a:t>
            </a:r>
            <a:r>
              <a:rPr lang="hu-HU" dirty="0" err="1" smtClean="0"/>
              <a:t>thymusban</a:t>
            </a:r>
            <a:r>
              <a:rPr lang="hu-HU" dirty="0" smtClean="0"/>
              <a:t>, csontvelőben, másodlagos nyirokszövetekben, </a:t>
            </a:r>
            <a:r>
              <a:rPr lang="hu-HU" dirty="0" err="1" smtClean="0"/>
              <a:t>glikolipideket</a:t>
            </a:r>
            <a:r>
              <a:rPr lang="hu-HU" dirty="0" smtClean="0"/>
              <a:t> ismernek fel receptorukkal</a:t>
            </a:r>
          </a:p>
          <a:p>
            <a:r>
              <a:rPr kumimoji="1" lang="en-US" b="1" dirty="0" smtClean="0">
                <a:latin typeface="+mj-lt"/>
                <a:sym typeface="Symbol" pitchFamily="18" charset="2"/>
              </a:rPr>
              <a:t></a:t>
            </a:r>
            <a:r>
              <a:rPr kumimoji="1" lang="hu-HU" b="1" dirty="0" smtClean="0">
                <a:latin typeface="+mj-lt"/>
                <a:sym typeface="Symbol" pitchFamily="18" charset="2"/>
              </a:rPr>
              <a:t> T sejtek: </a:t>
            </a:r>
            <a:r>
              <a:rPr kumimoji="1" lang="hu-HU" dirty="0" smtClean="0">
                <a:latin typeface="+mj-lt"/>
                <a:sym typeface="Symbol" pitchFamily="18" charset="2"/>
              </a:rPr>
              <a:t>sok található a bőrben, nemi szervek nyálkahártyájában, placentában, emésztőszervekben, termelhetnek </a:t>
            </a:r>
            <a:r>
              <a:rPr kumimoji="1" lang="hu-HU" dirty="0" err="1" smtClean="0">
                <a:latin typeface="+mj-lt"/>
                <a:sym typeface="Symbol" pitchFamily="18" charset="2"/>
              </a:rPr>
              <a:t>citokineket</a:t>
            </a:r>
            <a:r>
              <a:rPr kumimoji="1" lang="hu-HU" dirty="0" smtClean="0">
                <a:latin typeface="+mj-lt"/>
                <a:sym typeface="Symbol" pitchFamily="18" charset="2"/>
              </a:rPr>
              <a:t> és mutathatnak </a:t>
            </a:r>
            <a:r>
              <a:rPr kumimoji="1" lang="hu-HU" dirty="0" err="1" smtClean="0">
                <a:latin typeface="+mj-lt"/>
                <a:sym typeface="Symbol" pitchFamily="18" charset="2"/>
              </a:rPr>
              <a:t>citotoxicitást</a:t>
            </a:r>
            <a:r>
              <a:rPr kumimoji="1" lang="hu-HU" dirty="0" smtClean="0">
                <a:latin typeface="+mj-lt"/>
                <a:sym typeface="Symbol" pitchFamily="18" charset="2"/>
              </a:rPr>
              <a:t>, sérült bőr regenerációját segítik elő, paraziták elleni védelem</a:t>
            </a:r>
            <a:endParaRPr lang="hu-HU" dirty="0">
              <a:latin typeface="+mj-lt"/>
            </a:endParaRPr>
          </a:p>
        </p:txBody>
      </p:sp>
      <p:pic>
        <p:nvPicPr>
          <p:cNvPr id="54274" name="Picture 2" descr="http://fc06.deviantart.net/fs70/i/2011/051/c/8/mr_t_cell_by_velica-d3a08p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861048"/>
            <a:ext cx="4180012" cy="2786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3608388" y="1693863"/>
            <a:ext cx="1150937" cy="1152525"/>
            <a:chOff x="4462" y="2346"/>
            <a:chExt cx="972" cy="857"/>
          </a:xfrm>
        </p:grpSpPr>
        <p:sp>
          <p:nvSpPr>
            <p:cNvPr id="2" name="Oval 28"/>
            <p:cNvSpPr/>
            <p:nvPr/>
          </p:nvSpPr>
          <p:spPr bwMode="auto">
            <a:xfrm>
              <a:off x="4500" y="2369"/>
              <a:ext cx="900" cy="765"/>
            </a:xfrm>
            <a:prstGeom prst="ellipse">
              <a:avLst/>
            </a:prstGeom>
            <a:solidFill>
              <a:srgbClr val="66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2800">
                <a:solidFill>
                  <a:srgbClr val="578963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3" name="Oval 29"/>
            <p:cNvSpPr/>
            <p:nvPr/>
          </p:nvSpPr>
          <p:spPr bwMode="auto">
            <a:xfrm>
              <a:off x="4654" y="2437"/>
              <a:ext cx="722" cy="656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2800">
                <a:solidFill>
                  <a:srgbClr val="578963"/>
                </a:solidFill>
                <a:latin typeface="Comic Sans MS" pitchFamily="66" charset="0"/>
                <a:cs typeface="+mn-cs"/>
              </a:endParaRPr>
            </a:p>
          </p:txBody>
        </p:sp>
      </p:grpSp>
      <p:sp>
        <p:nvSpPr>
          <p:cNvPr id="162819" name="TextBox 23"/>
          <p:cNvSpPr txBox="1">
            <a:spLocks noChangeArrowheads="1"/>
          </p:cNvSpPr>
          <p:nvPr/>
        </p:nvSpPr>
        <p:spPr bwMode="auto">
          <a:xfrm>
            <a:off x="3894138" y="2051050"/>
            <a:ext cx="714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>
                <a:solidFill>
                  <a:srgbClr val="578963"/>
                </a:solidFill>
                <a:latin typeface="Comic Sans MS" pitchFamily="66" charset="0"/>
              </a:rPr>
              <a:t>Naiv CD4+</a:t>
            </a:r>
          </a:p>
        </p:txBody>
      </p:sp>
      <p:grpSp>
        <p:nvGrpSpPr>
          <p:cNvPr id="15" name="Group 37"/>
          <p:cNvGrpSpPr>
            <a:grpSpLocks/>
          </p:cNvGrpSpPr>
          <p:nvPr/>
        </p:nvGrpSpPr>
        <p:grpSpPr bwMode="auto">
          <a:xfrm>
            <a:off x="304800" y="4046538"/>
            <a:ext cx="1182688" cy="1152525"/>
            <a:chOff x="555317" y="3353618"/>
            <a:chExt cx="1181385" cy="1150480"/>
          </a:xfrm>
        </p:grpSpPr>
        <p:sp>
          <p:nvSpPr>
            <p:cNvPr id="7" name="Oval 28"/>
            <p:cNvSpPr/>
            <p:nvPr/>
          </p:nvSpPr>
          <p:spPr bwMode="auto">
            <a:xfrm>
              <a:off x="616467" y="3388493"/>
              <a:ext cx="1065682" cy="1028800"/>
            </a:xfrm>
            <a:prstGeom prst="ellipse">
              <a:avLst/>
            </a:prstGeom>
            <a:solidFill>
              <a:srgbClr val="66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1800" b="1">
                <a:solidFill>
                  <a:srgbClr val="001E11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8" name="Oval 29"/>
            <p:cNvSpPr/>
            <p:nvPr/>
          </p:nvSpPr>
          <p:spPr bwMode="auto">
            <a:xfrm>
              <a:off x="798818" y="3479942"/>
              <a:ext cx="854914" cy="882213"/>
            </a:xfrm>
            <a:prstGeom prst="ellipse">
              <a:avLst/>
            </a:prstGeom>
            <a:solidFill>
              <a:srgbClr val="99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1800" b="1">
                <a:solidFill>
                  <a:srgbClr val="001E11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162911" name="TextBox 24"/>
            <p:cNvSpPr txBox="1">
              <a:spLocks noChangeArrowheads="1"/>
            </p:cNvSpPr>
            <p:nvPr/>
          </p:nvSpPr>
          <p:spPr bwMode="auto">
            <a:xfrm>
              <a:off x="858196" y="3714926"/>
              <a:ext cx="713588" cy="36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sz="1800" b="1">
                  <a:solidFill>
                    <a:srgbClr val="001E11"/>
                  </a:solidFill>
                  <a:latin typeface="Comic Sans MS" pitchFamily="66" charset="0"/>
                </a:rPr>
                <a:t>Th1</a:t>
              </a:r>
            </a:p>
          </p:txBody>
        </p:sp>
      </p:grpSp>
      <p:grpSp>
        <p:nvGrpSpPr>
          <p:cNvPr id="18" name="Group 38"/>
          <p:cNvGrpSpPr>
            <a:grpSpLocks/>
          </p:cNvGrpSpPr>
          <p:nvPr/>
        </p:nvGrpSpPr>
        <p:grpSpPr bwMode="auto">
          <a:xfrm>
            <a:off x="1592263" y="4046538"/>
            <a:ext cx="1182687" cy="1152525"/>
            <a:chOff x="1841582" y="3353618"/>
            <a:chExt cx="1181385" cy="1150480"/>
          </a:xfrm>
        </p:grpSpPr>
        <p:sp>
          <p:nvSpPr>
            <p:cNvPr id="10" name="Oval 28"/>
            <p:cNvSpPr/>
            <p:nvPr/>
          </p:nvSpPr>
          <p:spPr bwMode="auto">
            <a:xfrm>
              <a:off x="1902351" y="3388493"/>
              <a:ext cx="1065682" cy="1028800"/>
            </a:xfrm>
            <a:prstGeom prst="ellipse">
              <a:avLst/>
            </a:prstGeom>
            <a:solidFill>
              <a:srgbClr val="66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1800" b="1">
                <a:solidFill>
                  <a:srgbClr val="001E11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11" name="Oval 29"/>
            <p:cNvSpPr/>
            <p:nvPr/>
          </p:nvSpPr>
          <p:spPr bwMode="auto">
            <a:xfrm>
              <a:off x="2084702" y="3479942"/>
              <a:ext cx="854914" cy="882213"/>
            </a:xfrm>
            <a:prstGeom prst="ellipse">
              <a:avLst/>
            </a:prstGeom>
            <a:solidFill>
              <a:srgbClr val="33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1800" b="1">
                <a:solidFill>
                  <a:srgbClr val="001E11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162904" name="TextBox 25"/>
            <p:cNvSpPr txBox="1">
              <a:spLocks noChangeArrowheads="1"/>
            </p:cNvSpPr>
            <p:nvPr/>
          </p:nvSpPr>
          <p:spPr bwMode="auto">
            <a:xfrm>
              <a:off x="2142875" y="3714926"/>
              <a:ext cx="713588" cy="36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sz="1800" b="1">
                  <a:solidFill>
                    <a:srgbClr val="001E11"/>
                  </a:solidFill>
                  <a:latin typeface="Comic Sans MS" pitchFamily="66" charset="0"/>
                </a:rPr>
                <a:t>Th2</a:t>
              </a:r>
            </a:p>
          </p:txBody>
        </p:sp>
      </p:grpSp>
      <p:cxnSp>
        <p:nvCxnSpPr>
          <p:cNvPr id="162822" name="Straight Arrow Connector 33"/>
          <p:cNvCxnSpPr>
            <a:cxnSpLocks noChangeShapeType="1"/>
          </p:cNvCxnSpPr>
          <p:nvPr/>
        </p:nvCxnSpPr>
        <p:spPr bwMode="auto">
          <a:xfrm rot="10800000" flipV="1">
            <a:off x="965200" y="2765425"/>
            <a:ext cx="3071813" cy="11430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lg" len="lg"/>
          </a:ln>
        </p:spPr>
      </p:cxnSp>
      <p:cxnSp>
        <p:nvCxnSpPr>
          <p:cNvPr id="162823" name="Straight Arrow Connector 35"/>
          <p:cNvCxnSpPr>
            <a:cxnSpLocks noChangeShapeType="1"/>
          </p:cNvCxnSpPr>
          <p:nvPr/>
        </p:nvCxnSpPr>
        <p:spPr bwMode="auto">
          <a:xfrm>
            <a:off x="4394200" y="2765425"/>
            <a:ext cx="2857500" cy="121443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lg" len="lg"/>
          </a:ln>
        </p:spPr>
      </p:cxnSp>
      <p:cxnSp>
        <p:nvCxnSpPr>
          <p:cNvPr id="162824" name="Straight Arrow Connector 37"/>
          <p:cNvCxnSpPr>
            <a:cxnSpLocks noChangeShapeType="1"/>
          </p:cNvCxnSpPr>
          <p:nvPr/>
        </p:nvCxnSpPr>
        <p:spPr bwMode="auto">
          <a:xfrm rot="10800000" flipV="1">
            <a:off x="2322513" y="2836863"/>
            <a:ext cx="1857375" cy="1071562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lg" len="lg"/>
          </a:ln>
        </p:spPr>
      </p:cxnSp>
      <p:cxnSp>
        <p:nvCxnSpPr>
          <p:cNvPr id="162825" name="Straight Arrow Connector 39"/>
          <p:cNvCxnSpPr>
            <a:cxnSpLocks noChangeShapeType="1"/>
          </p:cNvCxnSpPr>
          <p:nvPr/>
        </p:nvCxnSpPr>
        <p:spPr bwMode="auto">
          <a:xfrm>
            <a:off x="4322763" y="2836863"/>
            <a:ext cx="1500187" cy="1071562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lg" len="lg"/>
          </a:ln>
        </p:spPr>
      </p:cxnSp>
      <p:cxnSp>
        <p:nvCxnSpPr>
          <p:cNvPr id="162826" name="Straight Arrow Connector 41"/>
          <p:cNvCxnSpPr>
            <a:cxnSpLocks noChangeShapeType="1"/>
          </p:cNvCxnSpPr>
          <p:nvPr/>
        </p:nvCxnSpPr>
        <p:spPr bwMode="auto">
          <a:xfrm rot="5400000">
            <a:off x="3465513" y="3122612"/>
            <a:ext cx="928688" cy="50006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lg" len="lg"/>
          </a:ln>
        </p:spPr>
      </p:cxnSp>
      <p:cxnSp>
        <p:nvCxnSpPr>
          <p:cNvPr id="162827" name="Straight Arrow Connector 46"/>
          <p:cNvCxnSpPr>
            <a:cxnSpLocks noChangeShapeType="1"/>
          </p:cNvCxnSpPr>
          <p:nvPr/>
        </p:nvCxnSpPr>
        <p:spPr bwMode="auto">
          <a:xfrm rot="16200000" flipH="1">
            <a:off x="4108450" y="3122613"/>
            <a:ext cx="928688" cy="500062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lg" len="lg"/>
          </a:ln>
        </p:spPr>
      </p:cxnSp>
      <p:sp>
        <p:nvSpPr>
          <p:cNvPr id="162828" name="TextBox 50"/>
          <p:cNvSpPr txBox="1">
            <a:spLocks noChangeArrowheads="1"/>
          </p:cNvSpPr>
          <p:nvPr/>
        </p:nvSpPr>
        <p:spPr bwMode="auto">
          <a:xfrm>
            <a:off x="403225" y="5373688"/>
            <a:ext cx="10001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>
                <a:solidFill>
                  <a:srgbClr val="578963"/>
                </a:solidFill>
                <a:latin typeface="Comic Sans MS" pitchFamily="66" charset="0"/>
              </a:rPr>
              <a:t>IFN </a:t>
            </a:r>
            <a:r>
              <a:rPr lang="hu-HU" sz="1600">
                <a:solidFill>
                  <a:srgbClr val="578963"/>
                </a:solidFill>
                <a:latin typeface="Comic Sans MS" pitchFamily="66" charset="0"/>
                <a:sym typeface="Symbol" pitchFamily="18" charset="2"/>
              </a:rPr>
              <a:t>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sz="1600">
                <a:solidFill>
                  <a:srgbClr val="578963"/>
                </a:solidFill>
                <a:latin typeface="Comic Sans MS" pitchFamily="66" charset="0"/>
                <a:sym typeface="Symbol" pitchFamily="18" charset="2"/>
              </a:rPr>
              <a:t>TNF-</a:t>
            </a:r>
            <a:r>
              <a:rPr lang="el-GR" sz="1600">
                <a:solidFill>
                  <a:srgbClr val="578963"/>
                </a:solidFill>
                <a:latin typeface="Comic Sans MS" pitchFamily="66" charset="0"/>
                <a:sym typeface="Symbol" pitchFamily="18" charset="2"/>
              </a:rPr>
              <a:t>α</a:t>
            </a:r>
            <a:endParaRPr lang="hu-HU" sz="1600">
              <a:solidFill>
                <a:srgbClr val="578963"/>
              </a:solidFill>
              <a:latin typeface="Comic Sans MS" pitchFamily="66" charset="0"/>
              <a:sym typeface="Symbol" pitchFamily="18" charset="2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hu-HU" sz="1600">
                <a:solidFill>
                  <a:srgbClr val="578963"/>
                </a:solidFill>
                <a:latin typeface="Comic Sans MS" pitchFamily="66" charset="0"/>
                <a:sym typeface="Symbol" pitchFamily="18" charset="2"/>
              </a:rPr>
              <a:t>IL-2</a:t>
            </a:r>
            <a:endParaRPr lang="el-GR" sz="1600">
              <a:solidFill>
                <a:srgbClr val="578963"/>
              </a:solidFill>
              <a:latin typeface="Comic Sans MS" pitchFamily="66" charset="0"/>
            </a:endParaRPr>
          </a:p>
        </p:txBody>
      </p:sp>
      <p:sp>
        <p:nvSpPr>
          <p:cNvPr id="162829" name="TextBox 51"/>
          <p:cNvSpPr txBox="1">
            <a:spLocks noChangeArrowheads="1"/>
          </p:cNvSpPr>
          <p:nvPr/>
        </p:nvSpPr>
        <p:spPr bwMode="auto">
          <a:xfrm>
            <a:off x="1608138" y="5373688"/>
            <a:ext cx="107156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>
                <a:solidFill>
                  <a:srgbClr val="578963"/>
                </a:solidFill>
                <a:latin typeface="Comic Sans MS" pitchFamily="66" charset="0"/>
              </a:rPr>
              <a:t>IL4 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sz="1600">
                <a:solidFill>
                  <a:srgbClr val="578963"/>
                </a:solidFill>
                <a:latin typeface="Comic Sans MS" pitchFamily="66" charset="0"/>
              </a:rPr>
              <a:t>IL5 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sz="1600">
                <a:solidFill>
                  <a:srgbClr val="578963"/>
                </a:solidFill>
                <a:latin typeface="Comic Sans MS" pitchFamily="66" charset="0"/>
              </a:rPr>
              <a:t>IL13</a:t>
            </a:r>
          </a:p>
        </p:txBody>
      </p:sp>
      <p:grpSp>
        <p:nvGrpSpPr>
          <p:cNvPr id="21" name="Csoportba foglalás 59"/>
          <p:cNvGrpSpPr>
            <a:grpSpLocks/>
          </p:cNvGrpSpPr>
          <p:nvPr/>
        </p:nvGrpSpPr>
        <p:grpSpPr bwMode="auto">
          <a:xfrm>
            <a:off x="4460875" y="4000500"/>
            <a:ext cx="1182688" cy="2763838"/>
            <a:chOff x="2951163" y="4046538"/>
            <a:chExt cx="1182687" cy="2763837"/>
          </a:xfrm>
        </p:grpSpPr>
        <p:grpSp>
          <p:nvGrpSpPr>
            <p:cNvPr id="24" name="Group 42"/>
            <p:cNvGrpSpPr>
              <a:grpSpLocks/>
            </p:cNvGrpSpPr>
            <p:nvPr/>
          </p:nvGrpSpPr>
          <p:grpSpPr bwMode="auto">
            <a:xfrm>
              <a:off x="2951163" y="4046538"/>
              <a:ext cx="1182687" cy="1225550"/>
              <a:chOff x="3200997" y="3353599"/>
              <a:chExt cx="1181385" cy="1224170"/>
            </a:xfrm>
          </p:grpSpPr>
          <p:sp>
            <p:nvSpPr>
              <p:cNvPr id="13" name="Oval 28"/>
              <p:cNvSpPr/>
              <p:nvPr/>
            </p:nvSpPr>
            <p:spPr bwMode="auto">
              <a:xfrm>
                <a:off x="3259673" y="3388492"/>
                <a:ext cx="1065682" cy="1102299"/>
              </a:xfrm>
              <a:prstGeom prst="ellipse">
                <a:avLst/>
              </a:prstGeom>
              <a:solidFill>
                <a:srgbClr val="6699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800" b="1">
                  <a:solidFill>
                    <a:srgbClr val="001E11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14" name="Oval 29"/>
              <p:cNvSpPr/>
              <p:nvPr/>
            </p:nvSpPr>
            <p:spPr bwMode="auto">
              <a:xfrm>
                <a:off x="3442024" y="3479942"/>
                <a:ext cx="854914" cy="945239"/>
              </a:xfrm>
              <a:prstGeom prst="ellipse">
                <a:avLst/>
              </a:prstGeom>
              <a:solidFill>
                <a:srgbClr val="FF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800" b="1">
                  <a:solidFill>
                    <a:srgbClr val="001E11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162897" name="TextBox 26"/>
              <p:cNvSpPr txBox="1">
                <a:spLocks noChangeArrowheads="1"/>
              </p:cNvSpPr>
              <p:nvPr/>
            </p:nvSpPr>
            <p:spPr bwMode="auto">
              <a:xfrm>
                <a:off x="3500704" y="3715141"/>
                <a:ext cx="784947" cy="366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hu-HU" sz="1800" b="1">
                    <a:solidFill>
                      <a:srgbClr val="001E11"/>
                    </a:solidFill>
                    <a:latin typeface="Comic Sans MS" pitchFamily="66" charset="0"/>
                  </a:rPr>
                  <a:t>Th17</a:t>
                </a:r>
              </a:p>
            </p:txBody>
          </p:sp>
        </p:grpSp>
        <p:sp>
          <p:nvSpPr>
            <p:cNvPr id="162890" name="TextBox 52"/>
            <p:cNvSpPr txBox="1">
              <a:spLocks noChangeArrowheads="1"/>
            </p:cNvSpPr>
            <p:nvPr/>
          </p:nvSpPr>
          <p:spPr bwMode="auto">
            <a:xfrm>
              <a:off x="3036888" y="5373688"/>
              <a:ext cx="1000125" cy="1436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sz="1600">
                  <a:solidFill>
                    <a:srgbClr val="578963"/>
                  </a:solidFill>
                  <a:latin typeface="Comic Sans MS" pitchFamily="66" charset="0"/>
                </a:rPr>
                <a:t>IL17A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hu-HU" sz="1600">
                  <a:solidFill>
                    <a:srgbClr val="578963"/>
                  </a:solidFill>
                  <a:latin typeface="Comic Sans MS" pitchFamily="66" charset="0"/>
                </a:rPr>
                <a:t>IL17F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hu-HU" sz="1600">
                  <a:solidFill>
                    <a:srgbClr val="578963"/>
                  </a:solidFill>
                  <a:latin typeface="Comic Sans MS" pitchFamily="66" charset="0"/>
                </a:rPr>
                <a:t>IL26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hu-HU" sz="1600">
                  <a:solidFill>
                    <a:srgbClr val="578963"/>
                  </a:solidFill>
                  <a:latin typeface="Comic Sans MS" pitchFamily="66" charset="0"/>
                </a:rPr>
                <a:t>IL22</a:t>
              </a:r>
            </a:p>
          </p:txBody>
        </p:sp>
      </p:grpSp>
      <p:grpSp>
        <p:nvGrpSpPr>
          <p:cNvPr id="25" name="Csoportba foglalás 58"/>
          <p:cNvGrpSpPr>
            <a:grpSpLocks/>
          </p:cNvGrpSpPr>
          <p:nvPr/>
        </p:nvGrpSpPr>
        <p:grpSpPr bwMode="auto">
          <a:xfrm>
            <a:off x="7032625" y="4065588"/>
            <a:ext cx="1182688" cy="1577975"/>
            <a:chOff x="4303713" y="4133863"/>
            <a:chExt cx="1182687" cy="1577962"/>
          </a:xfrm>
        </p:grpSpPr>
        <p:grpSp>
          <p:nvGrpSpPr>
            <p:cNvPr id="26" name="Group 41"/>
            <p:cNvGrpSpPr>
              <a:grpSpLocks/>
            </p:cNvGrpSpPr>
            <p:nvPr/>
          </p:nvGrpSpPr>
          <p:grpSpPr bwMode="auto">
            <a:xfrm>
              <a:off x="4303713" y="4133863"/>
              <a:ext cx="1182687" cy="1152525"/>
              <a:chOff x="4554323" y="3353618"/>
              <a:chExt cx="1181385" cy="1150480"/>
            </a:xfrm>
          </p:grpSpPr>
          <p:sp>
            <p:nvSpPr>
              <p:cNvPr id="16" name="Oval 28"/>
              <p:cNvSpPr/>
              <p:nvPr/>
            </p:nvSpPr>
            <p:spPr bwMode="auto">
              <a:xfrm>
                <a:off x="4616995" y="3388493"/>
                <a:ext cx="1065682" cy="1028800"/>
              </a:xfrm>
              <a:prstGeom prst="ellipse">
                <a:avLst/>
              </a:prstGeom>
              <a:solidFill>
                <a:srgbClr val="6699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800" b="1">
                  <a:solidFill>
                    <a:srgbClr val="001E11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17" name="Oval 29"/>
              <p:cNvSpPr/>
              <p:nvPr/>
            </p:nvSpPr>
            <p:spPr bwMode="auto">
              <a:xfrm>
                <a:off x="4799346" y="3479942"/>
                <a:ext cx="854914" cy="882213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800" b="1">
                  <a:solidFill>
                    <a:srgbClr val="001E11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162888" name="TextBox 27"/>
              <p:cNvSpPr txBox="1">
                <a:spLocks noChangeArrowheads="1"/>
              </p:cNvSpPr>
              <p:nvPr/>
            </p:nvSpPr>
            <p:spPr bwMode="auto">
              <a:xfrm>
                <a:off x="4858787" y="3714926"/>
                <a:ext cx="713589" cy="36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hu-HU" sz="1800" b="1">
                    <a:solidFill>
                      <a:srgbClr val="001E11"/>
                    </a:solidFill>
                    <a:latin typeface="Comic Sans MS" pitchFamily="66" charset="0"/>
                  </a:rPr>
                  <a:t>TFh</a:t>
                </a:r>
              </a:p>
            </p:txBody>
          </p:sp>
        </p:grpSp>
        <p:sp>
          <p:nvSpPr>
            <p:cNvPr id="162881" name="TextBox 53"/>
            <p:cNvSpPr txBox="1">
              <a:spLocks noChangeArrowheads="1"/>
            </p:cNvSpPr>
            <p:nvPr/>
          </p:nvSpPr>
          <p:spPr bwMode="auto">
            <a:xfrm>
              <a:off x="4364038" y="5373688"/>
              <a:ext cx="107156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sz="1600">
                  <a:solidFill>
                    <a:srgbClr val="578963"/>
                  </a:solidFill>
                  <a:latin typeface="Comic Sans MS" pitchFamily="66" charset="0"/>
                </a:rPr>
                <a:t>IL21</a:t>
              </a:r>
            </a:p>
          </p:txBody>
        </p:sp>
      </p:grpSp>
      <p:grpSp>
        <p:nvGrpSpPr>
          <p:cNvPr id="27" name="Csoportba foglalás 61"/>
          <p:cNvGrpSpPr>
            <a:grpSpLocks/>
          </p:cNvGrpSpPr>
          <p:nvPr/>
        </p:nvGrpSpPr>
        <p:grpSpPr bwMode="auto">
          <a:xfrm>
            <a:off x="5500688" y="4094163"/>
            <a:ext cx="1571625" cy="1620837"/>
            <a:chOff x="6529388" y="4113213"/>
            <a:chExt cx="1571625" cy="1620837"/>
          </a:xfrm>
        </p:grpSpPr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6737350" y="4113213"/>
              <a:ext cx="1182688" cy="1152525"/>
              <a:chOff x="6986640" y="3420681"/>
              <a:chExt cx="1181385" cy="1150481"/>
            </a:xfrm>
          </p:grpSpPr>
          <p:sp>
            <p:nvSpPr>
              <p:cNvPr id="22" name="Oval 28"/>
              <p:cNvSpPr/>
              <p:nvPr/>
            </p:nvSpPr>
            <p:spPr bwMode="auto">
              <a:xfrm>
                <a:off x="7045887" y="3459931"/>
                <a:ext cx="1065682" cy="1028800"/>
              </a:xfrm>
              <a:prstGeom prst="ellipse">
                <a:avLst/>
              </a:prstGeom>
              <a:solidFill>
                <a:srgbClr val="6699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800" b="1">
                  <a:solidFill>
                    <a:srgbClr val="001E11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23" name="Oval 29"/>
              <p:cNvSpPr/>
              <p:nvPr/>
            </p:nvSpPr>
            <p:spPr bwMode="auto">
              <a:xfrm>
                <a:off x="7228238" y="3551380"/>
                <a:ext cx="854914" cy="882213"/>
              </a:xfrm>
              <a:prstGeom prst="ellipse">
                <a:avLst/>
              </a:prstGeom>
              <a:solidFill>
                <a:srgbClr val="00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800" b="1">
                  <a:solidFill>
                    <a:srgbClr val="001E11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162879" name="TextBox 29"/>
              <p:cNvSpPr txBox="1">
                <a:spLocks noChangeArrowheads="1"/>
              </p:cNvSpPr>
              <p:nvPr/>
            </p:nvSpPr>
            <p:spPr bwMode="auto">
              <a:xfrm>
                <a:off x="7286347" y="3715432"/>
                <a:ext cx="784947" cy="36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hu-HU" sz="1800" b="1">
                    <a:solidFill>
                      <a:srgbClr val="001E11"/>
                    </a:solidFill>
                    <a:latin typeface="Comic Sans MS" pitchFamily="66" charset="0"/>
                  </a:rPr>
                  <a:t>Th22</a:t>
                </a:r>
              </a:p>
            </p:txBody>
          </p:sp>
        </p:grpSp>
        <p:sp>
          <p:nvSpPr>
            <p:cNvPr id="162872" name="TextBox 54"/>
            <p:cNvSpPr txBox="1">
              <a:spLocks noChangeArrowheads="1"/>
            </p:cNvSpPr>
            <p:nvPr/>
          </p:nvSpPr>
          <p:spPr bwMode="auto">
            <a:xfrm>
              <a:off x="6529388" y="5395913"/>
              <a:ext cx="157162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sz="1600">
                  <a:solidFill>
                    <a:srgbClr val="578963"/>
                  </a:solidFill>
                  <a:latin typeface="Comic Sans MS" pitchFamily="66" charset="0"/>
                </a:rPr>
                <a:t>IL22</a:t>
              </a:r>
            </a:p>
          </p:txBody>
        </p:sp>
      </p:grpSp>
      <p:grpSp>
        <p:nvGrpSpPr>
          <p:cNvPr id="29" name="Group 40"/>
          <p:cNvGrpSpPr>
            <a:grpSpLocks/>
          </p:cNvGrpSpPr>
          <p:nvPr/>
        </p:nvGrpSpPr>
        <p:grpSpPr bwMode="auto">
          <a:xfrm>
            <a:off x="3143250" y="4071938"/>
            <a:ext cx="1182688" cy="1152525"/>
            <a:chOff x="5773526" y="3420681"/>
            <a:chExt cx="1181385" cy="1150481"/>
          </a:xfrm>
        </p:grpSpPr>
        <p:sp>
          <p:nvSpPr>
            <p:cNvPr id="19" name="Oval 28"/>
            <p:cNvSpPr/>
            <p:nvPr/>
          </p:nvSpPr>
          <p:spPr bwMode="auto">
            <a:xfrm>
              <a:off x="5831441" y="3459931"/>
              <a:ext cx="1065682" cy="1028800"/>
            </a:xfrm>
            <a:prstGeom prst="ellipse">
              <a:avLst/>
            </a:prstGeom>
            <a:solidFill>
              <a:srgbClr val="66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1800" b="1">
                <a:solidFill>
                  <a:srgbClr val="001E11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20" name="Oval 29"/>
            <p:cNvSpPr/>
            <p:nvPr/>
          </p:nvSpPr>
          <p:spPr bwMode="auto">
            <a:xfrm>
              <a:off x="6013792" y="3551380"/>
              <a:ext cx="854914" cy="882213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1800" b="1">
                <a:solidFill>
                  <a:srgbClr val="001E11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162870" name="TextBox 28"/>
            <p:cNvSpPr txBox="1">
              <a:spLocks noChangeArrowheads="1"/>
            </p:cNvSpPr>
            <p:nvPr/>
          </p:nvSpPr>
          <p:spPr bwMode="auto">
            <a:xfrm>
              <a:off x="6073233" y="3715432"/>
              <a:ext cx="713588" cy="36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sz="1800" b="1">
                  <a:solidFill>
                    <a:srgbClr val="001E11"/>
                  </a:solidFill>
                  <a:latin typeface="Comic Sans MS" pitchFamily="66" charset="0"/>
                </a:rPr>
                <a:t>Th9</a:t>
              </a:r>
            </a:p>
          </p:txBody>
        </p:sp>
      </p:grpSp>
      <p:sp>
        <p:nvSpPr>
          <p:cNvPr id="162834" name="TextBox 34"/>
          <p:cNvSpPr txBox="1">
            <a:spLocks noChangeArrowheads="1"/>
          </p:cNvSpPr>
          <p:nvPr/>
        </p:nvSpPr>
        <p:spPr bwMode="auto">
          <a:xfrm>
            <a:off x="3117850" y="5440363"/>
            <a:ext cx="11430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>
                <a:solidFill>
                  <a:srgbClr val="578963"/>
                </a:solidFill>
                <a:latin typeface="Comic Sans MS" pitchFamily="66" charset="0"/>
              </a:rPr>
              <a:t>IL9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sz="1600">
                <a:solidFill>
                  <a:srgbClr val="578963"/>
                </a:solidFill>
                <a:latin typeface="Comic Sans MS" pitchFamily="66" charset="0"/>
              </a:rPr>
              <a:t>IL10</a:t>
            </a:r>
          </a:p>
        </p:txBody>
      </p:sp>
      <p:sp>
        <p:nvSpPr>
          <p:cNvPr id="44" name="Oval 28"/>
          <p:cNvSpPr/>
          <p:nvPr/>
        </p:nvSpPr>
        <p:spPr bwMode="auto">
          <a:xfrm>
            <a:off x="6965969" y="1693845"/>
            <a:ext cx="1065682" cy="1028801"/>
          </a:xfrm>
          <a:prstGeom prst="ellipse">
            <a:avLst/>
          </a:prstGeom>
          <a:solidFill>
            <a:srgbClr val="66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2800">
              <a:solidFill>
                <a:srgbClr val="578963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5" name="Oval 29"/>
          <p:cNvSpPr/>
          <p:nvPr/>
        </p:nvSpPr>
        <p:spPr bwMode="auto">
          <a:xfrm>
            <a:off x="7180282" y="1765283"/>
            <a:ext cx="854915" cy="882212"/>
          </a:xfrm>
          <a:prstGeom prst="ellipse">
            <a:avLst/>
          </a:prstGeom>
          <a:solidFill>
            <a:srgbClr val="CC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2800">
              <a:solidFill>
                <a:srgbClr val="578963"/>
              </a:solidFill>
              <a:latin typeface="Comic Sans MS" pitchFamily="66" charset="0"/>
              <a:cs typeface="+mn-cs"/>
            </a:endParaRPr>
          </a:p>
        </p:txBody>
      </p:sp>
      <p:cxnSp>
        <p:nvCxnSpPr>
          <p:cNvPr id="162841" name="Straight Arrow Connector 42"/>
          <p:cNvCxnSpPr>
            <a:cxnSpLocks noChangeShapeType="1"/>
          </p:cNvCxnSpPr>
          <p:nvPr/>
        </p:nvCxnSpPr>
        <p:spPr bwMode="auto">
          <a:xfrm>
            <a:off x="4894263" y="2265363"/>
            <a:ext cx="1571625" cy="158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lg" len="lg"/>
          </a:ln>
        </p:spPr>
      </p:cxnSp>
      <p:sp>
        <p:nvSpPr>
          <p:cNvPr id="162842" name="TextBox 45"/>
          <p:cNvSpPr txBox="1">
            <a:spLocks noChangeArrowheads="1"/>
          </p:cNvSpPr>
          <p:nvPr/>
        </p:nvSpPr>
        <p:spPr bwMode="auto">
          <a:xfrm>
            <a:off x="7180263" y="1979613"/>
            <a:ext cx="78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800" b="1">
                <a:solidFill>
                  <a:srgbClr val="578963"/>
                </a:solidFill>
                <a:latin typeface="Comic Sans MS" pitchFamily="66" charset="0"/>
              </a:rPr>
              <a:t>Treg</a:t>
            </a:r>
          </a:p>
        </p:txBody>
      </p:sp>
      <p:sp>
        <p:nvSpPr>
          <p:cNvPr id="162843" name="TextBox 47"/>
          <p:cNvSpPr txBox="1">
            <a:spLocks noChangeArrowheads="1"/>
          </p:cNvSpPr>
          <p:nvPr/>
        </p:nvSpPr>
        <p:spPr bwMode="auto">
          <a:xfrm>
            <a:off x="8101013" y="1844675"/>
            <a:ext cx="785812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>
                <a:solidFill>
                  <a:srgbClr val="578963"/>
                </a:solidFill>
                <a:latin typeface="Comic Sans MS" pitchFamily="66" charset="0"/>
              </a:rPr>
              <a:t>TGF</a:t>
            </a:r>
            <a:r>
              <a:rPr lang="el-GR" sz="1600">
                <a:solidFill>
                  <a:srgbClr val="578963"/>
                </a:solidFill>
                <a:latin typeface="Comic Sans MS" pitchFamily="66" charset="0"/>
              </a:rPr>
              <a:t>β</a:t>
            </a:r>
            <a:endParaRPr lang="hu-HU" sz="1600">
              <a:solidFill>
                <a:srgbClr val="578963"/>
              </a:solidFill>
              <a:latin typeface="Comic Sans MS" pitchFamily="66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hu-HU" sz="1600">
                <a:solidFill>
                  <a:srgbClr val="578963"/>
                </a:solidFill>
                <a:latin typeface="Comic Sans MS" pitchFamily="66" charset="0"/>
              </a:rPr>
              <a:t>IL10</a:t>
            </a:r>
          </a:p>
        </p:txBody>
      </p:sp>
      <p:sp>
        <p:nvSpPr>
          <p:cNvPr id="162844" name="Text Box 83"/>
          <p:cNvSpPr txBox="1">
            <a:spLocks noChangeArrowheads="1"/>
          </p:cNvSpPr>
          <p:nvPr/>
        </p:nvSpPr>
        <p:spPr bwMode="auto">
          <a:xfrm>
            <a:off x="0" y="0"/>
            <a:ext cx="8928100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 dirty="0">
                <a:latin typeface="+mj-lt"/>
              </a:rPr>
              <a:t>αβ</a:t>
            </a:r>
            <a:r>
              <a:rPr lang="hu-HU" sz="3200" dirty="0">
                <a:latin typeface="+mj-lt"/>
              </a:rPr>
              <a:t> T </a:t>
            </a:r>
            <a:r>
              <a:rPr lang="hu-HU" sz="3200" dirty="0" err="1">
                <a:latin typeface="+mj-lt"/>
              </a:rPr>
              <a:t>lymphocyták</a:t>
            </a:r>
            <a:endParaRPr lang="en-US" sz="3200" dirty="0">
              <a:latin typeface="+mj-lt"/>
            </a:endParaRPr>
          </a:p>
        </p:txBody>
      </p:sp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1403350" y="1700213"/>
            <a:ext cx="1150938" cy="1152525"/>
            <a:chOff x="4462" y="2346"/>
            <a:chExt cx="972" cy="857"/>
          </a:xfrm>
        </p:grpSpPr>
        <p:sp>
          <p:nvSpPr>
            <p:cNvPr id="6" name="Oval 28"/>
            <p:cNvSpPr/>
            <p:nvPr/>
          </p:nvSpPr>
          <p:spPr bwMode="auto">
            <a:xfrm>
              <a:off x="4500" y="2369"/>
              <a:ext cx="900" cy="765"/>
            </a:xfrm>
            <a:prstGeom prst="ellipse">
              <a:avLst/>
            </a:prstGeom>
            <a:solidFill>
              <a:srgbClr val="66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2800">
                <a:solidFill>
                  <a:srgbClr val="578963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9" name="Oval 29"/>
            <p:cNvSpPr/>
            <p:nvPr/>
          </p:nvSpPr>
          <p:spPr bwMode="auto">
            <a:xfrm>
              <a:off x="4654" y="2437"/>
              <a:ext cx="722" cy="656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2800">
                <a:solidFill>
                  <a:srgbClr val="578963"/>
                </a:solidFill>
                <a:latin typeface="Comic Sans MS" pitchFamily="66" charset="0"/>
                <a:cs typeface="+mn-cs"/>
              </a:endParaRPr>
            </a:p>
          </p:txBody>
        </p:sp>
      </p:grpSp>
      <p:sp>
        <p:nvSpPr>
          <p:cNvPr id="162846" name="TextBox 23"/>
          <p:cNvSpPr txBox="1">
            <a:spLocks noChangeArrowheads="1"/>
          </p:cNvSpPr>
          <p:nvPr/>
        </p:nvSpPr>
        <p:spPr bwMode="auto">
          <a:xfrm>
            <a:off x="1689100" y="2057400"/>
            <a:ext cx="714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 dirty="0">
                <a:solidFill>
                  <a:srgbClr val="578963"/>
                </a:solidFill>
                <a:latin typeface="Comic Sans MS" pitchFamily="66" charset="0"/>
              </a:rPr>
              <a:t>Naiv CD8+</a:t>
            </a:r>
          </a:p>
        </p:txBody>
      </p:sp>
      <p:grpSp>
        <p:nvGrpSpPr>
          <p:cNvPr id="31" name="Group 3"/>
          <p:cNvGrpSpPr>
            <a:grpSpLocks/>
          </p:cNvGrpSpPr>
          <p:nvPr/>
        </p:nvGrpSpPr>
        <p:grpSpPr bwMode="auto">
          <a:xfrm>
            <a:off x="2484438" y="692150"/>
            <a:ext cx="1150937" cy="1152525"/>
            <a:chOff x="4462" y="2346"/>
            <a:chExt cx="972" cy="857"/>
          </a:xfrm>
        </p:grpSpPr>
        <p:sp>
          <p:nvSpPr>
            <p:cNvPr id="4" name="Oval 28"/>
            <p:cNvSpPr/>
            <p:nvPr/>
          </p:nvSpPr>
          <p:spPr bwMode="auto">
            <a:xfrm>
              <a:off x="4500" y="2369"/>
              <a:ext cx="900" cy="765"/>
            </a:xfrm>
            <a:prstGeom prst="ellipse">
              <a:avLst/>
            </a:prstGeom>
            <a:solidFill>
              <a:srgbClr val="66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2800">
                <a:solidFill>
                  <a:srgbClr val="578963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5" name="Oval 29"/>
            <p:cNvSpPr/>
            <p:nvPr/>
          </p:nvSpPr>
          <p:spPr bwMode="auto">
            <a:xfrm>
              <a:off x="4654" y="2437"/>
              <a:ext cx="722" cy="656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2800">
                <a:solidFill>
                  <a:srgbClr val="578963"/>
                </a:solidFill>
                <a:latin typeface="Comic Sans MS" pitchFamily="66" charset="0"/>
                <a:cs typeface="+mn-cs"/>
              </a:endParaRPr>
            </a:p>
          </p:txBody>
        </p:sp>
      </p:grpSp>
      <p:sp>
        <p:nvSpPr>
          <p:cNvPr id="162848" name="TextBox 23"/>
          <p:cNvSpPr txBox="1">
            <a:spLocks noChangeArrowheads="1"/>
          </p:cNvSpPr>
          <p:nvPr/>
        </p:nvSpPr>
        <p:spPr bwMode="auto">
          <a:xfrm>
            <a:off x="2770188" y="908050"/>
            <a:ext cx="714375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1600" b="1">
                <a:solidFill>
                  <a:srgbClr val="578963"/>
                </a:solidFill>
                <a:latin typeface="Comic Sans MS" pitchFamily="66" charset="0"/>
              </a:rPr>
              <a:t>CD4+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sz="1600" b="1">
                <a:solidFill>
                  <a:srgbClr val="578963"/>
                </a:solidFill>
                <a:latin typeface="Comic Sans MS" pitchFamily="66" charset="0"/>
              </a:rPr>
              <a:t>CD8+</a:t>
            </a:r>
          </a:p>
        </p:txBody>
      </p:sp>
      <p:cxnSp>
        <p:nvCxnSpPr>
          <p:cNvPr id="162849" name="Straight Arrow Connector 42"/>
          <p:cNvCxnSpPr>
            <a:cxnSpLocks noChangeShapeType="1"/>
          </p:cNvCxnSpPr>
          <p:nvPr/>
        </p:nvCxnSpPr>
        <p:spPr bwMode="auto">
          <a:xfrm>
            <a:off x="3492500" y="1628775"/>
            <a:ext cx="238125" cy="20637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lg" len="lg"/>
          </a:ln>
        </p:spPr>
      </p:cxnSp>
      <p:cxnSp>
        <p:nvCxnSpPr>
          <p:cNvPr id="162850" name="Straight Arrow Connector 42"/>
          <p:cNvCxnSpPr>
            <a:cxnSpLocks noChangeShapeType="1"/>
          </p:cNvCxnSpPr>
          <p:nvPr/>
        </p:nvCxnSpPr>
        <p:spPr bwMode="auto">
          <a:xfrm flipH="1">
            <a:off x="2339975" y="1628775"/>
            <a:ext cx="215900" cy="22542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lg" len="lg"/>
          </a:ln>
        </p:spPr>
      </p:cxnSp>
      <p:sp>
        <p:nvSpPr>
          <p:cNvPr id="162851" name="Téglalap 61"/>
          <p:cNvSpPr>
            <a:spLocks noChangeArrowheads="1"/>
          </p:cNvSpPr>
          <p:nvPr/>
        </p:nvSpPr>
        <p:spPr bwMode="auto">
          <a:xfrm>
            <a:off x="7286625" y="6143625"/>
            <a:ext cx="1485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578963"/>
              </a:buClr>
              <a:buFont typeface="Monotype Sorts"/>
              <a:buNone/>
            </a:pPr>
            <a:r>
              <a:rPr kumimoji="1" lang="hu-HU" i="1">
                <a:solidFill>
                  <a:srgbClr val="578963"/>
                </a:solidFill>
                <a:latin typeface="Comic Sans MS" pitchFamily="66" charset="0"/>
              </a:rPr>
              <a:t>citokinek</a:t>
            </a:r>
          </a:p>
        </p:txBody>
      </p:sp>
      <p:cxnSp>
        <p:nvCxnSpPr>
          <p:cNvPr id="63" name="Egyenes összekötő nyíllal 62"/>
          <p:cNvCxnSpPr/>
          <p:nvPr/>
        </p:nvCxnSpPr>
        <p:spPr>
          <a:xfrm flipH="1">
            <a:off x="2195736" y="1484784"/>
            <a:ext cx="28803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nyíllal 64"/>
          <p:cNvCxnSpPr/>
          <p:nvPr/>
        </p:nvCxnSpPr>
        <p:spPr>
          <a:xfrm>
            <a:off x="3635896" y="1484784"/>
            <a:ext cx="28803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nyíllal 67"/>
          <p:cNvCxnSpPr/>
          <p:nvPr/>
        </p:nvCxnSpPr>
        <p:spPr>
          <a:xfrm>
            <a:off x="4788024" y="2204864"/>
            <a:ext cx="20162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gyenes összekötő nyíllal 69"/>
          <p:cNvCxnSpPr/>
          <p:nvPr/>
        </p:nvCxnSpPr>
        <p:spPr>
          <a:xfrm flipH="1">
            <a:off x="1259632" y="2780928"/>
            <a:ext cx="237626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gyenes összekötő nyíllal 71"/>
          <p:cNvCxnSpPr/>
          <p:nvPr/>
        </p:nvCxnSpPr>
        <p:spPr>
          <a:xfrm flipH="1">
            <a:off x="2627784" y="2852936"/>
            <a:ext cx="144016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gyenes összekötő nyíllal 73"/>
          <p:cNvCxnSpPr/>
          <p:nvPr/>
        </p:nvCxnSpPr>
        <p:spPr>
          <a:xfrm flipH="1">
            <a:off x="3923928" y="2996952"/>
            <a:ext cx="28803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gyenes összekötő nyíllal 75"/>
          <p:cNvCxnSpPr/>
          <p:nvPr/>
        </p:nvCxnSpPr>
        <p:spPr>
          <a:xfrm>
            <a:off x="4572000" y="2780928"/>
            <a:ext cx="576064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nyíllal 77"/>
          <p:cNvCxnSpPr/>
          <p:nvPr/>
        </p:nvCxnSpPr>
        <p:spPr>
          <a:xfrm>
            <a:off x="4716016" y="2636912"/>
            <a:ext cx="1512168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gyenes összekötő nyíllal 79"/>
          <p:cNvCxnSpPr/>
          <p:nvPr/>
        </p:nvCxnSpPr>
        <p:spPr>
          <a:xfrm>
            <a:off x="4716016" y="2492896"/>
            <a:ext cx="2808312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Szövegdoboz 80"/>
          <p:cNvSpPr txBox="1"/>
          <p:nvPr/>
        </p:nvSpPr>
        <p:spPr>
          <a:xfrm>
            <a:off x="323528" y="332656"/>
            <a:ext cx="864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solidFill>
                  <a:srgbClr val="FF0000"/>
                </a:solidFill>
              </a:rPr>
              <a:t>!</a:t>
            </a:r>
            <a:endParaRPr lang="hu-HU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6488112" cy="5400675"/>
          </a:xfrm>
          <a:prstGeom prst="rect">
            <a:avLst/>
          </a:prstGeom>
          <a:noFill/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467544" y="188640"/>
            <a:ext cx="78488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dirty="0"/>
              <a:t>A </a:t>
            </a:r>
            <a:r>
              <a:rPr lang="hu-HU" sz="3200" dirty="0" err="1"/>
              <a:t>T-sejt-polarizáció</a:t>
            </a:r>
            <a:r>
              <a:rPr lang="hu-HU" sz="3200" dirty="0"/>
              <a:t> biológiai jelentősége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719F2954-1B20-4FD6-8898-9BA14293DEA4}" type="slidenum">
              <a:rPr lang="hu-HU"/>
              <a:pPr/>
              <a:t>39</a:t>
            </a:fld>
            <a:endParaRPr lang="hu-HU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5888"/>
            <a:ext cx="8229600" cy="581025"/>
          </a:xfrm>
        </p:spPr>
        <p:txBody>
          <a:bodyPr lIns="91440" tIns="45720" rIns="91440" bIns="45720"/>
          <a:lstStyle/>
          <a:p>
            <a:pPr eaLnBrk="1" hangingPunct="1"/>
            <a:r>
              <a:rPr lang="hu-HU" sz="3200" b="1" dirty="0" err="1" smtClean="0">
                <a:solidFill>
                  <a:srgbClr val="FF0000"/>
                </a:solidFill>
              </a:rPr>
              <a:t>Lymphocyta</a:t>
            </a:r>
            <a:r>
              <a:rPr lang="hu-HU" sz="3200" b="1" dirty="0" smtClean="0">
                <a:solidFill>
                  <a:srgbClr val="FF0000"/>
                </a:solidFill>
              </a:rPr>
              <a:t> alcsoportok</a:t>
            </a: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1822450" y="685800"/>
            <a:ext cx="526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hu-HU" sz="1600">
                <a:solidFill>
                  <a:schemeClr val="tx1"/>
                </a:solidFill>
                <a:latin typeface="Arial" pitchFamily="34" charset="0"/>
              </a:rPr>
              <a:t>Funkcionális és morfológiai (immunfenotípus) kategóriák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466725" y="1219200"/>
            <a:ext cx="8459788" cy="5522913"/>
            <a:chOff x="294" y="768"/>
            <a:chExt cx="5329" cy="3479"/>
          </a:xfrm>
        </p:grpSpPr>
        <p:pic>
          <p:nvPicPr>
            <p:cNvPr id="151596" name="Picture 44" descr="1_2_lymphocyt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9" y="3067"/>
              <a:ext cx="974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1557" name="Text Box 5"/>
            <p:cNvSpPr txBox="1">
              <a:spLocks noChangeArrowheads="1"/>
            </p:cNvSpPr>
            <p:nvPr/>
          </p:nvSpPr>
          <p:spPr bwMode="auto">
            <a:xfrm>
              <a:off x="4678" y="768"/>
              <a:ext cx="56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CD3-</a:t>
              </a:r>
            </a:p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CD56+</a:t>
              </a:r>
            </a:p>
          </p:txBody>
        </p:sp>
        <p:sp>
          <p:nvSpPr>
            <p:cNvPr id="151558" name="Text Box 6"/>
            <p:cNvSpPr txBox="1">
              <a:spLocks noChangeArrowheads="1"/>
            </p:cNvSpPr>
            <p:nvPr/>
          </p:nvSpPr>
          <p:spPr bwMode="auto">
            <a:xfrm>
              <a:off x="369" y="1176"/>
              <a:ext cx="56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CD3+</a:t>
              </a:r>
            </a:p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CD56+</a:t>
              </a:r>
            </a:p>
          </p:txBody>
        </p:sp>
        <p:sp>
          <p:nvSpPr>
            <p:cNvPr id="151559" name="Text Box 7"/>
            <p:cNvSpPr txBox="1">
              <a:spLocks noChangeArrowheads="1"/>
            </p:cNvSpPr>
            <p:nvPr/>
          </p:nvSpPr>
          <p:spPr bwMode="auto">
            <a:xfrm>
              <a:off x="3862" y="1535"/>
              <a:ext cx="5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CD19+</a:t>
              </a:r>
            </a:p>
          </p:txBody>
        </p:sp>
        <p:sp>
          <p:nvSpPr>
            <p:cNvPr id="151560" name="Text Box 8"/>
            <p:cNvSpPr txBox="1">
              <a:spLocks noChangeArrowheads="1"/>
            </p:cNvSpPr>
            <p:nvPr/>
          </p:nvSpPr>
          <p:spPr bwMode="auto">
            <a:xfrm>
              <a:off x="295" y="2627"/>
              <a:ext cx="626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CD3+</a:t>
              </a:r>
            </a:p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Symbol" pitchFamily="18" charset="2"/>
                </a:rPr>
                <a:t>gd</a:t>
              </a:r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TCR+</a:t>
              </a:r>
            </a:p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CD4-</a:t>
              </a:r>
            </a:p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CD8-</a:t>
              </a:r>
            </a:p>
          </p:txBody>
        </p:sp>
        <p:sp>
          <p:nvSpPr>
            <p:cNvPr id="151561" name="Text Box 9"/>
            <p:cNvSpPr txBox="1">
              <a:spLocks noChangeArrowheads="1"/>
            </p:cNvSpPr>
            <p:nvPr/>
          </p:nvSpPr>
          <p:spPr bwMode="auto">
            <a:xfrm>
              <a:off x="1231" y="2627"/>
              <a:ext cx="48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CD3+</a:t>
              </a:r>
            </a:p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CD8+</a:t>
              </a:r>
            </a:p>
          </p:txBody>
        </p:sp>
        <p:sp>
          <p:nvSpPr>
            <p:cNvPr id="151562" name="Text Box 10"/>
            <p:cNvSpPr txBox="1">
              <a:spLocks noChangeArrowheads="1"/>
            </p:cNvSpPr>
            <p:nvPr/>
          </p:nvSpPr>
          <p:spPr bwMode="auto">
            <a:xfrm>
              <a:off x="2637" y="1811"/>
              <a:ext cx="48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CD3+</a:t>
              </a:r>
            </a:p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CD4+</a:t>
              </a:r>
            </a:p>
          </p:txBody>
        </p:sp>
        <p:sp>
          <p:nvSpPr>
            <p:cNvPr id="151563" name="Text Box 11"/>
            <p:cNvSpPr txBox="1">
              <a:spLocks noChangeArrowheads="1"/>
            </p:cNvSpPr>
            <p:nvPr/>
          </p:nvSpPr>
          <p:spPr bwMode="auto">
            <a:xfrm>
              <a:off x="1775" y="1357"/>
              <a:ext cx="4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CD3+</a:t>
              </a:r>
            </a:p>
          </p:txBody>
        </p:sp>
        <p:sp>
          <p:nvSpPr>
            <p:cNvPr id="151564" name="Text Box 12"/>
            <p:cNvSpPr txBox="1">
              <a:spLocks noChangeArrowheads="1"/>
            </p:cNvSpPr>
            <p:nvPr/>
          </p:nvSpPr>
          <p:spPr bwMode="auto">
            <a:xfrm>
              <a:off x="1881" y="3670"/>
              <a:ext cx="681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chemeClr val="accent2"/>
                  </a:solidFill>
                  <a:latin typeface="Arial" pitchFamily="34" charset="0"/>
                </a:rPr>
                <a:t>IFNg+</a:t>
              </a:r>
            </a:p>
            <a:p>
              <a:pPr algn="ctr" eaLnBrk="1" hangingPunct="1"/>
              <a:r>
                <a:rPr lang="hu-HU" sz="1800" b="1">
                  <a:solidFill>
                    <a:schemeClr val="accent2"/>
                  </a:solidFill>
                  <a:latin typeface="Arial" pitchFamily="34" charset="0"/>
                </a:rPr>
                <a:t>IL-12+</a:t>
              </a:r>
            </a:p>
            <a:p>
              <a:pPr algn="ctr" eaLnBrk="1" hangingPunct="1"/>
              <a:r>
                <a:rPr lang="hu-HU" sz="1800" b="1">
                  <a:solidFill>
                    <a:schemeClr val="accent2"/>
                  </a:solidFill>
                  <a:latin typeface="Arial" pitchFamily="34" charset="0"/>
                </a:rPr>
                <a:t>TNF</a:t>
              </a:r>
              <a:r>
                <a:rPr lang="hu-HU" sz="1800" b="1">
                  <a:solidFill>
                    <a:schemeClr val="accent2"/>
                  </a:solidFill>
                  <a:latin typeface="Symbol" pitchFamily="18" charset="2"/>
                </a:rPr>
                <a:t>a,b+</a:t>
              </a:r>
            </a:p>
          </p:txBody>
        </p:sp>
        <p:sp>
          <p:nvSpPr>
            <p:cNvPr id="151565" name="Text Box 13"/>
            <p:cNvSpPr txBox="1">
              <a:spLocks noChangeArrowheads="1"/>
            </p:cNvSpPr>
            <p:nvPr/>
          </p:nvSpPr>
          <p:spPr bwMode="auto">
            <a:xfrm>
              <a:off x="2675" y="3653"/>
              <a:ext cx="441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400" b="1">
                  <a:solidFill>
                    <a:schemeClr val="accent2"/>
                  </a:solidFill>
                  <a:latin typeface="Arial" pitchFamily="34" charset="0"/>
                </a:rPr>
                <a:t>IL4+</a:t>
              </a:r>
            </a:p>
            <a:p>
              <a:pPr algn="ctr" eaLnBrk="1" hangingPunct="1"/>
              <a:r>
                <a:rPr lang="hu-HU" sz="1400" b="1">
                  <a:solidFill>
                    <a:schemeClr val="accent2"/>
                  </a:solidFill>
                  <a:latin typeface="Arial" pitchFamily="34" charset="0"/>
                </a:rPr>
                <a:t>IL-5+</a:t>
              </a:r>
            </a:p>
            <a:p>
              <a:pPr algn="ctr" eaLnBrk="1" hangingPunct="1"/>
              <a:r>
                <a:rPr lang="hu-HU" sz="1400" b="1">
                  <a:solidFill>
                    <a:schemeClr val="accent2"/>
                  </a:solidFill>
                  <a:latin typeface="Arial" pitchFamily="34" charset="0"/>
                </a:rPr>
                <a:t>IL-10+</a:t>
              </a:r>
            </a:p>
            <a:p>
              <a:pPr algn="ctr" eaLnBrk="1" hangingPunct="1"/>
              <a:r>
                <a:rPr lang="hu-HU" sz="1400" b="1">
                  <a:solidFill>
                    <a:schemeClr val="accent2"/>
                  </a:solidFill>
                  <a:latin typeface="Arial" pitchFamily="34" charset="0"/>
                </a:rPr>
                <a:t>IL-13+</a:t>
              </a:r>
            </a:p>
          </p:txBody>
        </p:sp>
        <p:sp>
          <p:nvSpPr>
            <p:cNvPr id="151566" name="Text Box 14"/>
            <p:cNvSpPr txBox="1">
              <a:spLocks noChangeArrowheads="1"/>
            </p:cNvSpPr>
            <p:nvPr/>
          </p:nvSpPr>
          <p:spPr bwMode="auto">
            <a:xfrm>
              <a:off x="3356" y="3616"/>
              <a:ext cx="56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chemeClr val="accent2"/>
                  </a:solidFill>
                  <a:latin typeface="Arial" pitchFamily="34" charset="0"/>
                </a:rPr>
                <a:t>IL-17+</a:t>
              </a:r>
            </a:p>
            <a:p>
              <a:pPr algn="ctr" eaLnBrk="1" hangingPunct="1"/>
              <a:r>
                <a:rPr lang="hu-HU" sz="1800" b="1">
                  <a:solidFill>
                    <a:schemeClr val="accent2"/>
                  </a:solidFill>
                  <a:latin typeface="Arial" pitchFamily="34" charset="0"/>
                </a:rPr>
                <a:t>TGF</a:t>
              </a:r>
              <a:r>
                <a:rPr lang="hu-HU" sz="1800" b="1">
                  <a:solidFill>
                    <a:schemeClr val="accent2"/>
                  </a:solidFill>
                  <a:latin typeface="Symbol" pitchFamily="18" charset="2"/>
                </a:rPr>
                <a:t>b</a:t>
              </a:r>
              <a:r>
                <a:rPr lang="hu-HU" sz="1800" b="1">
                  <a:solidFill>
                    <a:schemeClr val="accent2"/>
                  </a:solidFill>
                  <a:latin typeface="Arial" pitchFamily="34" charset="0"/>
                </a:rPr>
                <a:t>+</a:t>
              </a:r>
            </a:p>
          </p:txBody>
        </p:sp>
        <p:sp>
          <p:nvSpPr>
            <p:cNvPr id="151567" name="Oval 15"/>
            <p:cNvSpPr>
              <a:spLocks noChangeArrowheads="1"/>
            </p:cNvSpPr>
            <p:nvPr/>
          </p:nvSpPr>
          <p:spPr bwMode="auto">
            <a:xfrm>
              <a:off x="2834" y="1037"/>
              <a:ext cx="590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Ly</a:t>
              </a:r>
            </a:p>
          </p:txBody>
        </p:sp>
        <p:sp>
          <p:nvSpPr>
            <p:cNvPr id="151568" name="Oval 16"/>
            <p:cNvSpPr>
              <a:spLocks noChangeArrowheads="1"/>
            </p:cNvSpPr>
            <p:nvPr/>
          </p:nvSpPr>
          <p:spPr bwMode="auto">
            <a:xfrm>
              <a:off x="1700" y="1581"/>
              <a:ext cx="590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T</a:t>
              </a:r>
            </a:p>
          </p:txBody>
        </p:sp>
        <p:sp>
          <p:nvSpPr>
            <p:cNvPr id="151569" name="Oval 17"/>
            <p:cNvSpPr>
              <a:spLocks noChangeArrowheads="1"/>
            </p:cNvSpPr>
            <p:nvPr/>
          </p:nvSpPr>
          <p:spPr bwMode="auto">
            <a:xfrm>
              <a:off x="3787" y="1716"/>
              <a:ext cx="590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B</a:t>
              </a:r>
            </a:p>
          </p:txBody>
        </p:sp>
        <p:sp>
          <p:nvSpPr>
            <p:cNvPr id="151570" name="Oval 18"/>
            <p:cNvSpPr>
              <a:spLocks noChangeArrowheads="1"/>
            </p:cNvSpPr>
            <p:nvPr/>
          </p:nvSpPr>
          <p:spPr bwMode="auto">
            <a:xfrm>
              <a:off x="4649" y="1173"/>
              <a:ext cx="590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NK</a:t>
              </a:r>
            </a:p>
          </p:txBody>
        </p:sp>
        <p:sp>
          <p:nvSpPr>
            <p:cNvPr id="151571" name="Oval 19"/>
            <p:cNvSpPr>
              <a:spLocks noChangeArrowheads="1"/>
            </p:cNvSpPr>
            <p:nvPr/>
          </p:nvSpPr>
          <p:spPr bwMode="auto">
            <a:xfrm>
              <a:off x="1156" y="2216"/>
              <a:ext cx="590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Tc</a:t>
              </a:r>
            </a:p>
          </p:txBody>
        </p:sp>
        <p:sp>
          <p:nvSpPr>
            <p:cNvPr id="151572" name="Oval 20"/>
            <p:cNvSpPr>
              <a:spLocks noChangeArrowheads="1"/>
            </p:cNvSpPr>
            <p:nvPr/>
          </p:nvSpPr>
          <p:spPr bwMode="auto">
            <a:xfrm>
              <a:off x="2517" y="2216"/>
              <a:ext cx="590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Th</a:t>
              </a:r>
            </a:p>
          </p:txBody>
        </p:sp>
        <p:sp>
          <p:nvSpPr>
            <p:cNvPr id="151573" name="Oval 21"/>
            <p:cNvSpPr>
              <a:spLocks noChangeArrowheads="1"/>
            </p:cNvSpPr>
            <p:nvPr/>
          </p:nvSpPr>
          <p:spPr bwMode="auto">
            <a:xfrm>
              <a:off x="3317" y="3204"/>
              <a:ext cx="590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Th17</a:t>
              </a:r>
            </a:p>
          </p:txBody>
        </p:sp>
        <p:sp>
          <p:nvSpPr>
            <p:cNvPr id="151574" name="Oval 22"/>
            <p:cNvSpPr>
              <a:spLocks noChangeArrowheads="1"/>
            </p:cNvSpPr>
            <p:nvPr/>
          </p:nvSpPr>
          <p:spPr bwMode="auto">
            <a:xfrm>
              <a:off x="2608" y="3209"/>
              <a:ext cx="590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Th2</a:t>
              </a:r>
            </a:p>
          </p:txBody>
        </p:sp>
        <p:sp>
          <p:nvSpPr>
            <p:cNvPr id="151575" name="Oval 23"/>
            <p:cNvSpPr>
              <a:spLocks noChangeArrowheads="1"/>
            </p:cNvSpPr>
            <p:nvPr/>
          </p:nvSpPr>
          <p:spPr bwMode="auto">
            <a:xfrm>
              <a:off x="1903" y="3213"/>
              <a:ext cx="590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Th1</a:t>
              </a:r>
            </a:p>
          </p:txBody>
        </p:sp>
        <p:sp>
          <p:nvSpPr>
            <p:cNvPr id="151576" name="Oval 24"/>
            <p:cNvSpPr>
              <a:spLocks noChangeArrowheads="1"/>
            </p:cNvSpPr>
            <p:nvPr/>
          </p:nvSpPr>
          <p:spPr bwMode="auto">
            <a:xfrm>
              <a:off x="295" y="2216"/>
              <a:ext cx="590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Symbol" pitchFamily="18" charset="2"/>
                </a:rPr>
                <a:t>gd</a:t>
              </a:r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T</a:t>
              </a:r>
            </a:p>
          </p:txBody>
        </p:sp>
        <p:sp>
          <p:nvSpPr>
            <p:cNvPr id="151577" name="Oval 25"/>
            <p:cNvSpPr>
              <a:spLocks noChangeArrowheads="1"/>
            </p:cNvSpPr>
            <p:nvPr/>
          </p:nvSpPr>
          <p:spPr bwMode="auto">
            <a:xfrm>
              <a:off x="294" y="1581"/>
              <a:ext cx="590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NKT</a:t>
              </a:r>
            </a:p>
          </p:txBody>
        </p:sp>
        <p:sp>
          <p:nvSpPr>
            <p:cNvPr id="151578" name="Line 26"/>
            <p:cNvSpPr>
              <a:spLocks noChangeShapeType="1"/>
            </p:cNvSpPr>
            <p:nvPr/>
          </p:nvSpPr>
          <p:spPr bwMode="auto">
            <a:xfrm flipH="1">
              <a:off x="2245" y="1354"/>
              <a:ext cx="544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579" name="Line 27"/>
            <p:cNvSpPr>
              <a:spLocks noChangeShapeType="1"/>
            </p:cNvSpPr>
            <p:nvPr/>
          </p:nvSpPr>
          <p:spPr bwMode="auto">
            <a:xfrm>
              <a:off x="3515" y="1218"/>
              <a:ext cx="108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580" name="Line 28"/>
            <p:cNvSpPr>
              <a:spLocks noChangeShapeType="1"/>
            </p:cNvSpPr>
            <p:nvPr/>
          </p:nvSpPr>
          <p:spPr bwMode="auto">
            <a:xfrm>
              <a:off x="3424" y="1400"/>
              <a:ext cx="454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581" name="Line 29"/>
            <p:cNvSpPr>
              <a:spLocks noChangeShapeType="1"/>
            </p:cNvSpPr>
            <p:nvPr/>
          </p:nvSpPr>
          <p:spPr bwMode="auto">
            <a:xfrm flipH="1">
              <a:off x="1610" y="2579"/>
              <a:ext cx="952" cy="5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582" name="Line 30"/>
            <p:cNvSpPr>
              <a:spLocks noChangeShapeType="1"/>
            </p:cNvSpPr>
            <p:nvPr/>
          </p:nvSpPr>
          <p:spPr bwMode="auto">
            <a:xfrm>
              <a:off x="2835" y="2670"/>
              <a:ext cx="0" cy="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583" name="Line 31"/>
            <p:cNvSpPr>
              <a:spLocks noChangeShapeType="1"/>
            </p:cNvSpPr>
            <p:nvPr/>
          </p:nvSpPr>
          <p:spPr bwMode="auto">
            <a:xfrm>
              <a:off x="3061" y="2625"/>
              <a:ext cx="409" cy="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584" name="Line 32"/>
            <p:cNvSpPr>
              <a:spLocks noChangeShapeType="1"/>
            </p:cNvSpPr>
            <p:nvPr/>
          </p:nvSpPr>
          <p:spPr bwMode="auto">
            <a:xfrm flipH="1">
              <a:off x="1610" y="2035"/>
              <a:ext cx="227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585" name="Line 33"/>
            <p:cNvSpPr>
              <a:spLocks noChangeShapeType="1"/>
            </p:cNvSpPr>
            <p:nvPr/>
          </p:nvSpPr>
          <p:spPr bwMode="auto">
            <a:xfrm>
              <a:off x="2200" y="1989"/>
              <a:ext cx="362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586" name="Line 34"/>
            <p:cNvSpPr>
              <a:spLocks noChangeShapeType="1"/>
            </p:cNvSpPr>
            <p:nvPr/>
          </p:nvSpPr>
          <p:spPr bwMode="auto">
            <a:xfrm flipH="1">
              <a:off x="839" y="1899"/>
              <a:ext cx="816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587" name="Line 35"/>
            <p:cNvSpPr>
              <a:spLocks noChangeShapeType="1"/>
            </p:cNvSpPr>
            <p:nvPr/>
          </p:nvSpPr>
          <p:spPr bwMode="auto">
            <a:xfrm flipH="1">
              <a:off x="930" y="1762"/>
              <a:ext cx="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588" name="Oval 36"/>
            <p:cNvSpPr>
              <a:spLocks noChangeArrowheads="1"/>
            </p:cNvSpPr>
            <p:nvPr/>
          </p:nvSpPr>
          <p:spPr bwMode="auto">
            <a:xfrm>
              <a:off x="3742" y="2351"/>
              <a:ext cx="771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Plazmasejt</a:t>
              </a:r>
            </a:p>
          </p:txBody>
        </p:sp>
        <p:sp>
          <p:nvSpPr>
            <p:cNvPr id="151589" name="Line 37"/>
            <p:cNvSpPr>
              <a:spLocks noChangeShapeType="1"/>
            </p:cNvSpPr>
            <p:nvPr/>
          </p:nvSpPr>
          <p:spPr bwMode="auto">
            <a:xfrm>
              <a:off x="4105" y="2125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590" name="Text Box 38"/>
            <p:cNvSpPr txBox="1">
              <a:spLocks noChangeArrowheads="1"/>
            </p:cNvSpPr>
            <p:nvPr/>
          </p:nvSpPr>
          <p:spPr bwMode="auto">
            <a:xfrm>
              <a:off x="3651" y="2714"/>
              <a:ext cx="11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chemeClr val="accent2"/>
                  </a:solidFill>
                  <a:latin typeface="Arial" pitchFamily="34" charset="0"/>
                </a:rPr>
                <a:t>ic könnyűlánc+</a:t>
              </a:r>
            </a:p>
          </p:txBody>
        </p:sp>
        <p:sp>
          <p:nvSpPr>
            <p:cNvPr id="151591" name="Oval 39"/>
            <p:cNvSpPr>
              <a:spLocks noChangeArrowheads="1"/>
            </p:cNvSpPr>
            <p:nvPr/>
          </p:nvSpPr>
          <p:spPr bwMode="auto">
            <a:xfrm>
              <a:off x="4513" y="1671"/>
              <a:ext cx="408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B1</a:t>
              </a:r>
            </a:p>
          </p:txBody>
        </p:sp>
        <p:sp>
          <p:nvSpPr>
            <p:cNvPr id="151592" name="Oval 40"/>
            <p:cNvSpPr>
              <a:spLocks noChangeArrowheads="1"/>
            </p:cNvSpPr>
            <p:nvPr/>
          </p:nvSpPr>
          <p:spPr bwMode="auto">
            <a:xfrm>
              <a:off x="4513" y="1988"/>
              <a:ext cx="408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B2</a:t>
              </a:r>
            </a:p>
          </p:txBody>
        </p:sp>
        <p:sp>
          <p:nvSpPr>
            <p:cNvPr id="151593" name="Line 41"/>
            <p:cNvSpPr>
              <a:spLocks noChangeShapeType="1"/>
            </p:cNvSpPr>
            <p:nvPr/>
          </p:nvSpPr>
          <p:spPr bwMode="auto">
            <a:xfrm flipV="1">
              <a:off x="4377" y="1852"/>
              <a:ext cx="136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594" name="Line 42"/>
            <p:cNvSpPr>
              <a:spLocks noChangeShapeType="1"/>
            </p:cNvSpPr>
            <p:nvPr/>
          </p:nvSpPr>
          <p:spPr bwMode="auto">
            <a:xfrm>
              <a:off x="4377" y="1898"/>
              <a:ext cx="136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595" name="Text Box 43"/>
            <p:cNvSpPr txBox="1">
              <a:spLocks noChangeArrowheads="1"/>
            </p:cNvSpPr>
            <p:nvPr/>
          </p:nvSpPr>
          <p:spPr bwMode="auto">
            <a:xfrm>
              <a:off x="4887" y="1671"/>
              <a:ext cx="4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CD5+</a:t>
              </a:r>
            </a:p>
          </p:txBody>
        </p:sp>
        <p:sp>
          <p:nvSpPr>
            <p:cNvPr id="151597" name="Text Box 12"/>
            <p:cNvSpPr txBox="1">
              <a:spLocks noChangeArrowheads="1"/>
            </p:cNvSpPr>
            <p:nvPr/>
          </p:nvSpPr>
          <p:spPr bwMode="auto">
            <a:xfrm>
              <a:off x="1066" y="3670"/>
              <a:ext cx="772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CD4+</a:t>
              </a:r>
            </a:p>
            <a:p>
              <a:pPr algn="ctr" eaLnBrk="1" hangingPunct="1"/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CD25</a:t>
              </a:r>
              <a:r>
                <a:rPr lang="hu-HU" sz="1800" b="1" baseline="30000">
                  <a:solidFill>
                    <a:srgbClr val="FF0066"/>
                  </a:solidFill>
                  <a:latin typeface="Arial" pitchFamily="34" charset="0"/>
                </a:rPr>
                <a:t>high</a:t>
              </a:r>
              <a:r>
                <a:rPr lang="hu-HU" sz="1800" b="1">
                  <a:solidFill>
                    <a:srgbClr val="FF0066"/>
                  </a:solidFill>
                  <a:latin typeface="Arial" pitchFamily="34" charset="0"/>
                </a:rPr>
                <a:t>+</a:t>
              </a:r>
            </a:p>
            <a:p>
              <a:pPr algn="ctr" eaLnBrk="1" hangingPunct="1"/>
              <a:r>
                <a:rPr lang="hu-HU" sz="1800" b="1">
                  <a:solidFill>
                    <a:schemeClr val="accent2"/>
                  </a:solidFill>
                  <a:latin typeface="Arial" pitchFamily="34" charset="0"/>
                </a:rPr>
                <a:t>Foxp3+</a:t>
              </a:r>
              <a:endParaRPr lang="hu-HU" sz="1800" b="1">
                <a:solidFill>
                  <a:schemeClr val="accent2"/>
                </a:solidFill>
                <a:latin typeface="Symbol" pitchFamily="18" charset="2"/>
              </a:endParaRPr>
            </a:p>
          </p:txBody>
        </p:sp>
        <p:sp>
          <p:nvSpPr>
            <p:cNvPr id="151598" name="Oval 23"/>
            <p:cNvSpPr>
              <a:spLocks noChangeArrowheads="1"/>
            </p:cNvSpPr>
            <p:nvPr/>
          </p:nvSpPr>
          <p:spPr bwMode="auto">
            <a:xfrm>
              <a:off x="1133" y="3213"/>
              <a:ext cx="590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hu-HU" sz="1800" b="1">
                  <a:solidFill>
                    <a:schemeClr val="tx1"/>
                  </a:solidFill>
                  <a:latin typeface="Arial" pitchFamily="34" charset="0"/>
                </a:rPr>
                <a:t>Treg</a:t>
              </a:r>
            </a:p>
          </p:txBody>
        </p:sp>
        <p:sp>
          <p:nvSpPr>
            <p:cNvPr id="151599" name="Line 29"/>
            <p:cNvSpPr>
              <a:spLocks noChangeShapeType="1"/>
            </p:cNvSpPr>
            <p:nvPr/>
          </p:nvSpPr>
          <p:spPr bwMode="auto">
            <a:xfrm flipH="1">
              <a:off x="2290" y="2614"/>
              <a:ext cx="363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9" name="Szövegdoboz 48"/>
          <p:cNvSpPr txBox="1"/>
          <p:nvPr/>
        </p:nvSpPr>
        <p:spPr>
          <a:xfrm>
            <a:off x="323528" y="332656"/>
            <a:ext cx="864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solidFill>
                  <a:srgbClr val="FF0000"/>
                </a:solidFill>
              </a:rPr>
              <a:t>!</a:t>
            </a:r>
            <a:endParaRPr lang="hu-HU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51720" y="188640"/>
            <a:ext cx="4532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Az immunválasz jellemzői: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323528" y="836712"/>
            <a:ext cx="820891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>
              <a:lnSpc>
                <a:spcPct val="80000"/>
              </a:lnSpc>
            </a:pPr>
            <a:r>
              <a:rPr lang="hu-HU" sz="2000" b="1" dirty="0" smtClean="0"/>
              <a:t>1.   </a:t>
            </a:r>
            <a:r>
              <a:rPr lang="hu-HU" sz="2000" b="1" dirty="0" err="1" smtClean="0"/>
              <a:t>Antigénspecifitás</a:t>
            </a:r>
            <a:r>
              <a:rPr lang="hu-HU" sz="2000" b="1" dirty="0" smtClean="0"/>
              <a:t>: </a:t>
            </a:r>
            <a:r>
              <a:rPr lang="hu-HU" sz="2000" dirty="0" smtClean="0"/>
              <a:t>specifikus a felismert anyagra, a fajlagosság a válasz egészére jellemző</a:t>
            </a:r>
            <a:endParaRPr lang="hu-HU" sz="2000" b="1" dirty="0" smtClean="0"/>
          </a:p>
          <a:p>
            <a:pPr marL="533400" indent="-533400">
              <a:lnSpc>
                <a:spcPct val="80000"/>
              </a:lnSpc>
            </a:pPr>
            <a:r>
              <a:rPr lang="hu-HU" sz="2000" b="1" dirty="0" smtClean="0"/>
              <a:t>2.   Nagyfokú antigén érzékenység: </a:t>
            </a:r>
            <a:r>
              <a:rPr lang="hu-HU" sz="2000" dirty="0" smtClean="0"/>
              <a:t>kis mennyiségű </a:t>
            </a:r>
            <a:r>
              <a:rPr lang="hu-HU" sz="2000" dirty="0" err="1" smtClean="0"/>
              <a:t>ag</a:t>
            </a:r>
            <a:r>
              <a:rPr lang="hu-HU" sz="2000" dirty="0" smtClean="0"/>
              <a:t> megjelenésére is reagál</a:t>
            </a:r>
            <a:endParaRPr lang="hu-HU" sz="2000" b="1" dirty="0" smtClean="0"/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hu-HU" sz="2000" b="1" dirty="0" smtClean="0"/>
              <a:t>3.   Memória: </a:t>
            </a:r>
            <a:r>
              <a:rPr lang="hu-HU" sz="2000" dirty="0" smtClean="0"/>
              <a:t>ismételt expozíció esetén gyorsabb és hatékonyabb válasz, memóriasejtek</a:t>
            </a:r>
            <a:endParaRPr lang="hu-HU" sz="2000" b="1" dirty="0" smtClean="0"/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hu-HU" sz="2000" b="1" dirty="0" smtClean="0"/>
              <a:t>4.   Klónszelekció elvén alapuló működés: </a:t>
            </a:r>
            <a:r>
              <a:rPr lang="hu-HU" sz="2000" dirty="0" smtClean="0"/>
              <a:t>a </a:t>
            </a:r>
            <a:r>
              <a:rPr lang="hu-HU" sz="2000" dirty="0" err="1" smtClean="0"/>
              <a:t>recirkuláló</a:t>
            </a:r>
            <a:r>
              <a:rPr lang="hu-HU" sz="2000" dirty="0" smtClean="0"/>
              <a:t> </a:t>
            </a:r>
            <a:r>
              <a:rPr lang="hu-HU" sz="2000" dirty="0" err="1" smtClean="0"/>
              <a:t>limfocita</a:t>
            </a:r>
            <a:r>
              <a:rPr lang="hu-HU" sz="2000" dirty="0" smtClean="0"/>
              <a:t> tömeg tagjai specifikus receptorral rendelkeznek. Antigénnel találkozva abbahagyják a vándorlást, aktiválódnak, </a:t>
            </a:r>
            <a:r>
              <a:rPr lang="hu-HU" sz="2000" dirty="0" err="1" smtClean="0"/>
              <a:t>proliferálnak</a:t>
            </a:r>
            <a:r>
              <a:rPr lang="hu-HU" sz="2000" dirty="0" smtClean="0"/>
              <a:t>, és </a:t>
            </a:r>
            <a:r>
              <a:rPr lang="hu-HU" sz="2000" dirty="0" err="1" smtClean="0"/>
              <a:t>többezer</a:t>
            </a:r>
            <a:r>
              <a:rPr lang="hu-HU" sz="2000" dirty="0" smtClean="0"/>
              <a:t> sejtből (klónból) álló kolóniákat hoznak létre (melyek minden tagja azonos receptor </a:t>
            </a:r>
            <a:r>
              <a:rPr lang="hu-HU" sz="2000" dirty="0" err="1" smtClean="0"/>
              <a:t>specifitással</a:t>
            </a:r>
            <a:r>
              <a:rPr lang="hu-HU" sz="2000" dirty="0" smtClean="0"/>
              <a:t> rendelkezik).</a:t>
            </a:r>
          </a:p>
          <a:p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429000"/>
            <a:ext cx="4680520" cy="325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548680"/>
            <a:ext cx="7848872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Ismerendő CD molekulák:</a:t>
            </a:r>
          </a:p>
          <a:p>
            <a:endParaRPr lang="hu-HU" sz="3200" dirty="0" smtClean="0"/>
          </a:p>
          <a:p>
            <a:r>
              <a:rPr lang="hu-HU" b="1" dirty="0" smtClean="0"/>
              <a:t>CD1: </a:t>
            </a:r>
            <a:r>
              <a:rPr lang="hu-HU" dirty="0" err="1" smtClean="0"/>
              <a:t>MHCI-szerű</a:t>
            </a:r>
            <a:r>
              <a:rPr lang="hu-HU" dirty="0" smtClean="0"/>
              <a:t>, </a:t>
            </a:r>
            <a:r>
              <a:rPr lang="hu-HU" dirty="0" err="1" smtClean="0"/>
              <a:t>lipideket</a:t>
            </a:r>
            <a:r>
              <a:rPr lang="hu-HU" dirty="0" smtClean="0"/>
              <a:t>, </a:t>
            </a:r>
            <a:r>
              <a:rPr lang="hu-HU" dirty="0" err="1" smtClean="0"/>
              <a:t>glikolipideket</a:t>
            </a:r>
            <a:r>
              <a:rPr lang="hu-HU" dirty="0" smtClean="0"/>
              <a:t> prezentál (</a:t>
            </a:r>
            <a:r>
              <a:rPr lang="hu-HU" dirty="0" err="1" smtClean="0"/>
              <a:t>DC-n</a:t>
            </a:r>
            <a:r>
              <a:rPr lang="hu-HU" dirty="0" smtClean="0"/>
              <a:t>) NKT sejteknek</a:t>
            </a:r>
          </a:p>
          <a:p>
            <a:r>
              <a:rPr lang="hu-HU" b="1" dirty="0" smtClean="0"/>
              <a:t>CD3: </a:t>
            </a:r>
            <a:r>
              <a:rPr lang="hu-HU" dirty="0" smtClean="0"/>
              <a:t>minden T sejt felszínén megtalálható molekula, </a:t>
            </a:r>
            <a:r>
              <a:rPr lang="hu-HU" dirty="0" err="1" smtClean="0"/>
              <a:t>TCR-rel</a:t>
            </a:r>
            <a:r>
              <a:rPr lang="hu-HU" dirty="0" smtClean="0"/>
              <a:t> asszociált, láncai: gamma- epszilon, delta- epszilon, </a:t>
            </a:r>
            <a:r>
              <a:rPr lang="hu-HU" dirty="0" err="1" smtClean="0"/>
              <a:t>zéta-</a:t>
            </a:r>
            <a:r>
              <a:rPr lang="hu-HU" dirty="0" smtClean="0"/>
              <a:t> </a:t>
            </a:r>
            <a:r>
              <a:rPr lang="hu-HU" dirty="0" err="1" smtClean="0"/>
              <a:t>zéta</a:t>
            </a:r>
            <a:endParaRPr lang="hu-HU" dirty="0" smtClean="0"/>
          </a:p>
          <a:p>
            <a:r>
              <a:rPr lang="hu-HU" b="1" dirty="0" smtClean="0"/>
              <a:t>CD4:</a:t>
            </a:r>
            <a:r>
              <a:rPr lang="hu-HU" dirty="0" smtClean="0"/>
              <a:t> </a:t>
            </a:r>
            <a:r>
              <a:rPr lang="hu-HU" dirty="0" err="1" smtClean="0"/>
              <a:t>koreceptor</a:t>
            </a:r>
            <a:r>
              <a:rPr lang="hu-HU" dirty="0" smtClean="0"/>
              <a:t>, T </a:t>
            </a:r>
            <a:r>
              <a:rPr lang="hu-HU" dirty="0" err="1" smtClean="0"/>
              <a:t>lymphocytákon</a:t>
            </a:r>
            <a:r>
              <a:rPr lang="hu-HU" dirty="0" smtClean="0"/>
              <a:t> (</a:t>
            </a:r>
            <a:r>
              <a:rPr lang="hu-HU" dirty="0" err="1" smtClean="0"/>
              <a:t>helper</a:t>
            </a:r>
            <a:r>
              <a:rPr lang="hu-HU" dirty="0" smtClean="0"/>
              <a:t>, </a:t>
            </a:r>
            <a:r>
              <a:rPr lang="hu-HU" dirty="0" err="1" smtClean="0"/>
              <a:t>reg</a:t>
            </a:r>
            <a:r>
              <a:rPr lang="hu-HU" dirty="0" smtClean="0"/>
              <a:t>), de </a:t>
            </a:r>
            <a:r>
              <a:rPr lang="hu-HU" dirty="0" err="1" smtClean="0"/>
              <a:t>monocytákon</a:t>
            </a:r>
            <a:r>
              <a:rPr lang="hu-HU" dirty="0" smtClean="0"/>
              <a:t> is megtalálható</a:t>
            </a:r>
          </a:p>
          <a:p>
            <a:r>
              <a:rPr lang="hu-HU" b="1" dirty="0" smtClean="0"/>
              <a:t>CD5: </a:t>
            </a:r>
            <a:r>
              <a:rPr lang="hu-HU" dirty="0" smtClean="0"/>
              <a:t>B1 sejt marker </a:t>
            </a:r>
          </a:p>
          <a:p>
            <a:r>
              <a:rPr lang="hu-HU" b="1" dirty="0" smtClean="0"/>
              <a:t>CD8: </a:t>
            </a:r>
            <a:r>
              <a:rPr lang="hu-HU" dirty="0" err="1" smtClean="0"/>
              <a:t>koreceptor</a:t>
            </a:r>
            <a:r>
              <a:rPr lang="hu-HU" dirty="0" smtClean="0"/>
              <a:t>, T </a:t>
            </a:r>
            <a:r>
              <a:rPr lang="hu-HU" dirty="0" err="1" smtClean="0"/>
              <a:t>lymphocytákon</a:t>
            </a:r>
            <a:r>
              <a:rPr lang="hu-HU" dirty="0" smtClean="0"/>
              <a:t> ( </a:t>
            </a:r>
            <a:r>
              <a:rPr lang="hu-HU" dirty="0" err="1" smtClean="0"/>
              <a:t>citotxikus</a:t>
            </a:r>
            <a:r>
              <a:rPr lang="hu-HU" dirty="0" smtClean="0"/>
              <a:t>)</a:t>
            </a:r>
            <a:br>
              <a:rPr lang="hu-HU" dirty="0" smtClean="0"/>
            </a:br>
            <a:r>
              <a:rPr lang="hu-HU" b="1" dirty="0" smtClean="0"/>
              <a:t>CD9, CD10: </a:t>
            </a:r>
            <a:r>
              <a:rPr lang="hu-HU" dirty="0" smtClean="0"/>
              <a:t>ALL marker</a:t>
            </a:r>
            <a:br>
              <a:rPr lang="hu-HU" dirty="0" smtClean="0"/>
            </a:br>
            <a:r>
              <a:rPr lang="hu-HU" b="1" dirty="0" smtClean="0"/>
              <a:t>CD16, CD56: </a:t>
            </a:r>
            <a:r>
              <a:rPr lang="hu-HU" dirty="0" smtClean="0"/>
              <a:t>NK sejt marker ( CD3+ NKT, CD3- NK)</a:t>
            </a:r>
          </a:p>
          <a:p>
            <a:r>
              <a:rPr lang="hu-HU" b="1" dirty="0" smtClean="0"/>
              <a:t>CD19, CD20, CD21, CD45:</a:t>
            </a:r>
            <a:r>
              <a:rPr lang="hu-HU" dirty="0" smtClean="0"/>
              <a:t> B sejt markerek</a:t>
            </a:r>
          </a:p>
          <a:p>
            <a:r>
              <a:rPr lang="hu-HU" b="1" dirty="0" smtClean="0"/>
              <a:t>CD25: </a:t>
            </a:r>
            <a:r>
              <a:rPr lang="hu-HU" dirty="0" smtClean="0"/>
              <a:t>T </a:t>
            </a:r>
            <a:r>
              <a:rPr lang="hu-HU" dirty="0" err="1" smtClean="0"/>
              <a:t>reg</a:t>
            </a:r>
            <a:r>
              <a:rPr lang="hu-HU" dirty="0" smtClean="0"/>
              <a:t> marker (CD4 és </a:t>
            </a:r>
            <a:r>
              <a:rPr lang="hu-HU" b="1" dirty="0" smtClean="0"/>
              <a:t>FoxP3</a:t>
            </a:r>
            <a:r>
              <a:rPr lang="hu-HU" dirty="0" smtClean="0"/>
              <a:t> mellett)</a:t>
            </a:r>
            <a:br>
              <a:rPr lang="hu-HU" dirty="0" smtClean="0"/>
            </a:br>
            <a:r>
              <a:rPr lang="hu-HU" b="1" dirty="0" smtClean="0"/>
              <a:t>CD28:</a:t>
            </a:r>
            <a:r>
              <a:rPr lang="hu-HU" dirty="0" smtClean="0"/>
              <a:t> CD28-B7 (B7= </a:t>
            </a:r>
            <a:r>
              <a:rPr lang="hu-HU" b="1" dirty="0" smtClean="0"/>
              <a:t>CD80/86</a:t>
            </a:r>
            <a:r>
              <a:rPr lang="hu-HU" dirty="0" smtClean="0"/>
              <a:t>) </a:t>
            </a:r>
            <a:r>
              <a:rPr lang="hu-HU" dirty="0" err="1" smtClean="0"/>
              <a:t>kostimuláció</a:t>
            </a:r>
            <a:r>
              <a:rPr lang="hu-HU" dirty="0" smtClean="0"/>
              <a:t> T sejtek aktiválásához, T sejteken</a:t>
            </a:r>
          </a:p>
          <a:p>
            <a:r>
              <a:rPr lang="hu-HU" b="1" dirty="0" smtClean="0"/>
              <a:t>CD40: </a:t>
            </a:r>
            <a:r>
              <a:rPr lang="hu-HU" dirty="0" smtClean="0"/>
              <a:t>B sejteken, </a:t>
            </a:r>
            <a:r>
              <a:rPr lang="hu-HU" dirty="0" err="1" smtClean="0"/>
              <a:t>APC-ken</a:t>
            </a:r>
            <a:r>
              <a:rPr lang="hu-HU" dirty="0" smtClean="0"/>
              <a:t>, </a:t>
            </a:r>
            <a:r>
              <a:rPr lang="hu-HU" dirty="0" err="1" smtClean="0"/>
              <a:t>ligandja</a:t>
            </a:r>
            <a:r>
              <a:rPr lang="hu-HU" dirty="0" smtClean="0"/>
              <a:t>: CD40L = </a:t>
            </a:r>
            <a:r>
              <a:rPr lang="hu-HU" b="1" dirty="0" smtClean="0"/>
              <a:t>CD154 </a:t>
            </a:r>
            <a:r>
              <a:rPr lang="hu-HU" dirty="0" smtClean="0"/>
              <a:t>(T </a:t>
            </a:r>
            <a:r>
              <a:rPr lang="hu-HU" dirty="0" err="1" smtClean="0"/>
              <a:t>helperen</a:t>
            </a:r>
            <a:r>
              <a:rPr lang="hu-HU" b="1" dirty="0" smtClean="0"/>
              <a:t>)</a:t>
            </a:r>
            <a:endParaRPr lang="hu-HU" b="1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</p:txBody>
      </p:sp>
      <p:pic>
        <p:nvPicPr>
          <p:cNvPr id="63490" name="Picture 2" descr="http://www.medicallessons.net/wp-content/uploads/2011/05/CD-at-cell-surface-300x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846116"/>
            <a:ext cx="2065412" cy="1817563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7596336" y="116632"/>
            <a:ext cx="936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solidFill>
                  <a:srgbClr val="FF0000"/>
                </a:solidFill>
              </a:rPr>
              <a:t>!</a:t>
            </a:r>
            <a:endParaRPr lang="hu-HU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699792" y="188640"/>
            <a:ext cx="2760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B- </a:t>
            </a:r>
            <a:r>
              <a:rPr lang="hu-HU" sz="3200" dirty="0" err="1" smtClean="0"/>
              <a:t>lymphocyták</a:t>
            </a: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98072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Egyedüli sejtek, melyek ellenanyagok termelésére képesek.</a:t>
            </a:r>
            <a:endParaRPr lang="hu-HU" dirty="0"/>
          </a:p>
          <a:p>
            <a:r>
              <a:rPr lang="hu-HU" dirty="0" smtClean="0"/>
              <a:t>Az antigéneket (konformációs </a:t>
            </a:r>
            <a:r>
              <a:rPr lang="hu-HU" dirty="0" err="1" smtClean="0"/>
              <a:t>epitópok</a:t>
            </a:r>
            <a:r>
              <a:rPr lang="hu-HU" dirty="0" smtClean="0"/>
              <a:t>) felszíni immunglobulint tartalmazó B sejt receptorral (BCR) ismerik fel.</a:t>
            </a:r>
          </a:p>
          <a:p>
            <a:endParaRPr lang="hu-HU" dirty="0"/>
          </a:p>
        </p:txBody>
      </p:sp>
      <p:pic>
        <p:nvPicPr>
          <p:cNvPr id="12290" name="Picture 2" descr="http://www.arthritis.co.za/images/b%20cell%20receptor%20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348880"/>
            <a:ext cx="4032448" cy="4111776"/>
          </a:xfrm>
          <a:prstGeom prst="rect">
            <a:avLst/>
          </a:prstGeom>
          <a:noFill/>
        </p:spPr>
      </p:pic>
      <p:pic>
        <p:nvPicPr>
          <p:cNvPr id="12292" name="Picture 4" descr="http://www.virology.ws/wp-content/uploads/2009/07/antibod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564904"/>
            <a:ext cx="4649720" cy="3616450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3635896" y="4149080"/>
            <a:ext cx="792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solidFill>
                  <a:srgbClr val="FF0000"/>
                </a:solidFill>
              </a:rPr>
              <a:t>!</a:t>
            </a:r>
            <a:endParaRPr lang="hu-HU" sz="9600" dirty="0">
              <a:solidFill>
                <a:srgbClr val="FF0000"/>
              </a:solidFill>
            </a:endParaRPr>
          </a:p>
        </p:txBody>
      </p:sp>
      <p:pic>
        <p:nvPicPr>
          <p:cNvPr id="9" name="Kép 8" descr="Bl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7025" y="116632"/>
            <a:ext cx="2466975" cy="18478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cartage.org.lb/en/themes/sciences/lifescience/generalbiology/physiology/LymphaticSystem/Antibodymediated/AntiBtyp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466603"/>
            <a:ext cx="7200800" cy="4391397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004048" y="764704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Az antitestek</a:t>
            </a:r>
            <a:endParaRPr lang="hu-HU" sz="3200" dirty="0"/>
          </a:p>
        </p:txBody>
      </p:sp>
      <p:pic>
        <p:nvPicPr>
          <p:cNvPr id="11268" name="Picture 4" descr="http://img.photobucket.com/albums/v675/seasprite97/antibod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3851921" cy="2484489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539552" y="3789040"/>
            <a:ext cx="864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solidFill>
                  <a:srgbClr val="FF0000"/>
                </a:solidFill>
              </a:rPr>
              <a:t>!</a:t>
            </a:r>
            <a:endParaRPr lang="hu-HU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/>
        </p:nvGraphicFramePr>
        <p:xfrm>
          <a:off x="0" y="548680"/>
          <a:ext cx="8820472" cy="5040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726"/>
                <a:gridCol w="1083216"/>
                <a:gridCol w="5570824"/>
                <a:gridCol w="1392706"/>
              </a:tblGrid>
              <a:tr h="674441"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" pitchFamily="34" charset="0"/>
                          <a:cs typeface="Arial" pitchFamily="34" charset="0"/>
                        </a:rPr>
                        <a:t>Név</a:t>
                      </a:r>
                      <a:endParaRPr lang="hu-H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err="1" smtClean="0">
                          <a:latin typeface="Arial" pitchFamily="34" charset="0"/>
                          <a:cs typeface="Arial" pitchFamily="34" charset="0"/>
                        </a:rPr>
                        <a:t>Aloszt</a:t>
                      </a:r>
                      <a:r>
                        <a:rPr lang="hu-HU" sz="1600" dirty="0" smtClean="0">
                          <a:latin typeface="Arial" pitchFamily="34" charset="0"/>
                          <a:cs typeface="Arial" pitchFamily="34" charset="0"/>
                        </a:rPr>
                        <a:t>. száma</a:t>
                      </a:r>
                      <a:endParaRPr lang="hu-H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" pitchFamily="34" charset="0"/>
                          <a:cs typeface="Arial" pitchFamily="34" charset="0"/>
                        </a:rPr>
                        <a:t>Általános jellemzők</a:t>
                      </a:r>
                      <a:endParaRPr lang="hu-H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" pitchFamily="34" charset="0"/>
                          <a:cs typeface="Arial" pitchFamily="34" charset="0"/>
                        </a:rPr>
                        <a:t>Szerkezet</a:t>
                      </a:r>
                      <a:endParaRPr lang="hu-H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45435"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err="1" smtClean="0">
                          <a:latin typeface="Arial" pitchFamily="34" charset="0"/>
                          <a:cs typeface="Arial" pitchFamily="34" charset="0"/>
                        </a:rPr>
                        <a:t>IgA</a:t>
                      </a:r>
                      <a:endParaRPr lang="hu-H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endParaRPr lang="hu-H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/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 nyálkahártyák területén mutatható ki: bélcsatorna, </a:t>
                      </a:r>
                      <a:r>
                        <a:rPr lang="hu-H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urogenitális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apparátus, légutak. Szerepe a </a:t>
                      </a:r>
                      <a:r>
                        <a:rPr lang="hu-H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patogének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kolonizációjának megakadályozása. Jelen van a nyálban, könnyben és az anyatejben is.</a:t>
                      </a:r>
                      <a:endParaRPr lang="hu-H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58416"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err="1" smtClean="0">
                          <a:latin typeface="Arial" pitchFamily="34" charset="0"/>
                          <a:cs typeface="Arial" pitchFamily="34" charset="0"/>
                        </a:rPr>
                        <a:t>IgD</a:t>
                      </a:r>
                      <a:endParaRPr lang="hu-H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hu-H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Antigénreceptor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 naiv B sejtek felszínén (BCR). Szerepe van a </a:t>
                      </a:r>
                      <a:r>
                        <a:rPr lang="hu-H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basophilek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és a hízósejtek aktiválásában (</a:t>
                      </a:r>
                      <a:r>
                        <a:rPr lang="hu-H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antimikrobiális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anyagok termelése).</a:t>
                      </a:r>
                    </a:p>
                    <a:p>
                      <a:endParaRPr lang="hu-H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58416"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err="1" smtClean="0">
                          <a:latin typeface="Arial" pitchFamily="34" charset="0"/>
                          <a:cs typeface="Arial" pitchFamily="34" charset="0"/>
                        </a:rPr>
                        <a:t>IgE</a:t>
                      </a:r>
                      <a:endParaRPr lang="hu-H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hu-H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Allergénekhez kötődve aktiválja a </a:t>
                      </a:r>
                      <a:r>
                        <a:rPr lang="hu-H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basophil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sejteket és a hízósejteket (hisztamin felszabadulás 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 allergiás reakció; paraziták elleni immunválasz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endParaRPr lang="hu-HU" sz="1200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58416"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err="1" smtClean="0">
                          <a:latin typeface="Arial" pitchFamily="34" charset="0"/>
                          <a:cs typeface="Arial" pitchFamily="34" charset="0"/>
                        </a:rPr>
                        <a:t>IgG</a:t>
                      </a:r>
                      <a:endParaRPr lang="hu-H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hu-H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 </a:t>
                      </a:r>
                      <a:r>
                        <a:rPr lang="hu-H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patogének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elleni </a:t>
                      </a:r>
                      <a:r>
                        <a:rPr lang="hu-H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humorális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védelem fő képviselői.</a:t>
                      </a:r>
                    </a:p>
                    <a:p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Az egyetlen </a:t>
                      </a:r>
                      <a:r>
                        <a:rPr lang="hu-H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Ig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amely  képes átmenni a placentán  (magzat passzív védelme).</a:t>
                      </a:r>
                    </a:p>
                    <a:p>
                      <a:endParaRPr lang="hu-H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45435"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err="1" smtClean="0">
                          <a:latin typeface="Arial" pitchFamily="34" charset="0"/>
                          <a:cs typeface="Arial" pitchFamily="34" charset="0"/>
                        </a:rPr>
                        <a:t>IgM</a:t>
                      </a:r>
                      <a:endParaRPr lang="hu-H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hu-H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Antigénreceptor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 naiv B sejtek felszínén (BCR). </a:t>
                      </a:r>
                      <a:r>
                        <a:rPr lang="hu-H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Szecernált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formája nagyon nagy </a:t>
                      </a:r>
                      <a:r>
                        <a:rPr lang="hu-H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aviditású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 Szerepe a </a:t>
                      </a:r>
                      <a:r>
                        <a:rPr lang="hu-H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patogének</a:t>
                      </a:r>
                      <a:r>
                        <a:rPr lang="hu-H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eltávolítása a primer antitest válasz során.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http://www.beltina.org/pics/immunoglobulins.jpg"/>
          <p:cNvPicPr>
            <a:picLocks noChangeAspect="1" noChangeArrowheads="1"/>
          </p:cNvPicPr>
          <p:nvPr/>
        </p:nvPicPr>
        <p:blipFill>
          <a:blip r:embed="rId2" cstate="print"/>
          <a:srcRect l="43390" t="59238" r="-131" b="9785"/>
          <a:stretch>
            <a:fillRect/>
          </a:stretch>
        </p:blipFill>
        <p:spPr bwMode="auto">
          <a:xfrm>
            <a:off x="7524328" y="1268760"/>
            <a:ext cx="1223962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http://www.beltina.org/pics/immunoglobulins.jpg"/>
          <p:cNvPicPr>
            <a:picLocks noChangeAspect="1" noChangeArrowheads="1"/>
          </p:cNvPicPr>
          <p:nvPr/>
        </p:nvPicPr>
        <p:blipFill>
          <a:blip r:embed="rId2" cstate="print"/>
          <a:srcRect l="70850" t="14761" r="8212" b="65720"/>
          <a:stretch>
            <a:fillRect/>
          </a:stretch>
        </p:blipFill>
        <p:spPr bwMode="auto">
          <a:xfrm>
            <a:off x="7668344" y="2060848"/>
            <a:ext cx="86518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://www.beltina.org/pics/immunoglobulins.jpg"/>
          <p:cNvPicPr>
            <a:picLocks noChangeAspect="1" noChangeArrowheads="1"/>
          </p:cNvPicPr>
          <p:nvPr/>
        </p:nvPicPr>
        <p:blipFill>
          <a:blip r:embed="rId2" cstate="print"/>
          <a:srcRect l="70850" t="14761" r="8212" b="65720"/>
          <a:stretch>
            <a:fillRect/>
          </a:stretch>
        </p:blipFill>
        <p:spPr bwMode="auto">
          <a:xfrm>
            <a:off x="7668344" y="2996952"/>
            <a:ext cx="86518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://www.beltina.org/pics/immunoglobulins.jpg"/>
          <p:cNvPicPr>
            <a:picLocks noChangeAspect="1" noChangeArrowheads="1"/>
          </p:cNvPicPr>
          <p:nvPr/>
        </p:nvPicPr>
        <p:blipFill>
          <a:blip r:embed="rId2" cstate="print"/>
          <a:srcRect l="70850" t="14761" r="8212" b="65720"/>
          <a:stretch>
            <a:fillRect/>
          </a:stretch>
        </p:blipFill>
        <p:spPr bwMode="auto">
          <a:xfrm>
            <a:off x="7668344" y="4005064"/>
            <a:ext cx="86518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http://www.beltina.org/pics/immunoglobulins.jpg"/>
          <p:cNvPicPr>
            <a:picLocks noChangeAspect="1" noChangeArrowheads="1"/>
          </p:cNvPicPr>
          <p:nvPr/>
        </p:nvPicPr>
        <p:blipFill>
          <a:blip r:embed="rId2" cstate="print"/>
          <a:srcRect t="57135" r="66623" b="7982"/>
          <a:stretch>
            <a:fillRect/>
          </a:stretch>
        </p:blipFill>
        <p:spPr bwMode="auto">
          <a:xfrm>
            <a:off x="7812360" y="4941168"/>
            <a:ext cx="6477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3059832" y="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Az antitestek</a:t>
            </a:r>
            <a:endParaRPr lang="hu-HU" sz="32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soF2A9E"/>
          <p:cNvPicPr>
            <a:picLocks noChangeAspect="1" noChangeArrowheads="1"/>
          </p:cNvPicPr>
          <p:nvPr/>
        </p:nvPicPr>
        <p:blipFill>
          <a:blip r:embed="rId2" cstate="print"/>
          <a:srcRect r="139" b="1883"/>
          <a:stretch>
            <a:fillRect/>
          </a:stretch>
        </p:blipFill>
        <p:spPr bwMode="auto">
          <a:xfrm>
            <a:off x="251520" y="188640"/>
            <a:ext cx="5695950" cy="637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516216" y="2060848"/>
            <a:ext cx="3419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Antitestek funkciói</a:t>
            </a:r>
          </a:p>
          <a:p>
            <a:endParaRPr lang="hu-HU" sz="2000" dirty="0" smtClean="0"/>
          </a:p>
          <a:p>
            <a:endParaRPr lang="hu-HU" sz="2000" dirty="0" smtClean="0"/>
          </a:p>
          <a:p>
            <a:r>
              <a:rPr lang="hu-HU" sz="2000" dirty="0" err="1" smtClean="0"/>
              <a:t>Humorális</a:t>
            </a:r>
            <a:r>
              <a:rPr lang="hu-HU" sz="2000" dirty="0" smtClean="0"/>
              <a:t> immunválasz</a:t>
            </a:r>
            <a:endParaRPr lang="hu-HU" sz="2000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6732240" y="2564904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5508104" y="548680"/>
            <a:ext cx="432048" cy="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6300192" y="332656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 smtClean="0">
                <a:solidFill>
                  <a:srgbClr val="FF0000"/>
                </a:solidFill>
              </a:rPr>
              <a:t>Fab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9" name="Jobb oldali kapcsos zárójel 8"/>
          <p:cNvSpPr/>
          <p:nvPr/>
        </p:nvSpPr>
        <p:spPr>
          <a:xfrm>
            <a:off x="5940152" y="1340768"/>
            <a:ext cx="288032" cy="5256584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6588224" y="3789040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 smtClean="0">
                <a:solidFill>
                  <a:srgbClr val="00B050"/>
                </a:solidFill>
              </a:rPr>
              <a:t>Fc</a:t>
            </a:r>
            <a:endParaRPr lang="hu-HU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75656" y="0"/>
            <a:ext cx="5711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B sejtek fejlődése és aktiválódása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0" y="671691"/>
            <a:ext cx="554461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Helye a csontvelő. Az immunglobulin gének variábilis szegmentjeinek átrendeződése (</a:t>
            </a:r>
            <a:r>
              <a:rPr lang="hu-HU" dirty="0" err="1"/>
              <a:t>s</a:t>
            </a:r>
            <a:r>
              <a:rPr lang="hu-HU" dirty="0" err="1" smtClean="0"/>
              <a:t>z</a:t>
            </a:r>
            <a:r>
              <a:rPr lang="en-US" dirty="0" err="1" smtClean="0"/>
              <a:t>omati</a:t>
            </a:r>
            <a:r>
              <a:rPr lang="hu-HU" dirty="0" err="1" smtClean="0"/>
              <a:t>kus</a:t>
            </a:r>
            <a:r>
              <a:rPr lang="en-US" dirty="0" smtClean="0"/>
              <a:t> h</a:t>
            </a:r>
            <a:r>
              <a:rPr lang="hu-HU" dirty="0" err="1" smtClean="0"/>
              <a:t>ip</a:t>
            </a:r>
            <a:r>
              <a:rPr lang="en-US" dirty="0" err="1" smtClean="0"/>
              <a:t>ermut</a:t>
            </a:r>
            <a:r>
              <a:rPr lang="hu-HU" dirty="0" err="1" smtClean="0"/>
              <a:t>áció</a:t>
            </a:r>
            <a:r>
              <a:rPr lang="en-US" dirty="0" smtClean="0"/>
              <a:t>: </a:t>
            </a:r>
            <a:r>
              <a:rPr lang="hu-HU" dirty="0" smtClean="0"/>
              <a:t>hibás javító mechanizmus) a megfelelő konstans szakasz melléjük kerülése, majd a B- sejt további érése eredményeképp </a:t>
            </a:r>
            <a:r>
              <a:rPr lang="hu-HU" dirty="0" err="1" smtClean="0"/>
              <a:t>immunkompetens</a:t>
            </a:r>
            <a:r>
              <a:rPr lang="hu-HU" dirty="0" smtClean="0"/>
              <a:t> </a:t>
            </a:r>
            <a:r>
              <a:rPr lang="hu-HU" dirty="0" err="1" smtClean="0"/>
              <a:t>B-lymphocyták</a:t>
            </a:r>
            <a:r>
              <a:rPr lang="hu-HU" dirty="0" smtClean="0"/>
              <a:t> keletkeznek felszínükön </a:t>
            </a:r>
            <a:r>
              <a:rPr lang="hu-HU" dirty="0" err="1" smtClean="0"/>
              <a:t>IgM</a:t>
            </a:r>
            <a:r>
              <a:rPr lang="hu-HU" dirty="0" smtClean="0"/>
              <a:t> és </a:t>
            </a:r>
            <a:r>
              <a:rPr lang="hu-HU" dirty="0" err="1" smtClean="0"/>
              <a:t>IgD</a:t>
            </a:r>
            <a:r>
              <a:rPr lang="hu-HU" dirty="0" smtClean="0"/>
              <a:t> </a:t>
            </a:r>
            <a:r>
              <a:rPr lang="hu-HU" dirty="0" err="1" smtClean="0"/>
              <a:t>izotípusú</a:t>
            </a:r>
            <a:r>
              <a:rPr lang="hu-HU" dirty="0" smtClean="0"/>
              <a:t> felszíni immunglobulinokkal. A csontvelőben az </a:t>
            </a:r>
            <a:r>
              <a:rPr lang="hu-HU" dirty="0" err="1" smtClean="0"/>
              <a:t>autoreaktív</a:t>
            </a:r>
            <a:r>
              <a:rPr lang="hu-HU" dirty="0" smtClean="0"/>
              <a:t> klónok új rekombinációval újraszerkeszthetik a </a:t>
            </a:r>
            <a:r>
              <a:rPr lang="hu-HU" dirty="0" err="1" smtClean="0"/>
              <a:t>BCR-t</a:t>
            </a:r>
            <a:r>
              <a:rPr lang="hu-HU" dirty="0" smtClean="0"/>
              <a:t>: receptor </a:t>
            </a:r>
            <a:r>
              <a:rPr lang="hu-HU" dirty="0" err="1" smtClean="0"/>
              <a:t>editing</a:t>
            </a:r>
            <a:r>
              <a:rPr lang="hu-HU" dirty="0" smtClean="0"/>
              <a:t>. A felszíni immunglobulinok variábilis régiói biztosítják a B- sejt </a:t>
            </a:r>
            <a:r>
              <a:rPr lang="hu-HU" dirty="0" err="1" smtClean="0"/>
              <a:t>klonalitását</a:t>
            </a:r>
            <a:r>
              <a:rPr lang="hu-HU" dirty="0" smtClean="0"/>
              <a:t>, azaz a fajlagos aktiváció lehetőségét.</a:t>
            </a:r>
          </a:p>
          <a:p>
            <a:endParaRPr lang="hu-HU" dirty="0"/>
          </a:p>
          <a:p>
            <a:r>
              <a:rPr lang="hu-HU" dirty="0" smtClean="0"/>
              <a:t>Az érett </a:t>
            </a:r>
            <a:r>
              <a:rPr lang="hu-HU" dirty="0" err="1" smtClean="0"/>
              <a:t>B-sejt</a:t>
            </a:r>
            <a:r>
              <a:rPr lang="hu-HU" dirty="0" smtClean="0"/>
              <a:t> a csontvelőből a perifériás nyirokszervekbe, elsősorban a nyirokcsomók </a:t>
            </a:r>
            <a:r>
              <a:rPr lang="hu-HU" dirty="0" err="1" smtClean="0"/>
              <a:t>germinális</a:t>
            </a:r>
            <a:r>
              <a:rPr lang="hu-HU" dirty="0" smtClean="0"/>
              <a:t> centrumaiba vándorol, ahol a specifikus </a:t>
            </a:r>
            <a:r>
              <a:rPr lang="hu-HU" dirty="0" err="1" smtClean="0"/>
              <a:t>epitópot</a:t>
            </a:r>
            <a:r>
              <a:rPr lang="hu-HU" dirty="0" smtClean="0"/>
              <a:t> tartalmazó antigénnel való találkozása a sejt aktiválódását, </a:t>
            </a:r>
            <a:r>
              <a:rPr lang="hu-HU" dirty="0" err="1" smtClean="0"/>
              <a:t>klonális</a:t>
            </a:r>
            <a:r>
              <a:rPr lang="hu-HU" dirty="0" smtClean="0"/>
              <a:t> felszaporodását és </a:t>
            </a:r>
            <a:r>
              <a:rPr lang="hu-HU" dirty="0" err="1" smtClean="0"/>
              <a:t>differenciációját</a:t>
            </a:r>
            <a:r>
              <a:rPr lang="hu-HU" dirty="0" smtClean="0"/>
              <a:t> indítja meg.</a:t>
            </a:r>
          </a:p>
          <a:p>
            <a:endParaRPr lang="hu-HU" dirty="0"/>
          </a:p>
          <a:p>
            <a:r>
              <a:rPr lang="hu-HU" dirty="0" smtClean="0"/>
              <a:t>A </a:t>
            </a:r>
            <a:r>
              <a:rPr lang="hu-HU" dirty="0" err="1" smtClean="0"/>
              <a:t>B-sejtből</a:t>
            </a:r>
            <a:r>
              <a:rPr lang="hu-HU" dirty="0" smtClean="0"/>
              <a:t> </a:t>
            </a:r>
            <a:r>
              <a:rPr lang="hu-HU" dirty="0" err="1" smtClean="0"/>
              <a:t>B-lymphoblast</a:t>
            </a:r>
            <a:r>
              <a:rPr lang="hu-HU" dirty="0" smtClean="0"/>
              <a:t> lesz, majd 8-9 osztódás után plazmasejtté vagy memóriasejtté alakul. Ehhez nyújtanak segítséget a T </a:t>
            </a:r>
            <a:r>
              <a:rPr lang="hu-HU" dirty="0" err="1" smtClean="0"/>
              <a:t>helperek</a:t>
            </a:r>
            <a:r>
              <a:rPr lang="hu-HU" dirty="0" smtClean="0"/>
              <a:t> CD40 </a:t>
            </a:r>
            <a:r>
              <a:rPr lang="hu-HU" dirty="0" err="1" smtClean="0"/>
              <a:t>ligandjaikkal</a:t>
            </a:r>
            <a:r>
              <a:rPr lang="hu-HU" dirty="0" smtClean="0"/>
              <a:t>.</a:t>
            </a:r>
          </a:p>
          <a:p>
            <a:endParaRPr lang="hu-HU" dirty="0">
              <a:latin typeface="+mj-lt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652120" y="620688"/>
            <a:ext cx="3096344" cy="2508906"/>
            <a:chOff x="839" y="763"/>
            <a:chExt cx="4581" cy="3393"/>
          </a:xfrm>
        </p:grpSpPr>
        <p:pic>
          <p:nvPicPr>
            <p:cNvPr id="5" name="Picture 6" descr="L:\ART\CH11\F11-02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9" y="763"/>
              <a:ext cx="4581" cy="3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2381" y="3612"/>
              <a:ext cx="998" cy="317"/>
            </a:xfrm>
            <a:prstGeom prst="ellipse">
              <a:avLst/>
            </a:prstGeom>
            <a:solidFill>
              <a:srgbClr val="0066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472" y="3657"/>
              <a:ext cx="862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hu-H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Szövegdoboz 18"/>
          <p:cNvSpPr txBox="1"/>
          <p:nvPr/>
        </p:nvSpPr>
        <p:spPr>
          <a:xfrm>
            <a:off x="6732240" y="4221088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Állandó </a:t>
            </a:r>
            <a:r>
              <a:rPr lang="hu-HU" dirty="0" err="1" smtClean="0">
                <a:solidFill>
                  <a:srgbClr val="FF0000"/>
                </a:solidFill>
              </a:rPr>
              <a:t>ag</a:t>
            </a:r>
            <a:r>
              <a:rPr lang="hu-HU" dirty="0" smtClean="0">
                <a:solidFill>
                  <a:srgbClr val="FF0000"/>
                </a:solidFill>
              </a:rPr>
              <a:t> bemutatás! Professzionális APC.</a:t>
            </a:r>
            <a:endParaRPr lang="hu-H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3"/>
          <p:cNvGraphicFramePr>
            <a:graphicFrameLocks noChangeAspect="1"/>
          </p:cNvGraphicFramePr>
          <p:nvPr/>
        </p:nvGraphicFramePr>
        <p:xfrm>
          <a:off x="755576" y="0"/>
          <a:ext cx="7186886" cy="2624567"/>
        </p:xfrm>
        <a:graphic>
          <a:graphicData uri="http://schemas.openxmlformats.org/presentationml/2006/ole">
            <p:oleObj spid="_x0000_s8193" name="CorelPhotoPaint.Image.6" r:id="rId4" imgW="6046577" imgH="2210303" progId="">
              <p:embed/>
            </p:oleObj>
          </a:graphicData>
        </a:graphic>
      </p:graphicFrame>
      <p:pic>
        <p:nvPicPr>
          <p:cNvPr id="3" name="Picture 5" descr="~AUT0095"/>
          <p:cNvPicPr>
            <a:picLocks noChangeAspect="1" noChangeArrowheads="1"/>
          </p:cNvPicPr>
          <p:nvPr/>
        </p:nvPicPr>
        <p:blipFill>
          <a:blip r:embed="rId5" cstate="print">
            <a:lum bright="-24000" contrast="36000"/>
          </a:blip>
          <a:srcRect l="37257" t="15671" b="48181"/>
          <a:stretch>
            <a:fillRect/>
          </a:stretch>
        </p:blipFill>
        <p:spPr bwMode="auto">
          <a:xfrm>
            <a:off x="179512" y="3068960"/>
            <a:ext cx="3707904" cy="216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 l="56166" t="18279" r="3467" b="34586"/>
          <a:stretch>
            <a:fillRect/>
          </a:stretch>
        </p:blipFill>
        <p:spPr bwMode="auto">
          <a:xfrm>
            <a:off x="4716016" y="2780928"/>
            <a:ext cx="3528640" cy="237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4860032" y="5103674"/>
            <a:ext cx="41449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dirty="0" err="1" smtClean="0"/>
              <a:t>B-sejt</a:t>
            </a:r>
            <a:r>
              <a:rPr lang="hu-HU" dirty="0" smtClean="0"/>
              <a:t> aktiváció feltétele a kettős szignál:</a:t>
            </a:r>
          </a:p>
          <a:p>
            <a:pPr marL="457200" indent="-457200"/>
            <a:r>
              <a:rPr lang="hu-HU" dirty="0" smtClean="0"/>
              <a:t>1.BCR általi antigén felismerés</a:t>
            </a:r>
          </a:p>
          <a:p>
            <a:pPr marL="457200" indent="-457200"/>
            <a:r>
              <a:rPr lang="hu-HU" dirty="0" smtClean="0"/>
              <a:t>2. Th2 sejt általi </a:t>
            </a:r>
            <a:r>
              <a:rPr lang="hu-HU" dirty="0" err="1" smtClean="0"/>
              <a:t>kostimuláció</a:t>
            </a:r>
            <a:endParaRPr lang="hu-HU" dirty="0" smtClean="0"/>
          </a:p>
          <a:p>
            <a:pPr marL="457200" indent="-457200"/>
            <a:endParaRPr lang="hu-HU" dirty="0" smtClean="0"/>
          </a:p>
          <a:p>
            <a:pPr marL="457200" indent="-457200"/>
            <a:endParaRPr lang="hu-HU" dirty="0" smtClean="0"/>
          </a:p>
          <a:p>
            <a:pPr marL="457200" indent="-457200"/>
            <a:endParaRPr lang="hu-HU" dirty="0" smtClean="0"/>
          </a:p>
          <a:p>
            <a:pPr marL="457200" indent="-457200"/>
            <a:endParaRPr lang="hu-HU" dirty="0" smtClean="0"/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51520" y="5229200"/>
            <a:ext cx="34563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aktivált Th sejtek B sejtek </a:t>
            </a:r>
            <a:r>
              <a:rPr lang="hu-HU" dirty="0" err="1" smtClean="0"/>
              <a:t>proliferációját</a:t>
            </a:r>
            <a:r>
              <a:rPr lang="hu-HU" dirty="0" smtClean="0"/>
              <a:t> és </a:t>
            </a:r>
            <a:r>
              <a:rPr lang="hu-HU" dirty="0" err="1" smtClean="0"/>
              <a:t>differenciációját</a:t>
            </a:r>
            <a:r>
              <a:rPr lang="hu-HU" dirty="0" smtClean="0"/>
              <a:t> stimulálják.</a:t>
            </a:r>
            <a:r>
              <a:rPr lang="hu-HU" sz="1400" dirty="0" smtClean="0"/>
              <a:t> ( </a:t>
            </a:r>
            <a:r>
              <a:rPr lang="hu-HU" sz="1400" dirty="0" err="1" smtClean="0"/>
              <a:t>klonális</a:t>
            </a:r>
            <a:r>
              <a:rPr lang="hu-HU" sz="1400" dirty="0" smtClean="0"/>
              <a:t> osztódás, </a:t>
            </a:r>
            <a:r>
              <a:rPr lang="hu-HU" sz="1400" dirty="0" err="1" smtClean="0"/>
              <a:t>Ig</a:t>
            </a:r>
            <a:r>
              <a:rPr lang="hu-HU" sz="1400" dirty="0" smtClean="0"/>
              <a:t> termelés, centrum </a:t>
            </a:r>
            <a:r>
              <a:rPr lang="hu-HU" sz="1400" dirty="0" err="1" smtClean="0"/>
              <a:t>germinativum</a:t>
            </a:r>
            <a:r>
              <a:rPr lang="hu-HU" sz="1400" dirty="0" smtClean="0"/>
              <a:t> képzés, </a:t>
            </a:r>
            <a:r>
              <a:rPr lang="hu-HU" sz="1400" dirty="0" err="1" smtClean="0"/>
              <a:t>izotípus-váltás</a:t>
            </a:r>
            <a:r>
              <a:rPr lang="hu-HU" sz="1400" dirty="0" smtClean="0"/>
              <a:t>, </a:t>
            </a:r>
            <a:r>
              <a:rPr lang="hu-HU" sz="1400" dirty="0" err="1" smtClean="0"/>
              <a:t>B-sejt</a:t>
            </a:r>
            <a:r>
              <a:rPr lang="hu-HU" sz="1400" dirty="0" smtClean="0"/>
              <a:t> memória indukció, affinitásérés)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24.media.tumblr.com/1f33085aa44871f6a63b53ff5359b7d0/tumblr_murytfDNeK1siuarvo1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418" y="620688"/>
            <a:ext cx="8842582" cy="5526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6013450" cy="4678362"/>
          </a:xfrm>
          <a:prstGeom prst="rect">
            <a:avLst/>
          </a:prstGeom>
          <a:noFill/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115616" y="260648"/>
            <a:ext cx="66976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dirty="0"/>
              <a:t>A </a:t>
            </a:r>
            <a:r>
              <a:rPr lang="hu-HU" sz="3200" dirty="0" err="1"/>
              <a:t>B-lymphocyták</a:t>
            </a:r>
            <a:r>
              <a:rPr lang="hu-HU" sz="3200" dirty="0"/>
              <a:t> differenciálódásának </a:t>
            </a:r>
            <a:r>
              <a:rPr lang="hu-HU" sz="3200" dirty="0" err="1"/>
              <a:t>citokinszabályozása</a:t>
            </a:r>
            <a:endParaRPr lang="hu-H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9" name="Object 3"/>
          <p:cNvGraphicFramePr>
            <a:graphicFrameLocks noChangeAspect="1"/>
          </p:cNvGraphicFramePr>
          <p:nvPr/>
        </p:nvGraphicFramePr>
        <p:xfrm>
          <a:off x="611560" y="836712"/>
          <a:ext cx="7867650" cy="4535488"/>
        </p:xfrm>
        <a:graphic>
          <a:graphicData uri="http://schemas.openxmlformats.org/presentationml/2006/ole">
            <p:oleObj spid="_x0000_s7169" name="Image" r:id="rId3" imgW="11309566" imgH="6518885" progId="Photoshop.Image.5">
              <p:embed/>
            </p:oleObj>
          </a:graphicData>
        </a:graphic>
      </p:graphicFrame>
      <p:sp>
        <p:nvSpPr>
          <p:cNvPr id="3" name="Téglalap 2"/>
          <p:cNvSpPr/>
          <p:nvPr/>
        </p:nvSpPr>
        <p:spPr>
          <a:xfrm>
            <a:off x="971600" y="3140968"/>
            <a:ext cx="1728192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6804248" y="1268760"/>
            <a:ext cx="1440160" cy="86409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491880" y="836712"/>
            <a:ext cx="196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Immunitás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0" y="2636912"/>
            <a:ext cx="4636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Veleszületett/ Természetes</a:t>
            </a:r>
            <a:endParaRPr lang="hu-HU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436096" y="2636912"/>
            <a:ext cx="3032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Szerzett/ Adaptív</a:t>
            </a:r>
            <a:endParaRPr lang="hu-HU" sz="3200" dirty="0"/>
          </a:p>
        </p:txBody>
      </p:sp>
      <p:cxnSp>
        <p:nvCxnSpPr>
          <p:cNvPr id="6" name="Egyenes összekötő nyíllal 5"/>
          <p:cNvCxnSpPr/>
          <p:nvPr/>
        </p:nvCxnSpPr>
        <p:spPr>
          <a:xfrm flipH="1">
            <a:off x="2195736" y="1484784"/>
            <a:ext cx="1296144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5508104" y="1556792"/>
            <a:ext cx="122413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4" name="AutoShape 2" descr="http://static.fjcdn.com/large/pictures/94/67/946736_23545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8916" name="AutoShape 4" descr="http://static.fjcdn.com/large/pictures/94/67/946736_23545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8918" name="AutoShape 6" descr="http://static.fjcdn.com/large/pictures/94/67/946736_23545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" name="Kép 11" descr="sh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3284984"/>
            <a:ext cx="2170510" cy="2730501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5508104" y="6309320"/>
            <a:ext cx="314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( a porcos halaknál jelenik meg)</a:t>
            </a:r>
            <a:endParaRPr lang="hu-H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Object 2"/>
          <p:cNvGraphicFramePr>
            <a:graphicFrameLocks noChangeAspect="1"/>
          </p:cNvGraphicFramePr>
          <p:nvPr/>
        </p:nvGraphicFramePr>
        <p:xfrm>
          <a:off x="2123728" y="764705"/>
          <a:ext cx="4176464" cy="4791156"/>
        </p:xfrm>
        <a:graphic>
          <a:graphicData uri="http://schemas.openxmlformats.org/presentationml/2006/ole">
            <p:oleObj spid="_x0000_s6145" name="Image" r:id="rId4" imgW="6468055" imgH="7421108" progId="Photoshop.Image.5">
              <p:embed/>
            </p:oleObj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0" y="116632"/>
            <a:ext cx="9092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centrum </a:t>
            </a:r>
            <a:r>
              <a:rPr lang="hu-HU" dirty="0" err="1" smtClean="0"/>
              <a:t>germinativumban</a:t>
            </a:r>
            <a:r>
              <a:rPr lang="hu-HU" dirty="0" smtClean="0"/>
              <a:t> </a:t>
            </a:r>
            <a:r>
              <a:rPr lang="hu-HU" b="1" dirty="0" smtClean="0"/>
              <a:t>plazmasejtté</a:t>
            </a:r>
            <a:r>
              <a:rPr lang="hu-HU" dirty="0" smtClean="0"/>
              <a:t> differenciálódás és </a:t>
            </a:r>
            <a:r>
              <a:rPr lang="hu-HU" b="1" dirty="0" smtClean="0"/>
              <a:t>memóriasejtek </a:t>
            </a:r>
            <a:r>
              <a:rPr lang="hu-HU" dirty="0" smtClean="0"/>
              <a:t>kialakulása zajlik,</a:t>
            </a:r>
            <a:br>
              <a:rPr lang="hu-HU" dirty="0" smtClean="0"/>
            </a:br>
            <a:r>
              <a:rPr lang="hu-HU" dirty="0" smtClean="0"/>
              <a:t>emellett az </a:t>
            </a:r>
            <a:r>
              <a:rPr lang="hu-HU" b="1" dirty="0" smtClean="0"/>
              <a:t>affinitásérés</a:t>
            </a:r>
            <a:r>
              <a:rPr lang="hu-HU" dirty="0" smtClean="0"/>
              <a:t> is itt megy végbe.</a:t>
            </a:r>
            <a:endParaRPr lang="hu-HU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95736" y="5157192"/>
            <a:ext cx="2133600" cy="366712"/>
          </a:xfrm>
          <a:prstGeom prst="rect">
            <a:avLst/>
          </a:prstGeom>
          <a:solidFill>
            <a:srgbClr val="FF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ant</a:t>
            </a:r>
            <a:r>
              <a:rPr lang="hu-HU" dirty="0" err="1">
                <a:solidFill>
                  <a:schemeClr val="bg1"/>
                </a:solidFill>
              </a:rPr>
              <a:t>itestek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zövegdoboz 2"/>
          <p:cNvSpPr txBox="1">
            <a:spLocks noChangeArrowheads="1"/>
          </p:cNvSpPr>
          <p:nvPr/>
        </p:nvSpPr>
        <p:spPr bwMode="auto">
          <a:xfrm>
            <a:off x="4427984" y="5085184"/>
            <a:ext cx="172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 smtClean="0"/>
              <a:t>memória </a:t>
            </a:r>
            <a:r>
              <a:rPr lang="hu-HU" b="1" dirty="0"/>
              <a:t>sejtek</a:t>
            </a:r>
            <a:endParaRPr lang="en-US" b="1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732240" y="1484784"/>
            <a:ext cx="2516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 dirty="0"/>
              <a:t>A</a:t>
            </a:r>
            <a:r>
              <a:rPr lang="hu-HU" sz="2400" b="1" dirty="0" smtClean="0"/>
              <a:t>ktiváció</a:t>
            </a:r>
            <a:endParaRPr lang="en-US" sz="2400" b="1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516216" y="2636912"/>
            <a:ext cx="3392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 dirty="0" err="1"/>
              <a:t>Klonális</a:t>
            </a:r>
            <a:r>
              <a:rPr lang="hu-HU" sz="2400" b="1" dirty="0"/>
              <a:t> expanzió</a:t>
            </a:r>
            <a:endParaRPr lang="en-US" sz="2400" b="1" dirty="0"/>
          </a:p>
          <a:p>
            <a:r>
              <a:rPr lang="hu-HU" sz="2400" b="1" dirty="0"/>
              <a:t>Affinitásérés</a:t>
            </a:r>
            <a:endParaRPr lang="en-US" sz="2400" b="1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732240" y="4437112"/>
            <a:ext cx="320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/>
              <a:t>Differen</a:t>
            </a:r>
            <a:r>
              <a:rPr lang="hu-HU" sz="2400" b="1" dirty="0" err="1"/>
              <a:t>ciáció</a:t>
            </a:r>
            <a:endParaRPr lang="en-US" sz="24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0" y="5934670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Affinitásérés: </a:t>
            </a:r>
            <a:r>
              <a:rPr lang="hu-HU" dirty="0" smtClean="0"/>
              <a:t>a másodlagos </a:t>
            </a:r>
            <a:r>
              <a:rPr lang="hu-HU" dirty="0" err="1" smtClean="0"/>
              <a:t>humorális</a:t>
            </a:r>
            <a:r>
              <a:rPr lang="hu-HU" dirty="0" smtClean="0"/>
              <a:t> immunválasz során az </a:t>
            </a:r>
            <a:r>
              <a:rPr lang="hu-HU" dirty="0" err="1" smtClean="0"/>
              <a:t>AT-ek</a:t>
            </a:r>
            <a:r>
              <a:rPr lang="hu-HU" dirty="0" smtClean="0"/>
              <a:t> kötéserőssége 100- 10 000</a:t>
            </a:r>
          </a:p>
          <a:p>
            <a:r>
              <a:rPr lang="hu-HU" dirty="0" err="1" smtClean="0"/>
              <a:t>-szeresére</a:t>
            </a:r>
            <a:r>
              <a:rPr lang="hu-HU" dirty="0" smtClean="0"/>
              <a:t> nő. (az </a:t>
            </a:r>
            <a:r>
              <a:rPr lang="hu-HU" dirty="0" err="1" smtClean="0"/>
              <a:t>ag</a:t>
            </a:r>
            <a:r>
              <a:rPr lang="hu-HU" dirty="0" smtClean="0"/>
              <a:t> a magasabb affinitású </a:t>
            </a:r>
            <a:r>
              <a:rPr lang="hu-HU" dirty="0" err="1" smtClean="0"/>
              <a:t>B-sejt</a:t>
            </a:r>
            <a:r>
              <a:rPr lang="hu-HU" dirty="0" smtClean="0"/>
              <a:t> klónokat szelektálja, az </a:t>
            </a:r>
            <a:r>
              <a:rPr lang="hu-HU" dirty="0" err="1" smtClean="0"/>
              <a:t>ag</a:t>
            </a:r>
            <a:r>
              <a:rPr lang="hu-HU" dirty="0" smtClean="0"/>
              <a:t> kötés után a válaszoló klón </a:t>
            </a:r>
            <a:r>
              <a:rPr lang="hu-HU" dirty="0" err="1" smtClean="0"/>
              <a:t>Ig</a:t>
            </a:r>
            <a:r>
              <a:rPr lang="hu-HU" dirty="0" smtClean="0"/>
              <a:t> variábilis génjei sorozatos mutációkon mennek át)</a:t>
            </a:r>
            <a:endParaRPr lang="hu-H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8616950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148064" cy="245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64904"/>
            <a:ext cx="4149080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5724128" y="1268760"/>
            <a:ext cx="2704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B sejt memória</a:t>
            </a: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5652120" y="3789040"/>
            <a:ext cx="1080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olidFill>
                  <a:srgbClr val="FF0000"/>
                </a:solidFill>
              </a:rPr>
              <a:t>!</a:t>
            </a:r>
            <a:endParaRPr lang="hu-HU" sz="8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652588" y="103188"/>
            <a:ext cx="615950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en-US" sz="28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427312" y="2662832"/>
            <a:ext cx="3124200" cy="3048000"/>
            <a:chOff x="96" y="1392"/>
            <a:chExt cx="1968" cy="1920"/>
          </a:xfrm>
          <a:solidFill>
            <a:srgbClr val="66CCFF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9207" name="Oval 4"/>
            <p:cNvSpPr>
              <a:spLocks noChangeArrowheads="1"/>
            </p:cNvSpPr>
            <p:nvPr/>
          </p:nvSpPr>
          <p:spPr bwMode="auto">
            <a:xfrm>
              <a:off x="96" y="1392"/>
              <a:ext cx="1968" cy="192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08" name="Text Box 5"/>
            <p:cNvSpPr txBox="1">
              <a:spLocks noChangeArrowheads="1"/>
            </p:cNvSpPr>
            <p:nvPr/>
          </p:nvSpPr>
          <p:spPr bwMode="auto">
            <a:xfrm>
              <a:off x="672" y="2112"/>
              <a:ext cx="1200" cy="28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r>
                <a:rPr lang="hu-HU" smtClean="0"/>
                <a:t>B-cell </a:t>
              </a:r>
            </a:p>
          </p:txBody>
        </p:sp>
      </p:grpSp>
      <p:sp>
        <p:nvSpPr>
          <p:cNvPr id="65541" name="AutoShape 7"/>
          <p:cNvSpPr>
            <a:spLocks noChangeArrowheads="1"/>
          </p:cNvSpPr>
          <p:nvPr/>
        </p:nvSpPr>
        <p:spPr bwMode="auto">
          <a:xfrm rot="-1404882">
            <a:off x="3494088" y="205263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AutoShape 8"/>
          <p:cNvSpPr>
            <a:spLocks noChangeArrowheads="1"/>
          </p:cNvSpPr>
          <p:nvPr/>
        </p:nvSpPr>
        <p:spPr bwMode="auto">
          <a:xfrm rot="990850">
            <a:off x="3722688" y="205263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AutoShape 9"/>
          <p:cNvSpPr>
            <a:spLocks noChangeArrowheads="1"/>
          </p:cNvSpPr>
          <p:nvPr/>
        </p:nvSpPr>
        <p:spPr bwMode="auto">
          <a:xfrm rot="-1404882">
            <a:off x="3417888" y="212883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AutoShape 10"/>
          <p:cNvSpPr>
            <a:spLocks noChangeArrowheads="1"/>
          </p:cNvSpPr>
          <p:nvPr/>
        </p:nvSpPr>
        <p:spPr bwMode="auto">
          <a:xfrm rot="990850">
            <a:off x="3798888" y="212883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AutoShape 11"/>
          <p:cNvSpPr>
            <a:spLocks noChangeArrowheads="1"/>
          </p:cNvSpPr>
          <p:nvPr/>
        </p:nvSpPr>
        <p:spPr bwMode="auto">
          <a:xfrm rot="33392">
            <a:off x="3646488" y="243363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AutoShape 12"/>
          <p:cNvSpPr>
            <a:spLocks noChangeArrowheads="1"/>
          </p:cNvSpPr>
          <p:nvPr/>
        </p:nvSpPr>
        <p:spPr bwMode="auto">
          <a:xfrm rot="33392">
            <a:off x="3570288" y="243363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7" name="AutoShape 14"/>
          <p:cNvSpPr>
            <a:spLocks noChangeArrowheads="1"/>
          </p:cNvSpPr>
          <p:nvPr/>
        </p:nvSpPr>
        <p:spPr bwMode="auto">
          <a:xfrm rot="-1404882">
            <a:off x="4103688" y="205263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AutoShape 15"/>
          <p:cNvSpPr>
            <a:spLocks noChangeArrowheads="1"/>
          </p:cNvSpPr>
          <p:nvPr/>
        </p:nvSpPr>
        <p:spPr bwMode="auto">
          <a:xfrm rot="990850">
            <a:off x="4332288" y="205263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AutoShape 16"/>
          <p:cNvSpPr>
            <a:spLocks noChangeArrowheads="1"/>
          </p:cNvSpPr>
          <p:nvPr/>
        </p:nvSpPr>
        <p:spPr bwMode="auto">
          <a:xfrm rot="-1404882">
            <a:off x="4027488" y="212883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AutoShape 17"/>
          <p:cNvSpPr>
            <a:spLocks noChangeArrowheads="1"/>
          </p:cNvSpPr>
          <p:nvPr/>
        </p:nvSpPr>
        <p:spPr bwMode="auto">
          <a:xfrm rot="990850">
            <a:off x="4408488" y="212883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AutoShape 18"/>
          <p:cNvSpPr>
            <a:spLocks noChangeArrowheads="1"/>
          </p:cNvSpPr>
          <p:nvPr/>
        </p:nvSpPr>
        <p:spPr bwMode="auto">
          <a:xfrm rot="33392">
            <a:off x="4256088" y="243363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AutoShape 19"/>
          <p:cNvSpPr>
            <a:spLocks noChangeArrowheads="1"/>
          </p:cNvSpPr>
          <p:nvPr/>
        </p:nvSpPr>
        <p:spPr bwMode="auto">
          <a:xfrm rot="33392">
            <a:off x="4179888" y="243363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3" name="AutoShape 21"/>
          <p:cNvSpPr>
            <a:spLocks noChangeArrowheads="1"/>
          </p:cNvSpPr>
          <p:nvPr/>
        </p:nvSpPr>
        <p:spPr bwMode="auto">
          <a:xfrm rot="2940841">
            <a:off x="5964238" y="3448050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65554" name="AutoShape 22"/>
          <p:cNvSpPr>
            <a:spLocks noChangeArrowheads="1"/>
          </p:cNvSpPr>
          <p:nvPr/>
        </p:nvSpPr>
        <p:spPr bwMode="auto">
          <a:xfrm rot="5336573">
            <a:off x="6034088" y="366553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65555" name="AutoShape 23"/>
          <p:cNvSpPr>
            <a:spLocks noChangeArrowheads="1"/>
          </p:cNvSpPr>
          <p:nvPr/>
        </p:nvSpPr>
        <p:spPr bwMode="auto">
          <a:xfrm rot="2940841">
            <a:off x="5868988" y="3397250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65556" name="AutoShape 24"/>
          <p:cNvSpPr>
            <a:spLocks noChangeArrowheads="1"/>
          </p:cNvSpPr>
          <p:nvPr/>
        </p:nvSpPr>
        <p:spPr bwMode="auto">
          <a:xfrm rot="5336573">
            <a:off x="5983288" y="3760788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65557" name="AutoShape 25"/>
          <p:cNvSpPr>
            <a:spLocks noChangeArrowheads="1"/>
          </p:cNvSpPr>
          <p:nvPr/>
        </p:nvSpPr>
        <p:spPr bwMode="auto">
          <a:xfrm rot="4379116">
            <a:off x="5646738" y="3708400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65558" name="AutoShape 26"/>
          <p:cNvSpPr>
            <a:spLocks noChangeArrowheads="1"/>
          </p:cNvSpPr>
          <p:nvPr/>
        </p:nvSpPr>
        <p:spPr bwMode="auto">
          <a:xfrm rot="4379116">
            <a:off x="5624513" y="3635375"/>
            <a:ext cx="76200" cy="381000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65559" name="Oval 27"/>
          <p:cNvSpPr>
            <a:spLocks noChangeArrowheads="1"/>
          </p:cNvSpPr>
          <p:nvPr/>
        </p:nvSpPr>
        <p:spPr bwMode="auto">
          <a:xfrm>
            <a:off x="2732088" y="1062038"/>
            <a:ext cx="4648200" cy="914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0" name="AutoShape 28"/>
          <p:cNvSpPr>
            <a:spLocks noChangeArrowheads="1"/>
          </p:cNvSpPr>
          <p:nvPr/>
        </p:nvSpPr>
        <p:spPr bwMode="auto">
          <a:xfrm flipH="1" flipV="1">
            <a:off x="3494088" y="1747838"/>
            <a:ext cx="304800" cy="45720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1" name="AutoShape 29"/>
          <p:cNvSpPr>
            <a:spLocks noChangeArrowheads="1"/>
          </p:cNvSpPr>
          <p:nvPr/>
        </p:nvSpPr>
        <p:spPr bwMode="auto">
          <a:xfrm flipH="1" flipV="1">
            <a:off x="4103688" y="1824038"/>
            <a:ext cx="304800" cy="45720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2" name="Text Box 30"/>
          <p:cNvSpPr txBox="1">
            <a:spLocks noChangeArrowheads="1"/>
          </p:cNvSpPr>
          <p:nvPr/>
        </p:nvSpPr>
        <p:spPr bwMode="auto">
          <a:xfrm>
            <a:off x="4408488" y="1214438"/>
            <a:ext cx="198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patogén</a:t>
            </a:r>
          </a:p>
        </p:txBody>
      </p:sp>
      <p:sp>
        <p:nvSpPr>
          <p:cNvPr id="65563" name="AutoShape 32"/>
          <p:cNvSpPr>
            <a:spLocks/>
          </p:cNvSpPr>
          <p:nvPr/>
        </p:nvSpPr>
        <p:spPr bwMode="auto">
          <a:xfrm rot="-4395053">
            <a:off x="4971257" y="2693194"/>
            <a:ext cx="1001712" cy="304800"/>
          </a:xfrm>
          <a:prstGeom prst="leftBrace">
            <a:avLst>
              <a:gd name="adj1" fmla="val 8333"/>
              <a:gd name="adj2" fmla="val 50000"/>
            </a:avLst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5564" name="Text Box 33"/>
          <p:cNvSpPr txBox="1">
            <a:spLocks noChangeArrowheads="1"/>
          </p:cNvSpPr>
          <p:nvPr/>
        </p:nvSpPr>
        <p:spPr bwMode="auto">
          <a:xfrm>
            <a:off x="4932363" y="2781300"/>
            <a:ext cx="26844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Fc</a:t>
            </a:r>
            <a:r>
              <a:rPr lang="hu-HU" b="1">
                <a:solidFill>
                  <a:schemeClr val="bg1"/>
                </a:solidFill>
                <a:sym typeface="Symbol" pitchFamily="18" charset="2"/>
              </a:rPr>
              <a:t></a:t>
            </a:r>
            <a:r>
              <a:rPr lang="hu-HU">
                <a:solidFill>
                  <a:schemeClr val="bg1"/>
                </a:solidFill>
              </a:rPr>
              <a:t>RIIb (ITIM motívummal)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 rot="1146823">
            <a:off x="5399088" y="1900238"/>
            <a:ext cx="457200" cy="762000"/>
            <a:chOff x="2496" y="336"/>
            <a:chExt cx="288" cy="480"/>
          </a:xfrm>
        </p:grpSpPr>
        <p:sp>
          <p:nvSpPr>
            <p:cNvPr id="65572" name="AutoShape 36"/>
            <p:cNvSpPr>
              <a:spLocks noChangeArrowheads="1"/>
            </p:cNvSpPr>
            <p:nvPr/>
          </p:nvSpPr>
          <p:spPr bwMode="auto">
            <a:xfrm rot="-1404882">
              <a:off x="2544" y="336"/>
              <a:ext cx="48" cy="24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3" name="AutoShape 37"/>
            <p:cNvSpPr>
              <a:spLocks noChangeArrowheads="1"/>
            </p:cNvSpPr>
            <p:nvPr/>
          </p:nvSpPr>
          <p:spPr bwMode="auto">
            <a:xfrm rot="990850">
              <a:off x="2688" y="336"/>
              <a:ext cx="48" cy="24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4" name="AutoShape 38"/>
            <p:cNvSpPr>
              <a:spLocks noChangeArrowheads="1"/>
            </p:cNvSpPr>
            <p:nvPr/>
          </p:nvSpPr>
          <p:spPr bwMode="auto">
            <a:xfrm rot="-1404882">
              <a:off x="2496" y="384"/>
              <a:ext cx="48" cy="24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5" name="AutoShape 39"/>
            <p:cNvSpPr>
              <a:spLocks noChangeArrowheads="1"/>
            </p:cNvSpPr>
            <p:nvPr/>
          </p:nvSpPr>
          <p:spPr bwMode="auto">
            <a:xfrm rot="990850">
              <a:off x="2736" y="384"/>
              <a:ext cx="48" cy="24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6" name="AutoShape 40"/>
            <p:cNvSpPr>
              <a:spLocks noChangeArrowheads="1"/>
            </p:cNvSpPr>
            <p:nvPr/>
          </p:nvSpPr>
          <p:spPr bwMode="auto">
            <a:xfrm rot="33392">
              <a:off x="2640" y="576"/>
              <a:ext cx="48" cy="24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7" name="AutoShape 41"/>
            <p:cNvSpPr>
              <a:spLocks noChangeArrowheads="1"/>
            </p:cNvSpPr>
            <p:nvPr/>
          </p:nvSpPr>
          <p:spPr bwMode="auto">
            <a:xfrm rot="33392">
              <a:off x="2592" y="576"/>
              <a:ext cx="48" cy="24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66" name="Text Box 42"/>
          <p:cNvSpPr txBox="1">
            <a:spLocks noChangeArrowheads="1"/>
          </p:cNvSpPr>
          <p:nvPr/>
        </p:nvSpPr>
        <p:spPr bwMode="auto">
          <a:xfrm>
            <a:off x="6008688" y="212883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rgbClr val="00FFFF"/>
                </a:solidFill>
              </a:rPr>
              <a:t>IgG</a:t>
            </a:r>
          </a:p>
        </p:txBody>
      </p:sp>
      <p:sp>
        <p:nvSpPr>
          <p:cNvPr id="65567" name="AutoShape 43"/>
          <p:cNvSpPr>
            <a:spLocks noChangeArrowheads="1"/>
          </p:cNvSpPr>
          <p:nvPr/>
        </p:nvSpPr>
        <p:spPr bwMode="auto">
          <a:xfrm flipV="1">
            <a:off x="5551488" y="1595438"/>
            <a:ext cx="3810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469" y="10800"/>
                </a:moveTo>
                <a:cubicBezTo>
                  <a:pt x="7469" y="8960"/>
                  <a:pt x="8960" y="7469"/>
                  <a:pt x="10800" y="7469"/>
                </a:cubicBezTo>
                <a:cubicBezTo>
                  <a:pt x="12639" y="7468"/>
                  <a:pt x="14130" y="8960"/>
                  <a:pt x="141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7469" y="108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5568" name="Line 45"/>
          <p:cNvSpPr>
            <a:spLocks noChangeShapeType="1"/>
          </p:cNvSpPr>
          <p:nvPr/>
        </p:nvSpPr>
        <p:spPr bwMode="auto">
          <a:xfrm flipH="1">
            <a:off x="4179888" y="3424238"/>
            <a:ext cx="9906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5569" name="Text Box 46"/>
          <p:cNvSpPr txBox="1">
            <a:spLocks noChangeArrowheads="1"/>
          </p:cNvSpPr>
          <p:nvPr/>
        </p:nvSpPr>
        <p:spPr bwMode="auto">
          <a:xfrm>
            <a:off x="2843213" y="4221163"/>
            <a:ext cx="259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Megáll az osztódás</a:t>
            </a:r>
          </a:p>
        </p:txBody>
      </p:sp>
      <p:sp>
        <p:nvSpPr>
          <p:cNvPr id="65570" name="Text Box 47"/>
          <p:cNvSpPr txBox="1">
            <a:spLocks noChangeArrowheads="1"/>
          </p:cNvSpPr>
          <p:nvPr/>
        </p:nvSpPr>
        <p:spPr bwMode="auto">
          <a:xfrm>
            <a:off x="2555776" y="116632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3200" dirty="0"/>
              <a:t>Antitest </a:t>
            </a:r>
            <a:r>
              <a:rPr lang="hu-HU" sz="3200" dirty="0" err="1"/>
              <a:t>feedback</a:t>
            </a:r>
            <a:endParaRPr lang="en-US" sz="3200" dirty="0"/>
          </a:p>
        </p:txBody>
      </p:sp>
      <p:sp>
        <p:nvSpPr>
          <p:cNvPr id="203824" name="Text Box 48"/>
          <p:cNvSpPr txBox="1">
            <a:spLocks noChangeArrowheads="1"/>
          </p:cNvSpPr>
          <p:nvPr/>
        </p:nvSpPr>
        <p:spPr bwMode="auto">
          <a:xfrm>
            <a:off x="2274888" y="5938838"/>
            <a:ext cx="3657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Ant</a:t>
            </a:r>
            <a:r>
              <a:rPr lang="hu-HU">
                <a:solidFill>
                  <a:schemeClr val="bg1"/>
                </a:solidFill>
              </a:rPr>
              <a:t>itest</a:t>
            </a:r>
            <a:r>
              <a:rPr lang="en-US">
                <a:solidFill>
                  <a:schemeClr val="bg1"/>
                </a:solidFill>
              </a:rPr>
              <a:t>-feedback</a:t>
            </a:r>
          </a:p>
        </p:txBody>
      </p:sp>
      <p:sp>
        <p:nvSpPr>
          <p:cNvPr id="44" name="Szövegdoboz 43"/>
          <p:cNvSpPr txBox="1"/>
          <p:nvPr/>
        </p:nvSpPr>
        <p:spPr>
          <a:xfrm>
            <a:off x="179512" y="4869160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Az antitestek negatívan befolyásolják saját termelődésüket.  </a:t>
            </a:r>
            <a:r>
              <a:rPr lang="hu-HU" dirty="0" smtClean="0"/>
              <a:t>Pl. a passzívan adott AT-k jelentősen csökkenthetik az újszülött aktív immunválaszát.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24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nri2901-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96752"/>
            <a:ext cx="4640177" cy="3456384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483768" y="260648"/>
            <a:ext cx="3437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B- sejt </a:t>
            </a:r>
            <a:r>
              <a:rPr lang="hu-HU" sz="3200" dirty="0" err="1" smtClean="0"/>
              <a:t>alpopulációk</a:t>
            </a:r>
            <a:endParaRPr lang="hu-HU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1520" y="1340768"/>
            <a:ext cx="36724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B1 sejtek: </a:t>
            </a:r>
            <a:r>
              <a:rPr lang="hu-HU" dirty="0" smtClean="0"/>
              <a:t>(</a:t>
            </a:r>
            <a:r>
              <a:rPr lang="hu-HU" dirty="0" err="1" smtClean="0"/>
              <a:t>ILCs</a:t>
            </a:r>
            <a:r>
              <a:rPr lang="hu-HU" dirty="0" smtClean="0"/>
              <a:t>) embrionális májból, akár </a:t>
            </a:r>
            <a:r>
              <a:rPr lang="hu-HU" dirty="0" err="1" smtClean="0"/>
              <a:t>fagocitálhatnak</a:t>
            </a:r>
            <a:r>
              <a:rPr lang="hu-HU" dirty="0" smtClean="0"/>
              <a:t> is, ‘élő </a:t>
            </a:r>
            <a:r>
              <a:rPr lang="hu-HU" dirty="0" err="1" smtClean="0"/>
              <a:t>fosszíliák</a:t>
            </a:r>
            <a:r>
              <a:rPr lang="hu-HU" dirty="0" smtClean="0"/>
              <a:t>’, testüregekben, nyálkahártyákban</a:t>
            </a:r>
            <a:br>
              <a:rPr lang="hu-HU" dirty="0" smtClean="0"/>
            </a:br>
            <a:r>
              <a:rPr lang="hu-HU" dirty="0" smtClean="0"/>
              <a:t>Fajtái: a,b</a:t>
            </a:r>
          </a:p>
          <a:p>
            <a:endParaRPr lang="hu-HU" dirty="0" smtClean="0"/>
          </a:p>
          <a:p>
            <a:r>
              <a:rPr lang="hu-HU" b="1" dirty="0" smtClean="0"/>
              <a:t>B2 sejtek: </a:t>
            </a:r>
            <a:r>
              <a:rPr lang="hu-HU" dirty="0" smtClean="0"/>
              <a:t>98%-ban, konvencionális B sejtek, egyedfejlődés során később jelenik meg és felszíni markereiben is eltér B1-től, nyirokszervekben</a:t>
            </a:r>
            <a:br>
              <a:rPr lang="hu-HU" dirty="0" smtClean="0"/>
            </a:br>
            <a:r>
              <a:rPr lang="hu-HU" dirty="0" smtClean="0"/>
              <a:t>Fajtái: marginális zóna (</a:t>
            </a:r>
            <a:r>
              <a:rPr lang="hu-HU" dirty="0" err="1" smtClean="0"/>
              <a:t>ILCs</a:t>
            </a:r>
            <a:r>
              <a:rPr lang="hu-HU" dirty="0" smtClean="0"/>
              <a:t>) és </a:t>
            </a:r>
            <a:r>
              <a:rPr lang="hu-HU" dirty="0" err="1" smtClean="0"/>
              <a:t>follikuláris</a:t>
            </a:r>
            <a:endParaRPr lang="hu-HU" dirty="0" smtClean="0"/>
          </a:p>
          <a:p>
            <a:endParaRPr lang="hu-HU" dirty="0"/>
          </a:p>
          <a:p>
            <a:r>
              <a:rPr lang="hu-HU" b="1" dirty="0" smtClean="0"/>
              <a:t>B </a:t>
            </a:r>
            <a:r>
              <a:rPr lang="hu-HU" b="1" dirty="0" err="1" smtClean="0"/>
              <a:t>reg</a:t>
            </a:r>
            <a:r>
              <a:rPr lang="hu-HU" b="1" dirty="0" smtClean="0"/>
              <a:t>: </a:t>
            </a:r>
            <a:r>
              <a:rPr lang="hu-HU" dirty="0" smtClean="0"/>
              <a:t>IL-10, TGF béta termelés</a:t>
            </a:r>
            <a:endParaRPr lang="hu-HU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75856" y="188640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Citokinek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0" y="908720"/>
            <a:ext cx="61206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dirty="0" err="1" smtClean="0"/>
              <a:t>citokinek</a:t>
            </a:r>
            <a:r>
              <a:rPr lang="hu-HU" dirty="0" smtClean="0"/>
              <a:t> </a:t>
            </a:r>
            <a:r>
              <a:rPr lang="hu-HU" dirty="0" err="1" smtClean="0"/>
              <a:t>intercelluláris</a:t>
            </a:r>
            <a:r>
              <a:rPr lang="hu-HU" dirty="0" smtClean="0"/>
              <a:t> kommunikációs molekulák, az immunválasz valamennyi szakaszában szerepet játszanak, valamint részt vesznek a gyulladásos folyamatokban szabályozásában is. Fehérvérsejtek termelik őket.</a:t>
            </a:r>
          </a:p>
          <a:p>
            <a:endParaRPr lang="hu-HU" dirty="0"/>
          </a:p>
          <a:p>
            <a:r>
              <a:rPr lang="hu-HU" dirty="0" smtClean="0"/>
              <a:t>Eltérő szerkezetű, kis méretű molekulák közös jellemzőkkel:</a:t>
            </a:r>
          </a:p>
          <a:p>
            <a:pPr>
              <a:buFontTx/>
              <a:buChar char="-"/>
            </a:pPr>
            <a:r>
              <a:rPr lang="hu-HU" dirty="0" smtClean="0"/>
              <a:t>Gyorsan termelődnek, átmeneti jelleg</a:t>
            </a:r>
          </a:p>
          <a:p>
            <a:pPr>
              <a:buFontTx/>
              <a:buChar char="-"/>
            </a:pPr>
            <a:r>
              <a:rPr lang="hu-HU" dirty="0" smtClean="0"/>
              <a:t>Egy </a:t>
            </a:r>
            <a:r>
              <a:rPr lang="hu-HU" dirty="0" err="1" smtClean="0"/>
              <a:t>citokint</a:t>
            </a:r>
            <a:r>
              <a:rPr lang="hu-HU" dirty="0" smtClean="0"/>
              <a:t> több féle sejt termel</a:t>
            </a:r>
          </a:p>
          <a:p>
            <a:pPr>
              <a:buFontTx/>
              <a:buChar char="-"/>
            </a:pPr>
            <a:r>
              <a:rPr lang="hu-HU" dirty="0" smtClean="0"/>
              <a:t>A </a:t>
            </a:r>
            <a:r>
              <a:rPr lang="hu-HU" dirty="0" err="1" smtClean="0"/>
              <a:t>citokinek</a:t>
            </a:r>
            <a:r>
              <a:rPr lang="hu-HU" dirty="0" smtClean="0"/>
              <a:t> hatása </a:t>
            </a:r>
            <a:r>
              <a:rPr lang="hu-HU" dirty="0" err="1" smtClean="0"/>
              <a:t>pleiotrop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Egy bizonyos szövet bizonyos funkciójára ált. több </a:t>
            </a:r>
            <a:r>
              <a:rPr lang="hu-HU" dirty="0" err="1" smtClean="0"/>
              <a:t>citokin</a:t>
            </a:r>
            <a:r>
              <a:rPr lang="hu-HU" dirty="0" smtClean="0"/>
              <a:t> is hat (funkcionális redundancia)</a:t>
            </a:r>
          </a:p>
          <a:p>
            <a:pPr>
              <a:buFontTx/>
              <a:buChar char="-"/>
            </a:pPr>
            <a:r>
              <a:rPr lang="hu-HU" dirty="0" smtClean="0"/>
              <a:t>A </a:t>
            </a:r>
            <a:r>
              <a:rPr lang="hu-HU" dirty="0" err="1" smtClean="0"/>
              <a:t>citokinek</a:t>
            </a:r>
            <a:r>
              <a:rPr lang="hu-HU" dirty="0" smtClean="0"/>
              <a:t> </a:t>
            </a:r>
            <a:r>
              <a:rPr lang="hu-HU" dirty="0" err="1" smtClean="0"/>
              <a:t>a</a:t>
            </a:r>
            <a:r>
              <a:rPr lang="hu-HU" dirty="0" smtClean="0"/>
              <a:t> többi </a:t>
            </a:r>
            <a:r>
              <a:rPr lang="hu-HU" dirty="0" err="1" smtClean="0"/>
              <a:t>citokin</a:t>
            </a:r>
            <a:r>
              <a:rPr lang="hu-HU" dirty="0" smtClean="0"/>
              <a:t> termelődésére is hatással vannak</a:t>
            </a:r>
          </a:p>
          <a:p>
            <a:pPr>
              <a:buFontTx/>
              <a:buChar char="-"/>
            </a:pPr>
            <a:r>
              <a:rPr lang="hu-HU" dirty="0" err="1" smtClean="0"/>
              <a:t>Antagonista</a:t>
            </a:r>
            <a:r>
              <a:rPr lang="hu-HU" dirty="0" smtClean="0"/>
              <a:t>, additív, </a:t>
            </a:r>
            <a:r>
              <a:rPr lang="hu-HU" dirty="0" err="1" smtClean="0"/>
              <a:t>szinergista</a:t>
            </a:r>
            <a:r>
              <a:rPr lang="hu-HU" dirty="0" smtClean="0"/>
              <a:t> is lehet a hatásuk</a:t>
            </a:r>
          </a:p>
          <a:p>
            <a:pPr>
              <a:buFontTx/>
              <a:buChar char="-"/>
            </a:pPr>
            <a:r>
              <a:rPr lang="hu-HU" dirty="0" smtClean="0"/>
              <a:t>Receptorokon keresztül hatnak: </a:t>
            </a:r>
            <a:r>
              <a:rPr lang="hu-HU" dirty="0" err="1" smtClean="0"/>
              <a:t>autokrin</a:t>
            </a:r>
            <a:r>
              <a:rPr lang="hu-HU" dirty="0" smtClean="0"/>
              <a:t>, </a:t>
            </a:r>
            <a:r>
              <a:rPr lang="hu-HU" dirty="0" err="1" smtClean="0"/>
              <a:t>parakrin</a:t>
            </a:r>
            <a:r>
              <a:rPr lang="hu-HU" dirty="0" smtClean="0"/>
              <a:t> néha endokrin hatás</a:t>
            </a:r>
          </a:p>
          <a:p>
            <a:pPr>
              <a:buFontTx/>
              <a:buChar char="-"/>
            </a:pPr>
            <a:r>
              <a:rPr lang="hu-HU" dirty="0" smtClean="0"/>
              <a:t>A </a:t>
            </a:r>
            <a:r>
              <a:rPr lang="hu-HU" dirty="0" err="1" smtClean="0"/>
              <a:t>citokin</a:t>
            </a:r>
            <a:r>
              <a:rPr lang="hu-HU" dirty="0" smtClean="0"/>
              <a:t> is hat saját receptora kifejeződésére</a:t>
            </a:r>
          </a:p>
          <a:p>
            <a:pPr>
              <a:buFontTx/>
              <a:buChar char="-"/>
            </a:pPr>
            <a:r>
              <a:rPr lang="hu-HU" dirty="0" smtClean="0"/>
              <a:t>Transzkripciós faktorok, növekedési faktorok</a:t>
            </a:r>
          </a:p>
          <a:p>
            <a:pPr>
              <a:buFontTx/>
              <a:buChar char="-"/>
            </a:pPr>
            <a:r>
              <a:rPr lang="hu-HU" dirty="0" err="1" smtClean="0"/>
              <a:t>Kemokinek</a:t>
            </a:r>
            <a:r>
              <a:rPr lang="hu-HU" dirty="0" smtClean="0"/>
              <a:t> is vannak köztük</a:t>
            </a:r>
          </a:p>
          <a:p>
            <a:pPr>
              <a:buFontTx/>
              <a:buChar char="-"/>
            </a:pPr>
            <a:r>
              <a:rPr lang="hu-HU" dirty="0" smtClean="0"/>
              <a:t>Szteroidok és egyéb hormonok is befolyásolhatnák termelődésüket (</a:t>
            </a:r>
            <a:r>
              <a:rPr lang="hu-HU" dirty="0" err="1" smtClean="0"/>
              <a:t>lsd</a:t>
            </a:r>
            <a:r>
              <a:rPr lang="hu-HU" dirty="0" smtClean="0"/>
              <a:t> </a:t>
            </a:r>
            <a:r>
              <a:rPr lang="hu-HU" dirty="0" err="1" smtClean="0"/>
              <a:t>neuroendokrin</a:t>
            </a:r>
            <a:r>
              <a:rPr lang="hu-HU" dirty="0" smtClean="0"/>
              <a:t> rendszer)</a:t>
            </a:r>
            <a:endParaRPr lang="hu-HU" dirty="0"/>
          </a:p>
        </p:txBody>
      </p:sp>
      <p:pic>
        <p:nvPicPr>
          <p:cNvPr id="65538" name="Picture 2" descr="http://nfs.unipv.it/nfs/minf/dispense/immunology/lectures/files/images/cytokine_diversity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0192" y="0"/>
            <a:ext cx="3653808" cy="2060848"/>
          </a:xfrm>
          <a:prstGeom prst="rect">
            <a:avLst/>
          </a:prstGeom>
          <a:noFill/>
        </p:spPr>
      </p:pic>
      <p:sp>
        <p:nvSpPr>
          <p:cNvPr id="173058" name="AutoShape 2" descr="data:image/jpeg;base64,/9j/4AAQSkZJRgABAQAAAQABAAD/2wCEAAkGBxQTEhUTExQWFhUXFxgaGBcYGBcYGhcdGBcYFhgXGRcaHCggGBolHBQXITEhJSktLi4uFx8zODMsNygtLisBCgoKDg0OGxAQGywkICYsLDQsNC0sLCwsLC4sLCwsLCwsLCwsNCwsLCwsLCwsLCwsLCwsLCwsLCwsLCwsLCwsLP/AABEIAMkA+wMBIgACEQEDEQH/xAAcAAADAAMBAQEAAAAAAAAAAAAEBQYCAwcBAAj/xAA+EAACAQMDAgQFAQUHAwUBAQABAhEAAyEEEjEFQQYiUWETMnGBkaFCscHR8AcUFSNScuFDYrIkM4KS8TQW/8QAGgEAAwEBAQEAAAAAAAAAAAAAAwQFAgEABv/EADARAAICAQQBAwIEBQUAAAAAAAECABEDBBIhMUETIlEFYRQy0fBCcYGh8RUjkbHh/9oADAMBAAIRAxEAPwBn1QqjMx5pXprbXrik4E0y6g0t6yaY6PTog3tiBNOGSkoRJ/aD1Bben+CPmaucaPT7Y9aa+I7jX9QXmQDArPS9OOKUduZTRQqVN+lECm3TenO5naYo3pXRJhm4qx0yY2WUk+w/f6CsqhbvqCfLRoSbv+HWYCcVhb8LXP2c/gAfUnAqjuobbQ7fEuD/AKanyr/vccn/ALV/NbfhtcMueOwwB9B2rrKP4bmQx/i4i/8AwWzbQG/cJ/7bYkn/AOTY/SlOtuaZcC26j1Lyfxtj9KuRolK8TjPvU917owgsBj91eKFeRNo69SG1miUy1ttw7yIYfUdx7j9KGtWiDTb+7w0isLtuQSvzDlR6f6h/EUZWvuZyJxaxh0tOKpdEGUAoQSDG0+/aPWKnOlnauQfz/wAU46J1EXCyL8wyMgn65qf9RxblD/Ee+m5NpKHzMtbpUVylwkAjMcD0DR2M8UkdmtrOULbgpQAjaR3ByAYAwewqtbS3bg3Ms55xiMD93egBZVFZLyQ10koMsZEyTiFHtSCNx1Kl0akNcsxteyXY8MTAOIIAAMzIrLqGrYLb3C35h+yowVkMBHJls8cGmPVLKgOAYQccCPXMeakNnQOwD+YIMyT27RP7vYU4jA9zt1AbGua8zEqsbvPEqWkQJIwfWrnw9acLtGcwkjHmIk+4gAfasV0Gy3AEI0ZZJImJCg/viqHpPSyIHC88QYHAnt2oebLY4E9vEbaV2IAOQMGexHoOwpf1qzubeo+tMgWAMgbf9R7xUrrgzOc9/XFC0eN91r/eTdfkTbtYd/E26a6zSIxFSOv05W40+tWSNsGPTNI9aiuSZqy/iS064iIpPFGdOswrE+le3tPs71lbQsIHHetDqaC8yfdgLhPvXuvSfMKJ6n0N9sqZpdptUU8twVgcHmMVuFiZabTlvpTTTbV4r226bJWtWllztUUYRN+Jva0jzj+NY/4cPSnej6YqcnNOLemSK7snhnqa+o6/TacbiwZqlOq+KGvnauFqb1zbszNeaE5rhaeTEBGUhR70T0zVMzqoEkkAAUKLRNO/Duknew5AC/ZiZ/8AGPoTQch8Q6StTUWk2q0ue4T5R9W5P2/NM7nV3KBLC/DB5bv/APEdj/3GTSm1o4ggcgfyop32gCtAE8mcNL+WbNHb7RJ/rmmVhgMdjlf5UEp3IIxn1/4o/R6N7ghYjnccbT/CtXQgezCbF+JFbWcE54YQf3UJf1GntiLl8M0/LbEyewkzPetC9d03BXAPdv5ARXaY+IUYHk/1bpBRyAO+PvSO5pmRw45BEH3ieK6DrNVprvLFD2I8y59R/wA1Pda6eyKSYK8grw30PrE8/wAaAylYdQV4MB/vlm4kE/DuHmBuU++3lftj0FKukdOZLwdWW5JjyPBz6hwD+AaXXrUv/HjgkZ/TPsaMta7TIJvLcuN2CsqKeOSQSOR2rze5aMKqbWsTqfT7F3aRsImB5o4+5pbe6G+52YbpkeUgwPWJwamNF45t21VbenOwwAvxWIX2Cuu0n1x3BkzXQeibLyC4LTWT2kcj1Ejj8UiNGq9Exk6huyJP6joAuqpKiB83qTzPpRq9HtXAQbcgAFcwMCINVb2pGYn1pXqfQjaRyZIH29a8cfpzgyl4ls6EJG4bvQDAWe4nk0YlqO5In/jNEvaDAAtwcdvvQxO2dst5skkAfQDvS2Q7oZZr6hqpBUCY/T+ZpRZsic1u6pqDbQtE57D1qb1vWiFMYn7U/pXRUuSdVjdstQjr3VEtggc1znV9YbcYNe9T17Mxk0s2AsM0UMHNwq4tglV0i27jdckDnP5Fbdf1Lb5UrfZcCyoHpSt9JLc02BxEXeyYRpOpMDnvWzrGiW9bLAQ1aLmnEY7D898/mtuiuyQPzXSOKM5jejYiHpt/bKNVn0LRhV3xzUh4m02y5uXFWPhS4zWAT2oeM81D6pfbvHmZNZYsTOK3CfWtGr1mYrSNTTNSYWqco0vUiMGmOm6goMzSjXaBrRhhQ4pS6lhUDciXej6ojYmrTwcFZnSfnWR9VzH4LVx/pwJYAV0fozfC2tJDCCD6EZBoLWTc26BROnaS3KADkH9KVX7fnJJyDx3+1Gt1EbLd9PluDI9CMMv2IP2it4K3SoAA3Ec9pOfrADfg0cH2xYg3NPTv2rlzCAwe0t6YHlAGf/2lviDrbNgSqDAVf2IkcdycT6SM+pPX+rBQttflg85kyV3Mccx9hgVF3NU7SHEgjuBMTIzBPI7e/vTWDF5MaRAo+8LvX52logzOQT6CYyD3z60J8fGBIz/x2nt+ta79+CMQCB5ZmYG0E/dc/WPesk0zEAjknA9YnP7xTQFTc3aPUOGDT+6PxV701lvaS4rDKy3sIGY9MT+akendJds8Ce/0/GI5quSLGnCjLXTAzwgiT+4fmltQQRMueJF9Q6OOeDz747QOflPOM/Q0vHRT7AwT67pJM5nOQMdlPere909yAwVmEcwf5cfT+NadF0u7eY7FWFOWMAT2mckHnip4UCcGXxJ/pnRN10Qk7RmSCM57cnkT6HgRXTLXUbYG64djYkQTn/tgZH9RWrpXTmtAhxyZmQQTGc9u/Nea7ShwQRj7/mibBUC+Zrh1vqC3rZe0crkTgkTnHpWD290SCQRIE5XMFft/ChujaQJvYTGwyeZJzyf51loLoKOWMhOD7NiD9I/Wl3O5YZBTXMNbcVE83DdwCWBPeOaA1WsthrYWUAPmnGYxu9Jj9aRdZ6+UcxbYt9DGJjPpWjTam5eXcFi444nmB2J+U8x61PYDqU0x+TKCz1G2WZRMySRtJHsM4oXqvSFuKXVVDZUbpOfp60nHxSMgrtgNJGBiCA2SO33ozSFlO0vhhiTvBzPzc+sihFSBwYU4lM5l4l6a9q4ysp4BnsZ74pVpNKSZrsvVOlG9auoQSYAljHJkT9xzXP8AWdPaxKssEEimdJls0YlqE2dQ7pDoU2Hmsb1gKaR2tQVaadWdUlxcmDVhHBEj5EN2IFqL5OAK29HSHzXz3UXlhSfWddVTCmvFgJ1cRPAE3+LLim4Iqk8K6kC0F9a5tqtWWMmqDoHU5AWawn5rhc/5Klhe0h3ExW5NK0YLD6E0sPVHXtNEL114+WmbkrbJ7xFoBdQkDIqA+DDRXdLvg+6qZyTjvmue9d8H3rN1S0ec+Ve9IPqMTdNLWmw5FHIgnhvpskMarLqxGKX6HTm021sEYIp+tkMBFaUgLB5yb5j/AMLL8TSahDwhR1+rSrfooo7w9pTNxjMLbcjvkwuB9GNNfBHTQNO5P/UMfZf+S1E9R1Sf5thFEJby3qdygr9gZrtdD7z2LkCc/wBbqd5iOCROD3ng99u6M8j70ofykDvMkEREkx+QQaL6la2tugmZMiIlSZ4nGQf3UOWAIAE8AETkEY7ZInmO1Vl6jJnwTeSRj64yeYPrHb6056L08swPae3qB3H9c96W6KN0ACB69uwnMTx6xNXfhsbbfxI3OSPaBxuPtkf0axlahOE1CHtJaVTdIUGCEAG9o5z+ys4k0nbqoa6jtG0f9IHAVeM8RBjPJJ9a09Y1u+5cLZJYhTkRBCgccxzPoeJmkTaN3j5oyDM8ySADmB7ex5ip5YmDnSB4l0+3cGc+wXP54/Wk+m6+UuXCbfkZicH5c4KmPNM+3bNSmh1BU+nEz5SYjjGZ5+0xTyyVJ4wYIjgcZk4Hf0rlCclLY6/bc7QHBOJbaAO3IY96Lt2HLTuUAeuc0q6Z04XFDztGduATgkT7ZBp2n+WAvzA8E4NZNbama9wJmrqLG3bOS25sn09BQlhNmmWPK11gSeYHYxORgY/7jRbk3DsKwn7RmZzgAj1pD4tBumASoSI8wVckR/Dj1oTUFuHxi2qD6tPhL8yO0kgsIwe2eB9DUdq+pecm6WAMDBiPp2rZ1Hpr3Wh7iSCRBeO8xitB0DXJLPbtuCIVuI990xg88Cp6kE89ywqV5hCWwRuF4/KY3nIBOVkf1miS9m2RbtuSSJBU/tD0HOR71Oo0/wCXdG7kFleCIPlk8bcxW7pJVLyrsBAbBWQ08Tv7/eiDHZ7hNwqdC6VrGuWhAhgIcNuiTE7p5PpSDxXatgTdViSMEcmc/Sj+m7iXZWO1iJ2tJjdHPbv9ZrHxibq2CqAuwEZAnuSc5OKVahkuL5FtSJzPUpkwIHYTQWrv7Fgc1jfv3O/NJddccnNVUbiSwnM039Ux70K7mvGJrCiKJtjCEv8ArWy1rChkUZ03o+6GbimQ6RbJ9BRgDE3yJcyseK4AkVs//wBh7Uu6n0MASnbn3pCyRiuliJlcKNyJ+oT1K2wALtz6ETXi3BdgPbUheGwT+aThixnYo+jcfmjtLo3DclWI5EHH0r5oYvAn0TACKeteEQ5Z7RM+hoHSaL4MK2WPPoKtguYniDPr9q23ul27pWfXOKcwvkVgrdRDU4lZSV7jToNvbatLwdm6P9xn+NJXtomp80QxKt9HkZ/P6VR2rikqw/aXB+nap7r+k824ZBMY7R25qrEBwJFdZ0pV2t/6SRiMx+v296U37S7e8iIzJI9JiB+1+Iq66p0/4yfGWQ4gXB64AD/fv71I6vREEqB5h3yDyOw/rHqKoYsgYRgGxc02RHm+JBnIE7u47mDx+tWfh7UgGBwoIK4Htk/xqBuQDnken6Ge/wDXFUfSr4S2CSdzEkgBQNoMCDyTIOIxitZVsTjCNuraIfFxJs3G3EjnazDeAYkGRx6Cq63oLOzatu3s/wBqkY7k+vvS06UraG4g5JEGYDD1Puo4pdetEgwOO4B5mBU4j4gC1Gom8RWbS3yqfL5ROIE5MMeRzzPHIoVv2Y8pJI+p5Anjv+nFHa3p6sGbdBCSqyMkmMHIwef+SaJ6R4cS9aFx3YFseQJKwQMtkE+XsBz71iyIVOoHp+tXbRK2mMZJXykLjPzDy8TP74NGW+uOzbyS2SODxJAxgDvj2PFKvEPQ7umELD22WAygBiQRAdYxE8gx+6lfTNYz5dAyqDuZRtYDsojDsSSApHvgDHLmtoM6Xc1cWd8gs3A4x8u798fWpXrCvcNgqYUmG4Mbecc8bfzQui6ytwGARtAA3HjGBPpj0z9TXl621y24SdwIbnkfKw/DKf8A40nkY8rGsKAMGkt1Qt8Vik7jc8pG7EH5p79uKb9XtfFGw3GuXE2h12jDd8nJ7+vFDbb6OrOjbVOCAIn02nBrQLt64Tttp3LEr5iJJMx3isbCarxKCmu4Z1DR2FWCxaQWUAZEYUETiOc81nc0ttL2ndcIVXdtP2MyTHlMx9aE09xVtHbbW4xEkiPLDQpE5/A7Ud0joIjd85GCFmII5OJ3CuMQnBM7yeZRdF0CqWdWJUueMArJKxPB5M0J4j1Vpbf+ZuIKkASd3fP7qPsuin4cGBAAycAY4AiPWoXxp1otcazGFPJmTH8KSRfUy3BZnKJcldVEmJoDUICDRN2gtZeAEVbQUJIHcT3VrC2c/wBev64mvbhrXWxCNLSy02hFDsTWPQL29Ntb20jTAplepIyimnuhYudvJOKfW/7P9w3EiTRPg7oRDm4444qxua8gxsNTdVqG37cfiVtDpgU3PFGgvCSs7jt7yeO9MNLeYAO77Z9CTx2NJ2T4Z2I0mJYdyD2xxFMLF8BQIUDsDk++O9IsKPErEcR7p7u2GBDDGGORNUmhubj9se+DxUNotUpbbume8c+kD0qy0t0Is8Rke1FVqomK5FuxNoubbBnlGgEe8UtOrnjg016fqbOpRwhAJw6iJB7GPT3rR/g0GO35qkDfIkoipo09wSCDDfkZ5H3rR1roKXVL2/K0ZTBB+lN7PRwO9FLp44A+9FVq5E4pZTObv4eKOpZl80ZkkoD5SSPp9sUZpfCFw3HJb5WhQZhhIJ7yoG7mTP6m+awSZIX7gH+FarioF8rqu4xggBiZwPfB/FEOdvmEOT7Qa1oFVfhD6z6n+v31p0uilmQyAQJHrH9TRvwjEZEe/esmQHvn1kc1gxeyTZinqPSQqM6FgVzk88Y7fjvUz/iVywN1tyCeRgr2IwR7kT71WdVVo/aP3MVF9VsnnO2RIx/L1Pp370JhD4yCZj1XrL31DEkkYgqIGATAAgzB+y5pPqL25BbTsZME+ZipBMTIAAj9YExVN0Dw3buWlus7jcT5U2gABo2sSCW+We3IpT4l8Pmy67Ya2QdvIM+jZkmSMjnAxxWK5hhQk5Y1GxshyZEZzBkcd5kY9vfFR0G/DLcHqAVIjcDyNvqZIipfUIHOJ++cn+FE6FH3BFlmY7QAeST/ABJ/Ss5MdjiGV67nQ9VIY7h5d0+WRiPKTHtmh7fR7NwDkxk7veeCBNSXVfEdyx1NdMbm63bS3bc8+f4alvrBMfan2o8QKhELFTfRzK52ixDtqMYUEmjDf8HQMSF3CNsAeUA/7RPvWemtm2JB7+nHbn7UPd6zAG05iRnmsP8AFWYiQNsZHv3M14aXNnFzDa1EbaTZhOrvOqFsbiee/wBj9K574h0ouXCzc966LprwcbMH0k4jnJ+lK73TrG8l1IHYzg5HOMd6oYNCMa12YB3yZW3H2j4nJOq6Fk44qevg9671q+j2LyqoUwVwR283f/UozUL13wJdAd7Y3qvO3kexXkUZkKzu2pzZqxijtVo2UwRQm2DXVIMGwMe9IufDANNz1deYzSXTQyitp0xo69SZkvdOm+COqh0IYinN6++4xEVy/pusOnMnEciqrT+LbBUEmDUfU4mTIWUWDLmizqcYVjREzQk5Vtu7JPJH1PajtNcVWwA7ECGj5T9KJ/w8ESyAGcRNMrGhC4AE8cTH3pfJlQDgyhzMtB01HdrnfBHp7iO1ZeIuqixadmPAge8+lE6ZltJlwonLGAM1yHx34q+Mz2QsBW5nn3rChszBR1BEhAS3fiGeH/Ely3dDo5BBMH2Jkg+o9jXZugeLLepQAlbd0cqTAb3Qnn6cj35r8y6bVRT/AKb1kr3qmjHHwepLyY75E/R1/WIol7qKPdhP470i13jPT252lrh/+q/k5/SuSHrxiJxWjTWzfuBFdVmfM7bVEAnJ+1MByehFShEu+u+Jbuos/EW8gAPmsg7SFmA2TL5jHv8AWEeq6pfa0oG82kYEnO0MeATwDk49/ep9Ut/Be614B1ZQtuMuDAJBnESTx+z7it/S3a5pNQ394VFR1PwSc3DjIE/TscrmIBrhBmwg7M7T4f6oGizdJNwIrKxBU3EIBkA8kER9vrTDUWZEgzXJ/D3UdP8ADa5eu3E1CMAjDcYRQu1QPliSx7H37G30Xi6w1xrbNwYF0CA2Bll5X6j8CtY3+YNxCddcKiKQ9QuzIGZ/r+Jqs6hpw6bhDAiQwyD7zUw2jJJxgVphZncfEC6Zqrtlv8toBOQIyeAYj2Fbupb7p3OxY9jxHsPua3XtMaFRiDFdbGDN77iN9LtYmPzBplpNTb0Fj++XgPiEMNPbPNxiAN0dlXuff1ij9Yi27ZvXR5FGBwXPZF9z3PYSa5B4p6xc1F5rlw54Cj5UUcIg7KP5nvQXevaO4dfdB26gxv8AxXMszlmJ7ljJP5NXGpvfEVWHpXL2ck1f+Db6umxuR+v0omAVxA6pdwFRkl9mdLYGfrEDPJOAP5VQ6O4gBGQZ9mEfX69qGc2bahimdp7QciASe8TSvUdTW2IEFgI2iRB4l5HP9Cm0xhRxGsWnCUW5aVWn1wCbjCEErLLg/wAzEHGc0U963cAIuTjMKQp7EEPXM9T4gbO64qj/AEgSZM8SMcZzPFa+m+JW3sHLupBVgDnIPn+gwYOMdua4VhCtnmdDCbSds7SDDifKfQgEwOfasrC396hmyQdrmSZHmA3AmQePzUdp+pX7b+RxcEEwDNyIJlMgmOacdO8S/GtkFkfIn5hcj1MiWj6kiuFTc9RE1+LugpcT4qL55i5AjJEjAGG7H1j3rmmv6aASIgjtXbNBqZt7GYXbLztJguvYj0JEfp+Od+JelG1cZXEHkHswOQR9qn6hdh3LMtQkNtZOK2jqbCidRZzFeWumTzW8eQmBdE7MX6nXs1B7veqJ+kpGDmltzphk0YwIrxP0aFtgfOsd59TS/X9Y09o7fiAMeAT3+tcR1/iS5G0OfzSXV9TuXI3MTHBqKn08nsymdZXJlJ428VXr117UlLYMbPcd6lC5PJmstXq2uEM3MAE+sdz71qqpjxhFAAiL5SzWZtW5W1NRFaAp9K+IrW2eGSNrOukZoldaFBzzSfS6YtxR40AHJrQEwXW4V1azethPio6B13puEbl9R/Xceoq78M6JNLb0l3UbtRY1Ni6yotnebdx/gsVAzuJVWWcZRsRJpGlq9ptQL+v092+ERtq3mfaCNu1pMhlBYCOPMDyBWV7r+u0nw7bnYVX4iIyWyAGDrgQYU73G3tEQIrLGp1eZs63fWxp9PabTvau7S7vcwz7mOAB+yIAznHAzKtOtw0g076/1s3Lr6pbP96sWtMtl2v7PLcvGfi7BwxbHlHc5EzXN1ve9DK7uZuh5nUfDXi++jQlwgdxyD9VOKsl8XIxi6kH/AFW/4qT+4iuQ+Frok021Gp89aRXXowGUC+J1C51/TATLt7BY/JJx+tLOodfcjdYVbZ9YDt/9mED7AVF2+oYif6/o0emsATNbJY9mCW4L1fqdxwTddnb1Ykn9eKkW07XWMDmmOuLXnhfWnmk6U9tAds1hMe43GGyDGv3ijReH1Aluaf8Ah7oLG8jpO1DLHgeXMT6wKEubu4Ipt4UZ97GC2D5exwYJ9gYptVEWwsXzAGNL4hS7jaFAPIMhgDPt80fipW/q9pe2UVWcSFkmcgqNwyDE/wAfZ51jU3drB1KqBtP+o7oYgYnb3/8A2prW3ity4SQxRFCkLHmJWcxJwT5j6D2o4lm4FqtUN53ebYfKGO5TPpA9uJoUOrbmFsciO0FjEcgRG4RHpWrqTln+IPKu4nIiTywGIxIx70w6c4V7lu6hdriQPhsvlyri5unaQFmczJAwa2DME8z3pzKd6gkMhJRskMqgniOYWZ+3emty6FIYrv3NEgkbARDHGcnjtAqds64RtQs20NsxDHHzRnzHzY9lHanBk2Vuu533G/yXSJcL5X3iYVSdvI+b2k127E6GlP0q8olQ/kcGY/1HCsCTyCQffNH620X0jbwD8LuZLBRgn3BIP0gUh6Fq9+52Ty7oGNpG0hmVjy3zA5zg+tP+m3Q8pu3Ky4IBkFl59RJI/FByqGBmqDCc/e0jPIx7V5c0rsYUTRGj6e394NvuGg9x+auG0iacAbZb1qfp0Jk3U5AnclemeErrkFsCnY8Ge9ORqWIB4FZLrG9aeGMSW2pa+J+dy1btNpXuEBFJk9h/GtVu2WIAEkmAK7Z/Z74c/u2n33VBdsjHFTtRnGFb8y1gwnK1SB0f9nmrcKdsTyDVTd/s2cosESBkVbXuolWEmKzHU1mJ/Wpn4rUMQ1Sl+BxgVOT9V8Pvp/mXApRqNOrrgZru+u0Nu+hVgDIxXH+qdLbT3XUjEmKpaTV+rat3JGr0pwkFeoo09rYtebpNfLqBJU058O9Bvai5NgKTbKMZMY3c/TBmmmcKtmLhCWoSi8J9aa+9rTX0F5Idd77nZEYeaZklfKo5AECrvrvRLN638PYAFTat543hIHlM5jgQY5+42dJ6JYsFryqqu+1WfhWBEkxMLPeAJNGazXKmQxCEnHJMDOCJ2/rFQsuY5TeKx8/P7/8AJbw4ynDc1/xJzSeAdLZJY7g20CWYlWkiCBuK7xmOwk0YvhOyYN1E3FgS0J5mBMcAT5YHtAOYmt+r6jkwpedq7FeQNzKQWwVVSDOaxPV1UNbDKBuMy6ttx+zg7e54/fjBXIebMOAaoARb1TwRYe4Cjiyy4wsht7FtzKOPNuzPepXxH4bez5zPwyRDfUAjdGBmRzyPcV0C7cCqAwhiAN4jcIUMJE+aQec/ejr1xXQ23U3FgIcLDhgZieQYIjNaw6zLioHkff8AWAzaVX58zi1h0B5mj10Vy95VGKqes+DNPbbfatlVILE7iYMEhQGPy/QTxR/RtJtWQKs6fMuoWxJWoX0KirpnQlsgF43RRd7UBccih+p6o/Fg1mtoNyadVQBQkrJkZmswmzZt3cGJoaxp2sXwAYVsE54P0r6xpijwZmfpjB4Ip9qVtuODtHE814wuB9rg/EkvEOndLuy+SA8PuwSRMSTHbP4qU6nabew2yVdlPeNkjB+gn6V1jW6JmsD41pTbUghpLOqjAIPZQGg94XOBiVbp96wXu2mAZBu3RIe2SB8PIiYIg9jPEyOq0+iBuQz2ptO7hgEaE5MvAJXA4nnuJXmgrT72JckMO3AxyCeZInP61ba/rCI/wE26jSjdc2MvwiLjBi0bhJILEx/3EdpqX0Vk7rjKhcqjMyGI+GoG5jPpP6evBVMG0UtaEtHzkblM+/8AAU80nVLbkpctW7QubBFkBUVVSPibc+cmCT3G4d6G6tofgKd8Byy+TkZWSQZnGO37X0oXRWgzDyqwxk4MA+s/uz6Vvi4LkGVfhW5vEICxZjLACFaAWJnJ3AIJEdwapzqv/UMGBYJgMgwNttE49ZQwfYUr8N9LFhBdjytIDHnbOPSQSAJGCQTmMEWdWuwWbhAd3JYACEAglceynH/f2rDcmM4+rMb9N0Km61yPm8w57578fStfUAxYyKYaG6tu4FndK54lSScGP395r3XEbiDQVAHUh64/7pgKGErEEVvsIWO0CaYL0J4oliTSrXxOK/2d9KF3VIWGBmu2699o+mAKl/DdizpmAxNO+rhiQwOK+b1QJzjdPs9CVKHbEXWL0sIme/t9qF0ysTzWXVGffIz717pEjMzPNEHUeuU3RHbhjPoamP7RHWREE1SaPUJbts/AArl3Wdcbt9iTjtWdHjLZy3xJv1PKq49vzFPS9D/ebhREufFBkOgLp6j4q8rxG4H7Tk996XorVi2HRArEKSV5kjJI47mCMZ71H/2Xq4tuotKLe/d8UjljCgD1I7+kL35tr95gXypZmhRB7DOB3kj8fketyFn2TmlQbAYNqLwbaRkFSu0FvqGKgdhPlHMmlXVA2+WBUebYpXczS0RtHMqSYOIn0mjTrbp3KsqUUTtE7yYkyfvkelB9P6dduMC2oKhQAxgsbhmYOeBuXOcqaGg2io0PkwLQ3Lh/6D7RBLEsltAN3aAFwZ/OKE61fl/8u0m8cnYr7gRhg0eYRGYxIFE6sG0LtiywVvPvMHA2qDtJMiRiPWeJNA27CvssBog+cqHbdtAzM+VJUmPL+z6TRlAvdCD+0O6P1IlMpuUNkAEG2AsBccqZgTxnin/T0UEhQVDR5T2kbgPQfTvHfsg1GxnDW7jMyGIA3EgLLcDa0E9pweO1UXTWUusggKilXAx5jDJn9mP45xQs6hlnCaFwtNrLsdMExMAzknJIiZace/vQ9yyFDKkEdo/dHrR2pUqSViIzGBjE+vHv/GsOlqo1D4UBuxEH03A8CdxMesVv6dk25CpP7/f85O1uMOlgSM1vSLpBukAJkgswEx2UEyTTDT9Ab/KL3FQ3Nu1cl4MEnbjIDAwKqNWiBptBCwR4GN0tmRyexxxDfWJCyxDJ8TzqnAY5j/TPMDsOK+gDk9SG+FFPMz69pHs3mi6xZbe8EDJG4owJ3YiD680z6F1DfsRgGxtXAwSRn34j7mg7lsai9dvqC3w1XYjgMIgggj05IjuZ9aF1XUtHpgWW7cFzbuQAEqHA+QmJyft7+oi4A90OMZLWs3aVHsu+lvEwwA3Bpj3+n1/jRd/TKU+Gqsg25J43fUHAOP5Ch+j6katt62WttuJLM++Z+o/r9zpb3w2+GJYFQMyR3nPY8GtYza2I+mYA7D3I290VFVUvXmW38V3NtERlB2iTJUsCZ9IABgYqG1llHZzaLlVLHIyEBwzR8pgifrXatZpEdPNnaMj6xjn0n8Cg7vS7dtCgWN4+YMSNpA8hH0Ebe80VXqG3TkN3QyAVWUAISQN0A8bhOR9+aeaHw5ZuHe1thYAztJZyQASpbCgbhB2jg4YGrnVeHrbPvBZQwiJ2FdomFAUSfTI9KX9T0sXoDYAI8v7MSRAEzzE+oovqA8TS4w8EW+b6/CTCDYttG2kwqhTdBAwcRifnM81jZZFLKBufcd05xxzyJ/GBHAov/AfgWrly1Fy8yjtAHvtyWbjvH60F4etm2pZyd5JJJ5JJn+NB9ZSaWZ1OT0U6h2l03m3zHtVK1u3eUAEbgKk9bqDyuax6FqLhvDkV6jc+ffIXPMutBoRbEx96JOsWgdXr9uKWvqs1uYDeFnONXfJMirToGuW8gtvggVJJpQpzTLR3ApBGKQzaUZR9/Eo4dWcLWP6ygv8AQJBC1lb6MttfMR9ax0PUXJ9RS3xNqn2wDn0pMaTN0xEq/wCpIRwIl8YdR3RbtmFHMd6l9NoyxnEDklgP3nP2p/p9CzfMKP8A8GQiqOPF6aUsjZc3q5baVnhEKmn2ghvh/MVmDuJZlnkxPP09qasYuLmIABGW52gHIH3OeKVeC9Jstm0AZ3bp7RAEH0yv3k03uzJYY7HHoOJH9DNfN6hWTK275l/A6sg2/EXAIFYPvO6Nm2d2zuPKQCcCAeAcgCaWvqYRwciYWUI2LtJ2F1O4Nxk4FNtZZPmecQZzthiN3b5lMn6GfSkNrTK+4qVZGfcYddwYgoNuedu8wZmO3NNAhhcKoi3Uq5L37gDoGx5x5T5YDRJiTxiMxABA0a3WMNsbVLK8qJymWAycx5hGRxFHdW0qad1YBnU7pRnUx5sQzJwdrD7HORQHiS/cUqZMZJ8vlCkwO8DO4Dv39yULCqbhd7VzcXbhCAXkgAPuJnAG5llR34EyRVX4XslLSo5hDvCEjjaxVueDJj8+tSulsF1Atson4ZuYYAmWwQe5UJPA83YZqw6LZKOxgjCD0iAACBxGSYk8j1oWUADmYf8ALQj21aJK7gABzHB9MRAORAPp7UjtdXsW9TeS8GUrIWVaCpCyBtB8u5XOVOGHEEU1vK/w22bfiRjdIA9yIJMfTNKLup3H4gTYQCAxEMA3Imc+vbtRNILYlR+sl6hwOCf0iUeM7PxHVizBEIssqBcssEMpY4iB9AcSZrDqXV7LtvVgRAyF27jyWI9SSaS6zwhvO602R2pVqOmGzuF1CwKsF8zLsY8PjmPQ4M08PWTuLVjfzG/XvGjIPh2FFnbIeAAzHiD5REdp82TmgvDLW9StyzeLSxV7W0L8wDKdzRIHy4mI3d4pb1K7Z1OpW5dBsW2AFw2/O0gHz5GSTtBwcDuZJO/s52i48nImJx9Mdq8qlnswjEKhIldrNWbIW2mNvMd6b6HVi5anv3qb148xPNe9Cvsrx2p9ZJycizKfSajzfMBAPPfEbfc54o60AwmBt7L6HuZ5/NKdysab6ZoTGaW1uU4lBXsmN/TnZ32k8CL9bdVZz5/fI9MdgaRavXbis/sxAkwI757+tE9Yukk1P3AyyRxSH4nLY5n0KVKLQ9RDYPrRPWOmq6bl7VM9MvyY71V6LhgeIpUn03DLxO58YyYyCJHFypjtTfodz/NGKF1VhSSK19H1JS6J4r6FWsT5PJj5jTW32NwimFm35RQmo0pNwt2olLgiiG4sIg6j04TIM0ELUGIoj47Ic5FePrge1C3cR1k54jLSOFUmtaIGJc0j1fUGYhRgU3VTsFeXmcY0Kg2uvwcUGNS01suVqttzWz1F1PMq/DPUwPKeST7ACOQfX29qpr1oPlIgjgZmMbhn0/Nc50Zgj+FW/SHZEG6J/Z7nif5VB12EC2PmW9DmY+yuoI1uCVPmIJDKBzPpEevY/urRpumBG3IbiGJgBIaCYO2DkEdobMyJp7cUkqwO5iZPciOQSMT7UEtsTnLRHImYGYiBHH0qemU4+pWvcJN2OmMGINtXHmAlsZ3QIOSSXPzfWe9Da3ThFCPDDhfmZondABb5sxnjjiqTSKzkgSFKsYBYEEGZBIjIb+uaY/FYMFtAnafNvkgGBGRmfmzTS5weamiSsnuk9LRQLltQnmZlDkl12kbcHAABYFfofQ1R2CBBU/UyST+TMj1+tEGwpmcGTkZODkZ4H9TQ6XlUsAZhjIIwT3+/NY2ZM70vX/UWzahEW2/zCjeAzgH0+smp3rurJBA4rZ1BnAJmaTpeLGPWreHAMK7B38z53NqWyvZ6gtnUFSGBz3o25eTUDawzSe9pmVm9K0aG9/mDPemAOKnL8iJvEfR2sOZHlNJ+g6srqIBiumeK7HxNMS3IFcW/vBR9w5BoLAK3EfxW6G51pz3nihl1RDyOKE6N1FdRZEHzgcVnZQqfNRwfIiTL/CZR6XVr3qg6bfDJAOaj1v24pj0e/Dgrn2pfW4jlx0O5rRMMOS4f1SyewpLcsk/yqxv37cDcQDS65o7bHcCKiFmU0w5n0mNlYWDEmm0TAggZp1qbi2rDO2DFblvC2CTXPvGviF7jbFkKKHZymhCZMgQTRc8S+cz8s0fY69aie9QFy5Wg3SKq4sjqKEkvhVjc610vxdbuH4TQCe9ONy+k1xfpep/zVPvXWrGpYqMdqewZSw90n6rThSNsjrHViT5uKOta1DU5aoizyKxZubqOtVcRPNW7S9YRsTmkfW/lFK+k/OK76hDVN+ipWWy299aDoWBovpvFG3aPEqozHp+m7msuodX+HwYxH9fii7HyVK9f/jSeo6qNYV5Ef9I8RXEWAgZeR2YZnB+uciq3SajcJZIMRPJHcyfp+4/aG6B8gqx0vP2H7mpDNpV27h3HsOdgdv8AOY2OtDcQbZX0iSNoHmkR6CvOm9Z+OZ+HHBaNv0Jk8nP69qWdS4P+xv8AxNeeFu1NfgsW+vEB+LyVG/ULhS5tGIA4xuxzHbM1vQh1lZLQMRn8Ctd/jVf77f8AGtfSeD/tb/xNO4saY19gqJZXbI9Me/8AExW8CCG+lCN04A7lNZ6r/wBy5/vb/wAjRa/JRhzEujUndfp/MTPap+3pTvJHrVH1DvSrTVk8mMItCHdW1f8A6RlPPrXGNcsMa6313/2DXLNd8zf7W/8AE0nlNZP6SnpvyQfpvUHstKmKuendcW8AGMNXOaZdL5FbLFeRNHGH7nTtLo1fi4KpumWFsjLAmK570T/3FqyHzCio9xTLiCwvV6P4rSWNZrY2CFJrbpuayPNcbCh5Ig/VboRZfvucHj0pR1Tpy3F9DTnXc0C/IoXpqBVTSZGvuc36roWttBonp/hq7dXdwKb+K/mFVPTP/wCVa5jxAkiN5c7KliQ2m8HajepAkTXWtB0ci2oPIGa+8P8AFP6aTGBJ+bOz1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3060" name="AutoShape 4" descr="data:image/jpeg;base64,/9j/4AAQSkZJRgABAQAAAQABAAD/2wCEAAkGBxQTEhUTExQWFhUXFxgaGBcYGBcYGhcdGBcYFhgXGRcaHCggGBolHBQXITEhJSktLi4uFx8zODMsNygtLisBCgoKDg0OGxAQGywkICYsLDQsNC0sLCwsLC4sLCwsLCwsLCwsNCwsLCwsLCwsLCwsLCwsLCwsLCwsLCwsLCwsLP/AABEIAMkA+wMBIgACEQEDEQH/xAAcAAADAAMBAQEAAAAAAAAAAAAEBQYCAwcBAAj/xAA+EAACAQMDAgQFAQUHAwUBAQABAhEAAyEEEjEFQQYiUWETMnGBkaFCscHR8AcUFSNScuFDYrIkM4KS8TQW/8QAGgEAAwEBAQEAAAAAAAAAAAAAAwQFAgEABv/EADARAAICAQQBAwIEBQUAAAAAAAECABEDBBIhMUETIlEFYRQy0fBCcYGh8RUjkbHh/9oADAMBAAIRAxEAPwBn1QqjMx5pXprbXrik4E0y6g0t6yaY6PTog3tiBNOGSkoRJ/aD1Bben+CPmaucaPT7Y9aa+I7jX9QXmQDArPS9OOKUduZTRQqVN+lECm3TenO5naYo3pXRJhm4qx0yY2WUk+w/f6CsqhbvqCfLRoSbv+HWYCcVhb8LXP2c/gAfUnAqjuobbQ7fEuD/AKanyr/vccn/ALV/NbfhtcMueOwwB9B2rrKP4bmQx/i4i/8AwWzbQG/cJ/7bYkn/AOTY/SlOtuaZcC26j1Lyfxtj9KuRolK8TjPvU917owgsBj91eKFeRNo69SG1miUy1ttw7yIYfUdx7j9KGtWiDTb+7w0isLtuQSvzDlR6f6h/EUZWvuZyJxaxh0tOKpdEGUAoQSDG0+/aPWKnOlnauQfz/wAU46J1EXCyL8wyMgn65qf9RxblD/Ee+m5NpKHzMtbpUVylwkAjMcD0DR2M8UkdmtrOULbgpQAjaR3ByAYAwewqtbS3bg3Ms55xiMD93egBZVFZLyQ10koMsZEyTiFHtSCNx1Kl0akNcsxteyXY8MTAOIIAAMzIrLqGrYLb3C35h+yowVkMBHJls8cGmPVLKgOAYQccCPXMeakNnQOwD+YIMyT27RP7vYU4jA9zt1AbGua8zEqsbvPEqWkQJIwfWrnw9acLtGcwkjHmIk+4gAfasV0Gy3AEI0ZZJImJCg/viqHpPSyIHC88QYHAnt2oebLY4E9vEbaV2IAOQMGexHoOwpf1qzubeo+tMgWAMgbf9R7xUrrgzOc9/XFC0eN91r/eTdfkTbtYd/E26a6zSIxFSOv05W40+tWSNsGPTNI9aiuSZqy/iS064iIpPFGdOswrE+le3tPs71lbQsIHHetDqaC8yfdgLhPvXuvSfMKJ6n0N9sqZpdptUU8twVgcHmMVuFiZabTlvpTTTbV4r226bJWtWllztUUYRN+Jva0jzj+NY/4cPSnej6YqcnNOLemSK7snhnqa+o6/TacbiwZqlOq+KGvnauFqb1zbszNeaE5rhaeTEBGUhR70T0zVMzqoEkkAAUKLRNO/Duknew5AC/ZiZ/8AGPoTQch8Q6StTUWk2q0ue4T5R9W5P2/NM7nV3KBLC/DB5bv/APEdj/3GTSm1o4ggcgfyop32gCtAE8mcNL+WbNHb7RJ/rmmVhgMdjlf5UEp3IIxn1/4o/R6N7ghYjnccbT/CtXQgezCbF+JFbWcE54YQf3UJf1GntiLl8M0/LbEyewkzPetC9d03BXAPdv5ARXaY+IUYHk/1bpBRyAO+PvSO5pmRw45BEH3ieK6DrNVprvLFD2I8y59R/wA1Pda6eyKSYK8grw30PrE8/wAaAylYdQV4MB/vlm4kE/DuHmBuU++3lftj0FKukdOZLwdWW5JjyPBz6hwD+AaXXrUv/HjgkZ/TPsaMta7TIJvLcuN2CsqKeOSQSOR2rze5aMKqbWsTqfT7F3aRsImB5o4+5pbe6G+52YbpkeUgwPWJwamNF45t21VbenOwwAvxWIX2Cuu0n1x3BkzXQeibLyC4LTWT2kcj1Ejj8UiNGq9Exk6huyJP6joAuqpKiB83qTzPpRq9HtXAQbcgAFcwMCINVb2pGYn1pXqfQjaRyZIH29a8cfpzgyl4ls6EJG4bvQDAWe4nk0YlqO5In/jNEvaDAAtwcdvvQxO2dst5skkAfQDvS2Q7oZZr6hqpBUCY/T+ZpRZsic1u6pqDbQtE57D1qb1vWiFMYn7U/pXRUuSdVjdstQjr3VEtggc1znV9YbcYNe9T17Mxk0s2AsM0UMHNwq4tglV0i27jdckDnP5Fbdf1Lb5UrfZcCyoHpSt9JLc02BxEXeyYRpOpMDnvWzrGiW9bLAQ1aLmnEY7D898/mtuiuyQPzXSOKM5jejYiHpt/bKNVn0LRhV3xzUh4m02y5uXFWPhS4zWAT2oeM81D6pfbvHmZNZYsTOK3CfWtGr1mYrSNTTNSYWqco0vUiMGmOm6goMzSjXaBrRhhQ4pS6lhUDciXej6ojYmrTwcFZnSfnWR9VzH4LVx/pwJYAV0fozfC2tJDCCD6EZBoLWTc26BROnaS3KADkH9KVX7fnJJyDx3+1Gt1EbLd9PluDI9CMMv2IP2it4K3SoAA3Ec9pOfrADfg0cH2xYg3NPTv2rlzCAwe0t6YHlAGf/2lviDrbNgSqDAVf2IkcdycT6SM+pPX+rBQttflg85kyV3Mccx9hgVF3NU7SHEgjuBMTIzBPI7e/vTWDF5MaRAo+8LvX52logzOQT6CYyD3z60J8fGBIz/x2nt+ta79+CMQCB5ZmYG0E/dc/WPesk0zEAjknA9YnP7xTQFTc3aPUOGDT+6PxV701lvaS4rDKy3sIGY9MT+akendJds8Ce/0/GI5quSLGnCjLXTAzwgiT+4fmltQQRMueJF9Q6OOeDz747QOflPOM/Q0vHRT7AwT67pJM5nOQMdlPere909yAwVmEcwf5cfT+NadF0u7eY7FWFOWMAT2mckHnip4UCcGXxJ/pnRN10Qk7RmSCM57cnkT6HgRXTLXUbYG64djYkQTn/tgZH9RWrpXTmtAhxyZmQQTGc9u/Nea7ShwQRj7/mibBUC+Zrh1vqC3rZe0crkTgkTnHpWD290SCQRIE5XMFft/ChujaQJvYTGwyeZJzyf51loLoKOWMhOD7NiD9I/Wl3O5YZBTXMNbcVE83DdwCWBPeOaA1WsthrYWUAPmnGYxu9Jj9aRdZ6+UcxbYt9DGJjPpWjTam5eXcFi444nmB2J+U8x61PYDqU0x+TKCz1G2WZRMySRtJHsM4oXqvSFuKXVVDZUbpOfp60nHxSMgrtgNJGBiCA2SO33ozSFlO0vhhiTvBzPzc+sihFSBwYU4lM5l4l6a9q4ysp4BnsZ74pVpNKSZrsvVOlG9auoQSYAljHJkT9xzXP8AWdPaxKssEEimdJls0YlqE2dQ7pDoU2Hmsb1gKaR2tQVaadWdUlxcmDVhHBEj5EN2IFqL5OAK29HSHzXz3UXlhSfWddVTCmvFgJ1cRPAE3+LLim4Iqk8K6kC0F9a5tqtWWMmqDoHU5AWawn5rhc/5Klhe0h3ExW5NK0YLD6E0sPVHXtNEL114+WmbkrbJ7xFoBdQkDIqA+DDRXdLvg+6qZyTjvmue9d8H3rN1S0ec+Ve9IPqMTdNLWmw5FHIgnhvpskMarLqxGKX6HTm021sEYIp+tkMBFaUgLB5yb5j/AMLL8TSahDwhR1+rSrfooo7w9pTNxjMLbcjvkwuB9GNNfBHTQNO5P/UMfZf+S1E9R1Sf5thFEJby3qdygr9gZrtdD7z2LkCc/wBbqd5iOCROD3ng99u6M8j70ofykDvMkEREkx+QQaL6la2tugmZMiIlSZ4nGQf3UOWAIAE8AETkEY7ZInmO1Vl6jJnwTeSRj64yeYPrHb6056L08swPae3qB3H9c96W6KN0ACB69uwnMTx6xNXfhsbbfxI3OSPaBxuPtkf0axlahOE1CHtJaVTdIUGCEAG9o5z+ys4k0nbqoa6jtG0f9IHAVeM8RBjPJJ9a09Y1u+5cLZJYhTkRBCgccxzPoeJmkTaN3j5oyDM8ySADmB7ex5ip5YmDnSB4l0+3cGc+wXP54/Wk+m6+UuXCbfkZicH5c4KmPNM+3bNSmh1BU+nEz5SYjjGZ5+0xTyyVJ4wYIjgcZk4Hf0rlCclLY6/bc7QHBOJbaAO3IY96Lt2HLTuUAeuc0q6Z04XFDztGduATgkT7ZBp2n+WAvzA8E4NZNbama9wJmrqLG3bOS25sn09BQlhNmmWPK11gSeYHYxORgY/7jRbk3DsKwn7RmZzgAj1pD4tBumASoSI8wVckR/Dj1oTUFuHxi2qD6tPhL8yO0kgsIwe2eB9DUdq+pecm6WAMDBiPp2rZ1Hpr3Wh7iSCRBeO8xitB0DXJLPbtuCIVuI990xg88Cp6kE89ywqV5hCWwRuF4/KY3nIBOVkf1miS9m2RbtuSSJBU/tD0HOR71Oo0/wCXdG7kFleCIPlk8bcxW7pJVLyrsBAbBWQ08Tv7/eiDHZ7hNwqdC6VrGuWhAhgIcNuiTE7p5PpSDxXatgTdViSMEcmc/Sj+m7iXZWO1iJ2tJjdHPbv9ZrHxibq2CqAuwEZAnuSc5OKVahkuL5FtSJzPUpkwIHYTQWrv7Fgc1jfv3O/NJddccnNVUbiSwnM039Ux70K7mvGJrCiKJtjCEv8ArWy1rChkUZ03o+6GbimQ6RbJ9BRgDE3yJcyseK4AkVs//wBh7Uu6n0MASnbn3pCyRiuliJlcKNyJ+oT1K2wALtz6ETXi3BdgPbUheGwT+aThixnYo+jcfmjtLo3DclWI5EHH0r5oYvAn0TACKeteEQ5Z7RM+hoHSaL4MK2WPPoKtguYniDPr9q23ul27pWfXOKcwvkVgrdRDU4lZSV7jToNvbatLwdm6P9xn+NJXtomp80QxKt9HkZ/P6VR2rikqw/aXB+nap7r+k824ZBMY7R25qrEBwJFdZ0pV2t/6SRiMx+v296U37S7e8iIzJI9JiB+1+Iq66p0/4yfGWQ4gXB64AD/fv71I6vREEqB5h3yDyOw/rHqKoYsgYRgGxc02RHm+JBnIE7u47mDx+tWfh7UgGBwoIK4Htk/xqBuQDnken6Ge/wDXFUfSr4S2CSdzEkgBQNoMCDyTIOIxitZVsTjCNuraIfFxJs3G3EjnazDeAYkGRx6Cq63oLOzatu3s/wBqkY7k+vvS06UraG4g5JEGYDD1Puo4pdetEgwOO4B5mBU4j4gC1Gom8RWbS3yqfL5ROIE5MMeRzzPHIoVv2Y8pJI+p5Anjv+nFHa3p6sGbdBCSqyMkmMHIwef+SaJ6R4cS9aFx3YFseQJKwQMtkE+XsBz71iyIVOoHp+tXbRK2mMZJXykLjPzDy8TP74NGW+uOzbyS2SODxJAxgDvj2PFKvEPQ7umELD22WAygBiQRAdYxE8gx+6lfTNYz5dAyqDuZRtYDsojDsSSApHvgDHLmtoM6Xc1cWd8gs3A4x8u798fWpXrCvcNgqYUmG4Mbecc8bfzQui6ytwGARtAA3HjGBPpj0z9TXl621y24SdwIbnkfKw/DKf8A40nkY8rGsKAMGkt1Qt8Vik7jc8pG7EH5p79uKb9XtfFGw3GuXE2h12jDd8nJ7+vFDbb6OrOjbVOCAIn02nBrQLt64Tttp3LEr5iJJMx3isbCarxKCmu4Z1DR2FWCxaQWUAZEYUETiOc81nc0ttL2ndcIVXdtP2MyTHlMx9aE09xVtHbbW4xEkiPLDQpE5/A7Ud0joIjd85GCFmII5OJ3CuMQnBM7yeZRdF0CqWdWJUueMArJKxPB5M0J4j1Vpbf+ZuIKkASd3fP7qPsuin4cGBAAycAY4AiPWoXxp1otcazGFPJmTH8KSRfUy3BZnKJcldVEmJoDUICDRN2gtZeAEVbQUJIHcT3VrC2c/wBev64mvbhrXWxCNLSy02hFDsTWPQL29Ntb20jTAplepIyimnuhYudvJOKfW/7P9w3EiTRPg7oRDm4444qxua8gxsNTdVqG37cfiVtDpgU3PFGgvCSs7jt7yeO9MNLeYAO77Z9CTx2NJ2T4Z2I0mJYdyD2xxFMLF8BQIUDsDk++O9IsKPErEcR7p7u2GBDDGGORNUmhubj9se+DxUNotUpbbume8c+kD0qy0t0Is8Rke1FVqomK5FuxNoubbBnlGgEe8UtOrnjg016fqbOpRwhAJw6iJB7GPT3rR/g0GO35qkDfIkoipo09wSCDDfkZ5H3rR1roKXVL2/K0ZTBB+lN7PRwO9FLp44A+9FVq5E4pZTObv4eKOpZl80ZkkoD5SSPp9sUZpfCFw3HJb5WhQZhhIJ7yoG7mTP6m+awSZIX7gH+FarioF8rqu4xggBiZwPfB/FEOdvmEOT7Qa1oFVfhD6z6n+v31p0uilmQyAQJHrH9TRvwjEZEe/esmQHvn1kc1gxeyTZinqPSQqM6FgVzk88Y7fjvUz/iVywN1tyCeRgr2IwR7kT71WdVVo/aP3MVF9VsnnO2RIx/L1Pp370JhD4yCZj1XrL31DEkkYgqIGATAAgzB+y5pPqL25BbTsZME+ZipBMTIAAj9YExVN0Dw3buWlus7jcT5U2gABo2sSCW+We3IpT4l8Pmy67Ya2QdvIM+jZkmSMjnAxxWK5hhQk5Y1GxshyZEZzBkcd5kY9vfFR0G/DLcHqAVIjcDyNvqZIipfUIHOJ++cn+FE6FH3BFlmY7QAeST/ABJ/Ss5MdjiGV67nQ9VIY7h5d0+WRiPKTHtmh7fR7NwDkxk7veeCBNSXVfEdyx1NdMbm63bS3bc8+f4alvrBMfan2o8QKhELFTfRzK52ixDtqMYUEmjDf8HQMSF3CNsAeUA/7RPvWemtm2JB7+nHbn7UPd6zAG05iRnmsP8AFWYiQNsZHv3M14aXNnFzDa1EbaTZhOrvOqFsbiee/wBj9K574h0ouXCzc966LprwcbMH0k4jnJ+lK73TrG8l1IHYzg5HOMd6oYNCMa12YB3yZW3H2j4nJOq6Fk44qevg9671q+j2LyqoUwVwR283f/UozUL13wJdAd7Y3qvO3kexXkUZkKzu2pzZqxijtVo2UwRQm2DXVIMGwMe9IufDANNz1deYzSXTQyitp0xo69SZkvdOm+COqh0IYinN6++4xEVy/pusOnMnEciqrT+LbBUEmDUfU4mTIWUWDLmizqcYVjREzQk5Vtu7JPJH1PajtNcVWwA7ECGj5T9KJ/w8ESyAGcRNMrGhC4AE8cTH3pfJlQDgyhzMtB01HdrnfBHp7iO1ZeIuqixadmPAge8+lE6ZltJlwonLGAM1yHx34q+Mz2QsBW5nn3rChszBR1BEhAS3fiGeH/Ely3dDo5BBMH2Jkg+o9jXZugeLLepQAlbd0cqTAb3Qnn6cj35r8y6bVRT/AKb1kr3qmjHHwepLyY75E/R1/WIol7qKPdhP470i13jPT252lrh/+q/k5/SuSHrxiJxWjTWzfuBFdVmfM7bVEAnJ+1MByehFShEu+u+Jbuos/EW8gAPmsg7SFmA2TL5jHv8AWEeq6pfa0oG82kYEnO0MeATwDk49/ep9Ut/Be614B1ZQtuMuDAJBnESTx+z7it/S3a5pNQ394VFR1PwSc3DjIE/TscrmIBrhBmwg7M7T4f6oGizdJNwIrKxBU3EIBkA8kER9vrTDUWZEgzXJ/D3UdP8ADa5eu3E1CMAjDcYRQu1QPliSx7H37G30Xi6w1xrbNwYF0CA2Bll5X6j8CtY3+YNxCddcKiKQ9QuzIGZ/r+Jqs6hpw6bhDAiQwyD7zUw2jJJxgVphZncfEC6Zqrtlv8toBOQIyeAYj2Fbupb7p3OxY9jxHsPua3XtMaFRiDFdbGDN77iN9LtYmPzBplpNTb0Fj++XgPiEMNPbPNxiAN0dlXuff1ij9Yi27ZvXR5FGBwXPZF9z3PYSa5B4p6xc1F5rlw54Cj5UUcIg7KP5nvQXevaO4dfdB26gxv8AxXMszlmJ7ljJP5NXGpvfEVWHpXL2ck1f+Db6umxuR+v0omAVxA6pdwFRkl9mdLYGfrEDPJOAP5VQ6O4gBGQZ9mEfX69qGc2bahimdp7QciASe8TSvUdTW2IEFgI2iRB4l5HP9Cm0xhRxGsWnCUW5aVWn1wCbjCEErLLg/wAzEHGc0U963cAIuTjMKQp7EEPXM9T4gbO64qj/AEgSZM8SMcZzPFa+m+JW3sHLupBVgDnIPn+gwYOMdua4VhCtnmdDCbSds7SDDifKfQgEwOfasrC396hmyQdrmSZHmA3AmQePzUdp+pX7b+RxcEEwDNyIJlMgmOacdO8S/GtkFkfIn5hcj1MiWj6kiuFTc9RE1+LugpcT4qL55i5AjJEjAGG7H1j3rmmv6aASIgjtXbNBqZt7GYXbLztJguvYj0JEfp+Od+JelG1cZXEHkHswOQR9qn6hdh3LMtQkNtZOK2jqbCidRZzFeWumTzW8eQmBdE7MX6nXs1B7veqJ+kpGDmltzphk0YwIrxP0aFtgfOsd59TS/X9Y09o7fiAMeAT3+tcR1/iS5G0OfzSXV9TuXI3MTHBqKn08nsymdZXJlJ428VXr117UlLYMbPcd6lC5PJmstXq2uEM3MAE+sdz71qqpjxhFAAiL5SzWZtW5W1NRFaAp9K+IrW2eGSNrOukZoldaFBzzSfS6YtxR40AHJrQEwXW4V1azethPio6B13puEbl9R/Xceoq78M6JNLb0l3UbtRY1Ni6yotnebdx/gsVAzuJVWWcZRsRJpGlq9ptQL+v092+ERtq3mfaCNu1pMhlBYCOPMDyBWV7r+u0nw7bnYVX4iIyWyAGDrgQYU73G3tEQIrLGp1eZs63fWxp9PabTvau7S7vcwz7mOAB+yIAznHAzKtOtw0g076/1s3Lr6pbP96sWtMtl2v7PLcvGfi7BwxbHlHc5EzXN1ve9DK7uZuh5nUfDXi++jQlwgdxyD9VOKsl8XIxi6kH/AFW/4qT+4iuQ+Frok021Gp89aRXXowGUC+J1C51/TATLt7BY/JJx+tLOodfcjdYVbZ9YDt/9mED7AVF2+oYif6/o0emsATNbJY9mCW4L1fqdxwTddnb1Ykn9eKkW07XWMDmmOuLXnhfWnmk6U9tAds1hMe43GGyDGv3ijReH1Aluaf8Ah7oLG8jpO1DLHgeXMT6wKEubu4Ipt4UZ97GC2D5exwYJ9gYptVEWwsXzAGNL4hS7jaFAPIMhgDPt80fipW/q9pe2UVWcSFkmcgqNwyDE/wAfZ51jU3drB1KqBtP+o7oYgYnb3/8A2prW3ity4SQxRFCkLHmJWcxJwT5j6D2o4lm4FqtUN53ebYfKGO5TPpA9uJoUOrbmFsciO0FjEcgRG4RHpWrqTln+IPKu4nIiTywGIxIx70w6c4V7lu6hdriQPhsvlyri5unaQFmczJAwa2DME8z3pzKd6gkMhJRskMqgniOYWZ+3emty6FIYrv3NEgkbARDHGcnjtAqds64RtQs20NsxDHHzRnzHzY9lHanBk2Vuu533G/yXSJcL5X3iYVSdvI+b2k127E6GlP0q8olQ/kcGY/1HCsCTyCQffNH620X0jbwD8LuZLBRgn3BIP0gUh6Fq9+52Ty7oGNpG0hmVjy3zA5zg+tP+m3Q8pu3Ky4IBkFl59RJI/FByqGBmqDCc/e0jPIx7V5c0rsYUTRGj6e394NvuGg9x+auG0iacAbZb1qfp0Jk3U5AnclemeErrkFsCnY8Ge9ORqWIB4FZLrG9aeGMSW2pa+J+dy1btNpXuEBFJk9h/GtVu2WIAEkmAK7Z/Z74c/u2n33VBdsjHFTtRnGFb8y1gwnK1SB0f9nmrcKdsTyDVTd/s2cosESBkVbXuolWEmKzHU1mJ/Wpn4rUMQ1Sl+BxgVOT9V8Pvp/mXApRqNOrrgZru+u0Nu+hVgDIxXH+qdLbT3XUjEmKpaTV+rat3JGr0pwkFeoo09rYtebpNfLqBJU058O9Bvai5NgKTbKMZMY3c/TBmmmcKtmLhCWoSi8J9aa+9rTX0F5Idd77nZEYeaZklfKo5AECrvrvRLN638PYAFTat543hIHlM5jgQY5+42dJ6JYsFryqqu+1WfhWBEkxMLPeAJNGazXKmQxCEnHJMDOCJ2/rFQsuY5TeKx8/P7/8AJbw4ynDc1/xJzSeAdLZJY7g20CWYlWkiCBuK7xmOwk0YvhOyYN1E3FgS0J5mBMcAT5YHtAOYmt+r6jkwpedq7FeQNzKQWwVVSDOaxPV1UNbDKBuMy6ttx+zg7e54/fjBXIebMOAaoARb1TwRYe4Cjiyy4wsht7FtzKOPNuzPepXxH4bez5zPwyRDfUAjdGBmRzyPcV0C7cCqAwhiAN4jcIUMJE+aQec/ejr1xXQ23U3FgIcLDhgZieQYIjNaw6zLioHkff8AWAzaVX58zi1h0B5mj10Vy95VGKqes+DNPbbfatlVILE7iYMEhQGPy/QTxR/RtJtWQKs6fMuoWxJWoX0KirpnQlsgF43RRd7UBccih+p6o/Fg1mtoNyadVQBQkrJkZmswmzZt3cGJoaxp2sXwAYVsE54P0r6xpijwZmfpjB4Ip9qVtuODtHE814wuB9rg/EkvEOndLuy+SA8PuwSRMSTHbP4qU6nabew2yVdlPeNkjB+gn6V1jW6JmsD41pTbUghpLOqjAIPZQGg94XOBiVbp96wXu2mAZBu3RIe2SB8PIiYIg9jPEyOq0+iBuQz2ptO7hgEaE5MvAJXA4nnuJXmgrT72JckMO3AxyCeZInP61ba/rCI/wE26jSjdc2MvwiLjBi0bhJILEx/3EdpqX0Vk7rjKhcqjMyGI+GoG5jPpP6evBVMG0UtaEtHzkblM+/8AAU80nVLbkpctW7QubBFkBUVVSPibc+cmCT3G4d6G6tofgKd8Byy+TkZWSQZnGO37X0oXRWgzDyqwxk4MA+s/uz6Vvi4LkGVfhW5vEICxZjLACFaAWJnJ3AIJEdwapzqv/UMGBYJgMgwNttE49ZQwfYUr8N9LFhBdjytIDHnbOPSQSAJGCQTmMEWdWuwWbhAd3JYACEAglceynH/f2rDcmM4+rMb9N0Km61yPm8w57578fStfUAxYyKYaG6tu4FndK54lSScGP395r3XEbiDQVAHUh64/7pgKGErEEVvsIWO0CaYL0J4oliTSrXxOK/2d9KF3VIWGBmu2699o+mAKl/DdizpmAxNO+rhiQwOK+b1QJzjdPs9CVKHbEXWL0sIme/t9qF0ysTzWXVGffIz717pEjMzPNEHUeuU3RHbhjPoamP7RHWREE1SaPUJbts/AArl3Wdcbt9iTjtWdHjLZy3xJv1PKq49vzFPS9D/ebhREufFBkOgLp6j4q8rxG4H7Tk996XorVi2HRArEKSV5kjJI47mCMZ71H/2Xq4tuotKLe/d8UjljCgD1I7+kL35tr95gXypZmhRB7DOB3kj8fketyFn2TmlQbAYNqLwbaRkFSu0FvqGKgdhPlHMmlXVA2+WBUebYpXczS0RtHMqSYOIn0mjTrbp3KsqUUTtE7yYkyfvkelB9P6dduMC2oKhQAxgsbhmYOeBuXOcqaGg2io0PkwLQ3Lh/6D7RBLEsltAN3aAFwZ/OKE61fl/8u0m8cnYr7gRhg0eYRGYxIFE6sG0LtiywVvPvMHA2qDtJMiRiPWeJNA27CvssBog+cqHbdtAzM+VJUmPL+z6TRlAvdCD+0O6P1IlMpuUNkAEG2AsBccqZgTxnin/T0UEhQVDR5T2kbgPQfTvHfsg1GxnDW7jMyGIA3EgLLcDa0E9pweO1UXTWUusggKilXAx5jDJn9mP45xQs6hlnCaFwtNrLsdMExMAzknJIiZace/vQ9yyFDKkEdo/dHrR2pUqSViIzGBjE+vHv/GsOlqo1D4UBuxEH03A8CdxMesVv6dk25CpP7/f85O1uMOlgSM1vSLpBukAJkgswEx2UEyTTDT9Ab/KL3FQ3Nu1cl4MEnbjIDAwKqNWiBptBCwR4GN0tmRyexxxDfWJCyxDJ8TzqnAY5j/TPMDsOK+gDk9SG+FFPMz69pHs3mi6xZbe8EDJG4owJ3YiD680z6F1DfsRgGxtXAwSRn34j7mg7lsai9dvqC3w1XYjgMIgggj05IjuZ9aF1XUtHpgWW7cFzbuQAEqHA+QmJyft7+oi4A90OMZLWs3aVHsu+lvEwwA3Bpj3+n1/jRd/TKU+Gqsg25J43fUHAOP5Ch+j6katt62WttuJLM++Z+o/r9zpb3w2+GJYFQMyR3nPY8GtYza2I+mYA7D3I290VFVUvXmW38V3NtERlB2iTJUsCZ9IABgYqG1llHZzaLlVLHIyEBwzR8pgifrXatZpEdPNnaMj6xjn0n8Cg7vS7dtCgWN4+YMSNpA8hH0Ebe80VXqG3TkN3QyAVWUAISQN0A8bhOR9+aeaHw5ZuHe1thYAztJZyQASpbCgbhB2jg4YGrnVeHrbPvBZQwiJ2FdomFAUSfTI9KX9T0sXoDYAI8v7MSRAEzzE+oovqA8TS4w8EW+b6/CTCDYttG2kwqhTdBAwcRifnM81jZZFLKBufcd05xxzyJ/GBHAov/AfgWrly1Fy8yjtAHvtyWbjvH60F4etm2pZyd5JJJ5JJn+NB9ZSaWZ1OT0U6h2l03m3zHtVK1u3eUAEbgKk9bqDyuax6FqLhvDkV6jc+ffIXPMutBoRbEx96JOsWgdXr9uKWvqs1uYDeFnONXfJMirToGuW8gtvggVJJpQpzTLR3ApBGKQzaUZR9/Eo4dWcLWP6ygv8AQJBC1lb6MttfMR9ax0PUXJ9RS3xNqn2wDn0pMaTN0xEq/wCpIRwIl8YdR3RbtmFHMd6l9NoyxnEDklgP3nP2p/p9CzfMKP8A8GQiqOPF6aUsjZc3q5baVnhEKmn2ghvh/MVmDuJZlnkxPP09qasYuLmIABGW52gHIH3OeKVeC9Jstm0AZ3bp7RAEH0yv3k03uzJYY7HHoOJH9DNfN6hWTK275l/A6sg2/EXAIFYPvO6Nm2d2zuPKQCcCAeAcgCaWvqYRwciYWUI2LtJ2F1O4Nxk4FNtZZPmecQZzthiN3b5lMn6GfSkNrTK+4qVZGfcYddwYgoNuedu8wZmO3NNAhhcKoi3Uq5L37gDoGx5x5T5YDRJiTxiMxABA0a3WMNsbVLK8qJymWAycx5hGRxFHdW0qad1YBnU7pRnUx5sQzJwdrD7HORQHiS/cUqZMZJ8vlCkwO8DO4Dv39yULCqbhd7VzcXbhCAXkgAPuJnAG5llR34EyRVX4XslLSo5hDvCEjjaxVueDJj8+tSulsF1Atson4ZuYYAmWwQe5UJPA83YZqw6LZKOxgjCD0iAACBxGSYk8j1oWUADmYf8ALQj21aJK7gABzHB9MRAORAPp7UjtdXsW9TeS8GUrIWVaCpCyBtB8u5XOVOGHEEU1vK/w22bfiRjdIA9yIJMfTNKLup3H4gTYQCAxEMA3Imc+vbtRNILYlR+sl6hwOCf0iUeM7PxHVizBEIssqBcssEMpY4iB9AcSZrDqXV7LtvVgRAyF27jyWI9SSaS6zwhvO602R2pVqOmGzuF1CwKsF8zLsY8PjmPQ4M08PWTuLVjfzG/XvGjIPh2FFnbIeAAzHiD5REdp82TmgvDLW9StyzeLSxV7W0L8wDKdzRIHy4mI3d4pb1K7Z1OpW5dBsW2AFw2/O0gHz5GSTtBwcDuZJO/s52i48nImJx9Mdq8qlnswjEKhIldrNWbIW2mNvMd6b6HVi5anv3qb148xPNe9Cvsrx2p9ZJycizKfSajzfMBAPPfEbfc54o60AwmBt7L6HuZ5/NKdysab6ZoTGaW1uU4lBXsmN/TnZ32k8CL9bdVZz5/fI9MdgaRavXbis/sxAkwI757+tE9Yukk1P3AyyRxSH4nLY5n0KVKLQ9RDYPrRPWOmq6bl7VM9MvyY71V6LhgeIpUn03DLxO58YyYyCJHFypjtTfodz/NGKF1VhSSK19H1JS6J4r6FWsT5PJj5jTW32NwimFm35RQmo0pNwt2olLgiiG4sIg6j04TIM0ELUGIoj47Ic5FePrge1C3cR1k54jLSOFUmtaIGJc0j1fUGYhRgU3VTsFeXmcY0Kg2uvwcUGNS01suVqttzWz1F1PMq/DPUwPKeST7ACOQfX29qpr1oPlIgjgZmMbhn0/Nc50Zgj+FW/SHZEG6J/Z7nif5VB12EC2PmW9DmY+yuoI1uCVPmIJDKBzPpEevY/urRpumBG3IbiGJgBIaCYO2DkEdobMyJp7cUkqwO5iZPciOQSMT7UEtsTnLRHImYGYiBHH0qemU4+pWvcJN2OmMGINtXHmAlsZ3QIOSSXPzfWe9Da3ThFCPDDhfmZondABb5sxnjjiqTSKzkgSFKsYBYEEGZBIjIb+uaY/FYMFtAnafNvkgGBGRmfmzTS5weamiSsnuk9LRQLltQnmZlDkl12kbcHAABYFfofQ1R2CBBU/UyST+TMj1+tEGwpmcGTkZODkZ4H9TQ6XlUsAZhjIIwT3+/NY2ZM70vX/UWzahEW2/zCjeAzgH0+smp3rurJBA4rZ1BnAJmaTpeLGPWreHAMK7B38z53NqWyvZ6gtnUFSGBz3o25eTUDawzSe9pmVm9K0aG9/mDPemAOKnL8iJvEfR2sOZHlNJ+g6srqIBiumeK7HxNMS3IFcW/vBR9w5BoLAK3EfxW6G51pz3nihl1RDyOKE6N1FdRZEHzgcVnZQqfNRwfIiTL/CZR6XVr3qg6bfDJAOaj1v24pj0e/Dgrn2pfW4jlx0O5rRMMOS4f1SyewpLcsk/yqxv37cDcQDS65o7bHcCKiFmU0w5n0mNlYWDEmm0TAggZp1qbi2rDO2DFblvC2CTXPvGviF7jbFkKKHZymhCZMgQTRc8S+cz8s0fY69aie9QFy5Wg3SKq4sjqKEkvhVjc610vxdbuH4TQCe9ONy+k1xfpep/zVPvXWrGpYqMdqewZSw90n6rThSNsjrHViT5uKOta1DU5aoizyKxZubqOtVcRPNW7S9YRsTmkfW/lFK+k/OK76hDVN+ipWWy299aDoWBovpvFG3aPEqozHp+m7msuodX+HwYxH9fii7HyVK9f/jSeo6qNYV5Ef9I8RXEWAgZeR2YZnB+uciq3SajcJZIMRPJHcyfp+4/aG6B8gqx0vP2H7mpDNpV27h3HsOdgdv8AOY2OtDcQbZX0iSNoHmkR6CvOm9Z+OZ+HHBaNv0Jk8nP69qWdS4P+xv8AxNeeFu1NfgsW+vEB+LyVG/ULhS5tGIA4xuxzHbM1vQh1lZLQMRn8Ctd/jVf77f8AGtfSeD/tb/xNO4saY19gqJZXbI9Me/8AExW8CCG+lCN04A7lNZ6r/wBy5/vb/wAjRa/JRhzEujUndfp/MTPap+3pTvJHrVH1DvSrTVk8mMItCHdW1f8A6RlPPrXGNcsMa6313/2DXLNd8zf7W/8AE0nlNZP6SnpvyQfpvUHstKmKuendcW8AGMNXOaZdL5FbLFeRNHGH7nTtLo1fi4KpumWFsjLAmK570T/3FqyHzCio9xTLiCwvV6P4rSWNZrY2CFJrbpuayPNcbCh5Ig/VboRZfvucHj0pR1Tpy3F9DTnXc0C/IoXpqBVTSZGvuc36roWttBonp/hq7dXdwKb+K/mFVPTP/wCVa5jxAkiN5c7KliQ2m8HajepAkTXWtB0ci2oPIGa+8P8AFP6aTGBJ+bOz1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73062" name="Picture 6" descr="http://trialx.com/curetalk/wp-content/blogs.dir/7/files/2011/05/diseases/Cytokines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509120"/>
            <a:ext cx="2390047" cy="1914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79512" y="980728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Pro-inflammatorikus</a:t>
            </a: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IL-1, TNF,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IFNgamma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IL-12, IL-18, IL-17, IL-33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Anti-inflammatorikus</a:t>
            </a: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IL-10,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TGFb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IL-13,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IFNalfa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IL-35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IL-2: T sejt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autokrin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növekedési faktor,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proliferációt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indukál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Th1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citokinek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IFNgamma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TNFalfa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,b, IL-12 (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pro-infl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.) =&gt; T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Mf, NK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Th2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citokinek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IL-4, IL-5, IL-10, IL-13 (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anti-infl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.) =&gt; B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Th17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citokinek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IL-17 (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pro-infl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.)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Treg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citokinek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TGFbéta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IL-10 (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immunszuppresszív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citokinek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39552" y="0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Citokinek</a:t>
            </a:r>
            <a:endParaRPr lang="hu-HU" sz="3200" dirty="0"/>
          </a:p>
        </p:txBody>
      </p:sp>
      <p:pic>
        <p:nvPicPr>
          <p:cNvPr id="64514" name="Picture 2" descr="http://www.uobabylon.edu.iq/uobcoleges/fileshare/articles/2011531_16_46_1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16631"/>
            <a:ext cx="2818379" cy="2146405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251520" y="4653136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Citokinreceptorok</a:t>
            </a:r>
            <a:r>
              <a:rPr lang="hu-HU" b="1" dirty="0" smtClean="0"/>
              <a:t> szerkezeti felosztása:</a:t>
            </a:r>
          </a:p>
          <a:p>
            <a:pPr>
              <a:buFontTx/>
              <a:buChar char="-"/>
            </a:pPr>
            <a:r>
              <a:rPr lang="hu-HU" dirty="0" err="1" smtClean="0">
                <a:solidFill>
                  <a:srgbClr val="0070C0"/>
                </a:solidFill>
              </a:rPr>
              <a:t>Atolinreceptorok</a:t>
            </a:r>
            <a:r>
              <a:rPr lang="hu-HU" dirty="0" smtClean="0">
                <a:solidFill>
                  <a:srgbClr val="0070C0"/>
                </a:solidFill>
              </a:rPr>
              <a:t>:</a:t>
            </a:r>
            <a:r>
              <a:rPr lang="hu-HU" dirty="0" smtClean="0"/>
              <a:t> pl. IL-4, IL-5, IL-6</a:t>
            </a:r>
          </a:p>
          <a:p>
            <a:pPr>
              <a:buFontTx/>
              <a:buChar char="-"/>
            </a:pPr>
            <a:r>
              <a:rPr lang="hu-HU" dirty="0" err="1" smtClean="0">
                <a:solidFill>
                  <a:srgbClr val="0070C0"/>
                </a:solidFill>
              </a:rPr>
              <a:t>Citokinrecepotrok</a:t>
            </a:r>
            <a:r>
              <a:rPr lang="hu-HU" dirty="0" smtClean="0">
                <a:solidFill>
                  <a:srgbClr val="0070C0"/>
                </a:solidFill>
              </a:rPr>
              <a:t>:</a:t>
            </a:r>
            <a:r>
              <a:rPr lang="hu-HU" dirty="0" smtClean="0"/>
              <a:t> IFN alfa, béta, IL-10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70C0"/>
                </a:solidFill>
              </a:rPr>
              <a:t>TNF receptorok: </a:t>
            </a:r>
            <a:r>
              <a:rPr lang="hu-HU" dirty="0" smtClean="0"/>
              <a:t>TNF alfa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70C0"/>
                </a:solidFill>
              </a:rPr>
              <a:t>Immunglobulin géncsalád receptorok: </a:t>
            </a:r>
            <a:r>
              <a:rPr lang="hu-HU" dirty="0" smtClean="0"/>
              <a:t>IL-1, M-CSF</a:t>
            </a:r>
          </a:p>
          <a:p>
            <a:pPr>
              <a:buFontTx/>
              <a:buChar char="-"/>
            </a:pPr>
            <a:r>
              <a:rPr lang="hu-HU" dirty="0" err="1" smtClean="0">
                <a:solidFill>
                  <a:srgbClr val="0070C0"/>
                </a:solidFill>
              </a:rPr>
              <a:t>Domén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err="1" smtClean="0">
                <a:solidFill>
                  <a:srgbClr val="0070C0"/>
                </a:solidFill>
              </a:rPr>
              <a:t>alfa-helikális</a:t>
            </a:r>
            <a:r>
              <a:rPr lang="hu-HU" dirty="0" smtClean="0">
                <a:solidFill>
                  <a:srgbClr val="0070C0"/>
                </a:solidFill>
              </a:rPr>
              <a:t> receptorok: </a:t>
            </a:r>
            <a:r>
              <a:rPr lang="hu-HU" dirty="0" err="1" smtClean="0"/>
              <a:t>kemokin</a:t>
            </a:r>
            <a:r>
              <a:rPr lang="hu-HU" dirty="0" smtClean="0"/>
              <a:t> R pl. IL-8</a:t>
            </a:r>
            <a:endParaRPr lang="hu-H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408712" cy="6625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r>
              <a:rPr lang="hu-HU" dirty="0"/>
              <a:t>Fogalmak…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200"/>
              <a:t>Immun-szervrendszer jellemzői</a:t>
            </a:r>
          </a:p>
          <a:p>
            <a:pPr>
              <a:lnSpc>
                <a:spcPct val="80000"/>
              </a:lnSpc>
            </a:pPr>
            <a:r>
              <a:rPr lang="hu-HU" sz="2200"/>
              <a:t>Nyirok, immunszervek, HEV</a:t>
            </a:r>
          </a:p>
          <a:p>
            <a:pPr>
              <a:lnSpc>
                <a:spcPct val="80000"/>
              </a:lnSpc>
            </a:pPr>
            <a:r>
              <a:rPr lang="hu-HU" sz="2200"/>
              <a:t>Antigén, antigén determináns, epitóp, haptén, karrier</a:t>
            </a:r>
          </a:p>
          <a:p>
            <a:pPr>
              <a:lnSpc>
                <a:spcPct val="80000"/>
              </a:lnSpc>
            </a:pPr>
            <a:r>
              <a:rPr lang="hu-HU" sz="2200"/>
              <a:t>Konformációs és lineáris epitóp</a:t>
            </a:r>
          </a:p>
          <a:p>
            <a:pPr>
              <a:lnSpc>
                <a:spcPct val="80000"/>
              </a:lnSpc>
            </a:pPr>
            <a:r>
              <a:rPr lang="hu-HU" sz="2200"/>
              <a:t>PAMP, DAMP, PRR</a:t>
            </a:r>
          </a:p>
          <a:p>
            <a:pPr>
              <a:lnSpc>
                <a:spcPct val="80000"/>
              </a:lnSpc>
            </a:pPr>
            <a:r>
              <a:rPr lang="hu-HU" sz="2200"/>
              <a:t>Adaptív és természetes immunitás</a:t>
            </a:r>
          </a:p>
          <a:p>
            <a:pPr>
              <a:lnSpc>
                <a:spcPct val="80000"/>
              </a:lnSpc>
            </a:pPr>
            <a:r>
              <a:rPr lang="hu-HU" sz="2200"/>
              <a:t>Citokinek, kemokinek, akut fázis fehérjék, anafilatoxinok</a:t>
            </a:r>
          </a:p>
          <a:p>
            <a:pPr>
              <a:lnSpc>
                <a:spcPct val="80000"/>
              </a:lnSpc>
            </a:pPr>
            <a:r>
              <a:rPr lang="hu-HU" sz="2200"/>
              <a:t>Autokrin, parakrin hatás</a:t>
            </a:r>
          </a:p>
          <a:p>
            <a:pPr>
              <a:lnSpc>
                <a:spcPct val="80000"/>
              </a:lnSpc>
            </a:pPr>
            <a:r>
              <a:rPr lang="hu-HU" sz="2200"/>
              <a:t>MHC molekulák (polimorf, poligénes, kodomináns öröklődés)</a:t>
            </a:r>
          </a:p>
          <a:p>
            <a:pPr>
              <a:lnSpc>
                <a:spcPct val="80000"/>
              </a:lnSpc>
            </a:pPr>
            <a:r>
              <a:rPr lang="hu-HU" sz="2200"/>
              <a:t>Immunológiai szinapszis</a:t>
            </a:r>
          </a:p>
          <a:p>
            <a:pPr>
              <a:lnSpc>
                <a:spcPct val="80000"/>
              </a:lnSpc>
            </a:pPr>
            <a:r>
              <a:rPr lang="hu-HU" sz="2200"/>
              <a:t>Professzionális antigén prezentáló sejt</a:t>
            </a:r>
          </a:p>
          <a:p>
            <a:pPr>
              <a:lnSpc>
                <a:spcPct val="80000"/>
              </a:lnSpc>
            </a:pPr>
            <a:r>
              <a:rPr lang="hu-HU" sz="2200"/>
              <a:t>Opszonizáció, fagociták</a:t>
            </a:r>
          </a:p>
          <a:p>
            <a:pPr>
              <a:lnSpc>
                <a:spcPct val="80000"/>
              </a:lnSpc>
            </a:pPr>
            <a:r>
              <a:rPr lang="hu-HU" sz="2200"/>
              <a:t>Komplement rendszer, MAC, C3 és C5 konvertáz</a:t>
            </a:r>
          </a:p>
          <a:p>
            <a:pPr>
              <a:lnSpc>
                <a:spcPct val="80000"/>
              </a:lnSpc>
            </a:pPr>
            <a:r>
              <a:rPr lang="hu-HU" sz="2200"/>
              <a:t>Timocita, pozitív és negatív szelekció, T sejt érés és aktiváció</a:t>
            </a:r>
          </a:p>
          <a:p>
            <a:pPr>
              <a:lnSpc>
                <a:spcPct val="80000"/>
              </a:lnSpc>
            </a:pPr>
            <a:r>
              <a:rPr lang="hu-HU" sz="2200"/>
              <a:t>T sejt kostimuláció</a:t>
            </a:r>
          </a:p>
          <a:p>
            <a:pPr>
              <a:lnSpc>
                <a:spcPct val="80000"/>
              </a:lnSpc>
            </a:pPr>
            <a:endParaRPr lang="hu-HU" sz="22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229600" cy="543401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hu-HU" sz="2200" dirty="0"/>
              <a:t>Endogén és </a:t>
            </a:r>
            <a:r>
              <a:rPr lang="hu-HU" sz="2200" dirty="0" err="1"/>
              <a:t>exogén</a:t>
            </a:r>
            <a:r>
              <a:rPr lang="hu-HU" sz="2200" dirty="0"/>
              <a:t> </a:t>
            </a:r>
            <a:r>
              <a:rPr lang="hu-HU" sz="2200" dirty="0" err="1"/>
              <a:t>antigénprezentáció</a:t>
            </a:r>
            <a:r>
              <a:rPr lang="hu-HU" sz="2200" dirty="0"/>
              <a:t>, TAP, invariáns lánc</a:t>
            </a:r>
          </a:p>
          <a:p>
            <a:pPr>
              <a:lnSpc>
                <a:spcPct val="80000"/>
              </a:lnSpc>
            </a:pPr>
            <a:r>
              <a:rPr lang="hu-HU" sz="2200" dirty="0"/>
              <a:t>MHC molekulák</a:t>
            </a:r>
          </a:p>
          <a:p>
            <a:pPr>
              <a:lnSpc>
                <a:spcPct val="80000"/>
              </a:lnSpc>
            </a:pPr>
            <a:r>
              <a:rPr lang="hu-HU" sz="2200" dirty="0" err="1"/>
              <a:t>Klonális</a:t>
            </a:r>
            <a:r>
              <a:rPr lang="hu-HU" sz="2200" dirty="0"/>
              <a:t> expanzió</a:t>
            </a:r>
          </a:p>
          <a:p>
            <a:pPr>
              <a:lnSpc>
                <a:spcPct val="80000"/>
              </a:lnSpc>
            </a:pPr>
            <a:r>
              <a:rPr lang="hu-HU" sz="2200" dirty="0" err="1"/>
              <a:t>Perforin</a:t>
            </a:r>
            <a:r>
              <a:rPr lang="hu-HU" sz="2200" dirty="0"/>
              <a:t>, </a:t>
            </a:r>
            <a:r>
              <a:rPr lang="hu-HU" sz="2200" dirty="0" err="1"/>
              <a:t>granzim</a:t>
            </a:r>
            <a:endParaRPr lang="hu-HU" sz="2200" dirty="0"/>
          </a:p>
          <a:p>
            <a:pPr>
              <a:lnSpc>
                <a:spcPct val="80000"/>
              </a:lnSpc>
            </a:pPr>
            <a:r>
              <a:rPr lang="hu-HU" sz="2200" dirty="0" err="1"/>
              <a:t>Monoklonális</a:t>
            </a:r>
            <a:r>
              <a:rPr lang="hu-HU" sz="2200" dirty="0"/>
              <a:t> és </a:t>
            </a:r>
            <a:r>
              <a:rPr lang="hu-HU" sz="2200" dirty="0" err="1"/>
              <a:t>poliklonális</a:t>
            </a:r>
            <a:r>
              <a:rPr lang="hu-HU" sz="2200" dirty="0"/>
              <a:t> ellenanyag</a:t>
            </a:r>
          </a:p>
          <a:p>
            <a:pPr>
              <a:lnSpc>
                <a:spcPct val="80000"/>
              </a:lnSpc>
            </a:pPr>
            <a:r>
              <a:rPr lang="hu-HU" sz="2200" dirty="0" err="1"/>
              <a:t>Immunoglobulin-domén</a:t>
            </a:r>
            <a:r>
              <a:rPr lang="hu-HU" sz="2200" dirty="0"/>
              <a:t>, szuperfamília (példákkal: CD4, CD8)</a:t>
            </a:r>
          </a:p>
          <a:p>
            <a:pPr>
              <a:lnSpc>
                <a:spcPct val="80000"/>
              </a:lnSpc>
            </a:pPr>
            <a:r>
              <a:rPr lang="hu-HU" sz="2200" dirty="0" err="1"/>
              <a:t>Hipervariábilis</a:t>
            </a:r>
            <a:r>
              <a:rPr lang="hu-HU" sz="2200" dirty="0"/>
              <a:t> régiók, </a:t>
            </a:r>
            <a:r>
              <a:rPr lang="hu-HU" sz="2200" dirty="0" err="1"/>
              <a:t>Fab</a:t>
            </a:r>
            <a:r>
              <a:rPr lang="hu-HU" sz="2200" dirty="0"/>
              <a:t>, </a:t>
            </a:r>
            <a:r>
              <a:rPr lang="hu-HU" sz="2200" dirty="0" err="1"/>
              <a:t>Fc</a:t>
            </a:r>
            <a:r>
              <a:rPr lang="hu-HU" sz="2200" dirty="0"/>
              <a:t> régió</a:t>
            </a:r>
          </a:p>
          <a:p>
            <a:pPr>
              <a:lnSpc>
                <a:spcPct val="80000"/>
              </a:lnSpc>
            </a:pPr>
            <a:r>
              <a:rPr lang="hu-HU" sz="2200" dirty="0"/>
              <a:t>B sejt és plazmasejt (BCR és </a:t>
            </a:r>
            <a:r>
              <a:rPr lang="hu-HU" sz="2200" dirty="0" err="1"/>
              <a:t>szecernált</a:t>
            </a:r>
            <a:r>
              <a:rPr lang="hu-HU" sz="2200" dirty="0"/>
              <a:t> antitestek </a:t>
            </a:r>
            <a:r>
              <a:rPr lang="hu-HU" sz="2200" dirty="0" err="1"/>
              <a:t>izotípusai</a:t>
            </a:r>
            <a:r>
              <a:rPr lang="hu-HU" sz="2200" dirty="0"/>
              <a:t>)</a:t>
            </a:r>
          </a:p>
          <a:p>
            <a:pPr>
              <a:lnSpc>
                <a:spcPct val="80000"/>
              </a:lnSpc>
            </a:pPr>
            <a:r>
              <a:rPr lang="hu-HU" sz="2200" dirty="0" err="1"/>
              <a:t>Follikuláris</a:t>
            </a:r>
            <a:r>
              <a:rPr lang="hu-HU" sz="2200" dirty="0"/>
              <a:t> B sejtek, B1 és MZB sejtek</a:t>
            </a:r>
          </a:p>
          <a:p>
            <a:pPr>
              <a:lnSpc>
                <a:spcPct val="80000"/>
              </a:lnSpc>
            </a:pPr>
            <a:r>
              <a:rPr lang="hu-HU" sz="2200" dirty="0"/>
              <a:t>Antitestek </a:t>
            </a:r>
            <a:r>
              <a:rPr lang="hu-HU" sz="2200" dirty="0" err="1"/>
              <a:t>effektor</a:t>
            </a:r>
            <a:r>
              <a:rPr lang="hu-HU" sz="2200" dirty="0"/>
              <a:t> funkciói (</a:t>
            </a:r>
            <a:r>
              <a:rPr lang="hu-HU" sz="2200" dirty="0" err="1"/>
              <a:t>izotípusonként</a:t>
            </a:r>
            <a:r>
              <a:rPr lang="hu-HU" sz="2200" dirty="0"/>
              <a:t>)</a:t>
            </a:r>
          </a:p>
          <a:p>
            <a:pPr>
              <a:lnSpc>
                <a:spcPct val="80000"/>
              </a:lnSpc>
            </a:pPr>
            <a:r>
              <a:rPr lang="hu-HU" sz="2200" dirty="0"/>
              <a:t>Elsődleges és másodlagos immunválasz</a:t>
            </a:r>
          </a:p>
          <a:p>
            <a:pPr>
              <a:lnSpc>
                <a:spcPct val="80000"/>
              </a:lnSpc>
            </a:pPr>
            <a:r>
              <a:rPr lang="hu-HU" sz="2200" dirty="0"/>
              <a:t>ITAM, ITIM motívumok</a:t>
            </a:r>
          </a:p>
          <a:p>
            <a:pPr>
              <a:lnSpc>
                <a:spcPct val="80000"/>
              </a:lnSpc>
            </a:pPr>
            <a:r>
              <a:rPr lang="hu-HU" sz="2200" dirty="0" err="1"/>
              <a:t>Allélikus</a:t>
            </a:r>
            <a:r>
              <a:rPr lang="hu-HU" sz="2200" dirty="0"/>
              <a:t> és </a:t>
            </a:r>
            <a:r>
              <a:rPr lang="hu-HU" sz="2200" dirty="0" err="1"/>
              <a:t>izotípus</a:t>
            </a:r>
            <a:r>
              <a:rPr lang="hu-HU" sz="2200" dirty="0"/>
              <a:t> </a:t>
            </a:r>
            <a:r>
              <a:rPr lang="hu-HU" sz="2200" dirty="0" err="1"/>
              <a:t>exklúzió</a:t>
            </a:r>
            <a:r>
              <a:rPr lang="hu-HU" sz="2200" dirty="0"/>
              <a:t> (</a:t>
            </a:r>
            <a:r>
              <a:rPr lang="hu-HU" sz="2200" dirty="0" err="1"/>
              <a:t>monospecificitás</a:t>
            </a:r>
            <a:r>
              <a:rPr lang="hu-HU" sz="2200" dirty="0"/>
              <a:t>)</a:t>
            </a:r>
          </a:p>
          <a:p>
            <a:pPr>
              <a:lnSpc>
                <a:spcPct val="80000"/>
              </a:lnSpc>
            </a:pPr>
            <a:r>
              <a:rPr lang="hu-HU" sz="2200" dirty="0" err="1"/>
              <a:t>Klonalitás</a:t>
            </a:r>
            <a:r>
              <a:rPr lang="hu-HU" sz="2200" dirty="0"/>
              <a:t>, </a:t>
            </a:r>
            <a:r>
              <a:rPr lang="hu-HU" sz="2200" dirty="0" err="1"/>
              <a:t>klonális</a:t>
            </a:r>
            <a:r>
              <a:rPr lang="hu-HU" sz="2200" dirty="0"/>
              <a:t> jellegű receptorok</a:t>
            </a:r>
          </a:p>
          <a:p>
            <a:pPr>
              <a:lnSpc>
                <a:spcPct val="80000"/>
              </a:lnSpc>
            </a:pPr>
            <a:r>
              <a:rPr lang="hu-HU" sz="2200" dirty="0"/>
              <a:t>Affinitás, </a:t>
            </a:r>
            <a:r>
              <a:rPr lang="hu-HU" sz="2200" dirty="0" err="1"/>
              <a:t>aviditás</a:t>
            </a:r>
            <a:endParaRPr lang="hu-HU" sz="2200" dirty="0"/>
          </a:p>
          <a:p>
            <a:pPr>
              <a:lnSpc>
                <a:spcPct val="80000"/>
              </a:lnSpc>
            </a:pPr>
            <a:r>
              <a:rPr lang="hu-HU" sz="2200" dirty="0"/>
              <a:t>Komplementaritást meghatározó régió (CDR</a:t>
            </a:r>
            <a:r>
              <a:rPr lang="hu-HU" sz="22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hu-HU" sz="2200" dirty="0" smtClean="0"/>
              <a:t>Akut fázis reakció!! (</a:t>
            </a:r>
            <a:r>
              <a:rPr lang="hu-HU" sz="2200" dirty="0" err="1" smtClean="0"/>
              <a:t>lsd</a:t>
            </a:r>
            <a:r>
              <a:rPr lang="hu-HU" sz="2200" dirty="0" smtClean="0"/>
              <a:t>. </a:t>
            </a:r>
            <a:r>
              <a:rPr lang="hu-HU" sz="2200" dirty="0" err="1" smtClean="0"/>
              <a:t>Ea</a:t>
            </a:r>
            <a:r>
              <a:rPr lang="hu-HU" sz="2200" dirty="0" smtClean="0"/>
              <a:t>)</a:t>
            </a:r>
            <a:endParaRPr lang="hu-HU" sz="2200" dirty="0"/>
          </a:p>
          <a:p>
            <a:pPr>
              <a:lnSpc>
                <a:spcPct val="80000"/>
              </a:lnSpc>
              <a:buFontTx/>
              <a:buNone/>
            </a:pPr>
            <a:endParaRPr lang="hu-HU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2348880"/>
            <a:ext cx="66247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2000" dirty="0" smtClean="0"/>
              <a:t>Korlátozott </a:t>
            </a:r>
            <a:r>
              <a:rPr lang="hu-HU" sz="2000" dirty="0" err="1" smtClean="0"/>
              <a:t>receptorspecifitás</a:t>
            </a:r>
            <a:endParaRPr lang="hu-HU" sz="2000" dirty="0" smtClean="0"/>
          </a:p>
          <a:p>
            <a:pPr>
              <a:spcBef>
                <a:spcPct val="50000"/>
              </a:spcBef>
            </a:pPr>
            <a:r>
              <a:rPr lang="hu-HU" sz="2000" dirty="0" smtClean="0"/>
              <a:t> Nincs látencia</a:t>
            </a:r>
          </a:p>
          <a:p>
            <a:pPr>
              <a:spcBef>
                <a:spcPct val="50000"/>
              </a:spcBef>
            </a:pPr>
            <a:r>
              <a:rPr lang="hu-HU" sz="2000" dirty="0" smtClean="0"/>
              <a:t> Nincs memória</a:t>
            </a:r>
          </a:p>
          <a:p>
            <a:pPr>
              <a:spcBef>
                <a:spcPct val="50000"/>
              </a:spcBef>
            </a:pPr>
            <a:r>
              <a:rPr lang="hu-HU" sz="2000" dirty="0" smtClean="0"/>
              <a:t> Lineáris erősödés</a:t>
            </a:r>
          </a:p>
          <a:p>
            <a:pPr>
              <a:spcBef>
                <a:spcPct val="50000"/>
              </a:spcBef>
            </a:pPr>
            <a:r>
              <a:rPr lang="hu-HU" sz="2000" dirty="0" smtClean="0"/>
              <a:t> </a:t>
            </a:r>
            <a:r>
              <a:rPr lang="hu-HU" sz="2000" dirty="0" err="1" smtClean="0"/>
              <a:t>makrofágok</a:t>
            </a:r>
            <a:r>
              <a:rPr lang="hu-HU" sz="2000" dirty="0" smtClean="0"/>
              <a:t>, NK sejtek, </a:t>
            </a:r>
            <a:r>
              <a:rPr lang="hu-HU" sz="2000" dirty="0" err="1" smtClean="0"/>
              <a:t>granulocyták</a:t>
            </a:r>
            <a:r>
              <a:rPr lang="hu-HU" sz="2000" dirty="0" smtClean="0"/>
              <a:t>, hízósejtek, </a:t>
            </a:r>
            <a:r>
              <a:rPr lang="hu-HU" sz="2000" dirty="0" err="1" smtClean="0"/>
              <a:t>dendritikus</a:t>
            </a:r>
            <a:r>
              <a:rPr lang="hu-HU" sz="2000" dirty="0" smtClean="0"/>
              <a:t> sejtek (DC), veleszületett-szerű </a:t>
            </a:r>
            <a:r>
              <a:rPr lang="hu-HU" sz="2000" dirty="0" err="1" smtClean="0"/>
              <a:t>lymphoid</a:t>
            </a:r>
            <a:r>
              <a:rPr lang="hu-HU" sz="2000" dirty="0" smtClean="0"/>
              <a:t> sejtek (</a:t>
            </a:r>
            <a:r>
              <a:rPr lang="hu-HU" sz="2000" dirty="0" err="1" smtClean="0"/>
              <a:t>ILCs</a:t>
            </a:r>
            <a:r>
              <a:rPr lang="hu-HU" sz="2000" dirty="0" smtClean="0"/>
              <a:t>), komplement rendszer</a:t>
            </a:r>
          </a:p>
          <a:p>
            <a:pPr>
              <a:spcBef>
                <a:spcPct val="50000"/>
              </a:spcBef>
            </a:pPr>
            <a:r>
              <a:rPr lang="hu-HU" sz="2000" dirty="0" smtClean="0"/>
              <a:t>Mintázatfelismerő receptorok, </a:t>
            </a:r>
            <a:r>
              <a:rPr lang="hu-HU" sz="2000" dirty="0" err="1" smtClean="0"/>
              <a:t>FcR</a:t>
            </a:r>
            <a:r>
              <a:rPr lang="hu-HU" sz="2000" dirty="0" smtClean="0"/>
              <a:t>, CR, </a:t>
            </a:r>
            <a:r>
              <a:rPr lang="hu-HU" sz="2000" dirty="0" err="1" smtClean="0"/>
              <a:t>citokinreceptorok</a:t>
            </a:r>
            <a:endParaRPr lang="hu-HU" sz="2000" dirty="0" smtClean="0"/>
          </a:p>
          <a:p>
            <a:pPr>
              <a:spcBef>
                <a:spcPct val="50000"/>
              </a:spcBef>
            </a:pPr>
            <a:r>
              <a:rPr lang="hu-HU" sz="2000" dirty="0" err="1" smtClean="0"/>
              <a:t>Barrierek</a:t>
            </a:r>
            <a:endParaRPr lang="hu-HU" sz="2000" dirty="0" smtClean="0"/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1835696" y="332656"/>
            <a:ext cx="4592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Veleszületett immunválasz</a:t>
            </a:r>
            <a:endParaRPr lang="hu-HU" sz="3200" dirty="0"/>
          </a:p>
        </p:txBody>
      </p:sp>
      <p:pic>
        <p:nvPicPr>
          <p:cNvPr id="37890" name="Picture 2" descr="http://www.nature.com/nrc/journal/v4/n1/images/nrc1252-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124744"/>
            <a:ext cx="4353128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14563"/>
            <a:ext cx="8229600" cy="1143000"/>
          </a:xfrm>
        </p:spPr>
        <p:txBody>
          <a:bodyPr/>
          <a:lstStyle/>
          <a:p>
            <a:r>
              <a:rPr lang="hu-HU" dirty="0" smtClean="0"/>
              <a:t>Szemináriumi anyagok</a:t>
            </a:r>
            <a:endParaRPr lang="hu-HU" dirty="0"/>
          </a:p>
        </p:txBody>
      </p:sp>
      <p:pic>
        <p:nvPicPr>
          <p:cNvPr id="166914" name="Picture 2" descr="http://www.angiogenesis.nl/vALA/images/welc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573016"/>
            <a:ext cx="4048125" cy="3038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hu-HU"/>
              <a:t>Áramlási citometria</a:t>
            </a: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25962"/>
          </a:xfrm>
          <a:noFill/>
          <a:ln/>
        </p:spPr>
        <p:txBody>
          <a:bodyPr/>
          <a:lstStyle/>
          <a:p>
            <a:r>
              <a:rPr lang="hu-HU" sz="2200" dirty="0"/>
              <a:t>Különálló sejtek </a:t>
            </a:r>
            <a:r>
              <a:rPr lang="hu-HU" sz="2200" dirty="0" err="1"/>
              <a:t>multiparametriás</a:t>
            </a:r>
            <a:r>
              <a:rPr lang="hu-HU" sz="2200" dirty="0"/>
              <a:t> vizsgálatára alkalmas laboratóriumi eljárás</a:t>
            </a:r>
          </a:p>
          <a:p>
            <a:r>
              <a:rPr lang="hu-HU" sz="2200" dirty="0"/>
              <a:t>Milyen kérdéseket tehetünk fel? Sejtfunkciók vizsgálatánál?</a:t>
            </a:r>
          </a:p>
          <a:p>
            <a:r>
              <a:rPr lang="hu-HU" sz="2200" dirty="0"/>
              <a:t>Melyek az abszolút indikációs területei?</a:t>
            </a:r>
          </a:p>
          <a:p>
            <a:r>
              <a:rPr lang="hu-HU" sz="2200" dirty="0"/>
              <a:t>CD markerek</a:t>
            </a:r>
            <a:r>
              <a:rPr lang="hu-HU" sz="2200" dirty="0" smtClean="0"/>
              <a:t>!</a:t>
            </a:r>
            <a:endParaRPr lang="hu-HU" sz="2200" dirty="0"/>
          </a:p>
          <a:p>
            <a:endParaRPr lang="hu-HU" sz="2200" dirty="0"/>
          </a:p>
          <a:p>
            <a:endParaRPr lang="hu-HU" sz="2200" dirty="0"/>
          </a:p>
          <a:p>
            <a:endParaRPr lang="hu-HU" sz="2200" dirty="0"/>
          </a:p>
          <a:p>
            <a:endParaRPr lang="hu-HU" sz="2200" dirty="0"/>
          </a:p>
          <a:p>
            <a:endParaRPr lang="hu-HU" sz="2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35375" y="3429000"/>
            <a:ext cx="5184775" cy="3578225"/>
            <a:chOff x="-51" y="845"/>
            <a:chExt cx="4781" cy="3587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521" y="845"/>
              <a:ext cx="4209" cy="3241"/>
              <a:chOff x="125" y="1298"/>
              <a:chExt cx="2698" cy="2153"/>
            </a:xfrm>
          </p:grpSpPr>
          <p:graphicFrame>
            <p:nvGraphicFramePr>
              <p:cNvPr id="16390" name="Object 5"/>
              <p:cNvGraphicFramePr>
                <a:graphicFrameLocks noChangeAspect="1"/>
              </p:cNvGraphicFramePr>
              <p:nvPr/>
            </p:nvGraphicFramePr>
            <p:xfrm>
              <a:off x="125" y="1298"/>
              <a:ext cx="2065" cy="2153"/>
            </p:xfrm>
            <a:graphic>
              <a:graphicData uri="http://schemas.openxmlformats.org/presentationml/2006/ole">
                <p:oleObj spid="_x0000_s70658" name="Bitkép" r:id="rId4" imgW="2000000" imgH="2085714" progId="PBrush">
                  <p:embed/>
                </p:oleObj>
              </a:graphicData>
            </a:graphic>
          </p:graphicFrame>
          <p:sp>
            <p:nvSpPr>
              <p:cNvPr id="16391" name="Text Box 6"/>
              <p:cNvSpPr txBox="1">
                <a:spLocks noChangeArrowheads="1"/>
              </p:cNvSpPr>
              <p:nvPr/>
            </p:nvSpPr>
            <p:spPr bwMode="auto">
              <a:xfrm>
                <a:off x="2712" y="2750"/>
                <a:ext cx="109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hu-HU" b="1">
                  <a:solidFill>
                    <a:srgbClr val="008000"/>
                  </a:solidFill>
                </a:endParaRPr>
              </a:p>
            </p:txBody>
          </p:sp>
          <p:sp>
            <p:nvSpPr>
              <p:cNvPr id="16392" name="Line 7"/>
              <p:cNvSpPr>
                <a:spLocks noChangeShapeType="1"/>
              </p:cNvSpPr>
              <p:nvPr/>
            </p:nvSpPr>
            <p:spPr bwMode="auto">
              <a:xfrm flipH="1">
                <a:off x="1111" y="3022"/>
                <a:ext cx="1179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6393" name="Text Box 8"/>
              <p:cNvSpPr txBox="1">
                <a:spLocks noChangeArrowheads="1"/>
              </p:cNvSpPr>
              <p:nvPr/>
            </p:nvSpPr>
            <p:spPr bwMode="auto">
              <a:xfrm>
                <a:off x="2714" y="2247"/>
                <a:ext cx="109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hu-HU" b="1">
                  <a:solidFill>
                    <a:srgbClr val="FF66CC"/>
                  </a:solidFill>
                </a:endParaRPr>
              </a:p>
            </p:txBody>
          </p:sp>
          <p:sp>
            <p:nvSpPr>
              <p:cNvPr id="16394" name="Line 9"/>
              <p:cNvSpPr>
                <a:spLocks noChangeShapeType="1"/>
              </p:cNvSpPr>
              <p:nvPr/>
            </p:nvSpPr>
            <p:spPr bwMode="auto">
              <a:xfrm flipH="1">
                <a:off x="1429" y="2387"/>
                <a:ext cx="907" cy="363"/>
              </a:xfrm>
              <a:prstGeom prst="line">
                <a:avLst/>
              </a:prstGeom>
              <a:noFill/>
              <a:ln w="38100">
                <a:solidFill>
                  <a:srgbClr val="FF66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6395" name="Text Box 10"/>
              <p:cNvSpPr txBox="1">
                <a:spLocks noChangeArrowheads="1"/>
              </p:cNvSpPr>
              <p:nvPr/>
            </p:nvSpPr>
            <p:spPr bwMode="auto">
              <a:xfrm>
                <a:off x="2692" y="1752"/>
                <a:ext cx="10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hu-HU" b="1">
                  <a:solidFill>
                    <a:srgbClr val="0066FF"/>
                  </a:solidFill>
                </a:endParaRPr>
              </a:p>
            </p:txBody>
          </p:sp>
          <p:sp>
            <p:nvSpPr>
              <p:cNvPr id="16396" name="Line 11"/>
              <p:cNvSpPr>
                <a:spLocks noChangeShapeType="1"/>
              </p:cNvSpPr>
              <p:nvPr/>
            </p:nvSpPr>
            <p:spPr bwMode="auto">
              <a:xfrm flipH="1">
                <a:off x="1519" y="1888"/>
                <a:ext cx="771" cy="136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2692" y="1389"/>
                <a:ext cx="109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hu-HU" b="1">
                  <a:solidFill>
                    <a:srgbClr val="FF9900"/>
                  </a:solidFill>
                </a:endParaRPr>
              </a:p>
            </p:txBody>
          </p:sp>
          <p:sp>
            <p:nvSpPr>
              <p:cNvPr id="16398" name="Line 13"/>
              <p:cNvSpPr>
                <a:spLocks noChangeShapeType="1"/>
              </p:cNvSpPr>
              <p:nvPr/>
            </p:nvSpPr>
            <p:spPr bwMode="auto">
              <a:xfrm flipH="1">
                <a:off x="1338" y="1480"/>
                <a:ext cx="862" cy="45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6399" name="Text Box 14"/>
            <p:cNvSpPr txBox="1">
              <a:spLocks noChangeArrowheads="1"/>
            </p:cNvSpPr>
            <p:nvPr/>
          </p:nvSpPr>
          <p:spPr bwMode="auto">
            <a:xfrm>
              <a:off x="1937" y="3974"/>
              <a:ext cx="169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hu-HU" sz="2400" b="1"/>
            </a:p>
          </p:txBody>
        </p:sp>
        <p:sp>
          <p:nvSpPr>
            <p:cNvPr id="16400" name="Text Box 15"/>
            <p:cNvSpPr txBox="1">
              <a:spLocks noChangeArrowheads="1"/>
            </p:cNvSpPr>
            <p:nvPr/>
          </p:nvSpPr>
          <p:spPr bwMode="auto">
            <a:xfrm rot="10800000">
              <a:off x="-51" y="2613"/>
              <a:ext cx="506" cy="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wrap="none">
              <a:spAutoFit/>
            </a:bodyPr>
            <a:lstStyle/>
            <a:p>
              <a:endParaRPr lang="hu-HU" sz="2400" b="1"/>
            </a:p>
          </p:txBody>
        </p:sp>
      </p:grpSp>
      <p:pic>
        <p:nvPicPr>
          <p:cNvPr id="16445" name="Picture 61" descr="immunzellaufarbeitung_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3644900"/>
            <a:ext cx="2663825" cy="2736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1027" descr="f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765175"/>
            <a:ext cx="8229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000" dirty="0"/>
              <a:t>Antigén-antitest kölcsönhatáson alapuló módszerek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2763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hu-HU" sz="2200" dirty="0"/>
              <a:t>Antitestek jellemzői: szenzitivitás, </a:t>
            </a:r>
            <a:r>
              <a:rPr lang="hu-HU" sz="2200" dirty="0" err="1" smtClean="0"/>
              <a:t>specificitás</a:t>
            </a:r>
            <a:r>
              <a:rPr lang="hu-HU" sz="2200" dirty="0" smtClean="0"/>
              <a:t>, </a:t>
            </a:r>
            <a:r>
              <a:rPr lang="hu-HU" sz="2200" dirty="0" err="1" smtClean="0"/>
              <a:t>poliklonális</a:t>
            </a:r>
            <a:r>
              <a:rPr lang="hu-HU" sz="2200" dirty="0" smtClean="0"/>
              <a:t>, </a:t>
            </a:r>
            <a:r>
              <a:rPr lang="hu-HU" sz="2200" dirty="0" err="1" smtClean="0"/>
              <a:t>monoklonális</a:t>
            </a:r>
            <a:r>
              <a:rPr lang="hu-HU" sz="2200" dirty="0" smtClean="0"/>
              <a:t>, </a:t>
            </a:r>
            <a:r>
              <a:rPr lang="hu-HU" sz="2200" dirty="0" err="1" smtClean="0"/>
              <a:t>hibridóma</a:t>
            </a:r>
            <a:r>
              <a:rPr lang="hu-HU" sz="2200" dirty="0" smtClean="0"/>
              <a:t>, affinitás, </a:t>
            </a:r>
            <a:r>
              <a:rPr lang="hu-HU" sz="2200" dirty="0" err="1" smtClean="0"/>
              <a:t>aviditás</a:t>
            </a:r>
            <a:r>
              <a:rPr lang="hu-HU" sz="2200" dirty="0" smtClean="0"/>
              <a:t>, fajlagosság, </a:t>
            </a:r>
            <a:r>
              <a:rPr lang="hu-HU" sz="2200" dirty="0" err="1" smtClean="0"/>
              <a:t>keresztreaktivitás</a:t>
            </a:r>
            <a:endParaRPr lang="hu-HU" sz="2200" dirty="0"/>
          </a:p>
          <a:p>
            <a:r>
              <a:rPr lang="hu-HU" sz="2200" dirty="0"/>
              <a:t>Antitestek jelölőmódszerei (</a:t>
            </a:r>
            <a:r>
              <a:rPr lang="hu-HU" sz="2200" dirty="0" err="1" smtClean="0"/>
              <a:t>enzim-szubsztrát</a:t>
            </a:r>
            <a:r>
              <a:rPr lang="hu-HU" sz="2200" dirty="0" smtClean="0"/>
              <a:t> rendszerek példákkal, </a:t>
            </a:r>
            <a:r>
              <a:rPr lang="hu-HU" sz="2200" dirty="0" err="1"/>
              <a:t>fluorokrómok</a:t>
            </a:r>
            <a:r>
              <a:rPr lang="hu-HU" sz="2200" dirty="0"/>
              <a:t> </a:t>
            </a:r>
            <a:r>
              <a:rPr lang="hu-HU" sz="2200" dirty="0" smtClean="0"/>
              <a:t>…)</a:t>
            </a:r>
          </a:p>
          <a:p>
            <a:r>
              <a:rPr lang="hu-HU" sz="2200" dirty="0" err="1" smtClean="0"/>
              <a:t>Haptén</a:t>
            </a:r>
            <a:endParaRPr lang="hu-HU" sz="2200" dirty="0"/>
          </a:p>
          <a:p>
            <a:endParaRPr lang="hu-HU" sz="2200" dirty="0"/>
          </a:p>
          <a:p>
            <a:r>
              <a:rPr lang="hu-HU" sz="2200" dirty="0"/>
              <a:t>Módszerek:</a:t>
            </a:r>
          </a:p>
          <a:p>
            <a:pPr lvl="1"/>
            <a:r>
              <a:rPr lang="hu-HU" sz="2000" dirty="0"/>
              <a:t>ELISA: Indirekt, Szendvics, </a:t>
            </a:r>
            <a:r>
              <a:rPr lang="hu-HU" sz="2000" dirty="0" smtClean="0"/>
              <a:t>Kompetitív </a:t>
            </a:r>
            <a:r>
              <a:rPr lang="hu-HU" sz="2000" dirty="0" smtClean="0">
                <a:solidFill>
                  <a:srgbClr val="FF0000"/>
                </a:solidFill>
              </a:rPr>
              <a:t>-&gt; RAJZOLNI</a:t>
            </a:r>
            <a:endParaRPr lang="hu-HU" sz="2000" dirty="0">
              <a:solidFill>
                <a:srgbClr val="FF0000"/>
              </a:solidFill>
            </a:endParaRPr>
          </a:p>
          <a:p>
            <a:pPr lvl="1"/>
            <a:r>
              <a:rPr lang="hu-HU" sz="2000" dirty="0" err="1"/>
              <a:t>Western-blot</a:t>
            </a:r>
            <a:endParaRPr lang="hu-HU" sz="2000" dirty="0"/>
          </a:p>
          <a:p>
            <a:pPr lvl="1"/>
            <a:r>
              <a:rPr lang="hu-HU" sz="2000" dirty="0"/>
              <a:t>IRMA, RIA</a:t>
            </a:r>
          </a:p>
          <a:p>
            <a:pPr lvl="1"/>
            <a:r>
              <a:rPr lang="hu-HU" sz="2000" dirty="0" err="1"/>
              <a:t>Immunohisztokémia</a:t>
            </a:r>
            <a:endParaRPr lang="hu-HU" sz="2000" dirty="0"/>
          </a:p>
          <a:p>
            <a:pPr lvl="1"/>
            <a:r>
              <a:rPr lang="hu-HU" sz="2000" dirty="0" err="1"/>
              <a:t>Lateral</a:t>
            </a:r>
            <a:r>
              <a:rPr lang="hu-HU" sz="2000" dirty="0"/>
              <a:t> flow technika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000"/>
              <a:t>Immunszerológia, agglutináció, precipitáció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r>
              <a:rPr lang="hu-HU" sz="2200"/>
              <a:t>Agglutináció, precipitáció, ekvivalencia zóna, plazma, szérum</a:t>
            </a:r>
          </a:p>
          <a:p>
            <a:r>
              <a:rPr lang="hu-HU" sz="2200"/>
              <a:t>Direkt, indirekt, passzív agglutináció (példákkal)</a:t>
            </a:r>
          </a:p>
          <a:p>
            <a:r>
              <a:rPr lang="hu-HU" sz="2200"/>
              <a:t>Agglutinin</a:t>
            </a:r>
          </a:p>
          <a:p>
            <a:r>
              <a:rPr lang="hu-HU" sz="2200"/>
              <a:t>Agglutináció in vivo következményei (intravascularis haemolysis, erythroblastosis fetalis)</a:t>
            </a:r>
          </a:p>
          <a:p>
            <a:r>
              <a:rPr lang="hu-HU" sz="2200"/>
              <a:t>Módszerek:</a:t>
            </a:r>
          </a:p>
          <a:p>
            <a:pPr lvl="1"/>
            <a:r>
              <a:rPr lang="hu-HU" sz="2000"/>
              <a:t>Immundiffúzió (Mancini, Ouchterlony)</a:t>
            </a:r>
          </a:p>
          <a:p>
            <a:pPr lvl="1"/>
            <a:r>
              <a:rPr lang="hu-HU" sz="2000"/>
              <a:t>Elektroforézis: szérum elfo, immun elfo, rakétaelfo, immunfixáció</a:t>
            </a:r>
          </a:p>
          <a:p>
            <a:pPr lvl="1"/>
            <a:r>
              <a:rPr lang="hu-HU" sz="2000"/>
              <a:t>Turbidimetria</a:t>
            </a:r>
          </a:p>
          <a:p>
            <a:pPr lvl="1"/>
            <a:r>
              <a:rPr lang="hu-HU" sz="2000"/>
              <a:t>Nefelometria</a:t>
            </a:r>
          </a:p>
          <a:p>
            <a:pPr lvl="1"/>
            <a:endParaRPr lang="hu-HU" sz="2000"/>
          </a:p>
          <a:p>
            <a:endParaRPr lang="hu-HU" sz="22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ANd9GcQpij30WSdqj_pPeAH9WNyz8W_2AcW-use05moWO4MOti2DZ9Q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2413" y="404813"/>
            <a:ext cx="2643187" cy="2024062"/>
          </a:xfrm>
          <a:prstGeom prst="rect">
            <a:avLst/>
          </a:prstGeom>
          <a:noFill/>
        </p:spPr>
      </p:pic>
      <p:pic>
        <p:nvPicPr>
          <p:cNvPr id="22538" name="Picture 10" descr="protele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276872"/>
            <a:ext cx="3351213" cy="2632075"/>
          </a:xfrm>
          <a:prstGeom prst="rect">
            <a:avLst/>
          </a:prstGeom>
          <a:noFill/>
        </p:spPr>
      </p:pic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6372200" y="2132856"/>
            <a:ext cx="2398712" cy="1192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8139113" y="3260725"/>
            <a:ext cx="776287" cy="209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5864225" y="3833813"/>
            <a:ext cx="2259013" cy="141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5651500" y="2276872"/>
            <a:ext cx="3492500" cy="273526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781300" y="404813"/>
            <a:ext cx="2654300" cy="202406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22547" name="Picture 19" descr="afp19990401p1885-f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1438"/>
            <a:ext cx="2638425" cy="2705100"/>
          </a:xfrm>
          <a:prstGeom prst="rect">
            <a:avLst/>
          </a:prstGeom>
          <a:noFill/>
        </p:spPr>
      </p:pic>
      <p:sp>
        <p:nvSpPr>
          <p:cNvPr id="22548" name="Rectangle 20"/>
          <p:cNvSpPr>
            <a:spLocks noChangeArrowheads="1"/>
          </p:cNvSpPr>
          <p:nvPr/>
        </p:nvSpPr>
        <p:spPr bwMode="auto">
          <a:xfrm>
            <a:off x="107950" y="115888"/>
            <a:ext cx="2447925" cy="266541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215900" y="144463"/>
            <a:ext cx="2160588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1008063" y="1439863"/>
            <a:ext cx="1223962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503238" y="2592388"/>
            <a:ext cx="1800225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22553" name="Picture 25" descr="F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3284538"/>
            <a:ext cx="4140200" cy="3262312"/>
          </a:xfrm>
          <a:prstGeom prst="rect">
            <a:avLst/>
          </a:prstGeom>
          <a:noFill/>
        </p:spPr>
      </p:pic>
      <p:sp>
        <p:nvSpPr>
          <p:cNvPr id="22554" name="Rectangle 26"/>
          <p:cNvSpPr>
            <a:spLocks noChangeArrowheads="1"/>
          </p:cNvSpPr>
          <p:nvPr/>
        </p:nvSpPr>
        <p:spPr bwMode="auto">
          <a:xfrm>
            <a:off x="2159000" y="6213475"/>
            <a:ext cx="1081088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2555" name="Rectangle 27"/>
          <p:cNvSpPr>
            <a:spLocks noChangeArrowheads="1"/>
          </p:cNvSpPr>
          <p:nvPr/>
        </p:nvSpPr>
        <p:spPr bwMode="auto">
          <a:xfrm>
            <a:off x="323850" y="3046413"/>
            <a:ext cx="4284663" cy="350043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90114" name="AutoShape 2" descr="data:image/jpeg;base64,/9j/4AAQSkZJRgABAQAAAQABAAD/2wCEAAkGBhQREBUUEhQWFRQWFh8XFxQXGBgaHRofGhcXFxUiGhkZGyggHxwkGR0cIC8gIycqLCwsGh4xNTAsNScrLCkBCQoKDgwOGg8PGSwkGxw0LDUpLy4sNSwqLCwsLCwsLCosLyssLCoqLC8sLCwsKiwsLCwvLCwpKTApLCwvLCk0NP/AABEIAGMBRAMBIgACEQEDEQH/xAAcAAEAAgMBAQEAAAAAAAAAAAAABQYDBAcCAQj/xABEEAACAQMCAwUFBAcGBQUBAAABAgMAERIEIQUGMRMiQVFhMnGBkaEHM0JSFBUjcpKisRY0Q2KCwWNzg7LwU5PC0uEk/8QAGQEBAQEBAQEAAAAAAAAAAAAAAAIDBAEF/8QAJhEBAQEAAQMDBAIDAAAAAAAAAAECAxEhMQQSQSJRYfETcUKx8P/aAAwDAQACEQMRAD8A7jSlKBSlKBSlKBSlKBSlKBSlKBSlKBSsWq1SxIzucVUXJ/8AP6VqcF4t+kxs+DR4yMhVrX7rW3t0v1t4UEhSq/8A2vUTPEY2BWYRA3FmGN2Yfut3SOoyU/iFNLzlG4uY5R3kRbIWzLxLMMLb7Kd7gdKCwUqETm+BtlEjMbYKEN5A2ZVox4qQjm/kvqL6+o55gDMid+RWVSlwPaliifzIKGQXBHgR6gLHSoPRc1xvHkRi+WGG53OZTvW8VUnptWHT87wGISPkg7PMmxK37MSugawuyqbnYdD5GwWKlQac5acyxxFisklrKbXGV8L2P4rG1ris2s5mijlMZEjMCF7qEjJlLot/MqDQS1VPR6yePWTNKsjpd+iS9xFwMWNmKPlvsqhgb3NbTc/aQH7z/CMvTewiM5GPtX7MZWt6ddq+63nOONJDhJlGsndZSoLRRmUrlY2JjGQ2O3yoPPOMmpKxppFcvcykqQoPZAFUZm2s7lQR1K526VFHiOqDzGIyWZ3YLLE+MaGONkZTgTfK64ANa7HHukGe/tZDljaTP9oSmBuvZdnnl4AWkQgk2OQrDHzxpmVWBYg53xXLERvEkhYqSLAypuCdj6GgjtNxfWFo+7KL49xox31OfaOzqoClbDEd24Iut2sNaHW6xJo3dpC8kGmJQxlYyzS6jt1JsRGyIy73BNkBy2FWTh3M8E87wxuC6ZXG2+DiOS1jfuuQpvbrteof7VlP6p1DD2o8JV98cqP/ALUGvw3iOvkRQ5wZm7+MTExnsJXZe/Eq2EiooIz6nvG4NS3LGpncymcuC3ZssbJiqBoYywVsbnv5ggkkW8PGejcEAjodx8eleqDnmm5l1smjSRBI7SRxOJBFiA7QM8i27JiUywxYLuWIyFr1LcM1mpl1qGUSKoEl4sCsagrEYznbvEnLqTbcWFqtccYUBVAAAsABYADYAAeFeqBSlKBSlKBSlKBSlKBSlKBSlKBSlVrhsxXU6iXCdU2QRlZWzIkIaQBrqAS1gF/CpY+AAWWlV7jcROoUyrM8HZHEQl9pMt8hGQ1ytgp6Cz9LitCbWa67hRINyDeNCEH6TCsZRrd6+nMjNfKxXw6ELhSqYeKalJ1UszsqtkuClsBrIlD4qOphJ8Pw3Ave+Icf1QliEhdC8qgR4IMlbUahTlcXUiJY7bjxO+9gvFKo+h1eukeMyCZEEyEjBSbNDIGRz2YuolxBYLtckEgA1KctazVtDI2q2cIDjiRi2LdoAcFBUEC1sv3jfYLJSufpxrXvpA8YldmjV0k7NR3v0bMrgIzdDLYA2Xe4yta8xwt9S+uDSiQKqTAriBGt20/ZWYDvEqGO5Nu8NqCyTwK6lXUMpFirAEH3g7GtPQcBhg+5Tsxkz4p3VJe2RKjY9Ba/TwqQpQRkvLkDOHKd5ZTKDc+0yYN49Cvh0uAeoFfNLy3DGVKhhiVZRkxAKR9kptfrhYHzsKlKUEMvKcA9kMpBGDB2vGFzxVDfuqM3GPSzEeVsn9moe8O/izBimbY5K6yBrX9osoJPjv5mpWlBDpypAGDBWGJyAza1xmASL7mzsPcfQUh5VgS2AZbCy2du6cBGWXfZygALdevmbzFKCucr6HSywx6nSGQI4yuGdc7M28i+JyLdfd0AFSr8GiMnaFe8XWS9z7SKUU2/dNV/7MQF0ckQ/wADV6iL3BZ3K/QirdQQw5SgCNGA4jePsnjDsFZTH2XeF92w2v12B6isus5bglyzUnMszd5hvJEYH6H/ANMkfWpSlBDnlTTkEMrMWWRGZmYlhKYzJc36/s0sfDHavg5T0+9wzFg4ZmdiT2piaS5v4mJPdb1qZpQaWi4SkTsyFgGJOGTYAs2TlVvYEtc/E+ZrT5z0va8O1aWuW08gHv7NrfW1TNanEtbFGh7eRI0OxLsqjfY7sRQaXJ2r7Xh+kkvctp4yff2a3+t6mK5r9nvO+ng4Vp43Z3kjUxsqRs3sOyje2PQDxqT1P2kH/C0x9DLIqD5IHPwNqvPHrXiJu8zzV3pXP9F9oUyyA6hEMJ2PZK+Sf5t2OYHiAAfEA9De9NqVkRXRgyMLqym4IPQgjwpvGsdtQzqa8MtKUqFFKUoFKUoFKUoFKUoFKUoFV7ScZx1cqPOrRBA6kmOyntWjYZLbEXsoD3LENboasNYhpl37q943bYbnzPmaCD49xN01CqJ1gQQSSlmClSUeJRllvjZjcKQfWoibnucxyY6cRukdyJHtg4iSVgy2vbvFdgel+l7XOTTKxBZVJXdSQCR7j4V9bTqTkVBNsb2F7eV/L0oKlJzqUkl//nTudxn7QC7BUIJJW5i73tW2UFrWuB9n5hkXUEMsDYiEBo3yb9rNJG4W8e47u4uLEeu1rXSoDcKoIXEGw6eXu9KLpEFrIoxFhsNhe+2229BWNFzlJKECRR5yGPH9qSqiWOSQByI75qE3UD8Sm+9bb80FtPpZFRFOqUMO1fFEBhMxDMFNzbbp5nwrPxzjC6R9MvZgjUakQ5XAwZ0kYN03JK28Pa6+Blm06lcSoK7d0gW26bdNqCrx85MTisUe7FUAkPdx1Kab9oAndvlmoF7hW6WvXnTc6MZFzRVUlIz39gxn1EDtug2vFtc7hh0PW19gtybC5IJNhuR0v7q1l4TEHd8AWkAVr7iylmAAOwGTMdh1N6Cuw8+ZFDgio2N7yEt34nmyRQneQKtr+Jy/Lvgh56kdltEmKuyuAxJYDSrqU7MY+3ZrYm17eu1ofg0TSrKVu6Du7mw67hel9zv61nTSIAAEUAG4AUbEdD76CM5Z462qjZmjCWxK2cMGDIGB23HW2/W1x1qZrxFCq3xAFzc2AFyepNvGvdApSsU+qRBd2VR5sQB8zQZaVFDmWFvui03kYUd1PukUYfzV9HEp29jTML+MronzC5t9KCF5J7mq4pF+XW9pb0lhib+oardXP+FQ6j9da1DIkLTQaeU4LmbL2kXdZ7C9+pKHw6eNs/UIb7yWaTzBkKj+GPEUGTjvFl02nllJUFEZgHYAEhSVG58SLVzQc86yY4vKImtfCJFAYfmR3yJHqCCPEDaum6bgcEbZJEgf8+ILfxnvfWqhzb9ngYGTSrvfJoAcd/zQt+B/T2W9NydeK5l+qM+Sas+lWNRI8n3ksr/vSv8A0BA+lbTc662FAhkUxAffFMpV/eJOJW34sSfPzqFh1pQ4y+eIcjHf8sin2JPQ7Hwte1b9fRvHjU8OT36zfLPPxaebd9RK4I6K+Cn3CPH6VppplByCjL81rsfex3PxNa0mnMV2jtj1aIkAepQnZT6dD6HetjSatZUDobqbj3EGxB9QarOcztIm235afAtI8SSK4t+2kZfVWbIf1qSpWvJxCNTYut/y3BP8I3+lVOmZ0T5rYre4Fx6TRPdAXhY3kh/q0d9g/mOjeh3qHGvv7KSN64lR/PY/SsU2tdRdhHGPOSQD/tFvqKnczudKrNub1jtXDeJR6iMSRMGRuhHpsQQdwQdiDuK2q4/9n3GD+sURJwwlV+0REYI2KEqxLEgsLAXB6bHwt2Cvlbz7b0d+b1nUpSlQopSlApSlBBcLleOXVlknZTOpTK5uGSNGwudkD5G21hvWpzdo5WdGiV5CqMBGVYxsSVI76SoY32t2hyABO3naKUFP7fXNPIAsiRlgOiHEDUIt1Yi3egLNa2225IrXl1etiVe0aWzyKhIWMt/enQYi3VoMSfmLGrxXwigorJxAd4BxngHeylgAs/ZnEXGV+yzAHW/hepLmLX6hE06xl+0kV8hGiXLrCWXZ7hR2lri/oTa9bPN3GpNN+iFLYyayOGW4v3ZAyi3kc8d6n7UFLbVcQ7V7pIqlTkFCtiVmgW8RNr5RGVgLbWFySKn+V4HTTASBw3aSn9pbKxmkZcrbXKkGpUmorXc16SEkPqIww6oGDP8AwLdvpQS1Kp/EftQ0sS3CzPuACI2UEkgdXtbz3A6bXNhXr+1k8qhokhRGF1dnaUkfuoFU/CSr9mvsn3Q+0whdJFKf8HWaeS/oJ0Vv5WNW6uWc/S6ibh2qzmJHZFsERFXuEOOoZ/D85qZ4bzZLDEhkHbROFZZWaxjDC/7U2N0F/bAuPxCwypeOwm5V6pUSg1UgBzgjU/kVpSR4FXZkH8hr6OBX+8nnk/1hB8olUVCkjNqFQEuwUDqWIA+ZqOHMsDfds03rCjSD+NAUB97Vkh5f06EEQoWHRmGTD3M1z9akbUEX+s5m9jTMPWV0QfEKWb6VG8dk4iIS8IgyHWNQ7tbzR2Kgn0KVZqV5Z1i+PUxqas69Pi+FN5Y4lFrltJNP2yi0kLSYehssQQEfC48amp+UdK6FGgQ3FsiLv8JD3vrUbzRyUJ27fTt2OqXcONgx/wA1vH/N871i5c51LSfo2tXsdSNrnZX8reAJ+R8PKspqz6d/t9Hfp87n8/pLe3e5/wAs/mfefnzPlFBtTwZ98p9CT1/FHc/IG59x9DV64bxKPURiSJgyHxH1B8iPKs8sQZSrAEEWIO4IPW4rn/GOCScLdtVomHY9ZdOx2t6XO4+o9RtXnS8fjvn/AEr3cfru2+meX7+Jr+/tfz4vysL8Ck/W66sW7I6MwPvvkJlkTbxFst6sVVnl/n6DWwCWJJje4wEUhsQbEZhcPjlUg/F5bXGnKi3tTSIgHvxLH6Vu+VZZelS1KpWv55iT7zXaWPwKQK2oYf6wcQf3o6il5zjn+4i4jrfC6js4z7zGFQfG1Hiw848qwTq0pdIZcbGR7BHH5ZQdivhfqPDyPMdFwydyyJHqJAGITsmDRlfDGde6w/eYHw2q5wQcRchoOHaTTEdJNQ/ayD4ixHzNbw5U4lN/eOJFB+TTxqvyc2PzU1rjl1ntEaxNeXPeN8Il0Yikn00SRySYZSvmwNi3Q7LsG3uR0861ZuJwIWtO9ixbGO1rnrZwv/yrqUH2W6S+UzajUt5zTO38q2UfAVOaDlfSwWMWniQjowRcv4iL/WrnqNRF4ZXEolaYFodFPOLXzYOymwv13WpTl7lziGsgjlgSCCGRQykkdD6C/wD2V2wiql9lYK8MjiPWGSWE/wDTmkX+lTefd+VTiygNN9kcz2/Sda9vFIlt8mJt/JUzofsi4fGbsjyt5yOd/eFsPpV0pWV1b5q5JPCP4dy/p9ObwwRxm1slRQ3xa1z86kKUrx6UpSgUpSgUpSgUpSgUrn3H/tEmi1MkKRxxqj4LK+ThjZSQVUoEO+12N/pURqeP6uT2tTIB5JjGB7iq5fMmt8cG9d4y1y5ytX2pvhw1pfGGaGb/ANueNj9Kk9Tzpo02OoRjexEd5SPeIw1vjauQczaQSaWfK7t2bEF2ZzcAttkTY7eFbvD5s4Y2/NGrfNQa1z6Xv0tZ3n7dZG7z1xxNXPGU7RUVSoEoIidi17Mtz1FrMRcH5HR0U6kFAvZsvtR2At6i2xX1G3ytWd0DAggEHYg7g+8VF6nSFLbsUX2XG8kX/wB08wbnzuOnVnH8c6RjrXvvdKOgIIIuDsQfGtPSaiXQsWivJAd3hJJK+JKH/wA9b9V+6bXbhZLXbdHX2JB17p8DbfH5Eisj8SjBtmCfyr3m/hW7fSvdTOp3Tm3KzR6iLW6ZwjZRyIyNa1xkpBBHg1jf5HcVtaDSCKKOMEkRoqAm1yFUKL28bCufSTvA5n0yuhAJdWGKOo3a6kg38bWHwO9Ww8bkMSyN2UKuNr9rKdva7iKu23XLp5VzX6b3bzv4TfD9a+kP7IZw9Wg8V8zDfYf8s90+GJ9q4aDiCTxiSJgynx3HvBB3BB2IO4rl8Gskm+7/AEqf/kosaH3SKDb3M9T/ACzpdRpWmkbTrGsoS5l1A6pndpD3tyrKu19kFc3J7fMbY6/K80qk67nqJPvNdpk81gR9Qw90gOIP7yVDHnuGU2hj4hrWGxC91fisAAt641k0dK1GrSMFndUA6liAB8TWh/aSFvuy03kYkeRT/wBRRh82qk6f9YuQ2n4Zp9OR0knIkce5iQw9xBrdHKnFZ/7xxHsx+WBPpcYf70Fml4xLa405Rbe1NIkYHvxLG3wqj868U0upiIn1elR1U4/o4eZ1NjYdqpsAT1BT5dal4vsj0hN9RJqNS3W8sht8AoH9TU9ouTdFD93pohbcEoGI9xa5ryyXtV43rj17sXpXOeVudBLooAIuI6yURKsgUthcCxuyeF/Ft6moE4i5Bg4bptOR0l1Ddq4+IIYfWpj7LVx4cIj/AIE80P8ABPIB9Kt1eocl5O5a18w1UTa8wCLWSq6Qp1Z8ZmKtdbKc9rg+6rNH9k+kJvqGn1Lec0pI/hWwqT4BwiWHW692A7GeSOSM3G57IJLceG6r76sNBEaDlHSQW7LTRKR0OAJHuZrmpe1KUClKUClKUHwmoPlPgj6UakMyssuqknjxvsshDEG/jll09KmdRGGRgyhwQbqQDf0sdt/Wojl3h7aaJEMQDSFpJcMQkbNYhQBa4AsgIH4bnrQTJkA6kV6ql63lGV31EndyabJFCgMynsge0ky3UBSQlhYgHewrHJoOIEym7qCVZUV7jIPNcAmYPgVMe4ZOg7tgRQXe9fapUnBtYO0MeSyNI0gJlyUZaV0ATLcES7XxH4TuLipjUwzfohWJJA5YbSSFnC5DIhhILm17LmPf4UE4WA6n0orAi4Nwehqkafg+tZtP2+b9nKjXMi4hUebLJQe8+JTffw3uDfX0fANfFpoIlZ1VI4Q6hsmBXTlHCWkSwEgQ2yA2vY7gh0C9Kp6cN1hkYMXZS0bZMwBFpIi4VVcpbEObhUIO3evcYdRwviJQXlYWYxnEgsVRCsUm0iDJ2ObC/wCUWIWgu1KxwA4rl7Vhfp1tv026+VKDJSlKDnnPH2dPJI+q0ZvK/wB7p33SawA2v0awtY7dNxvehaHiJVihVwU2eB79pHbrjfd1Hke8PiBX6Aqtc3ciQa9cjeKdfYnT2h5BumS+l7+RFbcfNcf0z3xzTnKusqbEMjAjboQdiP8AavUEARVRRZVAUDyAFhUXxPRz6CbDVgxM3SdFLxTAeaj8dvEWPS4sd8CcTEhxj/SZ2/LGuN/hGA3zBrvnNizr1cl49deiddgOpt79q1jxSP8AC2Z/yBn+eANvjavOj5U10u8fD1Txz1B/2chh8qndP9mOvk++1ccQ8o1LW+QU/wA1RfU5n/fpU4dKrqdKzbJGVjZgXWTELs4Ysq3Nm23HQ38DvXgayNtRIj6rsYUUWWNCbmy3AKeO5uCGtboK6HpPsa0vWeWec+ILBV+AUZfzVYNByHoYfY00fvYZn+e9c++fr4jbPF08uRQHRM2MUGq1jjwsTf8A0r/XEVPR8M4nM0Bg0S6dYGyQSspB2IGStYi3Xpe9q63FCFACgADoALAfAV7rC7tazMigf2V4tP8A3jiAiH5YV+ndEf8AU1lg+yLTE31Euo1Df8SSw+GIyHxY1eqVCkHouSNFD7Gmiv5suZ+b3qaVABYCwHQf/leqUClKg+YOKTQSRFQogNxK5QuVJkhSIACVCAcnubNay7eYTlKrGr5v7CIyOuYLSkIl8ljhcRu3Q3sdyTiO8o6kXmOHaxmeZHteOTEEC1wyLIu1+oDWPna9BA8hrhLxKL8mvdgPSWOKX+rGtefTPGdVcSdkxvJKwdWUNOO0VTmQUEORyULiAN97Lu8b45JpNQb9mYinaFViYyE9pDCq5CTclpB3sDYDoaTc4kCx07oWRyDKGRWZRJZQWQbnC9mxJDAgGxsGqEkWadZDINMzytLkAI1i7FcWjkAyyzHQHYZGwsKsHB9TI8KiRWWYRIXZlsC7IC1reTXuPCtHUcZcabTSGNVMrxqyGzABgW2IsPAWrTHPirGHeJsSvtAjdv0ddRYICSBibXudx49aDBo45Y4I8Y9Qs9kGqksXP/FKZEo7Ft7qp7pNrHavuXEGXcyAkKmIWMbNBJkxOOzh8L2OIO1rVZOD8SM8ZYxvGQxXFwwvbxGSg2PqBW9QU2A63swc58VjhBBjizOV/wBIaxjuXWwsB67NcVJcurOZZHnDC8UYBYAXxl1VrqNg/ZmMsABufDoLBSg57ol4hHpFVBKrppgQMVYs8ei0+CtmCTefNT0JN96sHC5tWdZIJbiIFwq43GN17JgwQAG17jJjcnYWFWKlApSlBS5+YJ4ZZwCXAlfu9mxMa4R4PlkFKZm1trXJv3WpHzHqZIyHtEeycqwikPasJJUATfukIqP437QEbKaulKCjabmPVGFCUtIFYGNkkJXaAIXIYBywZnuth4dVY1nm5n1COFfAWlVATE/7XLVGFsbPZCseLb3uXB6AirlWCbQxu6uyKWX2WIuR7qCI4txmSKcqNkWLtFAieRpm/aZImLABlCqbdTmOg6xOk5l1kmyojFWc37N/2ipFFIqrZwAzMzJlcjbobEVdKUFe5R10sp1DSvmM0wIR0UA6eFmCq5JtmWvv1v4g1YaUoFKUoFKUoFKUoMGr0Ucq4yosi3vi6hhcdDYi169afTqihUUKo6KoAHyG1KUGWlKUClKUClKUClKUClKUCtfUaCORlZ0VmTdSQDbcHb4gH3gUpQRml4VFI0yyRq6rMSoYZAZojPa/QFiTbpesvCNIjBnZQz9vI2R3IIZowRfpZBjt4V9pQb0+ije+aK11KHIA3UkEjfwJA29KwR8EgUqViQFehxG173/qfmfOvtKDKnDowioEXBDdVsLLbpYeFq8fqqG1uySw8MRb2OzO1vyd33bUpQZdJo0iXGNQi3vYC3XrWalKB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0116" name="AutoShape 4" descr="data:image/jpeg;base64,/9j/4AAQSkZJRgABAQAAAQABAAD/2wCEAAkGBhQREBUUEhQWFRQWFh8XFxQXGBgaHRofGhcXFxUiGhkZGyggHxwkGR0cIC8gIycqLCwsGh4xNTAsNScrLCkBCQoKDgwOGg8PGSwkGxw0LDUpLy4sNSwqLCwsLCwsLCosLyssLCoqLC8sLCwsKiwsLCwvLCwpKTApLCwvLCk0NP/AABEIAGMBRAMBIgACEQEDEQH/xAAcAAEAAgMBAQEAAAAAAAAAAAAABQYDBAcCAQj/xABEEAACAQMCAwUFBAcGBQUBAAABAgMAERIEIQUGMRMiQVFhMnGBkaEHM0JSFBUjcpKisRY0Q2KCwWNzg7LwU5PC0uEk/8QAGQEBAQEBAQEAAAAAAAAAAAAAAAIDBAEF/8QAJhEBAQEAAQMDBAIDAAAAAAAAAAECAxEhMQQSQSJRYfETcUKx8P/aAAwDAQACEQMRAD8A7jSlKBSlKBSlKBSlKBSlKBSlKBSlKBSsWq1SxIzucVUXJ/8AP6VqcF4t+kxs+DR4yMhVrX7rW3t0v1t4UEhSq/8A2vUTPEY2BWYRA3FmGN2Yfut3SOoyU/iFNLzlG4uY5R3kRbIWzLxLMMLb7Kd7gdKCwUqETm+BtlEjMbYKEN5A2ZVox4qQjm/kvqL6+o55gDMid+RWVSlwPaliifzIKGQXBHgR6gLHSoPRc1xvHkRi+WGG53OZTvW8VUnptWHT87wGISPkg7PMmxK37MSugawuyqbnYdD5GwWKlQac5acyxxFisklrKbXGV8L2P4rG1ris2s5mijlMZEjMCF7qEjJlLot/MqDQS1VPR6yePWTNKsjpd+iS9xFwMWNmKPlvsqhgb3NbTc/aQH7z/CMvTewiM5GPtX7MZWt6ddq+63nOONJDhJlGsndZSoLRRmUrlY2JjGQ2O3yoPPOMmpKxppFcvcykqQoPZAFUZm2s7lQR1K526VFHiOqDzGIyWZ3YLLE+MaGONkZTgTfK64ANa7HHukGe/tZDljaTP9oSmBuvZdnnl4AWkQgk2OQrDHzxpmVWBYg53xXLERvEkhYqSLAypuCdj6GgjtNxfWFo+7KL49xox31OfaOzqoClbDEd24Iut2sNaHW6xJo3dpC8kGmJQxlYyzS6jt1JsRGyIy73BNkBy2FWTh3M8E87wxuC6ZXG2+DiOS1jfuuQpvbrteof7VlP6p1DD2o8JV98cqP/ALUGvw3iOvkRQ5wZm7+MTExnsJXZe/Eq2EiooIz6nvG4NS3LGpncymcuC3ZssbJiqBoYywVsbnv5ggkkW8PGejcEAjodx8eleqDnmm5l1smjSRBI7SRxOJBFiA7QM8i27JiUywxYLuWIyFr1LcM1mpl1qGUSKoEl4sCsagrEYznbvEnLqTbcWFqtccYUBVAAAsABYADYAAeFeqBSlKBSlKBSlKBSlKBSlKBSlKBSlVrhsxXU6iXCdU2QRlZWzIkIaQBrqAS1gF/CpY+AAWWlV7jcROoUyrM8HZHEQl9pMt8hGQ1ytgp6Cz9LitCbWa67hRINyDeNCEH6TCsZRrd6+nMjNfKxXw6ELhSqYeKalJ1UszsqtkuClsBrIlD4qOphJ8Pw3Ave+Icf1QliEhdC8qgR4IMlbUahTlcXUiJY7bjxO+9gvFKo+h1eukeMyCZEEyEjBSbNDIGRz2YuolxBYLtckEgA1KctazVtDI2q2cIDjiRi2LdoAcFBUEC1sv3jfYLJSufpxrXvpA8YldmjV0k7NR3v0bMrgIzdDLYA2Xe4yta8xwt9S+uDSiQKqTAriBGt20/ZWYDvEqGO5Nu8NqCyTwK6lXUMpFirAEH3g7GtPQcBhg+5Tsxkz4p3VJe2RKjY9Ba/TwqQpQRkvLkDOHKd5ZTKDc+0yYN49Cvh0uAeoFfNLy3DGVKhhiVZRkxAKR9kptfrhYHzsKlKUEMvKcA9kMpBGDB2vGFzxVDfuqM3GPSzEeVsn9moe8O/izBimbY5K6yBrX9osoJPjv5mpWlBDpypAGDBWGJyAza1xmASL7mzsPcfQUh5VgS2AZbCy2du6cBGWXfZygALdevmbzFKCucr6HSywx6nSGQI4yuGdc7M28i+JyLdfd0AFSr8GiMnaFe8XWS9z7SKUU2/dNV/7MQF0ckQ/wADV6iL3BZ3K/QirdQQw5SgCNGA4jePsnjDsFZTH2XeF92w2v12B6isus5bglyzUnMszd5hvJEYH6H/ANMkfWpSlBDnlTTkEMrMWWRGZmYlhKYzJc36/s0sfDHavg5T0+9wzFg4ZmdiT2piaS5v4mJPdb1qZpQaWi4SkTsyFgGJOGTYAs2TlVvYEtc/E+ZrT5z0va8O1aWuW08gHv7NrfW1TNanEtbFGh7eRI0OxLsqjfY7sRQaXJ2r7Xh+kkvctp4yff2a3+t6mK5r9nvO+ng4Vp43Z3kjUxsqRs3sOyje2PQDxqT1P2kH/C0x9DLIqD5IHPwNqvPHrXiJu8zzV3pXP9F9oUyyA6hEMJ2PZK+Sf5t2OYHiAAfEA9De9NqVkRXRgyMLqym4IPQgjwpvGsdtQzqa8MtKUqFFKUoFKUoFKUoFKUoFKUoFV7ScZx1cqPOrRBA6kmOyntWjYZLbEXsoD3LENboasNYhpl37q943bYbnzPmaCD49xN01CqJ1gQQSSlmClSUeJRllvjZjcKQfWoibnucxyY6cRukdyJHtg4iSVgy2vbvFdgel+l7XOTTKxBZVJXdSQCR7j4V9bTqTkVBNsb2F7eV/L0oKlJzqUkl//nTudxn7QC7BUIJJW5i73tW2UFrWuB9n5hkXUEMsDYiEBo3yb9rNJG4W8e47u4uLEeu1rXSoDcKoIXEGw6eXu9KLpEFrIoxFhsNhe+2229BWNFzlJKECRR5yGPH9qSqiWOSQByI75qE3UD8Sm+9bb80FtPpZFRFOqUMO1fFEBhMxDMFNzbbp5nwrPxzjC6R9MvZgjUakQ5XAwZ0kYN03JK28Pa6+Blm06lcSoK7d0gW26bdNqCrx85MTisUe7FUAkPdx1Kab9oAndvlmoF7hW6WvXnTc6MZFzRVUlIz39gxn1EDtug2vFtc7hh0PW19gtybC5IJNhuR0v7q1l4TEHd8AWkAVr7iylmAAOwGTMdh1N6Cuw8+ZFDgio2N7yEt34nmyRQneQKtr+Jy/Lvgh56kdltEmKuyuAxJYDSrqU7MY+3ZrYm17eu1ofg0TSrKVu6Du7mw67hel9zv61nTSIAAEUAG4AUbEdD76CM5Z462qjZmjCWxK2cMGDIGB23HW2/W1x1qZrxFCq3xAFzc2AFyepNvGvdApSsU+qRBd2VR5sQB8zQZaVFDmWFvui03kYUd1PukUYfzV9HEp29jTML+MronzC5t9KCF5J7mq4pF+XW9pb0lhib+oardXP+FQ6j9da1DIkLTQaeU4LmbL2kXdZ7C9+pKHw6eNs/UIb7yWaTzBkKj+GPEUGTjvFl02nllJUFEZgHYAEhSVG58SLVzQc86yY4vKImtfCJFAYfmR3yJHqCCPEDaum6bgcEbZJEgf8+ILfxnvfWqhzb9ngYGTSrvfJoAcd/zQt+B/T2W9NydeK5l+qM+Sas+lWNRI8n3ksr/vSv8A0BA+lbTc662FAhkUxAffFMpV/eJOJW34sSfPzqFh1pQ4y+eIcjHf8sin2JPQ7Hwte1b9fRvHjU8OT36zfLPPxaebd9RK4I6K+Cn3CPH6VppplByCjL81rsfex3PxNa0mnMV2jtj1aIkAepQnZT6dD6HetjSatZUDobqbj3EGxB9QarOcztIm235afAtI8SSK4t+2kZfVWbIf1qSpWvJxCNTYut/y3BP8I3+lVOmZ0T5rYre4Fx6TRPdAXhY3kh/q0d9g/mOjeh3qHGvv7KSN64lR/PY/SsU2tdRdhHGPOSQD/tFvqKnczudKrNub1jtXDeJR6iMSRMGRuhHpsQQdwQdiDuK2q4/9n3GD+sURJwwlV+0REYI2KEqxLEgsLAXB6bHwt2Cvlbz7b0d+b1nUpSlQopSlApSlBBcLleOXVlknZTOpTK5uGSNGwudkD5G21hvWpzdo5WdGiV5CqMBGVYxsSVI76SoY32t2hyABO3naKUFP7fXNPIAsiRlgOiHEDUIt1Yi3egLNa2225IrXl1etiVe0aWzyKhIWMt/enQYi3VoMSfmLGrxXwigorJxAd4BxngHeylgAs/ZnEXGV+yzAHW/hepLmLX6hE06xl+0kV8hGiXLrCWXZ7hR2lri/oTa9bPN3GpNN+iFLYyayOGW4v3ZAyi3kc8d6n7UFLbVcQ7V7pIqlTkFCtiVmgW8RNr5RGVgLbWFySKn+V4HTTASBw3aSn9pbKxmkZcrbXKkGpUmorXc16SEkPqIww6oGDP8AwLdvpQS1Kp/EftQ0sS3CzPuACI2UEkgdXtbz3A6bXNhXr+1k8qhokhRGF1dnaUkfuoFU/CSr9mvsn3Q+0whdJFKf8HWaeS/oJ0Vv5WNW6uWc/S6ibh2qzmJHZFsERFXuEOOoZ/D85qZ4bzZLDEhkHbROFZZWaxjDC/7U2N0F/bAuPxCwypeOwm5V6pUSg1UgBzgjU/kVpSR4FXZkH8hr6OBX+8nnk/1hB8olUVCkjNqFQEuwUDqWIA+ZqOHMsDfds03rCjSD+NAUB97Vkh5f06EEQoWHRmGTD3M1z9akbUEX+s5m9jTMPWV0QfEKWb6VG8dk4iIS8IgyHWNQ7tbzR2Kgn0KVZqV5Z1i+PUxqas69Pi+FN5Y4lFrltJNP2yi0kLSYehssQQEfC48amp+UdK6FGgQ3FsiLv8JD3vrUbzRyUJ27fTt2OqXcONgx/wA1vH/N871i5c51LSfo2tXsdSNrnZX8reAJ+R8PKspqz6d/t9Hfp87n8/pLe3e5/wAs/mfefnzPlFBtTwZ98p9CT1/FHc/IG59x9DV64bxKPURiSJgyHxH1B8iPKs8sQZSrAEEWIO4IPW4rn/GOCScLdtVomHY9ZdOx2t6XO4+o9RtXnS8fjvn/AEr3cfru2+meX7+Jr+/tfz4vysL8Ck/W66sW7I6MwPvvkJlkTbxFst6sVVnl/n6DWwCWJJje4wEUhsQbEZhcPjlUg/F5bXGnKi3tTSIgHvxLH6Vu+VZZelS1KpWv55iT7zXaWPwKQK2oYf6wcQf3o6il5zjn+4i4jrfC6js4z7zGFQfG1Hiw848qwTq0pdIZcbGR7BHH5ZQdivhfqPDyPMdFwydyyJHqJAGITsmDRlfDGde6w/eYHw2q5wQcRchoOHaTTEdJNQ/ayD4ixHzNbw5U4lN/eOJFB+TTxqvyc2PzU1rjl1ntEaxNeXPeN8Il0Yikn00SRySYZSvmwNi3Q7LsG3uR0861ZuJwIWtO9ixbGO1rnrZwv/yrqUH2W6S+UzajUt5zTO38q2UfAVOaDlfSwWMWniQjowRcv4iL/WrnqNRF4ZXEolaYFodFPOLXzYOymwv13WpTl7lziGsgjlgSCCGRQykkdD6C/wD2V2wiql9lYK8MjiPWGSWE/wDTmkX+lTefd+VTiygNN9kcz2/Sda9vFIlt8mJt/JUzofsi4fGbsjyt5yOd/eFsPpV0pWV1b5q5JPCP4dy/p9ObwwRxm1slRQ3xa1z86kKUrx6UpSgUpSgUpSgUpSgUrn3H/tEmi1MkKRxxqj4LK+ThjZSQVUoEO+12N/pURqeP6uT2tTIB5JjGB7iq5fMmt8cG9d4y1y5ytX2pvhw1pfGGaGb/ANueNj9Kk9Tzpo02OoRjexEd5SPeIw1vjauQczaQSaWfK7t2bEF2ZzcAttkTY7eFbvD5s4Y2/NGrfNQa1z6Xv0tZ3n7dZG7z1xxNXPGU7RUVSoEoIidi17Mtz1FrMRcH5HR0U6kFAvZsvtR2At6i2xX1G3ytWd0DAggEHYg7g+8VF6nSFLbsUX2XG8kX/wB08wbnzuOnVnH8c6RjrXvvdKOgIIIuDsQfGtPSaiXQsWivJAd3hJJK+JKH/wA9b9V+6bXbhZLXbdHX2JB17p8DbfH5Eisj8SjBtmCfyr3m/hW7fSvdTOp3Tm3KzR6iLW6ZwjZRyIyNa1xkpBBHg1jf5HcVtaDSCKKOMEkRoqAm1yFUKL28bCufSTvA5n0yuhAJdWGKOo3a6kg38bWHwO9Ww8bkMSyN2UKuNr9rKdva7iKu23XLp5VzX6b3bzv4TfD9a+kP7IZw9Wg8V8zDfYf8s90+GJ9q4aDiCTxiSJgynx3HvBB3BB2IO4rl8Gskm+7/AEqf/kosaH3SKDb3M9T/ACzpdRpWmkbTrGsoS5l1A6pndpD3tyrKu19kFc3J7fMbY6/K80qk67nqJPvNdpk81gR9Qw90gOIP7yVDHnuGU2hj4hrWGxC91fisAAt641k0dK1GrSMFndUA6liAB8TWh/aSFvuy03kYkeRT/wBRRh82qk6f9YuQ2n4Zp9OR0knIkce5iQw9xBrdHKnFZ/7xxHsx+WBPpcYf70Fml4xLa405Rbe1NIkYHvxLG3wqj868U0upiIn1elR1U4/o4eZ1NjYdqpsAT1BT5dal4vsj0hN9RJqNS3W8sht8AoH9TU9ouTdFD93pohbcEoGI9xa5ryyXtV43rj17sXpXOeVudBLooAIuI6yURKsgUthcCxuyeF/Ft6moE4i5Bg4bptOR0l1Ddq4+IIYfWpj7LVx4cIj/AIE80P8ABPIB9Kt1eocl5O5a18w1UTa8wCLWSq6Qp1Z8ZmKtdbKc9rg+6rNH9k+kJvqGn1Lec0pI/hWwqT4BwiWHW692A7GeSOSM3G57IJLceG6r76sNBEaDlHSQW7LTRKR0OAJHuZrmpe1KUClKUClKUHwmoPlPgj6UakMyssuqknjxvsshDEG/jll09KmdRGGRgyhwQbqQDf0sdt/Wojl3h7aaJEMQDSFpJcMQkbNYhQBa4AsgIH4bnrQTJkA6kV6ql63lGV31EndyabJFCgMynsge0ky3UBSQlhYgHewrHJoOIEym7qCVZUV7jIPNcAmYPgVMe4ZOg7tgRQXe9fapUnBtYO0MeSyNI0gJlyUZaV0ATLcES7XxH4TuLipjUwzfohWJJA5YbSSFnC5DIhhILm17LmPf4UE4WA6n0orAi4Nwehqkafg+tZtP2+b9nKjXMi4hUebLJQe8+JTffw3uDfX0fANfFpoIlZ1VI4Q6hsmBXTlHCWkSwEgQ2yA2vY7gh0C9Kp6cN1hkYMXZS0bZMwBFpIi4VVcpbEObhUIO3evcYdRwviJQXlYWYxnEgsVRCsUm0iDJ2ObC/wCUWIWgu1KxwA4rl7Vhfp1tv026+VKDJSlKDnnPH2dPJI+q0ZvK/wB7p33SawA2v0awtY7dNxvehaHiJVihVwU2eB79pHbrjfd1Hke8PiBX6Aqtc3ciQa9cjeKdfYnT2h5BumS+l7+RFbcfNcf0z3xzTnKusqbEMjAjboQdiP8AavUEARVRRZVAUDyAFhUXxPRz6CbDVgxM3SdFLxTAeaj8dvEWPS4sd8CcTEhxj/SZ2/LGuN/hGA3zBrvnNizr1cl49deiddgOpt79q1jxSP8AC2Z/yBn+eANvjavOj5U10u8fD1Txz1B/2chh8qndP9mOvk++1ccQ8o1LW+QU/wA1RfU5n/fpU4dKrqdKzbJGVjZgXWTELs4Ysq3Nm23HQ38DvXgayNtRIj6rsYUUWWNCbmy3AKeO5uCGtboK6HpPsa0vWeWec+ILBV+AUZfzVYNByHoYfY00fvYZn+e9c++fr4jbPF08uRQHRM2MUGq1jjwsTf8A0r/XEVPR8M4nM0Bg0S6dYGyQSspB2IGStYi3Xpe9q63FCFACgADoALAfAV7rC7tazMigf2V4tP8A3jiAiH5YV+ndEf8AU1lg+yLTE31Euo1Df8SSw+GIyHxY1eqVCkHouSNFD7Gmiv5suZ+b3qaVABYCwHQf/leqUClKg+YOKTQSRFQogNxK5QuVJkhSIACVCAcnubNay7eYTlKrGr5v7CIyOuYLSkIl8ljhcRu3Q3sdyTiO8o6kXmOHaxmeZHteOTEEC1wyLIu1+oDWPna9BA8hrhLxKL8mvdgPSWOKX+rGtefTPGdVcSdkxvJKwdWUNOO0VTmQUEORyULiAN97Lu8b45JpNQb9mYinaFViYyE9pDCq5CTclpB3sDYDoaTc4kCx07oWRyDKGRWZRJZQWQbnC9mxJDAgGxsGqEkWadZDINMzytLkAI1i7FcWjkAyyzHQHYZGwsKsHB9TI8KiRWWYRIXZlsC7IC1reTXuPCtHUcZcabTSGNVMrxqyGzABgW2IsPAWrTHPirGHeJsSvtAjdv0ddRYICSBibXudx49aDBo45Y4I8Y9Qs9kGqksXP/FKZEo7Ft7qp7pNrHavuXEGXcyAkKmIWMbNBJkxOOzh8L2OIO1rVZOD8SM8ZYxvGQxXFwwvbxGSg2PqBW9QU2A63swc58VjhBBjizOV/wBIaxjuXWwsB67NcVJcurOZZHnDC8UYBYAXxl1VrqNg/ZmMsABufDoLBSg57ol4hHpFVBKrppgQMVYs8ei0+CtmCTefNT0JN96sHC5tWdZIJbiIFwq43GN17JgwQAG17jJjcnYWFWKlApSlBS5+YJ4ZZwCXAlfu9mxMa4R4PlkFKZm1trXJv3WpHzHqZIyHtEeycqwikPasJJUATfukIqP437QEbKaulKCjabmPVGFCUtIFYGNkkJXaAIXIYBywZnuth4dVY1nm5n1COFfAWlVATE/7XLVGFsbPZCseLb3uXB6AirlWCbQxu6uyKWX2WIuR7qCI4txmSKcqNkWLtFAieRpm/aZImLABlCqbdTmOg6xOk5l1kmyojFWc37N/2ipFFIqrZwAzMzJlcjbobEVdKUFe5R10sp1DSvmM0wIR0UA6eFmCq5JtmWvv1v4g1YaUoFKUoFKUoFKUoMGr0Ucq4yosi3vi6hhcdDYi169afTqihUUKo6KoAHyG1KUGWlKUClKUClKUClKUClKUCtfUaCORlZ0VmTdSQDbcHb4gH3gUpQRml4VFI0yyRq6rMSoYZAZojPa/QFiTbpesvCNIjBnZQz9vI2R3IIZowRfpZBjt4V9pQb0+ije+aK11KHIA3UkEjfwJA29KwR8EgUqViQFehxG173/qfmfOvtKDKnDowioEXBDdVsLLbpYeFq8fqqG1uySw8MRb2OzO1vyd33bUpQZdJo0iXGNQi3vYC3XrWalKB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0118" name="Picture 6" descr="http://www.rapid-diagnostics.org/images/LateralFlow_platform_labels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5301208"/>
            <a:ext cx="3857625" cy="1181101"/>
          </a:xfrm>
          <a:prstGeom prst="rect">
            <a:avLst/>
          </a:prstGeom>
          <a:noFill/>
        </p:spPr>
      </p:pic>
      <p:pic>
        <p:nvPicPr>
          <p:cNvPr id="90120" name="Picture 8" descr="http://a.abcam.com/ps/datasheet/images/123/ab123545/SDHACOX1Beta-Actin-Kits-ab123545-1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0"/>
            <a:ext cx="2924175" cy="2181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hu-HU"/>
              <a:t>Komplement rendszer, migráció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r>
              <a:rPr lang="hu-HU" sz="2200" dirty="0" err="1"/>
              <a:t>Effektor</a:t>
            </a:r>
            <a:r>
              <a:rPr lang="hu-HU" sz="2200" dirty="0"/>
              <a:t> funkciók, utak (lépései), </a:t>
            </a:r>
            <a:r>
              <a:rPr lang="hu-HU" sz="2200" dirty="0" err="1"/>
              <a:t>opszoninek</a:t>
            </a:r>
            <a:r>
              <a:rPr lang="hu-HU" sz="2200" dirty="0"/>
              <a:t>, </a:t>
            </a:r>
            <a:r>
              <a:rPr lang="hu-HU" sz="2200" dirty="0" err="1"/>
              <a:t>anafilatoxinok</a:t>
            </a:r>
            <a:r>
              <a:rPr lang="hu-HU" sz="2200" dirty="0"/>
              <a:t>, komplement receptorok</a:t>
            </a:r>
          </a:p>
          <a:p>
            <a:r>
              <a:rPr lang="hu-HU" sz="2200" dirty="0"/>
              <a:t>56°C-on, 30 percig </a:t>
            </a:r>
            <a:r>
              <a:rPr lang="hu-HU" sz="2200" dirty="0" err="1"/>
              <a:t>előinkubált</a:t>
            </a:r>
            <a:r>
              <a:rPr lang="hu-HU" sz="2200" dirty="0"/>
              <a:t> szérum =&gt; ?</a:t>
            </a:r>
          </a:p>
          <a:p>
            <a:r>
              <a:rPr lang="hu-HU" sz="2200" dirty="0" err="1"/>
              <a:t>Össz</a:t>
            </a:r>
            <a:r>
              <a:rPr lang="hu-HU" sz="2200" dirty="0"/>
              <a:t> komplement aktivitás mérés (CH50 teszt), CH50 testnedvekben szérumban (pl. </a:t>
            </a:r>
            <a:r>
              <a:rPr lang="hu-HU" sz="2200" dirty="0" err="1"/>
              <a:t>RA-ban</a:t>
            </a:r>
            <a:r>
              <a:rPr lang="hu-HU" sz="2200" dirty="0"/>
              <a:t>)</a:t>
            </a:r>
          </a:p>
          <a:p>
            <a:r>
              <a:rPr lang="hu-HU" sz="2200" dirty="0"/>
              <a:t>Alacsony vagy magas CH50, </a:t>
            </a:r>
            <a:r>
              <a:rPr lang="hu-HU" sz="2200" dirty="0" err="1"/>
              <a:t>deficiencia</a:t>
            </a:r>
            <a:r>
              <a:rPr lang="hu-HU" sz="2200" dirty="0"/>
              <a:t> vs. fokozott elhasználódás</a:t>
            </a:r>
          </a:p>
          <a:p>
            <a:r>
              <a:rPr lang="hu-HU" sz="2200" dirty="0"/>
              <a:t>C3, C4 változások, C3 szerepe</a:t>
            </a:r>
          </a:p>
          <a:p>
            <a:r>
              <a:rPr lang="hu-HU" sz="2200" dirty="0"/>
              <a:t>HANO (minek a hiánya miatt?) vs. </a:t>
            </a:r>
            <a:r>
              <a:rPr lang="hu-HU" sz="2200" dirty="0" err="1"/>
              <a:t>anafilaxia</a:t>
            </a:r>
            <a:endParaRPr lang="hu-HU" sz="2200" dirty="0"/>
          </a:p>
          <a:p>
            <a:r>
              <a:rPr lang="hu-HU" sz="2200" dirty="0"/>
              <a:t>Migráció fogalmak: </a:t>
            </a:r>
            <a:r>
              <a:rPr lang="hu-HU" sz="2200" dirty="0" err="1"/>
              <a:t>kemokinezis</a:t>
            </a:r>
            <a:r>
              <a:rPr lang="hu-HU" sz="2200" dirty="0"/>
              <a:t>, kemotaxis, </a:t>
            </a:r>
            <a:r>
              <a:rPr lang="hu-HU" sz="2200" dirty="0" err="1"/>
              <a:t>haptotaxis</a:t>
            </a:r>
            <a:r>
              <a:rPr lang="hu-HU" sz="2200" dirty="0"/>
              <a:t>, </a:t>
            </a:r>
            <a:r>
              <a:rPr lang="hu-HU" sz="2200" dirty="0" err="1"/>
              <a:t>nekrotaxis</a:t>
            </a:r>
            <a:r>
              <a:rPr lang="hu-HU" sz="2200" dirty="0"/>
              <a:t>, </a:t>
            </a:r>
            <a:r>
              <a:rPr lang="hu-HU" sz="2200" dirty="0" err="1"/>
              <a:t>kemoattraktáns</a:t>
            </a:r>
            <a:r>
              <a:rPr lang="hu-HU" sz="2200" dirty="0"/>
              <a:t> </a:t>
            </a:r>
            <a:r>
              <a:rPr lang="hu-HU" sz="2200" dirty="0" err="1"/>
              <a:t>vs</a:t>
            </a:r>
            <a:r>
              <a:rPr lang="hu-HU" sz="2200" dirty="0"/>
              <a:t> </a:t>
            </a:r>
            <a:r>
              <a:rPr lang="hu-HU" sz="2200" dirty="0" err="1"/>
              <a:t>kemorepellens</a:t>
            </a:r>
            <a:r>
              <a:rPr lang="hu-HU" sz="2200" dirty="0"/>
              <a:t> anyag, professzionális </a:t>
            </a:r>
            <a:r>
              <a:rPr lang="hu-HU" sz="2200" dirty="0" err="1"/>
              <a:t>kemoattraktánsok</a:t>
            </a:r>
            <a:r>
              <a:rPr lang="hu-HU" sz="2200" dirty="0"/>
              <a:t>, </a:t>
            </a:r>
            <a:r>
              <a:rPr lang="hu-HU" sz="2200" dirty="0" err="1"/>
              <a:t>kemokinek</a:t>
            </a:r>
            <a:r>
              <a:rPr lang="hu-HU" sz="2200" dirty="0"/>
              <a:t> szerkezete, </a:t>
            </a:r>
            <a:r>
              <a:rPr lang="hu-HU" sz="2200" dirty="0" err="1"/>
              <a:t>fraktalkin</a:t>
            </a:r>
            <a:r>
              <a:rPr lang="hu-HU" sz="2200" dirty="0"/>
              <a:t> (CX3CL), </a:t>
            </a:r>
            <a:r>
              <a:rPr lang="hu-HU" sz="2200" dirty="0" err="1"/>
              <a:t>mesenchymalis</a:t>
            </a:r>
            <a:r>
              <a:rPr lang="hu-HU" sz="2200" dirty="0"/>
              <a:t> vs. </a:t>
            </a:r>
            <a:r>
              <a:rPr lang="hu-HU" sz="2200" dirty="0" err="1"/>
              <a:t>amőboid</a:t>
            </a:r>
            <a:r>
              <a:rPr lang="hu-HU" sz="2200" dirty="0"/>
              <a:t> vs. kollektív migráció, </a:t>
            </a:r>
            <a:r>
              <a:rPr lang="hu-HU" sz="2200" dirty="0" err="1"/>
              <a:t>Boyden-kamra</a:t>
            </a:r>
            <a:endParaRPr lang="hu-HU" sz="22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Sejttenyésztés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>
            <a:normAutofit/>
          </a:bodyPr>
          <a:lstStyle/>
          <a:p>
            <a:r>
              <a:rPr lang="hu-HU" sz="2200" dirty="0" smtClean="0"/>
              <a:t>Primer sejt, sejttörzs, sejtvonal</a:t>
            </a:r>
          </a:p>
          <a:p>
            <a:r>
              <a:rPr lang="hu-HU" sz="2200" dirty="0" err="1" smtClean="0"/>
              <a:t>Monolayer</a:t>
            </a:r>
            <a:r>
              <a:rPr lang="hu-HU" sz="2200" dirty="0" smtClean="0"/>
              <a:t>, szuszpenziós sejtek</a:t>
            </a:r>
          </a:p>
          <a:p>
            <a:r>
              <a:rPr lang="hu-HU" sz="2200" dirty="0" smtClean="0"/>
              <a:t>Kontaktgátlás</a:t>
            </a:r>
          </a:p>
          <a:p>
            <a:r>
              <a:rPr lang="hu-HU" sz="2200" dirty="0" smtClean="0"/>
              <a:t>PBMC</a:t>
            </a:r>
          </a:p>
          <a:p>
            <a:r>
              <a:rPr lang="hu-HU" sz="2200" dirty="0" smtClean="0"/>
              <a:t>Sejtszeparálás</a:t>
            </a:r>
          </a:p>
          <a:p>
            <a:r>
              <a:rPr lang="hu-HU" sz="2200" dirty="0" smtClean="0"/>
              <a:t>MACS: pozitív, negatív szelekció</a:t>
            </a:r>
          </a:p>
          <a:p>
            <a:r>
              <a:rPr lang="hu-HU" sz="2200" dirty="0" smtClean="0"/>
              <a:t>Milyen körülményeket kell biztosítanunk a sejteknek a túléléshez? (táp összetétel, inkubátor stb.)</a:t>
            </a:r>
          </a:p>
        </p:txBody>
      </p:sp>
      <p:pic>
        <p:nvPicPr>
          <p:cNvPr id="81922" name="Picture 2" descr="http://dnsafazekban.blog.hu/media/file/plates_all_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844824"/>
            <a:ext cx="3041923" cy="1852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Immunizáció, </a:t>
            </a:r>
            <a:r>
              <a:rPr lang="hu-HU" dirty="0" err="1"/>
              <a:t>vakcináció</a:t>
            </a:r>
            <a:endParaRPr lang="hu-HU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200" dirty="0"/>
              <a:t>Immunizálás, antigén</a:t>
            </a:r>
          </a:p>
          <a:p>
            <a:r>
              <a:rPr lang="hu-HU" sz="2200" dirty="0"/>
              <a:t>Testidegen fehérje oltási módjai, lehetséges következményei</a:t>
            </a:r>
          </a:p>
          <a:p>
            <a:r>
              <a:rPr lang="hu-HU" sz="2200" dirty="0" err="1"/>
              <a:t>Adjuvánsok</a:t>
            </a:r>
            <a:r>
              <a:rPr lang="hu-HU" sz="2200" dirty="0"/>
              <a:t> szerepe</a:t>
            </a:r>
          </a:p>
          <a:p>
            <a:r>
              <a:rPr lang="hu-HU" sz="2200" dirty="0" err="1"/>
              <a:t>Immunszuppresszió</a:t>
            </a:r>
            <a:r>
              <a:rPr lang="hu-HU" sz="2200" dirty="0"/>
              <a:t>, </a:t>
            </a:r>
            <a:r>
              <a:rPr lang="hu-HU" sz="2200" dirty="0" err="1"/>
              <a:t>-moduláció</a:t>
            </a:r>
            <a:r>
              <a:rPr lang="hu-HU" sz="2200" dirty="0"/>
              <a:t>, </a:t>
            </a:r>
            <a:r>
              <a:rPr lang="hu-HU" sz="2200" dirty="0" err="1"/>
              <a:t>-stimuláció</a:t>
            </a:r>
            <a:endParaRPr lang="hu-HU" sz="2200" dirty="0"/>
          </a:p>
          <a:p>
            <a:r>
              <a:rPr lang="hu-HU" sz="2200" dirty="0"/>
              <a:t>Passzív immunizálás, aktív </a:t>
            </a:r>
            <a:r>
              <a:rPr lang="hu-HU" sz="2200" dirty="0" err="1"/>
              <a:t>vakcinálás</a:t>
            </a:r>
            <a:endParaRPr lang="hu-HU" sz="2200" dirty="0"/>
          </a:p>
          <a:p>
            <a:r>
              <a:rPr lang="hu-HU" sz="2200" dirty="0" err="1"/>
              <a:t>T-dependens</a:t>
            </a:r>
            <a:r>
              <a:rPr lang="hu-HU" sz="2200" dirty="0"/>
              <a:t> és </a:t>
            </a:r>
            <a:r>
              <a:rPr lang="hu-HU" sz="2200" dirty="0" err="1"/>
              <a:t>T-independens</a:t>
            </a:r>
            <a:r>
              <a:rPr lang="hu-HU" sz="2200" dirty="0"/>
              <a:t> antigének</a:t>
            </a:r>
          </a:p>
          <a:p>
            <a:r>
              <a:rPr lang="hu-HU" sz="2200" dirty="0" err="1"/>
              <a:t>Protektív</a:t>
            </a:r>
            <a:r>
              <a:rPr lang="hu-HU" sz="2200" dirty="0"/>
              <a:t> </a:t>
            </a:r>
            <a:r>
              <a:rPr lang="hu-HU" sz="2200" dirty="0" err="1"/>
              <a:t>epitóp</a:t>
            </a:r>
            <a:r>
              <a:rPr lang="hu-HU" sz="2200" dirty="0"/>
              <a:t>, neutralizáló antitest</a:t>
            </a:r>
          </a:p>
          <a:p>
            <a:r>
              <a:rPr lang="hu-HU" sz="2200" dirty="0"/>
              <a:t>Hatékony oltóanyag tulajdonságai</a:t>
            </a:r>
          </a:p>
          <a:p>
            <a:r>
              <a:rPr lang="hu-HU" sz="2200" dirty="0"/>
              <a:t>Preventív </a:t>
            </a:r>
            <a:r>
              <a:rPr lang="hu-HU" sz="2200" dirty="0" err="1"/>
              <a:t>vakcináció</a:t>
            </a:r>
            <a:r>
              <a:rPr lang="hu-HU" sz="2200" dirty="0"/>
              <a:t> lényege</a:t>
            </a:r>
          </a:p>
          <a:p>
            <a:r>
              <a:rPr lang="hu-HU" sz="2200" dirty="0"/>
              <a:t>Életkori különbségek</a:t>
            </a:r>
          </a:p>
          <a:p>
            <a:r>
              <a:rPr lang="hu-HU" sz="2200" dirty="0"/>
              <a:t>Vakcinák típusai</a:t>
            </a:r>
          </a:p>
          <a:p>
            <a:pPr lvl="1"/>
            <a:endParaRPr lang="hu-HU" sz="2000" dirty="0"/>
          </a:p>
          <a:p>
            <a:endParaRPr lang="hu-HU" sz="2200" dirty="0"/>
          </a:p>
          <a:p>
            <a:endParaRPr lang="hu-HU" sz="2200" dirty="0"/>
          </a:p>
        </p:txBody>
      </p:sp>
      <p:pic>
        <p:nvPicPr>
          <p:cNvPr id="86018" name="Picture 2" descr="http://www.omsj.org/wp-content/uploads/vac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293096"/>
            <a:ext cx="3632101" cy="2186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Eredményes felkészülést!</a:t>
            </a:r>
            <a:endParaRPr lang="hu-HU" dirty="0"/>
          </a:p>
        </p:txBody>
      </p:sp>
      <p:pic>
        <p:nvPicPr>
          <p:cNvPr id="71682" name="Picture 2" descr="http://www.healthaliciousness.com/blog/images/immune-system/tag-and-destro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72816"/>
            <a:ext cx="4962525" cy="3790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908720"/>
            <a:ext cx="87849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Monocyták</a:t>
            </a:r>
            <a:r>
              <a:rPr lang="hu-HU" b="1" dirty="0" smtClean="0"/>
              <a:t>/ </a:t>
            </a:r>
            <a:r>
              <a:rPr lang="hu-HU" b="1" dirty="0" err="1" smtClean="0"/>
              <a:t>Makrofágok</a:t>
            </a:r>
            <a:r>
              <a:rPr lang="hu-HU" b="1" dirty="0" smtClean="0"/>
              <a:t>: </a:t>
            </a:r>
            <a:r>
              <a:rPr lang="hu-HU" dirty="0" smtClean="0"/>
              <a:t>a </a:t>
            </a:r>
            <a:r>
              <a:rPr lang="hu-HU" dirty="0" err="1" smtClean="0"/>
              <a:t>monocyták</a:t>
            </a:r>
            <a:r>
              <a:rPr lang="hu-HU" dirty="0" smtClean="0"/>
              <a:t> 10- 15 mikrométer átmérőjű sejtek, sok </a:t>
            </a:r>
            <a:r>
              <a:rPr lang="hu-HU" dirty="0" err="1" smtClean="0"/>
              <a:t>phagocyta</a:t>
            </a:r>
            <a:r>
              <a:rPr lang="hu-HU" dirty="0" smtClean="0"/>
              <a:t> </a:t>
            </a:r>
            <a:r>
              <a:rPr lang="hu-HU" dirty="0" err="1" smtClean="0"/>
              <a:t>vakuolummal</a:t>
            </a:r>
            <a:r>
              <a:rPr lang="hu-HU" dirty="0" smtClean="0"/>
              <a:t>, szöveti formáik a </a:t>
            </a:r>
            <a:r>
              <a:rPr lang="hu-HU" dirty="0" err="1" smtClean="0"/>
              <a:t>makrofágok</a:t>
            </a:r>
            <a:r>
              <a:rPr lang="hu-HU" dirty="0" smtClean="0"/>
              <a:t>. A </a:t>
            </a:r>
            <a:r>
              <a:rPr lang="hu-HU" dirty="0" err="1" smtClean="0"/>
              <a:t>makrofágok</a:t>
            </a:r>
            <a:r>
              <a:rPr lang="hu-HU" dirty="0" smtClean="0"/>
              <a:t> elnevezése szöveti előfordulásuktól függ pl. </a:t>
            </a:r>
            <a:r>
              <a:rPr lang="hu-HU" dirty="0" err="1" smtClean="0"/>
              <a:t>microglia</a:t>
            </a:r>
            <a:r>
              <a:rPr lang="hu-HU" dirty="0" smtClean="0"/>
              <a:t>, </a:t>
            </a:r>
            <a:r>
              <a:rPr lang="hu-HU" dirty="0" err="1" smtClean="0"/>
              <a:t>Kupffer-</a:t>
            </a:r>
            <a:r>
              <a:rPr lang="hu-HU" dirty="0" smtClean="0"/>
              <a:t> sejtek, </a:t>
            </a:r>
            <a:r>
              <a:rPr lang="hu-HU" dirty="0" err="1" smtClean="0"/>
              <a:t>alveolaris</a:t>
            </a:r>
            <a:r>
              <a:rPr lang="hu-HU" dirty="0" smtClean="0"/>
              <a:t> </a:t>
            </a:r>
            <a:r>
              <a:rPr lang="hu-HU" dirty="0" err="1" smtClean="0"/>
              <a:t>makrofágok</a:t>
            </a:r>
            <a:r>
              <a:rPr lang="hu-HU" dirty="0" smtClean="0"/>
              <a:t>, </a:t>
            </a:r>
            <a:r>
              <a:rPr lang="hu-HU" dirty="0" err="1" smtClean="0"/>
              <a:t>oszteoklasztok</a:t>
            </a:r>
            <a:r>
              <a:rPr lang="hu-HU" dirty="0" smtClean="0"/>
              <a:t>…</a:t>
            </a:r>
          </a:p>
          <a:p>
            <a:r>
              <a:rPr lang="hu-HU" dirty="0" smtClean="0"/>
              <a:t>Feladatuk a </a:t>
            </a:r>
            <a:r>
              <a:rPr lang="hu-HU" dirty="0" err="1" smtClean="0"/>
              <a:t>fagocitózis</a:t>
            </a:r>
            <a:r>
              <a:rPr lang="hu-HU" dirty="0" smtClean="0"/>
              <a:t>, </a:t>
            </a:r>
            <a:r>
              <a:rPr lang="hu-HU" dirty="0" err="1" smtClean="0"/>
              <a:t>citokinek</a:t>
            </a:r>
            <a:r>
              <a:rPr lang="hu-HU" dirty="0" smtClean="0"/>
              <a:t>, növekedési faktorok, </a:t>
            </a:r>
            <a:r>
              <a:rPr lang="hu-HU" dirty="0" err="1" smtClean="0"/>
              <a:t>komplementfehérjék</a:t>
            </a:r>
            <a:r>
              <a:rPr lang="hu-HU" dirty="0" smtClean="0"/>
              <a:t> bioszintézise, </a:t>
            </a:r>
            <a:r>
              <a:rPr lang="hu-HU" dirty="0" err="1" smtClean="0"/>
              <a:t>antigénbemutatás</a:t>
            </a:r>
            <a:r>
              <a:rPr lang="hu-HU" dirty="0" smtClean="0"/>
              <a:t>, antitestek és komplement által végzett </a:t>
            </a:r>
            <a:r>
              <a:rPr lang="hu-HU" dirty="0" err="1" smtClean="0"/>
              <a:t>effektor</a:t>
            </a:r>
            <a:r>
              <a:rPr lang="hu-HU" dirty="0" smtClean="0"/>
              <a:t> folyamatok. </a:t>
            </a:r>
          </a:p>
          <a:p>
            <a:endParaRPr lang="hu-HU" dirty="0"/>
          </a:p>
          <a:p>
            <a:r>
              <a:rPr lang="hu-HU" b="1" dirty="0" err="1" smtClean="0"/>
              <a:t>Dendritikus</a:t>
            </a:r>
            <a:r>
              <a:rPr lang="hu-HU" b="1" dirty="0" smtClean="0"/>
              <a:t> sejtek: </a:t>
            </a:r>
          </a:p>
          <a:p>
            <a:r>
              <a:rPr lang="hu-HU" dirty="0" err="1" smtClean="0"/>
              <a:t>-éretlen</a:t>
            </a:r>
            <a:r>
              <a:rPr lang="hu-HU" dirty="0" smtClean="0"/>
              <a:t> DC: sok mintázatfelismerő receptor, jelentős </a:t>
            </a:r>
            <a:r>
              <a:rPr lang="hu-HU" dirty="0" err="1" smtClean="0"/>
              <a:t>fagocitózis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érett DC: nem </a:t>
            </a:r>
            <a:r>
              <a:rPr lang="hu-HU" dirty="0" err="1" smtClean="0"/>
              <a:t>fagocitálnak</a:t>
            </a:r>
            <a:r>
              <a:rPr lang="hu-HU" dirty="0" smtClean="0"/>
              <a:t>, sok MHC II, </a:t>
            </a:r>
            <a:r>
              <a:rPr lang="hu-HU" dirty="0" err="1" smtClean="0"/>
              <a:t>kostimulációs</a:t>
            </a:r>
            <a:r>
              <a:rPr lang="hu-HU" dirty="0" smtClean="0"/>
              <a:t> molekula (CD 80/86), szekunder nyirokszerveken belül naiv T sejtek felé történő </a:t>
            </a:r>
            <a:r>
              <a:rPr lang="hu-HU" dirty="0" err="1" smtClean="0"/>
              <a:t>ag</a:t>
            </a:r>
            <a:r>
              <a:rPr lang="hu-HU" dirty="0" smtClean="0"/>
              <a:t> bemutatás-&gt; adaptív immunválasz beindítása</a:t>
            </a:r>
          </a:p>
          <a:p>
            <a:pPr>
              <a:buFontTx/>
              <a:buChar char="-"/>
            </a:pPr>
            <a:r>
              <a:rPr lang="hu-HU" dirty="0"/>
              <a:t> </a:t>
            </a:r>
            <a:r>
              <a:rPr lang="hu-HU" dirty="0" err="1" smtClean="0"/>
              <a:t>follikuláris</a:t>
            </a:r>
            <a:r>
              <a:rPr lang="hu-HU" dirty="0" smtClean="0"/>
              <a:t> </a:t>
            </a:r>
            <a:r>
              <a:rPr lang="hu-HU" dirty="0" err="1" smtClean="0"/>
              <a:t>dendritikus</a:t>
            </a:r>
            <a:r>
              <a:rPr lang="hu-HU" dirty="0" smtClean="0"/>
              <a:t> sejtek: </a:t>
            </a:r>
            <a:r>
              <a:rPr lang="hu-HU" dirty="0" err="1" smtClean="0"/>
              <a:t>limfoid</a:t>
            </a:r>
            <a:r>
              <a:rPr lang="hu-HU" dirty="0" smtClean="0"/>
              <a:t> szövetek </a:t>
            </a:r>
            <a:r>
              <a:rPr lang="hu-HU" dirty="0" err="1" smtClean="0"/>
              <a:t>germinális</a:t>
            </a:r>
            <a:r>
              <a:rPr lang="hu-HU" dirty="0" smtClean="0"/>
              <a:t> centrumaiban, feladatuk antitestekkel illetve komplementekkel kapcsolt antigének intakt formában való megkötése</a:t>
            </a:r>
          </a:p>
          <a:p>
            <a:r>
              <a:rPr lang="hu-HU" dirty="0" smtClean="0"/>
              <a:t>és hosszú időn keresztül B </a:t>
            </a:r>
            <a:r>
              <a:rPr lang="hu-HU" dirty="0" err="1" smtClean="0"/>
              <a:t>limfocitáknak</a:t>
            </a:r>
            <a:r>
              <a:rPr lang="hu-HU" dirty="0" smtClean="0"/>
              <a:t> történő bemutatása.</a:t>
            </a:r>
          </a:p>
          <a:p>
            <a:endParaRPr lang="hu-HU" dirty="0"/>
          </a:p>
          <a:p>
            <a:r>
              <a:rPr lang="hu-HU" b="1" dirty="0" err="1" smtClean="0"/>
              <a:t>Granulocyták</a:t>
            </a:r>
            <a:r>
              <a:rPr lang="hu-HU" b="1" dirty="0" smtClean="0"/>
              <a:t>: </a:t>
            </a:r>
            <a:r>
              <a:rPr lang="hu-HU" dirty="0" err="1" smtClean="0"/>
              <a:t>polimorfonukleáris</a:t>
            </a:r>
            <a:r>
              <a:rPr lang="hu-HU" dirty="0" smtClean="0"/>
              <a:t> mag</a:t>
            </a:r>
          </a:p>
          <a:p>
            <a:pPr>
              <a:buFontTx/>
              <a:buChar char="-"/>
            </a:pPr>
            <a:r>
              <a:rPr lang="hu-HU" dirty="0" err="1" smtClean="0"/>
              <a:t>neutrofil</a:t>
            </a:r>
            <a:r>
              <a:rPr lang="hu-HU" dirty="0" smtClean="0"/>
              <a:t>: legnagyobb számban előforduló, gyulladás helyén</a:t>
            </a:r>
          </a:p>
          <a:p>
            <a:r>
              <a:rPr lang="hu-HU" dirty="0" smtClean="0"/>
              <a:t>  </a:t>
            </a:r>
            <a:r>
              <a:rPr lang="hu-HU" dirty="0" err="1" smtClean="0"/>
              <a:t>fagocitál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/>
              <a:t> </a:t>
            </a:r>
            <a:r>
              <a:rPr lang="hu-HU" dirty="0" err="1" smtClean="0"/>
              <a:t>eozinofil</a:t>
            </a:r>
            <a:r>
              <a:rPr lang="hu-HU" dirty="0" smtClean="0"/>
              <a:t>: paraziták elleni védelem, allergiás reakciók</a:t>
            </a:r>
          </a:p>
          <a:p>
            <a:pPr>
              <a:buFontTx/>
              <a:buChar char="-"/>
            </a:pPr>
            <a:r>
              <a:rPr lang="hu-HU" dirty="0"/>
              <a:t> </a:t>
            </a:r>
            <a:r>
              <a:rPr lang="hu-HU" dirty="0" err="1" smtClean="0"/>
              <a:t>bazofil</a:t>
            </a:r>
            <a:r>
              <a:rPr lang="hu-HU" dirty="0" smtClean="0"/>
              <a:t>: (és a hízósejtek is) bioaktív </a:t>
            </a:r>
            <a:r>
              <a:rPr lang="hu-HU" dirty="0" err="1" smtClean="0"/>
              <a:t>aminok</a:t>
            </a:r>
            <a:r>
              <a:rPr lang="hu-HU" dirty="0" smtClean="0"/>
              <a:t> termelése (hisztamin, </a:t>
            </a:r>
          </a:p>
          <a:p>
            <a:r>
              <a:rPr lang="hu-HU" dirty="0"/>
              <a:t> </a:t>
            </a:r>
            <a:r>
              <a:rPr lang="hu-HU" dirty="0" smtClean="0"/>
              <a:t> szerotonin, </a:t>
            </a:r>
            <a:r>
              <a:rPr lang="hu-HU" dirty="0" err="1" smtClean="0"/>
              <a:t>lipid</a:t>
            </a:r>
            <a:r>
              <a:rPr lang="hu-HU" dirty="0" smtClean="0"/>
              <a:t> mediátorok), </a:t>
            </a:r>
            <a:r>
              <a:rPr lang="hu-HU" dirty="0" err="1" smtClean="0"/>
              <a:t>IgE</a:t>
            </a:r>
            <a:r>
              <a:rPr lang="hu-HU" dirty="0" smtClean="0"/>
              <a:t> </a:t>
            </a:r>
            <a:r>
              <a:rPr lang="hu-HU" dirty="0" err="1" smtClean="0"/>
              <a:t>Fc</a:t>
            </a:r>
            <a:r>
              <a:rPr lang="hu-HU" dirty="0" smtClean="0"/>
              <a:t> receptor</a:t>
            </a:r>
            <a:endParaRPr lang="hu-HU" dirty="0"/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467544" y="0"/>
            <a:ext cx="68657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Veleszületett immunválasz sejtes elemei</a:t>
            </a:r>
          </a:p>
          <a:p>
            <a:endParaRPr lang="hu-HU" dirty="0"/>
          </a:p>
        </p:txBody>
      </p:sp>
      <p:pic>
        <p:nvPicPr>
          <p:cNvPr id="36866" name="Picture 2" descr="https://www.immunology.org/view.image?Id=6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642" y="4509120"/>
            <a:ext cx="1873002" cy="2348880"/>
          </a:xfrm>
          <a:prstGeom prst="rect">
            <a:avLst/>
          </a:prstGeom>
          <a:noFill/>
        </p:spPr>
      </p:pic>
      <p:pic>
        <p:nvPicPr>
          <p:cNvPr id="36868" name="Picture 4" descr="https://encrypted-tbn1.gstatic.com/images?q=tbn:ANd9GcRKH1T9gJP6pDi7zczKhrJCH2vhbrrhfeB_McCqaBhhsydSIU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16632"/>
            <a:ext cx="1481307" cy="1296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71600" y="0"/>
            <a:ext cx="68657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Veleszületett immunválasz sejtes elemei</a:t>
            </a: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0" y="692696"/>
            <a:ext cx="9144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NK sejtek: </a:t>
            </a:r>
            <a:r>
              <a:rPr lang="hu-HU" dirty="0"/>
              <a:t>fontos szerepet játszanak a tumoros </a:t>
            </a:r>
            <a:r>
              <a:rPr lang="hu-HU" dirty="0" smtClean="0"/>
              <a:t>transzformáción átesett</a:t>
            </a:r>
            <a:r>
              <a:rPr lang="hu-HU" dirty="0"/>
              <a:t>, illetve a </a:t>
            </a:r>
            <a:r>
              <a:rPr lang="hu-HU" dirty="0" err="1" smtClean="0"/>
              <a:t>virálisan</a:t>
            </a:r>
            <a:r>
              <a:rPr lang="hu-HU" dirty="0"/>
              <a:t> fertőzött sejtek elpusztításában. Az NK sejtek az ép és a fertőzött sejteket </a:t>
            </a:r>
            <a:r>
              <a:rPr lang="hu-HU" dirty="0" smtClean="0"/>
              <a:t>az MHC I molekulákon </a:t>
            </a:r>
            <a:r>
              <a:rPr lang="hu-HU" dirty="0"/>
              <a:t>végbement változások alapján ismerik fel. Az interferonok és </a:t>
            </a:r>
            <a:r>
              <a:rPr lang="hu-HU" dirty="0" err="1"/>
              <a:t>interleukinek</a:t>
            </a:r>
            <a:r>
              <a:rPr lang="hu-HU" dirty="0"/>
              <a:t> által stimulált NK sejtek </a:t>
            </a:r>
            <a:r>
              <a:rPr lang="hu-HU" dirty="0" err="1" smtClean="0"/>
              <a:t>citotoxikus</a:t>
            </a:r>
            <a:r>
              <a:rPr lang="hu-HU" dirty="0" smtClean="0"/>
              <a:t> anyagokat </a:t>
            </a:r>
            <a:r>
              <a:rPr lang="hu-HU" dirty="0"/>
              <a:t>bocsátanak ki, amelyek elpusztítják a nem kívánatos </a:t>
            </a:r>
            <a:r>
              <a:rPr lang="hu-HU" dirty="0" smtClean="0"/>
              <a:t>sejteket.</a:t>
            </a:r>
            <a:r>
              <a:rPr lang="hu-HU" baseline="30000" dirty="0"/>
              <a:t> </a:t>
            </a:r>
            <a:r>
              <a:rPr lang="hu-HU" dirty="0" smtClean="0"/>
              <a:t>Nevük </a:t>
            </a:r>
            <a:r>
              <a:rPr lang="hu-HU" dirty="0"/>
              <a:t>abból a tulajdonságukból származik, hogy nem igényelnek </a:t>
            </a:r>
            <a:r>
              <a:rPr lang="hu-HU" dirty="0" err="1" smtClean="0"/>
              <a:t>antigénprezentációt</a:t>
            </a:r>
            <a:r>
              <a:rPr lang="hu-HU" dirty="0" smtClean="0"/>
              <a:t>,  </a:t>
            </a:r>
            <a:r>
              <a:rPr lang="hu-HU" dirty="0"/>
              <a:t>direkt felismerik a módosult sejteket</a:t>
            </a:r>
            <a:r>
              <a:rPr lang="hu-HU" dirty="0" smtClean="0"/>
              <a:t>. </a:t>
            </a:r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r>
              <a:rPr lang="hu-HU" b="1" dirty="0" smtClean="0"/>
              <a:t>Veleszületett-szerű </a:t>
            </a:r>
            <a:r>
              <a:rPr lang="hu-HU" b="1" dirty="0" err="1" smtClean="0"/>
              <a:t>limfoid</a:t>
            </a:r>
            <a:r>
              <a:rPr lang="hu-HU" b="1" dirty="0" smtClean="0"/>
              <a:t> sejtek: (</a:t>
            </a:r>
            <a:r>
              <a:rPr lang="hu-HU" b="1" dirty="0" err="1" smtClean="0"/>
              <a:t>ILCs</a:t>
            </a:r>
            <a:r>
              <a:rPr lang="hu-HU" b="1" dirty="0" smtClean="0"/>
              <a:t>) </a:t>
            </a:r>
            <a:r>
              <a:rPr lang="hu-HU" dirty="0" smtClean="0"/>
              <a:t>gamma- delta T-sejtek, NKT sejtek, B1 sejtek, marginális zóna B sejtek; </a:t>
            </a:r>
            <a:r>
              <a:rPr lang="hu-HU" dirty="0" err="1" smtClean="0"/>
              <a:t>I-es</a:t>
            </a:r>
            <a:r>
              <a:rPr lang="hu-HU" dirty="0" smtClean="0"/>
              <a:t> típus: IFN gamma termelő (NK sejt), </a:t>
            </a:r>
            <a:r>
              <a:rPr lang="hu-HU" dirty="0" err="1" smtClean="0"/>
              <a:t>II-es</a:t>
            </a:r>
            <a:r>
              <a:rPr lang="hu-HU" dirty="0" smtClean="0"/>
              <a:t> típus: IL17-et, IL22-t  termelő sejtek,</a:t>
            </a:r>
          </a:p>
          <a:p>
            <a:r>
              <a:rPr lang="hu-HU" dirty="0" err="1" smtClean="0"/>
              <a:t>III-as</a:t>
            </a:r>
            <a:r>
              <a:rPr lang="hu-HU" dirty="0" smtClean="0"/>
              <a:t> típus: Th2-re jellemző </a:t>
            </a:r>
            <a:r>
              <a:rPr lang="hu-HU" dirty="0" err="1" smtClean="0"/>
              <a:t>citokinek</a:t>
            </a:r>
            <a:r>
              <a:rPr lang="hu-HU" dirty="0" smtClean="0"/>
              <a:t> termelése, stratégiailag fontos helyük a tápcsatorna </a:t>
            </a:r>
          </a:p>
          <a:p>
            <a:r>
              <a:rPr lang="hu-HU" dirty="0" smtClean="0"/>
              <a:t>nem rendelkeznek érett </a:t>
            </a:r>
            <a:r>
              <a:rPr lang="hu-HU" dirty="0" err="1" smtClean="0"/>
              <a:t>limfoid</a:t>
            </a:r>
            <a:r>
              <a:rPr lang="hu-HU" dirty="0" smtClean="0"/>
              <a:t> markerekkel,</a:t>
            </a:r>
            <a:r>
              <a:rPr lang="hu-HU" dirty="0" err="1" smtClean="0"/>
              <a:t>limfoid</a:t>
            </a:r>
            <a:r>
              <a:rPr lang="hu-HU" dirty="0" smtClean="0"/>
              <a:t> </a:t>
            </a:r>
            <a:r>
              <a:rPr lang="hu-HU" dirty="0" err="1" smtClean="0"/>
              <a:t>progenitor</a:t>
            </a:r>
            <a:r>
              <a:rPr lang="hu-HU" dirty="0" smtClean="0"/>
              <a:t> sejtekre jellemző markereik vannak, jelentős </a:t>
            </a:r>
            <a:r>
              <a:rPr lang="hu-HU" dirty="0" err="1" smtClean="0"/>
              <a:t>citokintermelés</a:t>
            </a:r>
            <a:r>
              <a:rPr lang="hu-HU" dirty="0" smtClean="0"/>
              <a:t> jellemzi őket, a T sejt altípusokhoz hasonló </a:t>
            </a:r>
            <a:r>
              <a:rPr lang="hu-HU" dirty="0" err="1" smtClean="0"/>
              <a:t>citokintermelési</a:t>
            </a:r>
            <a:r>
              <a:rPr lang="hu-HU" dirty="0" smtClean="0"/>
              <a:t> diverzitás jellemzi őket, </a:t>
            </a:r>
            <a:r>
              <a:rPr lang="hu-HU" dirty="0" err="1" smtClean="0"/>
              <a:t>ag-specifikus</a:t>
            </a:r>
            <a:r>
              <a:rPr lang="hu-HU" dirty="0" smtClean="0"/>
              <a:t> interakcióktól függetlenek, a T sejt altípusokkal együtt nyújtanak védelmet a </a:t>
            </a:r>
            <a:r>
              <a:rPr lang="hu-HU" dirty="0" err="1" smtClean="0"/>
              <a:t>mikróbákkal</a:t>
            </a:r>
            <a:r>
              <a:rPr lang="hu-HU" dirty="0" smtClean="0"/>
              <a:t> szemben</a:t>
            </a:r>
            <a:endParaRPr lang="en-US" dirty="0" smtClean="0"/>
          </a:p>
          <a:p>
            <a:endParaRPr lang="hu-HU" b="1" dirty="0"/>
          </a:p>
        </p:txBody>
      </p:sp>
      <p:pic>
        <p:nvPicPr>
          <p:cNvPr id="35842" name="Picture 2" descr="http://collider.com/wp-content/image-base/Movies/N/Natural_Born_Killers/Natural%20Born%20Killers%20movie%20image%20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708920"/>
            <a:ext cx="2890292" cy="1491391"/>
          </a:xfrm>
          <a:prstGeom prst="rect">
            <a:avLst/>
          </a:prstGeom>
          <a:noFill/>
        </p:spPr>
      </p:pic>
      <p:pic>
        <p:nvPicPr>
          <p:cNvPr id="7" name="Picture 2" descr="https://gcps.desire2learn.com/d2l/lor/viewer/viewFile.d2lfile/15539/4628/carto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20888"/>
            <a:ext cx="3456384" cy="2361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188640"/>
            <a:ext cx="7784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 smtClean="0"/>
              <a:t>Veleszületett immunválasz  </a:t>
            </a:r>
            <a:r>
              <a:rPr lang="hu-HU" sz="3200" i="1" dirty="0" smtClean="0"/>
              <a:t>nem</a:t>
            </a:r>
            <a:r>
              <a:rPr lang="hu-HU" sz="3200" dirty="0" smtClean="0"/>
              <a:t> sejtes elemei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843808" y="1412776"/>
            <a:ext cx="385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Komplement rendszer</a:t>
            </a:r>
            <a:endParaRPr lang="hu-HU" sz="3200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4572000" y="90872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179512" y="2132856"/>
            <a:ext cx="7920880" cy="482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Testnedvekben található </a:t>
            </a:r>
            <a:r>
              <a:rPr lang="hu-HU" dirty="0" err="1" smtClean="0"/>
              <a:t>glikoproteinek</a:t>
            </a:r>
            <a:r>
              <a:rPr lang="hu-HU" dirty="0" smtClean="0"/>
              <a:t>.</a:t>
            </a:r>
          </a:p>
          <a:p>
            <a:r>
              <a:rPr lang="hu-HU" dirty="0" smtClean="0"/>
              <a:t>Inaktív egymást láncreakció szerűen aktiváló enzimek (szerin </a:t>
            </a:r>
          </a:p>
          <a:p>
            <a:r>
              <a:rPr lang="hu-HU" dirty="0" err="1" smtClean="0"/>
              <a:t>proteázok</a:t>
            </a:r>
            <a:r>
              <a:rPr lang="hu-HU" dirty="0" smtClean="0"/>
              <a:t>, limitált </a:t>
            </a:r>
            <a:r>
              <a:rPr lang="hu-HU" dirty="0" err="1" smtClean="0"/>
              <a:t>proteolízis</a:t>
            </a:r>
            <a:r>
              <a:rPr lang="hu-HU" dirty="0" smtClean="0"/>
              <a:t>) és szabályozó faktorok összessége.</a:t>
            </a:r>
          </a:p>
          <a:p>
            <a:r>
              <a:rPr lang="hu-HU" dirty="0" smtClean="0"/>
              <a:t>Több, mint 30 keringő illetőleg membránkötött  fehérjéből áll.</a:t>
            </a:r>
          </a:p>
          <a:p>
            <a:r>
              <a:rPr lang="hu-HU" dirty="0" smtClean="0"/>
              <a:t>Elsősorban a májban termelődnek (de immunsejtek és hámsejtek is </a:t>
            </a:r>
          </a:p>
          <a:p>
            <a:r>
              <a:rPr lang="hu-HU" dirty="0" smtClean="0"/>
              <a:t>termelik</a:t>
            </a:r>
            <a:r>
              <a:rPr lang="en-US" dirty="0" smtClean="0"/>
              <a:t>)</a:t>
            </a:r>
            <a:r>
              <a:rPr lang="hu-HU" dirty="0" smtClean="0"/>
              <a:t>.</a:t>
            </a:r>
          </a:p>
          <a:p>
            <a:endParaRPr lang="hu-HU" dirty="0" smtClean="0"/>
          </a:p>
          <a:p>
            <a:r>
              <a:rPr lang="hu-HU" dirty="0" smtClean="0"/>
              <a:t>Feladataik: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hu-HU" b="1" dirty="0" err="1" smtClean="0">
                <a:latin typeface="+mj-lt"/>
              </a:rPr>
              <a:t>-Gyulladáskeltés</a:t>
            </a:r>
            <a:r>
              <a:rPr lang="hu-HU" b="1" dirty="0">
                <a:latin typeface="+mj-lt"/>
              </a:rPr>
              <a:t>:</a:t>
            </a:r>
            <a:r>
              <a:rPr lang="hu-HU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anaphylatoxin</a:t>
            </a:r>
            <a:r>
              <a:rPr lang="hu-HU" dirty="0">
                <a:latin typeface="+mj-lt"/>
              </a:rPr>
              <a:t>ok (</a:t>
            </a:r>
            <a:r>
              <a:rPr lang="en-US" dirty="0">
                <a:latin typeface="+mj-lt"/>
              </a:rPr>
              <a:t>C3a </a:t>
            </a:r>
            <a:r>
              <a:rPr lang="hu-HU" dirty="0">
                <a:latin typeface="+mj-lt"/>
              </a:rPr>
              <a:t>és</a:t>
            </a:r>
            <a:r>
              <a:rPr lang="en-US" dirty="0">
                <a:latin typeface="+mj-lt"/>
              </a:rPr>
              <a:t> C5a</a:t>
            </a:r>
            <a:r>
              <a:rPr lang="hu-HU" dirty="0">
                <a:latin typeface="+mj-lt"/>
              </a:rPr>
              <a:t>):</a:t>
            </a:r>
            <a:r>
              <a:rPr lang="en-US" dirty="0">
                <a:latin typeface="+mj-lt"/>
              </a:rPr>
              <a:t> </a:t>
            </a:r>
            <a:r>
              <a:rPr lang="hu-HU" dirty="0">
                <a:latin typeface="+mj-lt"/>
              </a:rPr>
              <a:t>hízósejt </a:t>
            </a:r>
            <a:r>
              <a:rPr lang="hu-HU" dirty="0" err="1">
                <a:latin typeface="+mj-lt"/>
              </a:rPr>
              <a:t>degranuláció</a:t>
            </a:r>
            <a:endParaRPr lang="en-US" dirty="0">
              <a:latin typeface="+mj-lt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dirty="0">
                <a:latin typeface="+mj-lt"/>
              </a:rPr>
              <a:t>S</a:t>
            </a:r>
            <a:r>
              <a:rPr lang="hu-HU" dirty="0">
                <a:latin typeface="+mj-lt"/>
              </a:rPr>
              <a:t>imaizom </a:t>
            </a:r>
            <a:r>
              <a:rPr lang="hu-HU" dirty="0" smtClean="0">
                <a:latin typeface="+mj-lt"/>
              </a:rPr>
              <a:t>összehúzódás, hízósejt </a:t>
            </a:r>
            <a:r>
              <a:rPr lang="hu-HU" dirty="0" err="1">
                <a:latin typeface="+mj-lt"/>
              </a:rPr>
              <a:t>degranuláció</a:t>
            </a:r>
            <a:r>
              <a:rPr lang="hu-HU" dirty="0">
                <a:latin typeface="+mj-lt"/>
              </a:rPr>
              <a:t> </a:t>
            </a:r>
            <a:r>
              <a:rPr lang="en-US" dirty="0">
                <a:latin typeface="+mj-lt"/>
              </a:rPr>
              <a:t>              </a:t>
            </a:r>
            <a:r>
              <a:rPr lang="en-US" dirty="0" err="1">
                <a:latin typeface="+mj-lt"/>
              </a:rPr>
              <a:t>medi</a:t>
            </a:r>
            <a:r>
              <a:rPr lang="hu-HU" dirty="0" err="1">
                <a:latin typeface="+mj-lt"/>
              </a:rPr>
              <a:t>átor</a:t>
            </a:r>
            <a:r>
              <a:rPr lang="hu-HU" dirty="0">
                <a:latin typeface="+mj-lt"/>
              </a:rPr>
              <a:t> felszabadulás</a:t>
            </a:r>
            <a:r>
              <a:rPr lang="en-US" dirty="0">
                <a:latin typeface="+mj-lt"/>
              </a:rPr>
              <a:t> (his</a:t>
            </a:r>
            <a:r>
              <a:rPr lang="hu-HU" dirty="0">
                <a:latin typeface="+mj-lt"/>
              </a:rPr>
              <a:t>z</a:t>
            </a:r>
            <a:r>
              <a:rPr lang="en-US" dirty="0" err="1">
                <a:latin typeface="+mj-lt"/>
              </a:rPr>
              <a:t>tamin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leukotri</a:t>
            </a:r>
            <a:r>
              <a:rPr lang="hu-HU" dirty="0">
                <a:latin typeface="+mj-lt"/>
              </a:rPr>
              <a:t>ének</a:t>
            </a:r>
            <a:r>
              <a:rPr lang="en-US" dirty="0">
                <a:latin typeface="+mj-lt"/>
              </a:rPr>
              <a:t>)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dirty="0" err="1">
                <a:latin typeface="+mj-lt"/>
              </a:rPr>
              <a:t>Vascul</a:t>
            </a:r>
            <a:r>
              <a:rPr lang="hu-HU" dirty="0" err="1">
                <a:latin typeface="+mj-lt"/>
              </a:rPr>
              <a:t>áris</a:t>
            </a:r>
            <a:r>
              <a:rPr lang="hu-HU" dirty="0">
                <a:latin typeface="+mj-lt"/>
              </a:rPr>
              <a:t> változások</a:t>
            </a:r>
            <a:r>
              <a:rPr lang="en-US" dirty="0">
                <a:latin typeface="+mj-lt"/>
              </a:rPr>
              <a:t>: </a:t>
            </a:r>
            <a:r>
              <a:rPr lang="en-US" dirty="0" err="1">
                <a:latin typeface="+mj-lt"/>
              </a:rPr>
              <a:t>dilat</a:t>
            </a:r>
            <a:r>
              <a:rPr lang="hu-HU" dirty="0" err="1">
                <a:latin typeface="+mj-lt"/>
              </a:rPr>
              <a:t>áció</a:t>
            </a:r>
            <a:r>
              <a:rPr lang="en-US" dirty="0">
                <a:latin typeface="+mj-lt"/>
              </a:rPr>
              <a:t>, </a:t>
            </a:r>
            <a:r>
              <a:rPr lang="hu-HU" dirty="0">
                <a:latin typeface="+mj-lt"/>
              </a:rPr>
              <a:t>fokozott </a:t>
            </a:r>
            <a:r>
              <a:rPr lang="hu-HU" dirty="0" err="1">
                <a:latin typeface="+mj-lt"/>
              </a:rPr>
              <a:t>permeabilitás</a:t>
            </a:r>
            <a:r>
              <a:rPr lang="en-US" dirty="0">
                <a:latin typeface="+mj-lt"/>
              </a:rPr>
              <a:t> (</a:t>
            </a:r>
            <a:r>
              <a:rPr lang="hu-HU" dirty="0">
                <a:latin typeface="+mj-lt"/>
              </a:rPr>
              <a:t>ö</a:t>
            </a:r>
            <a:r>
              <a:rPr lang="en-US" dirty="0" smtClean="0">
                <a:latin typeface="+mj-lt"/>
              </a:rPr>
              <a:t>d</a:t>
            </a:r>
            <a:r>
              <a:rPr lang="hu-HU" dirty="0" smtClean="0">
                <a:latin typeface="+mj-lt"/>
              </a:rPr>
              <a:t>é</a:t>
            </a:r>
            <a:r>
              <a:rPr lang="en-US" dirty="0" smtClean="0">
                <a:latin typeface="+mj-lt"/>
              </a:rPr>
              <a:t>ma</a:t>
            </a:r>
            <a:r>
              <a:rPr lang="en-US" dirty="0">
                <a:latin typeface="+mj-lt"/>
              </a:rPr>
              <a:t>)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dirty="0">
                <a:latin typeface="+mj-lt"/>
              </a:rPr>
              <a:t>C5a </a:t>
            </a:r>
            <a:r>
              <a:rPr lang="en-US" dirty="0" err="1">
                <a:latin typeface="+mj-lt"/>
              </a:rPr>
              <a:t>leukoc</a:t>
            </a:r>
            <a:r>
              <a:rPr lang="hu-HU" dirty="0">
                <a:latin typeface="+mj-lt"/>
              </a:rPr>
              <a:t>i</a:t>
            </a:r>
            <a:r>
              <a:rPr lang="en-US" dirty="0">
                <a:latin typeface="+mj-lt"/>
              </a:rPr>
              <a:t>t</a:t>
            </a:r>
            <a:r>
              <a:rPr lang="hu-HU" dirty="0">
                <a:latin typeface="+mj-lt"/>
              </a:rPr>
              <a:t>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adh</a:t>
            </a:r>
            <a:r>
              <a:rPr lang="hu-HU" dirty="0" err="1">
                <a:latin typeface="+mj-lt"/>
              </a:rPr>
              <a:t>ézió</a:t>
            </a:r>
            <a:r>
              <a:rPr lang="hu-HU" dirty="0">
                <a:latin typeface="+mj-lt"/>
              </a:rPr>
              <a:t> és </a:t>
            </a:r>
            <a:r>
              <a:rPr lang="en-US" dirty="0" err="1">
                <a:latin typeface="+mj-lt"/>
              </a:rPr>
              <a:t>chemotaxis</a:t>
            </a:r>
            <a:r>
              <a:rPr lang="en-US" dirty="0">
                <a:latin typeface="+mj-lt"/>
              </a:rPr>
              <a:t>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hu-HU" b="1" dirty="0" smtClean="0">
                <a:latin typeface="+mj-lt"/>
              </a:rPr>
              <a:t>-O</a:t>
            </a:r>
            <a:r>
              <a:rPr lang="en-US" b="1" dirty="0" err="1">
                <a:latin typeface="+mj-lt"/>
              </a:rPr>
              <a:t>ps</a:t>
            </a:r>
            <a:r>
              <a:rPr lang="hu-HU" b="1" dirty="0">
                <a:latin typeface="+mj-lt"/>
              </a:rPr>
              <a:t>z</a:t>
            </a:r>
            <a:r>
              <a:rPr lang="en-US" b="1" dirty="0" err="1">
                <a:latin typeface="+mj-lt"/>
              </a:rPr>
              <a:t>oniz</a:t>
            </a:r>
            <a:r>
              <a:rPr lang="hu-HU" b="1" dirty="0" err="1">
                <a:latin typeface="+mj-lt"/>
              </a:rPr>
              <a:t>áció</a:t>
            </a:r>
            <a:r>
              <a:rPr lang="en-US" b="1" dirty="0">
                <a:latin typeface="+mj-lt"/>
              </a:rPr>
              <a:t>:</a:t>
            </a:r>
            <a:r>
              <a:rPr lang="en-US" dirty="0">
                <a:latin typeface="+mj-lt"/>
              </a:rPr>
              <a:t> C3b, C3bi, C3d: (</a:t>
            </a:r>
            <a:r>
              <a:rPr lang="hu-HU" dirty="0">
                <a:latin typeface="+mj-lt"/>
              </a:rPr>
              <a:t>k</a:t>
            </a:r>
            <a:r>
              <a:rPr lang="en-US" dirty="0" err="1">
                <a:latin typeface="+mj-lt"/>
              </a:rPr>
              <a:t>omplement</a:t>
            </a:r>
            <a:r>
              <a:rPr lang="en-US" dirty="0">
                <a:latin typeface="+mj-lt"/>
              </a:rPr>
              <a:t> receptor</a:t>
            </a:r>
            <a:r>
              <a:rPr lang="hu-HU" dirty="0">
                <a:latin typeface="+mj-lt"/>
              </a:rPr>
              <a:t>okhoz kötődve fokozza a </a:t>
            </a:r>
            <a:r>
              <a:rPr lang="hu-HU" dirty="0" err="1">
                <a:latin typeface="+mj-lt"/>
              </a:rPr>
              <a:t>fagocitózist</a:t>
            </a:r>
            <a:r>
              <a:rPr lang="en-US" dirty="0">
                <a:latin typeface="+mj-lt"/>
              </a:rPr>
              <a:t>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hu-HU" b="1" dirty="0" err="1" smtClean="0">
                <a:latin typeface="+mj-lt"/>
              </a:rPr>
              <a:t>-Keringő</a:t>
            </a:r>
            <a:r>
              <a:rPr lang="hu-HU" b="1" dirty="0" smtClean="0">
                <a:latin typeface="+mj-lt"/>
              </a:rPr>
              <a:t> </a:t>
            </a:r>
            <a:r>
              <a:rPr lang="hu-HU" b="1" dirty="0" err="1">
                <a:latin typeface="+mj-lt"/>
              </a:rPr>
              <a:t>immunkomplexek</a:t>
            </a:r>
            <a:r>
              <a:rPr lang="hu-HU" b="1" dirty="0">
                <a:latin typeface="+mj-lt"/>
              </a:rPr>
              <a:t> </a:t>
            </a:r>
            <a:r>
              <a:rPr lang="hu-HU" b="1" dirty="0" smtClean="0">
                <a:latin typeface="+mj-lt"/>
              </a:rPr>
              <a:t>eltávolítása: </a:t>
            </a:r>
            <a:r>
              <a:rPr lang="hu-HU" dirty="0" smtClean="0">
                <a:latin typeface="+mj-lt"/>
              </a:rPr>
              <a:t>CR1 + C3b, C4b</a:t>
            </a:r>
            <a:endParaRPr lang="en-US" dirty="0"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hu-HU" b="1" dirty="0" err="1" smtClean="0">
                <a:latin typeface="+mj-lt"/>
              </a:rPr>
              <a:t>-Sejtlízis</a:t>
            </a:r>
            <a:r>
              <a:rPr lang="hu-HU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membr</a:t>
            </a:r>
            <a:r>
              <a:rPr lang="hu-HU" dirty="0" err="1">
                <a:latin typeface="+mj-lt"/>
              </a:rPr>
              <a:t>án</a:t>
            </a:r>
            <a:r>
              <a:rPr lang="en-US" dirty="0">
                <a:latin typeface="+mj-lt"/>
              </a:rPr>
              <a:t> attack complex: C5b-C9 </a:t>
            </a:r>
          </a:p>
          <a:p>
            <a:endParaRPr lang="hu-HU" dirty="0"/>
          </a:p>
        </p:txBody>
      </p:sp>
      <p:pic>
        <p:nvPicPr>
          <p:cNvPr id="34818" name="Picture 2" descr="http://0.tqn.com/d/thyroid/1/0/c/0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908720"/>
            <a:ext cx="1962547" cy="2472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4649</Words>
  <Application>Microsoft Office PowerPoint</Application>
  <PresentationFormat>Diavetítés a képernyőre (4:3 oldalarány)</PresentationFormat>
  <Paragraphs>667</Paragraphs>
  <Slides>69</Slides>
  <Notes>23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4</vt:i4>
      </vt:variant>
      <vt:variant>
        <vt:lpstr>Diacímek</vt:lpstr>
      </vt:variant>
      <vt:variant>
        <vt:i4>69</vt:i4>
      </vt:variant>
    </vt:vector>
  </HeadingPairs>
  <TitlesOfParts>
    <vt:vector size="74" baseType="lpstr">
      <vt:lpstr>Office-téma</vt:lpstr>
      <vt:lpstr>Photo Editor Photo</vt:lpstr>
      <vt:lpstr>CorelPhotoPaint.Image.6</vt:lpstr>
      <vt:lpstr>Image</vt:lpstr>
      <vt:lpstr>Bitkép</vt:lpstr>
      <vt:lpstr>ÁOK Immunológia Konzultáció</vt:lpstr>
      <vt:lpstr>Demonstráció 9. hét</vt:lpstr>
      <vt:lpstr>Immunszervek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Lymphocyta alcsoportok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Fogalmak…</vt:lpstr>
      <vt:lpstr>59. dia</vt:lpstr>
      <vt:lpstr>Szemináriumi anyagok</vt:lpstr>
      <vt:lpstr>Áramlási citometria</vt:lpstr>
      <vt:lpstr>62. dia</vt:lpstr>
      <vt:lpstr>Antigén-antitest kölcsönhatáson alapuló módszerek</vt:lpstr>
      <vt:lpstr>Immunszerológia, agglutináció, precipitáció</vt:lpstr>
      <vt:lpstr>65. dia</vt:lpstr>
      <vt:lpstr>Komplement rendszer, migráció</vt:lpstr>
      <vt:lpstr>Sejttenyésztés</vt:lpstr>
      <vt:lpstr>Immunizáció, vakcináció</vt:lpstr>
      <vt:lpstr>Eredményes felkészülést!</vt:lpstr>
    </vt:vector>
  </TitlesOfParts>
  <Company>Semmelweis Egyetem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ÁOK Immunológia Konzultáció</dc:title>
  <dc:creator>guest</dc:creator>
  <cp:lastModifiedBy>guest</cp:lastModifiedBy>
  <cp:revision>202</cp:revision>
  <dcterms:created xsi:type="dcterms:W3CDTF">2013-10-28T11:09:25Z</dcterms:created>
  <dcterms:modified xsi:type="dcterms:W3CDTF">2013-10-29T14:30:08Z</dcterms:modified>
</cp:coreProperties>
</file>