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360" r:id="rId3"/>
    <p:sldId id="257" r:id="rId4"/>
    <p:sldId id="260" r:id="rId5"/>
    <p:sldId id="258" r:id="rId6"/>
    <p:sldId id="259" r:id="rId7"/>
    <p:sldId id="263" r:id="rId8"/>
    <p:sldId id="264" r:id="rId9"/>
    <p:sldId id="269" r:id="rId10"/>
    <p:sldId id="358" r:id="rId11"/>
    <p:sldId id="351" r:id="rId12"/>
    <p:sldId id="261" r:id="rId13"/>
    <p:sldId id="262" r:id="rId14"/>
    <p:sldId id="361" r:id="rId15"/>
    <p:sldId id="292" r:id="rId16"/>
    <p:sldId id="352" r:id="rId17"/>
    <p:sldId id="353" r:id="rId18"/>
    <p:sldId id="354" r:id="rId19"/>
    <p:sldId id="325" r:id="rId20"/>
    <p:sldId id="274" r:id="rId21"/>
    <p:sldId id="290" r:id="rId22"/>
    <p:sldId id="364" r:id="rId23"/>
    <p:sldId id="275" r:id="rId24"/>
    <p:sldId id="276" r:id="rId25"/>
    <p:sldId id="277" r:id="rId26"/>
    <p:sldId id="279" r:id="rId27"/>
    <p:sldId id="291" r:id="rId28"/>
    <p:sldId id="284" r:id="rId29"/>
    <p:sldId id="285" r:id="rId30"/>
    <p:sldId id="288" r:id="rId31"/>
    <p:sldId id="295" r:id="rId32"/>
    <p:sldId id="286" r:id="rId33"/>
    <p:sldId id="287" r:id="rId34"/>
    <p:sldId id="326" r:id="rId35"/>
    <p:sldId id="296" r:id="rId36"/>
    <p:sldId id="297" r:id="rId37"/>
    <p:sldId id="359" r:id="rId38"/>
    <p:sldId id="355" r:id="rId39"/>
    <p:sldId id="300" r:id="rId40"/>
    <p:sldId id="301" r:id="rId41"/>
    <p:sldId id="303" r:id="rId42"/>
    <p:sldId id="365" r:id="rId43"/>
    <p:sldId id="307" r:id="rId44"/>
    <p:sldId id="299" r:id="rId45"/>
    <p:sldId id="298" r:id="rId46"/>
    <p:sldId id="304" r:id="rId47"/>
    <p:sldId id="305" r:id="rId48"/>
    <p:sldId id="333" r:id="rId49"/>
    <p:sldId id="320" r:id="rId50"/>
    <p:sldId id="294" r:id="rId51"/>
    <p:sldId id="293" r:id="rId52"/>
    <p:sldId id="340" r:id="rId53"/>
    <p:sldId id="341" r:id="rId54"/>
    <p:sldId id="343" r:id="rId55"/>
    <p:sldId id="345" r:id="rId56"/>
    <p:sldId id="306" r:id="rId57"/>
    <p:sldId id="328" r:id="rId58"/>
    <p:sldId id="331" r:id="rId59"/>
    <p:sldId id="332" r:id="rId60"/>
    <p:sldId id="308" r:id="rId61"/>
    <p:sldId id="329" r:id="rId62"/>
    <p:sldId id="309" r:id="rId63"/>
    <p:sldId id="330" r:id="rId64"/>
    <p:sldId id="324" r:id="rId65"/>
    <p:sldId id="310" r:id="rId66"/>
    <p:sldId id="327" r:id="rId67"/>
    <p:sldId id="311" r:id="rId68"/>
    <p:sldId id="312" r:id="rId69"/>
    <p:sldId id="314" r:id="rId70"/>
    <p:sldId id="315" r:id="rId71"/>
    <p:sldId id="346" r:id="rId72"/>
    <p:sldId id="347" r:id="rId73"/>
    <p:sldId id="348" r:id="rId74"/>
    <p:sldId id="319" r:id="rId75"/>
    <p:sldId id="349" r:id="rId76"/>
    <p:sldId id="350" r:id="rId77"/>
    <p:sldId id="318" r:id="rId78"/>
    <p:sldId id="316" r:id="rId79"/>
    <p:sldId id="317" r:id="rId80"/>
    <p:sldId id="321" r:id="rId81"/>
    <p:sldId id="322" r:id="rId82"/>
    <p:sldId id="323" r:id="rId83"/>
    <p:sldId id="357" r:id="rId84"/>
    <p:sldId id="366" r:id="rId85"/>
    <p:sldId id="356" r:id="rId86"/>
    <p:sldId id="334" r:id="rId87"/>
    <p:sldId id="335" r:id="rId88"/>
    <p:sldId id="336" r:id="rId89"/>
    <p:sldId id="337" r:id="rId90"/>
    <p:sldId id="339" r:id="rId91"/>
    <p:sldId id="367" r:id="rId92"/>
    <p:sldId id="368" r:id="rId93"/>
    <p:sldId id="270" r:id="rId94"/>
    <p:sldId id="271" r:id="rId95"/>
    <p:sldId id="272" r:id="rId96"/>
    <p:sldId id="362" r:id="rId97"/>
    <p:sldId id="363" r:id="rId98"/>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 y="-21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668E759-1552-4FF2-8377-0591284F0F96}" type="datetimeFigureOut">
              <a:rPr lang="hu-HU"/>
              <a:pPr>
                <a:defRPr/>
              </a:pPr>
              <a:t>2012.05.19.</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EE63A54-14BE-410C-9A99-AF1F32CF6930}"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EB045D-904C-4268-A868-DB66F840E13A}" type="slidenum">
              <a:rPr lang="hu-HU" smtClean="0">
                <a:latin typeface="Arial" pitchFamily="34" charset="0"/>
              </a:rPr>
              <a:pPr fontAlgn="base">
                <a:spcBef>
                  <a:spcPct val="0"/>
                </a:spcBef>
                <a:spcAft>
                  <a:spcPct val="0"/>
                </a:spcAft>
              </a:pPr>
              <a:t>20</a:t>
            </a:fld>
            <a:endParaRPr lang="hu-HU" smtClean="0">
              <a:latin typeface="Arial"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76CCE7-50DF-433C-9B1E-1D3587878C2A}" type="slidenum">
              <a:rPr lang="hu-HU" smtClean="0">
                <a:latin typeface="Arial" pitchFamily="34" charset="0"/>
              </a:rPr>
              <a:pPr fontAlgn="base">
                <a:spcBef>
                  <a:spcPct val="0"/>
                </a:spcBef>
                <a:spcAft>
                  <a:spcPct val="0"/>
                </a:spcAft>
              </a:pPr>
              <a:t>36</a:t>
            </a:fld>
            <a:endParaRPr lang="hu-HU" smtClean="0">
              <a:latin typeface="Arial"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58A31890-270B-49CF-BE4D-913ADCF4EBF0}" type="slidenum">
              <a:rPr lang="hu-HU"/>
              <a:pPr>
                <a:defRPr/>
              </a:pPr>
              <a:t>48</a:t>
            </a:fld>
            <a:endParaRPr lang="hu-HU"/>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964A3E-12BD-46BB-98A0-8966C098445C}" type="slidenum">
              <a:rPr lang="hu-HU"/>
              <a:pPr>
                <a:defRPr/>
              </a:pPr>
              <a:t>52</a:t>
            </a:fld>
            <a:endParaRPr lang="hu-HU"/>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32ABD2-C91F-445D-890D-6E0213925857}" type="slidenum">
              <a:rPr lang="hu-HU"/>
              <a:pPr>
                <a:defRPr/>
              </a:pPr>
              <a:t>53</a:t>
            </a:fld>
            <a:endParaRPr lang="hu-HU"/>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A6EE10-2D22-4E8B-8D46-19A8A0A34942}" type="slidenum">
              <a:rPr lang="hu-HU"/>
              <a:pPr>
                <a:defRPr/>
              </a:pPr>
              <a:t>54</a:t>
            </a:fld>
            <a:endParaRPr lang="hu-HU"/>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AD289A-D3A2-4556-A3E7-DFEF3CA113DA}" type="slidenum">
              <a:rPr lang="hu-HU"/>
              <a:pPr>
                <a:defRPr/>
              </a:pPr>
              <a:t>55</a:t>
            </a:fld>
            <a:endParaRPr lang="hu-HU"/>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416EAE-37D9-49CF-8C25-69BDD1646134}" type="slidenum">
              <a:rPr lang="hu-HU" smtClean="0">
                <a:latin typeface="Arial" pitchFamily="34" charset="0"/>
              </a:rPr>
              <a:pPr fontAlgn="base">
                <a:spcBef>
                  <a:spcPct val="0"/>
                </a:spcBef>
                <a:spcAft>
                  <a:spcPct val="0"/>
                </a:spcAft>
              </a:pPr>
              <a:t>56</a:t>
            </a:fld>
            <a:endParaRPr lang="hu-HU" smtClean="0">
              <a:latin typeface="Arial" pitchFamily="34"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1D6E6F-E292-4549-A661-2219345E465C}" type="slidenum">
              <a:rPr lang="hu-HU" smtClean="0">
                <a:latin typeface="Arial" pitchFamily="34" charset="0"/>
              </a:rPr>
              <a:pPr fontAlgn="base">
                <a:spcBef>
                  <a:spcPct val="0"/>
                </a:spcBef>
                <a:spcAft>
                  <a:spcPct val="0"/>
                </a:spcAft>
              </a:pPr>
              <a:t>57</a:t>
            </a:fld>
            <a:endParaRPr lang="hu-HU" smtClean="0">
              <a:latin typeface="Arial"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u-H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BD2B85-D251-4463-B515-B7587E16F33F}" type="slidenum">
              <a:rPr lang="hu-HU" smtClean="0">
                <a:latin typeface="Arial" pitchFamily="34" charset="0"/>
              </a:rPr>
              <a:pPr fontAlgn="base">
                <a:spcBef>
                  <a:spcPct val="0"/>
                </a:spcBef>
                <a:spcAft>
                  <a:spcPct val="0"/>
                </a:spcAft>
              </a:pPr>
              <a:t>62</a:t>
            </a:fld>
            <a:endParaRPr lang="hu-HU" smtClean="0">
              <a:latin typeface="Arial"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A427A2-366F-4EB5-8D97-D54483A89EB8}" type="slidenum">
              <a:rPr lang="hu-HU" smtClean="0">
                <a:latin typeface="Arial" pitchFamily="34" charset="0"/>
              </a:rPr>
              <a:pPr fontAlgn="base">
                <a:spcBef>
                  <a:spcPct val="0"/>
                </a:spcBef>
                <a:spcAft>
                  <a:spcPct val="0"/>
                </a:spcAft>
              </a:pPr>
              <a:t>64</a:t>
            </a:fld>
            <a:endParaRPr lang="hu-HU" smtClean="0">
              <a:latin typeface="Arial"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26C996-77CE-451E-BF16-D4482ABF35CF}" type="slidenum">
              <a:rPr lang="hu-HU" smtClean="0">
                <a:latin typeface="Arial" pitchFamily="34" charset="0"/>
              </a:rPr>
              <a:pPr fontAlgn="base">
                <a:spcBef>
                  <a:spcPct val="0"/>
                </a:spcBef>
                <a:spcAft>
                  <a:spcPct val="0"/>
                </a:spcAft>
              </a:pPr>
              <a:t>23</a:t>
            </a:fld>
            <a:endParaRPr lang="hu-HU" smtClean="0">
              <a:latin typeface="Arial"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5F8C56-8DBA-4412-9868-AC6A2E23F418}" type="slidenum">
              <a:rPr lang="hu-HU" smtClean="0">
                <a:latin typeface="Arial" pitchFamily="34" charset="0"/>
              </a:rPr>
              <a:pPr fontAlgn="base">
                <a:spcBef>
                  <a:spcPct val="0"/>
                </a:spcBef>
                <a:spcAft>
                  <a:spcPct val="0"/>
                </a:spcAft>
              </a:pPr>
              <a:t>70</a:t>
            </a:fld>
            <a:endParaRPr lang="hu-HU" smtClean="0">
              <a:latin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55D03D-794D-4419-8510-D91D3D125F36}" type="slidenum">
              <a:rPr lang="hu-HU"/>
              <a:pPr>
                <a:defRPr/>
              </a:pPr>
              <a:t>76</a:t>
            </a:fld>
            <a:endParaRPr lang="hu-HU"/>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DFF404-D511-4202-BF11-44A871A82C92}" type="slidenum">
              <a:rPr lang="hu-HU"/>
              <a:pPr>
                <a:defRPr/>
              </a:pPr>
              <a:t>85</a:t>
            </a:fld>
            <a:endParaRPr lang="hu-HU"/>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C4E54B02-74B4-4B6E-9EAC-C7F6A4C5BC1A}" type="slidenum">
              <a:rPr lang="hu-HU"/>
              <a:pPr>
                <a:defRPr/>
              </a:pPr>
              <a:t>88</a:t>
            </a:fld>
            <a:endParaRPr lang="hu-HU"/>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392467A5-27AE-4ECE-B29C-E890C1217975}" type="datetime1">
              <a:rPr lang="en-GB" smtClean="0">
                <a:latin typeface="Arial" pitchFamily="34" charset="0"/>
                <a:cs typeface="Arial" pitchFamily="34" charset="0"/>
              </a:rPr>
              <a:pPr fontAlgn="base">
                <a:spcBef>
                  <a:spcPct val="0"/>
                </a:spcBef>
                <a:spcAft>
                  <a:spcPct val="0"/>
                </a:spcAft>
              </a:pPr>
              <a:t>19/05/2012</a:t>
            </a:fld>
            <a:endParaRPr lang="en-GB" smtClean="0">
              <a:latin typeface="Arial" pitchFamily="34" charset="0"/>
              <a:cs typeface="Arial" pitchFamily="34" charset="0"/>
            </a:endParaRPr>
          </a:p>
        </p:txBody>
      </p:sp>
      <p:sp>
        <p:nvSpPr>
          <p:cNvPr id="134147"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GB" smtClean="0">
                <a:latin typeface="Arial" pitchFamily="34" charset="0"/>
                <a:cs typeface="Arial" pitchFamily="34" charset="0"/>
              </a:rPr>
              <a:t>Data in WHO HQ as of 30 Nov 2010</a:t>
            </a:r>
          </a:p>
        </p:txBody>
      </p:sp>
      <p:sp>
        <p:nvSpPr>
          <p:cNvPr id="13414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5EAF62-957D-4ED0-806B-C1B5C43911DF}" type="slidenum">
              <a:rPr lang="en-GB" smtClean="0">
                <a:latin typeface="Arial" pitchFamily="34" charset="0"/>
                <a:cs typeface="Arial" pitchFamily="34" charset="0"/>
              </a:rPr>
              <a:pPr fontAlgn="base">
                <a:spcBef>
                  <a:spcPct val="0"/>
                </a:spcBef>
                <a:spcAft>
                  <a:spcPct val="0"/>
                </a:spcAft>
              </a:pPr>
              <a:t>90</a:t>
            </a:fld>
            <a:endParaRPr lang="en-GB" smtClean="0">
              <a:latin typeface="Arial" pitchFamily="34" charset="0"/>
              <a:cs typeface="Arial" pitchFamily="34" charset="0"/>
            </a:endParaRPr>
          </a:p>
        </p:txBody>
      </p:sp>
      <p:sp>
        <p:nvSpPr>
          <p:cNvPr id="134149" name="Rectangle 2"/>
          <p:cNvSpPr>
            <a:spLocks noGrp="1" noRot="1" noChangeAspect="1" noChangeArrowheads="1" noTextEdit="1"/>
          </p:cNvSpPr>
          <p:nvPr>
            <p:ph type="sldImg"/>
          </p:nvPr>
        </p:nvSpPr>
        <p:spPr bwMode="auto">
          <a:xfrm>
            <a:off x="1155700" y="687388"/>
            <a:ext cx="4568825" cy="3427412"/>
          </a:xfrm>
          <a:noFill/>
          <a:ln>
            <a:solidFill>
              <a:srgbClr val="000000"/>
            </a:solidFill>
            <a:miter lim="800000"/>
            <a:headEnd/>
            <a:tailEnd/>
          </a:ln>
        </p:spPr>
      </p:sp>
      <p:sp>
        <p:nvSpPr>
          <p:cNvPr id="134150" name="Rectangle 3"/>
          <p:cNvSpPr>
            <a:spLocks noGrp="1" noChangeArrowheads="1"/>
          </p:cNvSpPr>
          <p:nvPr>
            <p:ph type="body" idx="1"/>
          </p:nvPr>
        </p:nvSpPr>
        <p:spPr bwMode="auto">
          <a:xfrm>
            <a:off x="919163" y="4346575"/>
            <a:ext cx="5021262" cy="4110038"/>
          </a:xfrm>
          <a:noFill/>
        </p:spPr>
        <p:txBody>
          <a:bodyPr wrap="square" numCol="1" anchor="t" anchorCtr="0" compatLnSpc="1">
            <a:prstTxWarp prst="textNoShape">
              <a:avLst/>
            </a:prstTxWarp>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396A6-89E6-428C-8766-77D9F120BEA6}" type="slidenum">
              <a:rPr lang="hu-HU" smtClean="0">
                <a:latin typeface="Arial" pitchFamily="34" charset="0"/>
              </a:rPr>
              <a:pPr fontAlgn="base">
                <a:spcBef>
                  <a:spcPct val="0"/>
                </a:spcBef>
                <a:spcAft>
                  <a:spcPct val="0"/>
                </a:spcAft>
              </a:pPr>
              <a:t>24</a:t>
            </a:fld>
            <a:endParaRPr lang="hu-HU" smtClean="0">
              <a:latin typeface="Arial"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E85879-F7AF-4177-B05D-A0F10D139954}" type="slidenum">
              <a:rPr lang="hu-HU" smtClean="0">
                <a:latin typeface="Arial" pitchFamily="34" charset="0"/>
              </a:rPr>
              <a:pPr fontAlgn="base">
                <a:spcBef>
                  <a:spcPct val="0"/>
                </a:spcBef>
                <a:spcAft>
                  <a:spcPct val="0"/>
                </a:spcAft>
              </a:pPr>
              <a:t>25</a:t>
            </a:fld>
            <a:endParaRPr lang="hu-HU" smtClean="0">
              <a:latin typeface="Arial" pitchFamily="34"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786F0D-4D28-461F-B8C4-BB592008CD19}" type="slidenum">
              <a:rPr lang="hu-HU" smtClean="0">
                <a:latin typeface="Arial" pitchFamily="34" charset="0"/>
              </a:rPr>
              <a:pPr fontAlgn="base">
                <a:spcBef>
                  <a:spcPct val="0"/>
                </a:spcBef>
                <a:spcAft>
                  <a:spcPct val="0"/>
                </a:spcAft>
              </a:pPr>
              <a:t>28</a:t>
            </a:fld>
            <a:endParaRPr lang="hu-HU" smtClean="0">
              <a:latin typeface="Arial"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299ECE-2576-4429-BCC1-A1704F8119A6}" type="slidenum">
              <a:rPr lang="hu-HU" smtClean="0">
                <a:latin typeface="Arial" pitchFamily="34" charset="0"/>
              </a:rPr>
              <a:pPr fontAlgn="base">
                <a:spcBef>
                  <a:spcPct val="0"/>
                </a:spcBef>
                <a:spcAft>
                  <a:spcPct val="0"/>
                </a:spcAft>
              </a:pPr>
              <a:t>29</a:t>
            </a:fld>
            <a:endParaRPr lang="hu-HU" smtClean="0">
              <a:latin typeface="Arial"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4E13FE-4E33-4F38-B258-BE635126F93D}" type="slidenum">
              <a:rPr lang="hu-HU" smtClean="0">
                <a:latin typeface="Arial" pitchFamily="34" charset="0"/>
              </a:rPr>
              <a:pPr fontAlgn="base">
                <a:spcBef>
                  <a:spcPct val="0"/>
                </a:spcBef>
                <a:spcAft>
                  <a:spcPct val="0"/>
                </a:spcAft>
              </a:pPr>
              <a:t>30</a:t>
            </a:fld>
            <a:endParaRPr lang="hu-HU" smtClean="0">
              <a:latin typeface="Arial" pitchFamily="34"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A53340-2D39-42B1-BB01-B85C2C1900E6}" type="slidenum">
              <a:rPr lang="hu-HU" smtClean="0">
                <a:latin typeface="Arial" pitchFamily="34" charset="0"/>
              </a:rPr>
              <a:pPr fontAlgn="base">
                <a:spcBef>
                  <a:spcPct val="0"/>
                </a:spcBef>
                <a:spcAft>
                  <a:spcPct val="0"/>
                </a:spcAft>
              </a:pPr>
              <a:t>32</a:t>
            </a:fld>
            <a:endParaRPr lang="hu-HU" smtClean="0">
              <a:latin typeface="Arial"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665472-AB9F-4682-999B-DCED98426A68}" type="slidenum">
              <a:rPr lang="hu-HU" smtClean="0">
                <a:latin typeface="Arial" pitchFamily="34" charset="0"/>
              </a:rPr>
              <a:pPr fontAlgn="base">
                <a:spcBef>
                  <a:spcPct val="0"/>
                </a:spcBef>
                <a:spcAft>
                  <a:spcPct val="0"/>
                </a:spcAft>
              </a:pPr>
              <a:t>35</a:t>
            </a:fld>
            <a:endParaRPr lang="hu-HU" smtClean="0">
              <a:latin typeface="Arial"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hu-H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7B2E21DF-CFB7-4AFE-AB30-1CDD8D3F76A0}" type="datetimeFigureOut">
              <a:rPr lang="hu-HU"/>
              <a:pPr>
                <a:defRPr/>
              </a:pPr>
              <a:t>2012.05.19.</a:t>
            </a:fld>
            <a:endParaRPr lang="hu-HU"/>
          </a:p>
        </p:txBody>
      </p:sp>
      <p:sp>
        <p:nvSpPr>
          <p:cNvPr id="16" name="Footer Placeholder 16"/>
          <p:cNvSpPr>
            <a:spLocks noGrp="1"/>
          </p:cNvSpPr>
          <p:nvPr>
            <p:ph type="ftr" sz="quarter" idx="11"/>
          </p:nvPr>
        </p:nvSpPr>
        <p:spPr/>
        <p:txBody>
          <a:bodyPr/>
          <a:lstStyle>
            <a:lvl1pPr>
              <a:defRPr/>
            </a:lvl1pPr>
            <a:extLst/>
          </a:lstStyle>
          <a:p>
            <a:pPr>
              <a:defRPr/>
            </a:pPr>
            <a:endParaRPr lang="hu-HU"/>
          </a:p>
        </p:txBody>
      </p:sp>
      <p:sp>
        <p:nvSpPr>
          <p:cNvPr id="17" name="Slide Number Placeholder 28"/>
          <p:cNvSpPr>
            <a:spLocks noGrp="1"/>
          </p:cNvSpPr>
          <p:nvPr>
            <p:ph type="sldNum" sz="quarter" idx="12"/>
          </p:nvPr>
        </p:nvSpPr>
        <p:spPr/>
        <p:txBody>
          <a:bodyPr/>
          <a:lstStyle>
            <a:lvl1pPr>
              <a:defRPr/>
            </a:lvl1pPr>
            <a:extLst/>
          </a:lstStyle>
          <a:p>
            <a:pPr>
              <a:defRPr/>
            </a:pPr>
            <a:fld id="{B003F64B-1DB6-44C5-B841-3EE4904F6803}"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22DB644-6CE3-4F72-BB6D-7D74F34EA222}" type="datetimeFigureOut">
              <a:rPr lang="hu-HU"/>
              <a:pPr>
                <a:defRPr/>
              </a:pPr>
              <a:t>2012.05.19.</a:t>
            </a:fld>
            <a:endParaRPr lang="hu-HU"/>
          </a:p>
        </p:txBody>
      </p:sp>
      <p:sp>
        <p:nvSpPr>
          <p:cNvPr id="5" name="Footer Placeholder 2"/>
          <p:cNvSpPr>
            <a:spLocks noGrp="1"/>
          </p:cNvSpPr>
          <p:nvPr>
            <p:ph type="ftr" sz="quarter" idx="11"/>
          </p:nvPr>
        </p:nvSpPr>
        <p:spPr/>
        <p:txBody>
          <a:bodyPr/>
          <a:lstStyle>
            <a:lvl1pPr>
              <a:defRPr/>
            </a:lvl1pPr>
          </a:lstStyle>
          <a:p>
            <a:pPr>
              <a:defRPr/>
            </a:pPr>
            <a:endParaRPr lang="hu-HU"/>
          </a:p>
        </p:txBody>
      </p:sp>
      <p:sp>
        <p:nvSpPr>
          <p:cNvPr id="6" name="Slide Number Placeholder 22"/>
          <p:cNvSpPr>
            <a:spLocks noGrp="1"/>
          </p:cNvSpPr>
          <p:nvPr>
            <p:ph type="sldNum" sz="quarter" idx="12"/>
          </p:nvPr>
        </p:nvSpPr>
        <p:spPr/>
        <p:txBody>
          <a:bodyPr/>
          <a:lstStyle>
            <a:lvl1pPr>
              <a:defRPr/>
            </a:lvl1pPr>
          </a:lstStyle>
          <a:p>
            <a:pPr>
              <a:defRPr/>
            </a:pPr>
            <a:fld id="{BF77280E-9FD8-4B71-8455-F3861C709A00}"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390881F-F6E9-4F44-8A9E-05BC862600A7}" type="datetimeFigureOut">
              <a:rPr lang="hu-HU"/>
              <a:pPr>
                <a:defRPr/>
              </a:pPr>
              <a:t>2012.05.19.</a:t>
            </a:fld>
            <a:endParaRPr lang="hu-HU"/>
          </a:p>
        </p:txBody>
      </p:sp>
      <p:sp>
        <p:nvSpPr>
          <p:cNvPr id="5" name="Footer Placeholder 2"/>
          <p:cNvSpPr>
            <a:spLocks noGrp="1"/>
          </p:cNvSpPr>
          <p:nvPr>
            <p:ph type="ftr" sz="quarter" idx="11"/>
          </p:nvPr>
        </p:nvSpPr>
        <p:spPr/>
        <p:txBody>
          <a:bodyPr/>
          <a:lstStyle>
            <a:lvl1pPr>
              <a:defRPr/>
            </a:lvl1pPr>
          </a:lstStyle>
          <a:p>
            <a:pPr>
              <a:defRPr/>
            </a:pPr>
            <a:endParaRPr lang="hu-HU"/>
          </a:p>
        </p:txBody>
      </p:sp>
      <p:sp>
        <p:nvSpPr>
          <p:cNvPr id="6" name="Slide Number Placeholder 22"/>
          <p:cNvSpPr>
            <a:spLocks noGrp="1"/>
          </p:cNvSpPr>
          <p:nvPr>
            <p:ph type="sldNum" sz="quarter" idx="12"/>
          </p:nvPr>
        </p:nvSpPr>
        <p:spPr/>
        <p:txBody>
          <a:bodyPr/>
          <a:lstStyle>
            <a:lvl1pPr>
              <a:defRPr/>
            </a:lvl1pPr>
          </a:lstStyle>
          <a:p>
            <a:pPr>
              <a:defRPr/>
            </a:pPr>
            <a:fld id="{E2C8AEAC-0B23-4CC7-A321-99DB2EC2F7E7}"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3" name="Rectangle 12"/>
          <p:cNvSpPr>
            <a:spLocks noGrp="1" noChangeArrowheads="1"/>
          </p:cNvSpPr>
          <p:nvPr>
            <p:ph type="dt" sz="half" idx="10"/>
          </p:nvPr>
        </p:nvSpPr>
        <p:spPr/>
        <p:txBody>
          <a:bodyPr/>
          <a:lstStyle>
            <a:lvl1pPr>
              <a:defRPr/>
            </a:lvl1pPr>
          </a:lstStyle>
          <a:p>
            <a:pPr>
              <a:defRPr/>
            </a:pPr>
            <a:endParaRPr lang="hu-HU"/>
          </a:p>
        </p:txBody>
      </p:sp>
      <p:sp>
        <p:nvSpPr>
          <p:cNvPr id="4" name="Rectangle 13"/>
          <p:cNvSpPr>
            <a:spLocks noGrp="1" noChangeArrowheads="1"/>
          </p:cNvSpPr>
          <p:nvPr>
            <p:ph type="ftr" sz="quarter" idx="11"/>
          </p:nvPr>
        </p:nvSpPr>
        <p:spPr/>
        <p:txBody>
          <a:bodyPr/>
          <a:lstStyle>
            <a:lvl1pPr>
              <a:defRPr/>
            </a:lvl1pPr>
          </a:lstStyle>
          <a:p>
            <a:pPr>
              <a:defRPr/>
            </a:pPr>
            <a:endParaRPr lang="hu-HU"/>
          </a:p>
        </p:txBody>
      </p:sp>
      <p:sp>
        <p:nvSpPr>
          <p:cNvPr id="5" name="Rectangle 14"/>
          <p:cNvSpPr>
            <a:spLocks noGrp="1" noChangeArrowheads="1"/>
          </p:cNvSpPr>
          <p:nvPr>
            <p:ph type="sldNum" sz="quarter" idx="12"/>
          </p:nvPr>
        </p:nvSpPr>
        <p:spPr/>
        <p:txBody>
          <a:bodyPr/>
          <a:lstStyle>
            <a:lvl1pPr>
              <a:defRPr/>
            </a:lvl1pPr>
          </a:lstStyle>
          <a:p>
            <a:pPr>
              <a:defRPr/>
            </a:pPr>
            <a:fld id="{E0D7A0BF-55FB-4D77-8A22-C827237081AD}"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hu-HU"/>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Rectangle 12"/>
          <p:cNvSpPr>
            <a:spLocks noGrp="1" noChangeArrowheads="1"/>
          </p:cNvSpPr>
          <p:nvPr>
            <p:ph type="dt" sz="half" idx="10"/>
          </p:nvPr>
        </p:nvSpPr>
        <p:spPr/>
        <p:txBody>
          <a:bodyPr/>
          <a:lstStyle>
            <a:lvl1pPr>
              <a:defRPr/>
            </a:lvl1pPr>
          </a:lstStyle>
          <a:p>
            <a:pPr>
              <a:defRPr/>
            </a:pPr>
            <a:endParaRPr lang="hu-HU"/>
          </a:p>
        </p:txBody>
      </p:sp>
      <p:sp>
        <p:nvSpPr>
          <p:cNvPr id="7" name="Rectangle 13"/>
          <p:cNvSpPr>
            <a:spLocks noGrp="1" noChangeArrowheads="1"/>
          </p:cNvSpPr>
          <p:nvPr>
            <p:ph type="ftr" sz="quarter" idx="11"/>
          </p:nvPr>
        </p:nvSpPr>
        <p:spPr/>
        <p:txBody>
          <a:bodyPr/>
          <a:lstStyle>
            <a:lvl1pPr>
              <a:defRPr/>
            </a:lvl1pPr>
          </a:lstStyle>
          <a:p>
            <a:pPr>
              <a:defRPr/>
            </a:pPr>
            <a:endParaRPr lang="hu-HU"/>
          </a:p>
        </p:txBody>
      </p:sp>
      <p:sp>
        <p:nvSpPr>
          <p:cNvPr id="8" name="Rectangle 14"/>
          <p:cNvSpPr>
            <a:spLocks noGrp="1" noChangeArrowheads="1"/>
          </p:cNvSpPr>
          <p:nvPr>
            <p:ph type="sldNum" sz="quarter" idx="12"/>
          </p:nvPr>
        </p:nvSpPr>
        <p:spPr/>
        <p:txBody>
          <a:bodyPr/>
          <a:lstStyle>
            <a:lvl1pPr>
              <a:defRPr/>
            </a:lvl1pPr>
          </a:lstStyle>
          <a:p>
            <a:pPr>
              <a:defRPr/>
            </a:pPr>
            <a:fld id="{D80DC045-B434-418A-95E6-FFB236CA1852}" type="slidenum">
              <a:rPr lang="hu-HU"/>
              <a:pPr>
                <a:defRPr/>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hu-HU"/>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Rectangle 12"/>
          <p:cNvSpPr>
            <a:spLocks noGrp="1" noChangeArrowheads="1"/>
          </p:cNvSpPr>
          <p:nvPr>
            <p:ph type="dt" sz="half" idx="10"/>
          </p:nvPr>
        </p:nvSpPr>
        <p:spPr/>
        <p:txBody>
          <a:bodyPr/>
          <a:lstStyle>
            <a:lvl1pPr>
              <a:defRPr/>
            </a:lvl1pPr>
          </a:lstStyle>
          <a:p>
            <a:pPr>
              <a:defRPr/>
            </a:pPr>
            <a:endParaRPr lang="hu-HU"/>
          </a:p>
        </p:txBody>
      </p:sp>
      <p:sp>
        <p:nvSpPr>
          <p:cNvPr id="6" name="Rectangle 13"/>
          <p:cNvSpPr>
            <a:spLocks noGrp="1" noChangeArrowheads="1"/>
          </p:cNvSpPr>
          <p:nvPr>
            <p:ph type="ftr" sz="quarter" idx="11"/>
          </p:nvPr>
        </p:nvSpPr>
        <p:spPr/>
        <p:txBody>
          <a:bodyPr/>
          <a:lstStyle>
            <a:lvl1pPr>
              <a:defRPr/>
            </a:lvl1pPr>
          </a:lstStyle>
          <a:p>
            <a:pPr>
              <a:defRPr/>
            </a:pPr>
            <a:endParaRPr lang="hu-HU"/>
          </a:p>
        </p:txBody>
      </p:sp>
      <p:sp>
        <p:nvSpPr>
          <p:cNvPr id="7" name="Rectangle 14"/>
          <p:cNvSpPr>
            <a:spLocks noGrp="1" noChangeArrowheads="1"/>
          </p:cNvSpPr>
          <p:nvPr>
            <p:ph type="sldNum" sz="quarter" idx="12"/>
          </p:nvPr>
        </p:nvSpPr>
        <p:spPr/>
        <p:txBody>
          <a:bodyPr/>
          <a:lstStyle>
            <a:lvl1pPr>
              <a:defRPr/>
            </a:lvl1pPr>
          </a:lstStyle>
          <a:p>
            <a:pPr>
              <a:defRPr/>
            </a:pPr>
            <a:fld id="{0B33F26D-A55B-44E3-90F4-596FC575BC1A}"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E25D295-E10F-4D95-8AB1-F9D2FCD7E50E}" type="datetimeFigureOut">
              <a:rPr lang="hu-HU"/>
              <a:pPr>
                <a:defRPr/>
              </a:pPr>
              <a:t>2012.05.19.</a:t>
            </a:fld>
            <a:endParaRPr lang="hu-HU"/>
          </a:p>
        </p:txBody>
      </p:sp>
      <p:sp>
        <p:nvSpPr>
          <p:cNvPr id="5" name="Footer Placeholder 2"/>
          <p:cNvSpPr>
            <a:spLocks noGrp="1"/>
          </p:cNvSpPr>
          <p:nvPr>
            <p:ph type="ftr" sz="quarter" idx="11"/>
          </p:nvPr>
        </p:nvSpPr>
        <p:spPr/>
        <p:txBody>
          <a:bodyPr/>
          <a:lstStyle>
            <a:lvl1pPr>
              <a:defRPr/>
            </a:lvl1pPr>
          </a:lstStyle>
          <a:p>
            <a:pPr>
              <a:defRPr/>
            </a:pPr>
            <a:endParaRPr lang="hu-HU"/>
          </a:p>
        </p:txBody>
      </p:sp>
      <p:sp>
        <p:nvSpPr>
          <p:cNvPr id="6" name="Slide Number Placeholder 22"/>
          <p:cNvSpPr>
            <a:spLocks noGrp="1"/>
          </p:cNvSpPr>
          <p:nvPr>
            <p:ph type="sldNum" sz="quarter" idx="12"/>
          </p:nvPr>
        </p:nvSpPr>
        <p:spPr/>
        <p:txBody>
          <a:bodyPr/>
          <a:lstStyle>
            <a:lvl1pPr>
              <a:defRPr/>
            </a:lvl1pPr>
          </a:lstStyle>
          <a:p>
            <a:pPr>
              <a:defRPr/>
            </a:pPr>
            <a:fld id="{8CFBC9AA-8281-420E-B010-30CB6F1575DF}"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5" name="Freeform 18"/>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19"/>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20"/>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23"/>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9" name="Freeform 24"/>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0" name="Freeform 25"/>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1" name="Freeform 26"/>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27"/>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3" name="Freeform 28"/>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Freeform 29"/>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5" name="Freeform 30"/>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6" name="Freeform 31"/>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7" name="Freeform 32"/>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8" name="Freeform 33"/>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9" name="Rectangle 34"/>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Rectangle 35"/>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ctangle 36"/>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Rectangle 37"/>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Rectangle 38"/>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ctangle 39"/>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2BE45E2-9AE0-4F75-8C66-E78E99002BC7}" type="datetimeFigureOut">
              <a:rPr lang="hu-HU"/>
              <a:pPr>
                <a:defRPr/>
              </a:pPr>
              <a:t>2012.05.19.</a:t>
            </a:fld>
            <a:endParaRPr lang="hu-HU"/>
          </a:p>
        </p:txBody>
      </p:sp>
      <p:sp>
        <p:nvSpPr>
          <p:cNvPr id="26" name="Footer Placeholder 4"/>
          <p:cNvSpPr>
            <a:spLocks noGrp="1"/>
          </p:cNvSpPr>
          <p:nvPr>
            <p:ph type="ftr" sz="quarter" idx="11"/>
          </p:nvPr>
        </p:nvSpPr>
        <p:spPr/>
        <p:txBody>
          <a:bodyPr/>
          <a:lstStyle>
            <a:lvl1pPr>
              <a:defRPr/>
            </a:lvl1pPr>
            <a:extLst/>
          </a:lstStyle>
          <a:p>
            <a:pPr>
              <a:defRPr/>
            </a:pPr>
            <a:endParaRPr lang="hu-HU"/>
          </a:p>
        </p:txBody>
      </p:sp>
      <p:sp>
        <p:nvSpPr>
          <p:cNvPr id="27" name="Slide Number Placeholder 5"/>
          <p:cNvSpPr>
            <a:spLocks noGrp="1"/>
          </p:cNvSpPr>
          <p:nvPr>
            <p:ph type="sldNum" sz="quarter" idx="12"/>
          </p:nvPr>
        </p:nvSpPr>
        <p:spPr/>
        <p:txBody>
          <a:bodyPr/>
          <a:lstStyle>
            <a:lvl1pPr>
              <a:defRPr/>
            </a:lvl1pPr>
            <a:extLst/>
          </a:lstStyle>
          <a:p>
            <a:pPr>
              <a:defRPr/>
            </a:pPr>
            <a:fld id="{3D13D759-C4BA-431A-BB26-33BD12A5EA66}"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B568FFE2-7581-4931-B359-DB2F5F2514EC}" type="datetimeFigureOut">
              <a:rPr lang="hu-HU"/>
              <a:pPr>
                <a:defRPr/>
              </a:pPr>
              <a:t>2012.05.19.</a:t>
            </a:fld>
            <a:endParaRPr lang="hu-HU"/>
          </a:p>
        </p:txBody>
      </p:sp>
      <p:sp>
        <p:nvSpPr>
          <p:cNvPr id="6" name="Footer Placeholder 5"/>
          <p:cNvSpPr>
            <a:spLocks noGrp="1"/>
          </p:cNvSpPr>
          <p:nvPr>
            <p:ph type="ftr" sz="quarter" idx="11"/>
          </p:nvPr>
        </p:nvSpPr>
        <p:spPr/>
        <p:txBody>
          <a:bodyPr/>
          <a:lstStyle>
            <a:lvl1pPr>
              <a:defRPr/>
            </a:lvl1pPr>
            <a:extLst/>
          </a:lstStyle>
          <a:p>
            <a:pPr>
              <a:defRPr/>
            </a:pPr>
            <a:endParaRPr lang="hu-HU"/>
          </a:p>
        </p:txBody>
      </p:sp>
      <p:sp>
        <p:nvSpPr>
          <p:cNvPr id="7" name="Slide Number Placeholder 6"/>
          <p:cNvSpPr>
            <a:spLocks noGrp="1"/>
          </p:cNvSpPr>
          <p:nvPr>
            <p:ph type="sldNum" sz="quarter" idx="12"/>
          </p:nvPr>
        </p:nvSpPr>
        <p:spPr/>
        <p:txBody>
          <a:bodyPr/>
          <a:lstStyle>
            <a:lvl1pPr>
              <a:defRPr/>
            </a:lvl1pPr>
            <a:extLst/>
          </a:lstStyle>
          <a:p>
            <a:pPr>
              <a:defRPr/>
            </a:pPr>
            <a:fld id="{0DE9A79E-68B7-4B47-9BF3-9A27A10A1FA1}"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17"/>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18"/>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19"/>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ctangle 20"/>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23"/>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24"/>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ctangle 25"/>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ctangle 26"/>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Rectangle 27"/>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28"/>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5F682083-A2D4-42CB-A74E-290EBCDC13ED}" type="datetimeFigureOut">
              <a:rPr lang="hu-HU"/>
              <a:pPr>
                <a:defRPr/>
              </a:pPr>
              <a:t>2012.05.19.</a:t>
            </a:fld>
            <a:endParaRPr lang="hu-HU"/>
          </a:p>
        </p:txBody>
      </p:sp>
      <p:sp>
        <p:nvSpPr>
          <p:cNvPr id="18" name="Footer Placeholder 7"/>
          <p:cNvSpPr>
            <a:spLocks noGrp="1"/>
          </p:cNvSpPr>
          <p:nvPr>
            <p:ph type="ftr" sz="quarter" idx="11"/>
          </p:nvPr>
        </p:nvSpPr>
        <p:spPr/>
        <p:txBody>
          <a:bodyPr/>
          <a:lstStyle>
            <a:lvl1pPr>
              <a:defRPr/>
            </a:lvl1pPr>
            <a:extLst/>
          </a:lstStyle>
          <a:p>
            <a:pPr>
              <a:defRPr/>
            </a:pPr>
            <a:endParaRPr lang="hu-HU"/>
          </a:p>
        </p:txBody>
      </p:sp>
      <p:sp>
        <p:nvSpPr>
          <p:cNvPr id="19" name="Slide Number Placeholder 8"/>
          <p:cNvSpPr>
            <a:spLocks noGrp="1"/>
          </p:cNvSpPr>
          <p:nvPr>
            <p:ph type="sldNum" sz="quarter" idx="12"/>
          </p:nvPr>
        </p:nvSpPr>
        <p:spPr/>
        <p:txBody>
          <a:bodyPr/>
          <a:lstStyle>
            <a:lvl1pPr>
              <a:defRPr/>
            </a:lvl1pPr>
            <a:extLst/>
          </a:lstStyle>
          <a:p>
            <a:pPr>
              <a:defRPr/>
            </a:pPr>
            <a:fld id="{3156A3D8-4430-4A54-8320-622DF520BC19}"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30F3F227-9178-4FDD-921B-BA61148EE679}" type="datetimeFigureOut">
              <a:rPr lang="hu-HU"/>
              <a:pPr>
                <a:defRPr/>
              </a:pPr>
              <a:t>2012.05.19.</a:t>
            </a:fld>
            <a:endParaRPr lang="hu-HU"/>
          </a:p>
        </p:txBody>
      </p:sp>
      <p:sp>
        <p:nvSpPr>
          <p:cNvPr id="4" name="Footer Placeholder 2"/>
          <p:cNvSpPr>
            <a:spLocks noGrp="1"/>
          </p:cNvSpPr>
          <p:nvPr>
            <p:ph type="ftr" sz="quarter" idx="11"/>
          </p:nvPr>
        </p:nvSpPr>
        <p:spPr/>
        <p:txBody>
          <a:bodyPr/>
          <a:lstStyle>
            <a:lvl1pPr>
              <a:defRPr/>
            </a:lvl1pPr>
          </a:lstStyle>
          <a:p>
            <a:pPr>
              <a:defRPr/>
            </a:pPr>
            <a:endParaRPr lang="hu-HU"/>
          </a:p>
        </p:txBody>
      </p:sp>
      <p:sp>
        <p:nvSpPr>
          <p:cNvPr id="5" name="Slide Number Placeholder 22"/>
          <p:cNvSpPr>
            <a:spLocks noGrp="1"/>
          </p:cNvSpPr>
          <p:nvPr>
            <p:ph type="sldNum" sz="quarter" idx="12"/>
          </p:nvPr>
        </p:nvSpPr>
        <p:spPr/>
        <p:txBody>
          <a:bodyPr/>
          <a:lstStyle>
            <a:lvl1pPr>
              <a:defRPr/>
            </a:lvl1pPr>
          </a:lstStyle>
          <a:p>
            <a:pPr>
              <a:defRPr/>
            </a:pPr>
            <a:fld id="{5F39815B-EF24-41AB-B8A7-9D847334185F}"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D3AB2863-F3F8-4C2D-BF67-B2F977FB2A22}" type="datetimeFigureOut">
              <a:rPr lang="hu-HU"/>
              <a:pPr>
                <a:defRPr/>
              </a:pPr>
              <a:t>2012.05.19.</a:t>
            </a:fld>
            <a:endParaRPr lang="hu-HU"/>
          </a:p>
        </p:txBody>
      </p:sp>
      <p:sp>
        <p:nvSpPr>
          <p:cNvPr id="3" name="Footer Placeholder 2"/>
          <p:cNvSpPr>
            <a:spLocks noGrp="1"/>
          </p:cNvSpPr>
          <p:nvPr>
            <p:ph type="ftr" sz="quarter" idx="11"/>
          </p:nvPr>
        </p:nvSpPr>
        <p:spPr/>
        <p:txBody>
          <a:bodyPr/>
          <a:lstStyle>
            <a:lvl1pPr>
              <a:defRPr/>
            </a:lvl1pPr>
            <a:extLst/>
          </a:lstStyle>
          <a:p>
            <a:pPr>
              <a:defRPr/>
            </a:pPr>
            <a:endParaRPr lang="hu-HU"/>
          </a:p>
        </p:txBody>
      </p:sp>
      <p:sp>
        <p:nvSpPr>
          <p:cNvPr id="4" name="Slide Number Placeholder 3"/>
          <p:cNvSpPr>
            <a:spLocks noGrp="1"/>
          </p:cNvSpPr>
          <p:nvPr>
            <p:ph type="sldNum" sz="quarter" idx="12"/>
          </p:nvPr>
        </p:nvSpPr>
        <p:spPr/>
        <p:txBody>
          <a:bodyPr/>
          <a:lstStyle>
            <a:lvl1pPr>
              <a:defRPr/>
            </a:lvl1pPr>
            <a:extLst/>
          </a:lstStyle>
          <a:p>
            <a:pPr>
              <a:defRPr/>
            </a:pPr>
            <a:fld id="{0DCE9E6B-7086-43FA-86B6-10756876E16E}"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F194258-1E47-42DC-B51B-9A3E5CF00A54}" type="datetimeFigureOut">
              <a:rPr lang="hu-HU"/>
              <a:pPr>
                <a:defRPr/>
              </a:pPr>
              <a:t>2012.05.19.</a:t>
            </a:fld>
            <a:endParaRPr lang="hu-HU"/>
          </a:p>
        </p:txBody>
      </p:sp>
      <p:sp>
        <p:nvSpPr>
          <p:cNvPr id="6" name="Footer Placeholder 2"/>
          <p:cNvSpPr>
            <a:spLocks noGrp="1"/>
          </p:cNvSpPr>
          <p:nvPr>
            <p:ph type="ftr" sz="quarter" idx="11"/>
          </p:nvPr>
        </p:nvSpPr>
        <p:spPr/>
        <p:txBody>
          <a:bodyPr/>
          <a:lstStyle>
            <a:lvl1pPr>
              <a:defRPr/>
            </a:lvl1pPr>
          </a:lstStyle>
          <a:p>
            <a:pPr>
              <a:defRPr/>
            </a:pPr>
            <a:endParaRPr lang="hu-HU"/>
          </a:p>
        </p:txBody>
      </p:sp>
      <p:sp>
        <p:nvSpPr>
          <p:cNvPr id="7" name="Slide Number Placeholder 22"/>
          <p:cNvSpPr>
            <a:spLocks noGrp="1"/>
          </p:cNvSpPr>
          <p:nvPr>
            <p:ph type="sldNum" sz="quarter" idx="12"/>
          </p:nvPr>
        </p:nvSpPr>
        <p:spPr/>
        <p:txBody>
          <a:bodyPr/>
          <a:lstStyle>
            <a:lvl1pPr>
              <a:defRPr/>
            </a:lvl1pPr>
          </a:lstStyle>
          <a:p>
            <a:pPr>
              <a:defRPr/>
            </a:pPr>
            <a:fld id="{9A06BB9B-14EE-489C-94CA-C2A382E9213E}"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7"/>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Straight Connector 18"/>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20"/>
            <p:cNvCxnSpPr/>
            <p:nvPr/>
          </p:nvCxnSpPr>
          <p:spPr>
            <a:xfrm rot="16200000">
              <a:off x="6663593" y="12809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23"/>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p:nvPr/>
          </p:nvCxnSpPr>
          <p:spPr>
            <a:xfrm rot="5400000" flipH="1">
              <a:off x="6744513" y="12799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26"/>
            <p:cNvCxnSpPr/>
            <p:nvPr/>
          </p:nvCxnSpPr>
          <p:spPr>
            <a:xfrm rot="16200000">
              <a:off x="6663593" y="12809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27"/>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28"/>
            <p:cNvCxnSpPr/>
            <p:nvPr/>
          </p:nvCxnSpPr>
          <p:spPr>
            <a:xfrm rot="5400000" flipH="1">
              <a:off x="6744513" y="12799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30"/>
            <p:cNvCxnSpPr/>
            <p:nvPr/>
          </p:nvCxnSpPr>
          <p:spPr>
            <a:xfrm rot="16200000">
              <a:off x="6663592" y="1280974"/>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31"/>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32"/>
            <p:cNvCxnSpPr/>
            <p:nvPr/>
          </p:nvCxnSpPr>
          <p:spPr>
            <a:xfrm rot="5400000" flipH="1">
              <a:off x="6744512" y="1279999"/>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7DBBD25A-E52D-41DE-9835-E2A1F849C26B}" type="datetimeFigureOut">
              <a:rPr lang="hu-HU"/>
              <a:pPr>
                <a:defRPr/>
              </a:pPr>
              <a:t>2012.05.19.</a:t>
            </a:fld>
            <a:endParaRPr lang="hu-HU"/>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hu-HU"/>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B9F16613-25CC-4869-BE96-A8F25D89590E}"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615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defRPr>
            </a:lvl1pPr>
            <a:extLst/>
          </a:lstStyle>
          <a:p>
            <a:pPr>
              <a:defRPr/>
            </a:pPr>
            <a:fld id="{BBDF8EDC-1EC2-4581-99FA-881F4ADAA452}" type="datetimeFigureOut">
              <a:rPr lang="hu-HU"/>
              <a:pPr>
                <a:defRPr/>
              </a:pPr>
              <a:t>2012.05.19.</a:t>
            </a:fld>
            <a:endParaRPr lang="hu-HU"/>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pPr>
              <a:defRPr/>
            </a:pPr>
            <a:endParaRPr lang="hu-HU"/>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defRPr>
            </a:lvl1pPr>
            <a:extLst/>
          </a:lstStyle>
          <a:p>
            <a:pPr>
              <a:defRPr/>
            </a:pPr>
            <a:fld id="{C3ED83E4-4091-4737-9578-6575F2DD1EDA}" type="slidenum">
              <a:rPr lang="hu-HU"/>
              <a:pPr>
                <a:defRPr/>
              </a:pPr>
              <a:t>‹#›</a:t>
            </a:fld>
            <a:endParaRPr lang="hu-HU"/>
          </a:p>
        </p:txBody>
      </p:sp>
    </p:spTree>
  </p:cSld>
  <p:clrMap bg1="dk1" tx1="lt1" bg2="dk2" tx2="lt2" accent1="accent1" accent2="accent2" accent3="accent3" accent4="accent4" accent5="accent5" accent6="accent6" hlink="hlink" folHlink="folHlink"/>
  <p:sldLayoutIdLst>
    <p:sldLayoutId id="2147483919" r:id="rId1"/>
    <p:sldLayoutId id="2147483914" r:id="rId2"/>
    <p:sldLayoutId id="2147483920" r:id="rId3"/>
    <p:sldLayoutId id="2147483921" r:id="rId4"/>
    <p:sldLayoutId id="2147483922" r:id="rId5"/>
    <p:sldLayoutId id="2147483915" r:id="rId6"/>
    <p:sldLayoutId id="2147483923" r:id="rId7"/>
    <p:sldLayoutId id="2147483916" r:id="rId8"/>
    <p:sldLayoutId id="2147483924" r:id="rId9"/>
    <p:sldLayoutId id="2147483917" r:id="rId10"/>
    <p:sldLayoutId id="2147483918" r:id="rId11"/>
    <p:sldLayoutId id="2147483925" r:id="rId12"/>
    <p:sldLayoutId id="2147483926" r:id="rId13"/>
    <p:sldLayoutId id="2147483927" r:id="rId14"/>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ncbi.nlm.nih.gov/pubmed/21964179"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hyperlink" Target="http://www.ncbi.nlm.nih.gov/pubmed?term=%22Sauerbrei%20A%22%5bAuthor%5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www.ncbi.nlm.nih.gov/pubmed/21964179" TargetMode="External"/><Relationship Id="rId2" Type="http://schemas.openxmlformats.org/officeDocument/2006/relationships/hyperlink" Target="http://www.ncbi.nlm.nih.gov/pubmed?term=%22Razonable%20RR%22%5bAuthor%5d"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www-ncbi-nlm-nih-gov.ezproxy.hsc.usf.edu/pubmed?term=Fabregat%20J%5bAuthor%5d&amp;cauthor=true&amp;cauthor_uid=22532316" TargetMode="External"/><Relationship Id="rId13" Type="http://schemas.openxmlformats.org/officeDocument/2006/relationships/hyperlink" Target="http://www-ncbi-nlm-nih-gov.ezproxy.hsc.usf.edu/pubmed?term=%22Eron%20JJ%20Jr%22%5bAuthor%5d" TargetMode="External"/><Relationship Id="rId3" Type="http://schemas.openxmlformats.org/officeDocument/2006/relationships/hyperlink" Target="http://www-ncbi-nlm-nih-gov.ezproxy.hsc.usf.edu/pubmed?term=Sab%C3%A9%20N%5bAuthor%5d&amp;cauthor=true&amp;cauthor_uid=22532316" TargetMode="External"/><Relationship Id="rId7" Type="http://schemas.openxmlformats.org/officeDocument/2006/relationships/hyperlink" Target="http://www-ncbi-nlm-nih-gov.ezproxy.hsc.usf.edu/pubmed?term=Castellote%20J%5bAuthor%5d&amp;cauthor=true&amp;cauthor_uid=22532316" TargetMode="External"/><Relationship Id="rId12" Type="http://schemas.openxmlformats.org/officeDocument/2006/relationships/hyperlink" Target="http://www-ncbi-nlm-nih-gov.ezproxy.hsc.usf.edu/pubmed?term=Kuypers%20DR%5bAuthor%5d&amp;cauthor=true&amp;cauthor_uid=22508181" TargetMode="External"/><Relationship Id="rId2" Type="http://schemas.openxmlformats.org/officeDocument/2006/relationships/hyperlink" Target="http://www-ncbi-nlm-nih-gov.ezproxy.hsc.usf.edu/pubmed?term=Bodro%20M%5bAuthor%5d&amp;cauthor=true&amp;cauthor_uid=22532316" TargetMode="External"/><Relationship Id="rId1" Type="http://schemas.openxmlformats.org/officeDocument/2006/relationships/slideLayout" Target="../slideLayouts/slideLayout7.xml"/><Relationship Id="rId6" Type="http://schemas.openxmlformats.org/officeDocument/2006/relationships/hyperlink" Target="http://www-ncbi-nlm-nih-gov.ezproxy.hsc.usf.edu/pubmed?term=Niub%C3%B3%20J%5bAuthor%5d&amp;cauthor=true&amp;cauthor_uid=22532316" TargetMode="External"/><Relationship Id="rId11" Type="http://schemas.openxmlformats.org/officeDocument/2006/relationships/hyperlink" Target="http://www-ncbi-nlm-nih-gov.ezproxy.hsc.usf.edu/pubmed?term=%22Cohen%20MS%22%5bAuthor%5d" TargetMode="External"/><Relationship Id="rId5" Type="http://schemas.openxmlformats.org/officeDocument/2006/relationships/hyperlink" Target="http://www-ncbi-nlm-nih-gov.ezproxy.hsc.usf.edu/pubmed?term=Baliellas%20C%5bAuthor%5d&amp;cauthor=true&amp;cauthor_uid=22532316" TargetMode="External"/><Relationship Id="rId10" Type="http://schemas.openxmlformats.org/officeDocument/2006/relationships/hyperlink" Target="http://www-ncbi-nlm-nih-gov.ezproxy.hsc.usf.edu/pubmed?term=Carratal%C3%A0%20J%5bAuthor%5d&amp;cauthor=true&amp;cauthor_uid=22532316" TargetMode="External"/><Relationship Id="rId4" Type="http://schemas.openxmlformats.org/officeDocument/2006/relationships/hyperlink" Target="http://www-ncbi-nlm-nih-gov.ezproxy.hsc.usf.edu/pubmed?term=Llad%C3%B3%20L%5bAuthor%5d&amp;cauthor=true&amp;cauthor_uid=22532316" TargetMode="External"/><Relationship Id="rId9" Type="http://schemas.openxmlformats.org/officeDocument/2006/relationships/hyperlink" Target="http://www-ncbi-nlm-nih-gov.ezproxy.hsc.usf.edu/pubmed?term=Rafecas%20A%5bAuthor%5d&amp;cauthor=true&amp;cauthor_uid=2253231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www.ncbi.nlm.nih.gov/pubmed?term=%22Weissbrich%20B%22%5bAuthor%5d" TargetMode="External"/><Relationship Id="rId13" Type="http://schemas.openxmlformats.org/officeDocument/2006/relationships/hyperlink" Target="http://www.ncbi.nlm.nih.gov/pubmed?term=%22Wutzler%20P%22%5bAuthor%5d" TargetMode="External"/><Relationship Id="rId3" Type="http://schemas.openxmlformats.org/officeDocument/2006/relationships/image" Target="../media/image21.wmf"/><Relationship Id="rId7" Type="http://schemas.openxmlformats.org/officeDocument/2006/relationships/hyperlink" Target="http://www.ncbi.nlm.nih.gov/pubmed?term=%22Hofmann%20J%22%5bAuthor%5d" TargetMode="External"/><Relationship Id="rId12" Type="http://schemas.openxmlformats.org/officeDocument/2006/relationships/hyperlink" Target="http://www.ncbi.nlm.nih.gov/pubmed?term=%22Jahn%20G%22%5bAuthor%5d"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www.ncbi.nlm.nih.gov/pubmed?term=%22Heim%20A%22%5bAuthor%5d" TargetMode="External"/><Relationship Id="rId11" Type="http://schemas.openxmlformats.org/officeDocument/2006/relationships/hyperlink" Target="http://www.ncbi.nlm.nih.gov/pubmed?term=%22Zell%20R%22%5bAuthor%5d" TargetMode="External"/><Relationship Id="rId5" Type="http://schemas.openxmlformats.org/officeDocument/2006/relationships/hyperlink" Target="http://www.ncbi.nlm.nih.gov/pubmed?term=%22Bohn%20K%22%5bAuthor%5d" TargetMode="External"/><Relationship Id="rId15" Type="http://schemas.openxmlformats.org/officeDocument/2006/relationships/hyperlink" Target="http://www.ncbi.nlm.nih.gov/pubmed/22155911" TargetMode="External"/><Relationship Id="rId10" Type="http://schemas.openxmlformats.org/officeDocument/2006/relationships/hyperlink" Target="http://www.ncbi.nlm.nih.gov/pubmed?term=%22Hoffmann%20D%22%5bAuthor%5d" TargetMode="External"/><Relationship Id="rId4" Type="http://schemas.openxmlformats.org/officeDocument/2006/relationships/hyperlink" Target="http://www.ncbi.nlm.nih.gov/pubmed?term=%22Sauerbrei%20A%22%5bAuthor%5d" TargetMode="External"/><Relationship Id="rId9" Type="http://schemas.openxmlformats.org/officeDocument/2006/relationships/hyperlink" Target="http://www.ncbi.nlm.nih.gov/pubmed?term=%22Schnitzler%20P%22%5bAuthor%5d" TargetMode="External"/><Relationship Id="rId14" Type="http://schemas.openxmlformats.org/officeDocument/2006/relationships/hyperlink" Target="http://www.ncbi.nlm.nih.gov/pubmed?term=%22Hamprecht%20K%22%5bAuthor%5d"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ncbi-nlm-nih-gov.ezproxy.hsc.usf.edu/pubmed?term=%22Sato%20K%22%5bAuthor%5d" TargetMode="External"/><Relationship Id="rId13" Type="http://schemas.openxmlformats.org/officeDocument/2006/relationships/hyperlink" Target="http://www-ncbi-nlm-nih-gov.ezproxy.hsc.usf.edu/pubmed?term=%22Asano%20N%22%5bAuthor%5d" TargetMode="External"/><Relationship Id="rId3" Type="http://schemas.openxmlformats.org/officeDocument/2006/relationships/hyperlink" Target="http://www-ncbi-nlm-nih-gov.ezproxy.hsc.usf.edu/pubmed?term=%22Cohen%20MS%22%5bAuthor%5d" TargetMode="External"/><Relationship Id="rId7" Type="http://schemas.openxmlformats.org/officeDocument/2006/relationships/hyperlink" Target="http://www-ncbi-nlm-nih-gov.ezproxy.hsc.usf.edu/pubmed?term=%22Watanabe%20M%22%5bAuthor%5d" TargetMode="External"/><Relationship Id="rId12" Type="http://schemas.openxmlformats.org/officeDocument/2006/relationships/hyperlink" Target="http://www-ncbi-nlm-nih-gov.ezproxy.hsc.usf.edu/pubmed?term=%22Ichikawa%20N%22%5bAuthor%5d" TargetMode="External"/><Relationship Id="rId2" Type="http://schemas.openxmlformats.org/officeDocument/2006/relationships/hyperlink" Target="http://www.ncbi.nlm.nih.gov/pubmed/22402431" TargetMode="External"/><Relationship Id="rId1" Type="http://schemas.openxmlformats.org/officeDocument/2006/relationships/slideLayout" Target="../slideLayouts/slideLayout7.xml"/><Relationship Id="rId6" Type="http://schemas.openxmlformats.org/officeDocument/2006/relationships/hyperlink" Target="http://www-ncbi-nlm-nih-gov.ezproxy.hsc.usf.edu/pubmed?term=%22Sumi%20M%22%5bAuthor%5d" TargetMode="External"/><Relationship Id="rId11" Type="http://schemas.openxmlformats.org/officeDocument/2006/relationships/hyperlink" Target="http://www-ncbi-nlm-nih-gov.ezproxy.hsc.usf.edu/pubmed?term=%22Ueno%20M%22%5bAuthor%5d" TargetMode="External"/><Relationship Id="rId5" Type="http://schemas.openxmlformats.org/officeDocument/2006/relationships/hyperlink" Target="http://www-ncbi-nlm-nih-gov.ezproxy.hsc.usf.edu/pubmed?term=%22Shimizu%20I%22%5bAuthor%5d" TargetMode="External"/><Relationship Id="rId15" Type="http://schemas.openxmlformats.org/officeDocument/2006/relationships/hyperlink" Target="http://www.ncbi.nlm.nih.gov/pubmed/22022624" TargetMode="External"/><Relationship Id="rId10" Type="http://schemas.openxmlformats.org/officeDocument/2006/relationships/hyperlink" Target="http://www-ncbi-nlm-nih-gov.ezproxy.hsc.usf.edu/pubmed?term=%22Akahane%20D%22%5bAuthor%5d" TargetMode="External"/><Relationship Id="rId4" Type="http://schemas.openxmlformats.org/officeDocument/2006/relationships/hyperlink" Target="http://www-ncbi-nlm-nih-gov.ezproxy.hsc.usf.edu/pubmed?term=%22Eron%20JJ%20Jr%22%5bAuthor%5d" TargetMode="External"/><Relationship Id="rId9" Type="http://schemas.openxmlformats.org/officeDocument/2006/relationships/hyperlink" Target="http://www-ncbi-nlm-nih-gov.ezproxy.hsc.usf.edu/pubmed?term=%22Ueki%20T%22%5bAuthor%5d" TargetMode="External"/><Relationship Id="rId14" Type="http://schemas.openxmlformats.org/officeDocument/2006/relationships/hyperlink" Target="http://www-ncbi-nlm-nih-gov.ezproxy.hsc.usf.edu/pubmed?term=%22Kobayashi%20H%22%5bAuthor%5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ncbi-nlm-nih-gov.ezproxy.hsc.usf.edu/pubmed?term=%22Perrine%20SP%22%5bAuthor%5d" TargetMode="External"/><Relationship Id="rId2" Type="http://schemas.openxmlformats.org/officeDocument/2006/relationships/hyperlink" Target="http://www-ncbi-nlm-nih-gov.ezproxy.hsc.usf.edu/pubmed?term=%22Ghosh%20SK%22%5bAuthor%5d" TargetMode="External"/><Relationship Id="rId1" Type="http://schemas.openxmlformats.org/officeDocument/2006/relationships/slideLayout" Target="../slideLayouts/slideLayout7.xml"/><Relationship Id="rId6" Type="http://schemas.openxmlformats.org/officeDocument/2006/relationships/hyperlink" Target="http://pharmrev.aspetjournals.org/content/vol54/issue2/images/large/pg0220086001.jpeg" TargetMode="External"/><Relationship Id="rId5" Type="http://schemas.openxmlformats.org/officeDocument/2006/relationships/hyperlink" Target="http://www-ncbi-nlm-nih-gov.ezproxy.hsc.usf.edu/pubmed?term=%22Faller%20DV%22%5bAuthor%5d" TargetMode="External"/><Relationship Id="rId4" Type="http://schemas.openxmlformats.org/officeDocument/2006/relationships/hyperlink" Target="http://www-ncbi-nlm-nih-gov.ezproxy.hsc.usf.edu/pubmed?term=%22Williams%20RM%22%5bAuthor%5d"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www.ncbi.nlm.nih.gov/pubmed/21925126"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wmf"/></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hyperlink" Target="http://www-ncbi-nlm-nih-gov.ezproxy.hsc.usf.edu/pubmed?term=Ayllon%20J%5bAuthor%5d&amp;cauthor=true&amp;cauthor_uid=22577360" TargetMode="External"/><Relationship Id="rId3" Type="http://schemas.openxmlformats.org/officeDocument/2006/relationships/hyperlink" Target="http://www-ncbi-nlm-nih-gov.ezproxy.hsc.usf.edu/pubmed?term=Dibben%20O%5bAuthor%5d&amp;cauthor=true&amp;cauthor_uid=22577360" TargetMode="External"/><Relationship Id="rId7" Type="http://schemas.openxmlformats.org/officeDocument/2006/relationships/hyperlink" Target="http://www-ncbi-nlm-nih-gov.ezproxy.hsc.usf.edu/pubmed?term=Abreu%20P%20Jr%5bAuthor%5d&amp;cauthor=true&amp;cauthor_uid=22577360" TargetMode="External"/><Relationship Id="rId12" Type="http://schemas.openxmlformats.org/officeDocument/2006/relationships/image" Target="../media/image38.png"/><Relationship Id="rId2" Type="http://schemas.openxmlformats.org/officeDocument/2006/relationships/hyperlink" Target="http://www-ncbi-nlm-nih-gov.ezproxy.hsc.usf.edu/pubmed?term=Ortigoza%20MB%5bAuthor%5d&amp;cauthor=true&amp;cauthor_uid=22577360" TargetMode="External"/><Relationship Id="rId1" Type="http://schemas.openxmlformats.org/officeDocument/2006/relationships/slideLayout" Target="../slideLayouts/slideLayout2.xml"/><Relationship Id="rId6" Type="http://schemas.openxmlformats.org/officeDocument/2006/relationships/hyperlink" Target="http://www-ncbi-nlm-nih-gov.ezproxy.hsc.usf.edu/pubmed?term=Leyva-Grado%20VH%5bAuthor%5d&amp;cauthor=true&amp;cauthor_uid=22577360" TargetMode="External"/><Relationship Id="rId11" Type="http://schemas.openxmlformats.org/officeDocument/2006/relationships/hyperlink" Target="http://www-ncbi-nlm-nih-gov.ezproxy.hsc.usf.edu/pubmed?term=Wang%20N%5bAuthor%5d&amp;cauthor=true&amp;cauthor_uid=22387093" TargetMode="External"/><Relationship Id="rId5" Type="http://schemas.openxmlformats.org/officeDocument/2006/relationships/hyperlink" Target="http://www-ncbi-nlm-nih-gov.ezproxy.hsc.usf.edu/pubmed?term=Martinez-Gil%20L%5bAuthor%5d&amp;cauthor=true&amp;cauthor_uid=22577360" TargetMode="External"/><Relationship Id="rId10" Type="http://schemas.openxmlformats.org/officeDocument/2006/relationships/hyperlink" Target="http://www-ncbi-nlm-nih-gov.ezproxy.hsc.usf.edu/pubmed?term=Shaw%20ML%5bAuthor%5d&amp;cauthor=true&amp;cauthor_uid=22577360" TargetMode="External"/><Relationship Id="rId4" Type="http://schemas.openxmlformats.org/officeDocument/2006/relationships/hyperlink" Target="http://www-ncbi-nlm-nih-gov.ezproxy.hsc.usf.edu/pubmed?term=Maamary%20J%5bAuthor%5d&amp;cauthor=true&amp;cauthor_uid=22577360" TargetMode="External"/><Relationship Id="rId9" Type="http://schemas.openxmlformats.org/officeDocument/2006/relationships/hyperlink" Target="http://www-ncbi-nlm-nih-gov.ezproxy.hsc.usf.edu/pubmed?term=Palese%20P%5bAuthor%5d&amp;cauthor=true&amp;cauthor_uid=22577360"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www.ncbi.nlm.nih.gov/pubmed/22022624"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www-ncbi-nlm-nih-gov.ezproxy.hsc.usf.edu/pubmed?term=Canard%20B%5bAuthor%5d&amp;cauthor=true&amp;cauthor_uid=22411725" TargetMode="External"/><Relationship Id="rId13" Type="http://schemas.openxmlformats.org/officeDocument/2006/relationships/hyperlink" Target="http://www-ncbi-nlm-nih-gov.ezproxy.hsc.usf.edu/pubmed?term=Low%20JS%5bAuthor%5d&amp;cauthor=true&amp;cauthor_uid=22155902" TargetMode="External"/><Relationship Id="rId18" Type="http://schemas.openxmlformats.org/officeDocument/2006/relationships/hyperlink" Target="http://www-ncbi-nlm-nih-gov.ezproxy.hsc.usf.edu/pubmed?term=Yang%20XA%5bAuthor%5d&amp;cauthor=true&amp;cauthor_uid=22387093" TargetMode="External"/><Relationship Id="rId26" Type="http://schemas.openxmlformats.org/officeDocument/2006/relationships/hyperlink" Target="http://www-ncbi-nlm-nih-gov.ezproxy.hsc.usf.edu/pubmed?term=Yin%20DT%5bAuthor%5d&amp;cauthor=true&amp;cauthor_uid=22387093" TargetMode="External"/><Relationship Id="rId3" Type="http://schemas.openxmlformats.org/officeDocument/2006/relationships/hyperlink" Target="http://www-ncbi-nlm-nih-gov.ezproxy.hsc.usf.edu/pubmed?term=Eydoux%20C%5bAuthor%5d&amp;cauthor=true&amp;cauthor_uid=22411725" TargetMode="External"/><Relationship Id="rId21" Type="http://schemas.openxmlformats.org/officeDocument/2006/relationships/hyperlink" Target="http://www-ncbi-nlm-nih-gov.ezproxy.hsc.usf.edu/pubmed?term=Zhang%20Y%5bAuthor%5d&amp;cauthor=true&amp;cauthor_uid=22387093" TargetMode="External"/><Relationship Id="rId34" Type="http://schemas.openxmlformats.org/officeDocument/2006/relationships/hyperlink" Target="http://www-ncbi-nlm-nih-gov.ezproxy.hsc.usf.edu/pubmed?term=Kiselev%20OI%5bAuthor%5d&amp;cauthor=true&amp;cauthor_uid=22359945" TargetMode="External"/><Relationship Id="rId7" Type="http://schemas.openxmlformats.org/officeDocument/2006/relationships/hyperlink" Target="http://www-ncbi-nlm-nih-gov.ezproxy.hsc.usf.edu/pubmed?term=Lebouvier%20N%5bAuthor%5d&amp;cauthor=true&amp;cauthor_uid=22411725" TargetMode="External"/><Relationship Id="rId12" Type="http://schemas.openxmlformats.org/officeDocument/2006/relationships/hyperlink" Target="http://www.ncbi.nlm.nih.gov/pubmed?term=%22Mencarelli%20A%22%5bAuthor%5d" TargetMode="External"/><Relationship Id="rId17" Type="http://schemas.openxmlformats.org/officeDocument/2006/relationships/hyperlink" Target="http://www-ncbi-nlm-nih-gov.ezproxy.hsc.usf.edu/pubmed?term=Chu%20JJ%5bAuthor%5d&amp;cauthor=true&amp;cauthor_uid=22155902" TargetMode="External"/><Relationship Id="rId25" Type="http://schemas.openxmlformats.org/officeDocument/2006/relationships/hyperlink" Target="http://www-ncbi-nlm-nih-gov.ezproxy.hsc.usf.edu/pubmed?term=Ma%20F%5bAuthor%5d&amp;cauthor=true&amp;cauthor_uid=22387093" TargetMode="External"/><Relationship Id="rId33" Type="http://schemas.openxmlformats.org/officeDocument/2006/relationships/hyperlink" Target="http://www-ncbi-nlm-nih-gov.ezproxy.hsc.usf.edu/pubmed?term=Nebol'sin%20VE%5bAuthor%5d&amp;cauthor=true&amp;cauthor_uid=22359945" TargetMode="External"/><Relationship Id="rId2" Type="http://schemas.openxmlformats.org/officeDocument/2006/relationships/hyperlink" Target="http://www-ncbi-nlm-nih-gov.ezproxy.hsc.usf.edu/pubmed?term=Coulerie%20P%5bAuthor%5d&amp;cauthor=true&amp;cauthor_uid=22411725" TargetMode="External"/><Relationship Id="rId16" Type="http://schemas.openxmlformats.org/officeDocument/2006/relationships/hyperlink" Target="http://www-ncbi-nlm-nih-gov.ezproxy.hsc.usf.edu/pubmed?term=Ng%20MM%5bAuthor%5d&amp;cauthor=true&amp;cauthor_uid=22155902" TargetMode="External"/><Relationship Id="rId20" Type="http://schemas.openxmlformats.org/officeDocument/2006/relationships/hyperlink" Target="http://www-ncbi-nlm-nih-gov.ezproxy.hsc.usf.edu/pubmed?term=Wang%20YF%5bAuthor%5d&amp;cauthor=true&amp;cauthor_uid=22387093" TargetMode="External"/><Relationship Id="rId29" Type="http://schemas.openxmlformats.org/officeDocument/2006/relationships/hyperlink" Target="http://content.answers.com/main/content/wp/en-commons/thumb/4/40/180px-Poliodrops.jpg" TargetMode="External"/><Relationship Id="rId1" Type="http://schemas.openxmlformats.org/officeDocument/2006/relationships/slideLayout" Target="../slideLayouts/slideLayout7.xml"/><Relationship Id="rId6" Type="http://schemas.openxmlformats.org/officeDocument/2006/relationships/hyperlink" Target="http://www-ncbi-nlm-nih-gov.ezproxy.hsc.usf.edu/pubmed?term=Maciuk%20A%5bAuthor%5d&amp;cauthor=true&amp;cauthor_uid=22411725" TargetMode="External"/><Relationship Id="rId11" Type="http://schemas.openxmlformats.org/officeDocument/2006/relationships/hyperlink" Target="http://www-ncbi-nlm-nih-gov.ezproxy.hsc.usf.edu/pubmed?term=Nour%20M%5bAuthor%5d&amp;cauthor=true&amp;cauthor_uid=22411725" TargetMode="External"/><Relationship Id="rId24" Type="http://schemas.openxmlformats.org/officeDocument/2006/relationships/hyperlink" Target="http://www-ncbi-nlm-nih-gov.ezproxy.hsc.usf.edu/pubmed?term=Jiang%20JH%5bAuthor%5d&amp;cauthor=true&amp;cauthor_uid=22387093" TargetMode="External"/><Relationship Id="rId32" Type="http://schemas.openxmlformats.org/officeDocument/2006/relationships/hyperlink" Target="http://www-ncbi-nlm-nih-gov.ezproxy.hsc.usf.edu/pubmed?term=Beliaevskaia%20SV%5bAuthor%5d&amp;cauthor=true&amp;cauthor_uid=22359945" TargetMode="External"/><Relationship Id="rId5" Type="http://schemas.openxmlformats.org/officeDocument/2006/relationships/hyperlink" Target="http://www-ncbi-nlm-nih-gov.ezproxy.hsc.usf.edu/pubmed?term=Stuhl%20L%5bAuthor%5d&amp;cauthor=true&amp;cauthor_uid=22411725" TargetMode="External"/><Relationship Id="rId15" Type="http://schemas.openxmlformats.org/officeDocument/2006/relationships/hyperlink" Target="http://www-ncbi-nlm-nih-gov.ezproxy.hsc.usf.edu/pubmed?term=Chen%20KC%5bAuthor%5d&amp;cauthor=true&amp;cauthor_uid=22155902" TargetMode="External"/><Relationship Id="rId23" Type="http://schemas.openxmlformats.org/officeDocument/2006/relationships/hyperlink" Target="http://www-ncbi-nlm-nih-gov.ezproxy.hsc.usf.edu/pubmed?term=Wang%20N%5bAuthor%5d&amp;cauthor=true&amp;cauthor_uid=22387093" TargetMode="External"/><Relationship Id="rId28" Type="http://schemas.openxmlformats.org/officeDocument/2006/relationships/hyperlink" Target="http://www-ncbi-nlm-nih-gov.ezproxy.hsc.usf.edu/pubmed?term=Wang%20QD%5bAuthor%5d&amp;cauthor=true&amp;cauthor_uid=22387093" TargetMode="External"/><Relationship Id="rId36" Type="http://schemas.openxmlformats.org/officeDocument/2006/relationships/hyperlink" Target="http://www.ncbi.nlm.nih.gov/pubmed?term=%22Cipriani%20S%22%5bAuthor%5d" TargetMode="External"/><Relationship Id="rId10" Type="http://schemas.openxmlformats.org/officeDocument/2006/relationships/hyperlink" Target="http://www-ncbi-nlm-nih-gov.ezproxy.hsc.usf.edu/pubmed?term=Guillemot%20JC%5bAuthor%5d&amp;cauthor=true&amp;cauthor_uid=22411725" TargetMode="External"/><Relationship Id="rId19" Type="http://schemas.openxmlformats.org/officeDocument/2006/relationships/hyperlink" Target="http://www-ncbi-nlm-nih-gov.ezproxy.hsc.usf.edu/pubmed?term=Zhou%20YB%5bAuthor%5d&amp;cauthor=true&amp;cauthor_uid=22387093" TargetMode="External"/><Relationship Id="rId31" Type="http://schemas.openxmlformats.org/officeDocument/2006/relationships/hyperlink" Target="http://www-ncbi-nlm-nih-gov.ezproxy.hsc.usf.edu/pubmed?term=Slita%20AV%5bAuthor%5d&amp;cauthor=true&amp;cauthor_uid=22359945" TargetMode="External"/><Relationship Id="rId4" Type="http://schemas.openxmlformats.org/officeDocument/2006/relationships/hyperlink" Target="http://www-ncbi-nlm-nih-gov.ezproxy.hsc.usf.edu/pubmed?term=Hnawia%20E%5bAuthor%5d&amp;cauthor=true&amp;cauthor_uid=22411725" TargetMode="External"/><Relationship Id="rId9" Type="http://schemas.openxmlformats.org/officeDocument/2006/relationships/hyperlink" Target="http://www-ncbi-nlm-nih-gov.ezproxy.hsc.usf.edu/pubmed?term=Figad%C3%A8re%20B%5bAuthor%5d&amp;cauthor=true&amp;cauthor_uid=22411725" TargetMode="External"/><Relationship Id="rId14" Type="http://schemas.openxmlformats.org/officeDocument/2006/relationships/hyperlink" Target="http://www-ncbi-nlm-nih-gov.ezproxy.hsc.usf.edu/pubmed?term=Wu%20KX%5bAuthor%5d&amp;cauthor=true&amp;cauthor_uid=22155902" TargetMode="External"/><Relationship Id="rId22" Type="http://schemas.openxmlformats.org/officeDocument/2006/relationships/hyperlink" Target="http://www-ncbi-nlm-nih-gov.ezproxy.hsc.usf.edu/pubmed?term=Zheng%20LY%5bAuthor%5d&amp;cauthor=true&amp;cauthor_uid=22387093" TargetMode="External"/><Relationship Id="rId27" Type="http://schemas.openxmlformats.org/officeDocument/2006/relationships/hyperlink" Target="http://www-ncbi-nlm-nih-gov.ezproxy.hsc.usf.edu/pubmed?term=Sun%20CY%5bAuthor%5d&amp;cauthor=true&amp;cauthor_uid=22387093" TargetMode="External"/><Relationship Id="rId30" Type="http://schemas.openxmlformats.org/officeDocument/2006/relationships/hyperlink" Target="http://www-ncbi-nlm-nih-gov.ezproxy.hsc.usf.edu/pubmed?term=Zarubaev%20VV%5bAuthor%5d&amp;cauthor=true&amp;cauthor_uid=22359945" TargetMode="External"/><Relationship Id="rId35" Type="http://schemas.openxmlformats.org/officeDocument/2006/relationships/hyperlink" Target="http://www-ncbi-nlm-nih-gov.ezproxy.hsc.usf.edu/pubmed?term=Re%C4%ADkhart%20DV%5bAuthor%5d&amp;cauthor=true&amp;cauthor_uid=22359945"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22Garneau%20M%22%5bAuthor%5d" TargetMode="External"/><Relationship Id="rId13" Type="http://schemas.openxmlformats.org/officeDocument/2006/relationships/hyperlink" Target="http://www.ncbi.nlm.nih.gov/pubmed?term=%22Otis%20F%22%5bAuthor%5d" TargetMode="External"/><Relationship Id="rId18" Type="http://schemas.openxmlformats.org/officeDocument/2006/relationships/hyperlink" Target="http://www.ncbi.nlm.nih.gov/pubmed?term=%22Bethell%20RC%22%5bAuthor%5d" TargetMode="External"/><Relationship Id="rId26" Type="http://schemas.openxmlformats.org/officeDocument/2006/relationships/hyperlink" Target="http://www.ncbi.nlm.nih.gov/pubmed?term=%22Sauerbrei%20A%22%5bAuthor%5d" TargetMode="External"/><Relationship Id="rId3" Type="http://schemas.openxmlformats.org/officeDocument/2006/relationships/hyperlink" Target="http://www-ncbi-nlm-nih-gov.ezproxy.hsc.usf.edu/pubmed?term=%22Gambarin-Gelwan%20M%22%5bAuthor%5d" TargetMode="External"/><Relationship Id="rId21" Type="http://schemas.openxmlformats.org/officeDocument/2006/relationships/image" Target="../media/image8.jpeg"/><Relationship Id="rId7" Type="http://schemas.openxmlformats.org/officeDocument/2006/relationships/hyperlink" Target="http://www.ncbi.nlm.nih.gov/pubmed?term=%22Yong%20CL%22%5bAuthor%5d" TargetMode="External"/><Relationship Id="rId12" Type="http://schemas.openxmlformats.org/officeDocument/2006/relationships/hyperlink" Target="http://www.ncbi.nlm.nih.gov/pubmed?term=%22Montpetit%20H%22%5bAuthor%5d" TargetMode="External"/><Relationship Id="rId17" Type="http://schemas.openxmlformats.org/officeDocument/2006/relationships/hyperlink" Target="http://www.ncbi.nlm.nih.gov/pubmed?term=%22Llin%C3%A0s-Brunet%20M%22%5bAuthor%5d" TargetMode="External"/><Relationship Id="rId25" Type="http://schemas.openxmlformats.org/officeDocument/2006/relationships/hyperlink" Target="http://www-ncbi-nlm-nih-gov.ezproxy.hsc.usf.edu/pubmed?term=%22Cacoub%20P%22%5bAuthor%5d" TargetMode="External"/><Relationship Id="rId2" Type="http://schemas.openxmlformats.org/officeDocument/2006/relationships/hyperlink" Target="http://www-ncbi-nlm-nih-gov.ezproxy.hsc.usf.edu/pubmed?term=%22Jesudian%20AB%22%5bAuthor%5d" TargetMode="External"/><Relationship Id="rId16" Type="http://schemas.openxmlformats.org/officeDocument/2006/relationships/hyperlink" Target="http://www.ncbi.nlm.nih.gov/pubmed?term=%22White%20PW%22%5bAuthor%5d" TargetMode="External"/><Relationship Id="rId20" Type="http://schemas.openxmlformats.org/officeDocument/2006/relationships/hyperlink" Target="http://www.ncbi.nlm.nih.gov/pubmed/21988548" TargetMode="External"/><Relationship Id="rId1" Type="http://schemas.openxmlformats.org/officeDocument/2006/relationships/slideLayout" Target="../slideLayouts/slideLayout7.xml"/><Relationship Id="rId6" Type="http://schemas.openxmlformats.org/officeDocument/2006/relationships/hyperlink" Target="http://www.ncbi.nlm.nih.gov/pubmed?term=%22Duan%20J%22%5bAuthor%5d" TargetMode="External"/><Relationship Id="rId11" Type="http://schemas.openxmlformats.org/officeDocument/2006/relationships/hyperlink" Target="http://www.ncbi.nlm.nih.gov/pubmed?term=%22De%20Marte%20J%22%5bAuthor%5d" TargetMode="External"/><Relationship Id="rId24" Type="http://schemas.openxmlformats.org/officeDocument/2006/relationships/hyperlink" Target="http://www-ncbi-nlm-nih-gov.ezproxy.hsc.usf.edu/pubmed?term=%22Picard%20O%22%5bAuthor%5d" TargetMode="External"/><Relationship Id="rId5" Type="http://schemas.openxmlformats.org/officeDocument/2006/relationships/hyperlink" Target="http://www-ncbi-nlm-nih-gov.ezproxy.hsc.usf.edu/pubmed?term=%22Hunyady%20B%22%5bAuthor%5d" TargetMode="External"/><Relationship Id="rId15" Type="http://schemas.openxmlformats.org/officeDocument/2006/relationships/hyperlink" Target="http://www.ncbi.nlm.nih.gov/pubmed?term=%22Rh%C3%A9aume%20M%22%5bAuthor%5d" TargetMode="External"/><Relationship Id="rId23" Type="http://schemas.openxmlformats.org/officeDocument/2006/relationships/image" Target="../media/image10.jpeg"/><Relationship Id="rId10" Type="http://schemas.openxmlformats.org/officeDocument/2006/relationships/hyperlink" Target="http://www.ncbi.nlm.nih.gov/pubmed?term=%22Bolger%20G%22%5bAuthor%5d" TargetMode="External"/><Relationship Id="rId19" Type="http://schemas.openxmlformats.org/officeDocument/2006/relationships/hyperlink" Target="http://www.ncbi.nlm.nih.gov/pubmed?term=%22Cordingley%20MG%22%5bAuthor%5d" TargetMode="External"/><Relationship Id="rId4" Type="http://schemas.openxmlformats.org/officeDocument/2006/relationships/hyperlink" Target="http://www-ncbi-nlm-nih-gov.ezproxy.hsc.usf.edu/pubmed?term=%22Jacobson%20IM%22%5bAuthor%5d" TargetMode="External"/><Relationship Id="rId9" Type="http://schemas.openxmlformats.org/officeDocument/2006/relationships/hyperlink" Target="http://www.ncbi.nlm.nih.gov/pubmed?term=%22Amad%20M%22%5bAuthor%5d" TargetMode="External"/><Relationship Id="rId14" Type="http://schemas.openxmlformats.org/officeDocument/2006/relationships/hyperlink" Target="http://www.ncbi.nlm.nih.gov/pubmed?term=%22Jutras%20M%22%5bAuthor%5d" TargetMode="External"/><Relationship Id="rId2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ncbi.nlm.nih.gov/pubmed?term=%22Heim%20A%22%5bAuthor%5d" TargetMode="External"/><Relationship Id="rId2" Type="http://schemas.openxmlformats.org/officeDocument/2006/relationships/hyperlink" Target="http://www-ncbi-nlm-nih-gov.ezproxy.hsc.usf.edu/pubmed?term=%22Pawlotsky%20JM%22%5bAuthor%5d"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hyperlink" Target="http://www.ncbi.nlm.nih.gov/pubmed?term=%22Schiaroli%20E%22%5bAuthor%5d" TargetMode="External"/><Relationship Id="rId3" Type="http://schemas.openxmlformats.org/officeDocument/2006/relationships/hyperlink" Target="http://www.ncbi.nlm.nih.gov/pubmed?term=%22Francisci%20D%22%5bAuthor%5d" TargetMode="External"/><Relationship Id="rId7" Type="http://schemas.openxmlformats.org/officeDocument/2006/relationships/hyperlink" Target="http://www.ncbi.nlm.nih.gov/pubmed?term=%22Basile%20F%22%5bAuthor%5d" TargetMode="External"/><Relationship Id="rId2" Type="http://schemas.openxmlformats.org/officeDocument/2006/relationships/hyperlink" Target="http://www.ncbi.nlm.nih.gov/pubmed?term=%22Mencarelli%20A%22%5bAuthor%5d" TargetMode="External"/><Relationship Id="rId1" Type="http://schemas.openxmlformats.org/officeDocument/2006/relationships/slideLayout" Target="../slideLayouts/slideLayout7.xml"/><Relationship Id="rId6" Type="http://schemas.openxmlformats.org/officeDocument/2006/relationships/hyperlink" Target="http://www.ncbi.nlm.nih.gov/pubmed?term=%22Cipriani%20S%22%5bAuthor%5d" TargetMode="External"/><Relationship Id="rId11" Type="http://schemas.openxmlformats.org/officeDocument/2006/relationships/hyperlink" Target="http://www.ncbi.nlm.nih.gov/pubmed/22297608" TargetMode="External"/><Relationship Id="rId5" Type="http://schemas.openxmlformats.org/officeDocument/2006/relationships/hyperlink" Target="http://www.ncbi.nlm.nih.gov/pubmed?term=%22D'Amore%20C%22%5bAuthor%5d" TargetMode="External"/><Relationship Id="rId10" Type="http://schemas.openxmlformats.org/officeDocument/2006/relationships/hyperlink" Target="http://www.ncbi.nlm.nih.gov/pubmed?term=%22Fiorucci%20S%22%5bAuthor%5d" TargetMode="External"/><Relationship Id="rId4" Type="http://schemas.openxmlformats.org/officeDocument/2006/relationships/hyperlink" Target="http://www.ncbi.nlm.nih.gov/pubmed?term=%22Renga%20B%22%5bAuthor%5d" TargetMode="External"/><Relationship Id="rId9" Type="http://schemas.openxmlformats.org/officeDocument/2006/relationships/hyperlink" Target="http://www.ncbi.nlm.nih.gov/pubmed?term=%22Baldelli%20F%22%5bAuthor%5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www-ncbi-nlm-nih-gov.ezproxy.hsc.usf.edu/pubmed?term=%22P%C3%A1r%20A%22%5bAuthor%5d" TargetMode="External"/><Relationship Id="rId13" Type="http://schemas.openxmlformats.org/officeDocument/2006/relationships/hyperlink" Target="http://www-ncbi-nlm-nih-gov.ezproxy.hsc.usf.edu/pubmed?term=%22Hunyady%20B%22%5bAuthor%5d" TargetMode="External"/><Relationship Id="rId3" Type="http://schemas.openxmlformats.org/officeDocument/2006/relationships/hyperlink" Target="http://www.ncbi.nlm.nih.gov/pubmed?term=%22Sauerbrei%20A%22%5bAuthor%5d" TargetMode="External"/><Relationship Id="rId7" Type="http://schemas.openxmlformats.org/officeDocument/2006/relationships/hyperlink" Target="http://www-ncbi-nlm-nih-gov.ezproxy.hsc.usf.edu/pubmed?term=%22Gervain%20J%22%5bAuthor%5d" TargetMode="External"/><Relationship Id="rId12" Type="http://schemas.openxmlformats.org/officeDocument/2006/relationships/hyperlink" Target="http://www-ncbi-nlm-nih-gov.ezproxy.hsc.usf.edu/pubmed?term=%22Ujhelyi%20E%22%5bAuthor%5d"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www-ncbi-nlm-nih-gov.ezproxy.hsc.usf.edu/pubmed?term=%22Horv%C3%A1th%20G%22%5bAuthor%5d" TargetMode="External"/><Relationship Id="rId11" Type="http://schemas.openxmlformats.org/officeDocument/2006/relationships/hyperlink" Target="http://www-ncbi-nlm-nih-gov.ezproxy.hsc.usf.edu/pubmed?term=%22Tornai%20I%22%5bAuthor%5d" TargetMode="External"/><Relationship Id="rId5" Type="http://schemas.openxmlformats.org/officeDocument/2006/relationships/hyperlink" Target="http://www-ncbi-nlm-nih-gov.ezproxy.hsc.usf.edu/pubmed?term=%22Makara%20M%22%5bAuthor%5d" TargetMode="External"/><Relationship Id="rId10" Type="http://schemas.openxmlformats.org/officeDocument/2006/relationships/hyperlink" Target="http://www-ncbi-nlm-nih-gov.ezproxy.hsc.usf.edu/pubmed?term=%22Telegdy%20L%22%5bAuthor%5d" TargetMode="External"/><Relationship Id="rId4" Type="http://schemas.openxmlformats.org/officeDocument/2006/relationships/hyperlink" Target="http://www.ncbi.nlm.nih.gov/pubmed?term=%22Razonable%20RR%22%5bAuthor%5d" TargetMode="External"/><Relationship Id="rId9" Type="http://schemas.openxmlformats.org/officeDocument/2006/relationships/hyperlink" Target="http://www-ncbi-nlm-nih-gov.ezproxy.hsc.usf.edu/pubmed?term=%22Szalay%20F%22%5bAuthor%5d" TargetMode="External"/><Relationship Id="rId14" Type="http://schemas.openxmlformats.org/officeDocument/2006/relationships/hyperlink" Target="http://www.ncbi.nlm.nih.gov/pubmed/22402431"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pharmrev.aspetjournals.org/content/vol54/issue2/images/large/pg0220086001.jpeg"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0.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hyperlink" Target="http://images.google.hu/imgres?imgurl=http://bp0.blogger.com/_Zev81onBbJc/R-aCLKYgrSI/AAAAAAAABbo/2CfmP4spmXc/s200/494px-Polio_vaccine_poster.jpg&amp;imgrefurl=http://carbon-based-ghg.blogspot.com/2008_03_01_archive.html&amp;h=200&amp;w=165&amp;sz=14&amp;hl=hu&amp;start=9&amp;um=1&amp;usg=__GsBqwX7NbnYEav5yK3oikchGqbY=&amp;tbnid=DwNcRvx0Mtec5M:&amp;tbnh=104&amp;tbnw=86&amp;prev=/images?q=BEE+WELL+POLIO&amp;um=1&amp;hl=hu" TargetMode="External"/><Relationship Id="rId5" Type="http://schemas.openxmlformats.org/officeDocument/2006/relationships/image" Target="../media/image99.jpeg"/><Relationship Id="rId4" Type="http://schemas.openxmlformats.org/officeDocument/2006/relationships/hyperlink" Target="http://content.answers.com/main/content/wp/en-commons/thumb/4/40/180px-Poliodrops.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umw.edu/hisa/resources/Student%20Projects/McCreedy/students.umw.edu/_lmccr9sd/poliovaccine/images.html" TargetMode="Externa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hyperlink" Target="http://images.google.hu/imgres?imgurl=http://cache.eb.com/eb/image?id=8532&amp;rendTypeId=4&amp;imgrefurl=http://www.britannica.com/ebi/art-15672/Jonas-Salk&amp;h=300&amp;w=326&amp;sz=23&amp;hl=hu&amp;start=3&amp;um=1&amp;usg=__7F10uurdXmBdlId1AyfwTfMGQc8=&amp;tbnid=SH6Ot-bl7OfNyM:&amp;tbnh=109&amp;tbnw=118&amp;prev=/images?q=salk&amp;um=1&amp;hl=hu&amp;sa=N"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www-ncbi-nlm-nih-gov.ezproxy.hsc.usf.edu/pubmed?term=Udomsubpayakul%20U%5bAuthor%5d&amp;cauthor=true&amp;cauthor_uid=22295726" TargetMode="External"/><Relationship Id="rId3" Type="http://schemas.openxmlformats.org/officeDocument/2006/relationships/hyperlink" Target="http://www.ncbi.nlm.nih.gov.ezproxy.hsc.usf.edu/pubmed/19199935" TargetMode="External"/><Relationship Id="rId7" Type="http://schemas.openxmlformats.org/officeDocument/2006/relationships/hyperlink" Target="http://www-ncbi-nlm-nih-gov.ezproxy.hsc.usf.edu/pubmed?term=Sorakhunpipitkul%20L%5bAuthor%5d&amp;cauthor=true&amp;cauthor_uid=22295726" TargetMode="External"/><Relationship Id="rId2" Type="http://schemas.openxmlformats.org/officeDocument/2006/relationships/hyperlink" Target="http://www-ncbi-nlm-nih-gov.ezproxy.hsc.usf.edu/pubmed?term=Hampton%20T%5bAuthor%5d&amp;cauthor=true&amp;cauthor_uid=22357823" TargetMode="External"/><Relationship Id="rId1" Type="http://schemas.openxmlformats.org/officeDocument/2006/relationships/slideLayout" Target="../slideLayouts/slideLayout7.xml"/><Relationship Id="rId6" Type="http://schemas.openxmlformats.org/officeDocument/2006/relationships/hyperlink" Target="http://www-ncbi-nlm-nih-gov.ezproxy.hsc.usf.edu/pubmed?term=Punyagupta%20S%5bAuthor%5d&amp;cauthor=true&amp;cauthor_uid=22295726" TargetMode="External"/><Relationship Id="rId5" Type="http://schemas.openxmlformats.org/officeDocument/2006/relationships/hyperlink" Target="http://www-ncbi-nlm-nih-gov.ezproxy.hsc.usf.edu/pubmed?term=Srichaikul%20T%5bAuthor%5d&amp;cauthor=true&amp;cauthor_uid=22295726" TargetMode="External"/><Relationship Id="rId4" Type="http://schemas.openxmlformats.org/officeDocument/2006/relationships/hyperlink" Target="http://tinyurl.com/794eyb6"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www.ncbi.nlm.nih.gov.ezproxy.hsc.usf.edu/pubmed/19199935"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ncbi-nlm-nih-gov.ezproxy.hsc.usf.edu/pubmed?term=Kuo%20A%5bAuthor%5d&amp;cauthor=true&amp;cauthor_uid=22541703" TargetMode="External"/><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hyperlink" Target="http://www-ncbi-nlm-nih-gov.ezproxy.hsc.usf.edu/pubmed/22541703" TargetMode="External"/><Relationship Id="rId4" Type="http://schemas.openxmlformats.org/officeDocument/2006/relationships/hyperlink" Target="http://www-ncbi-nlm-nih-gov.ezproxy.hsc.usf.edu/pubmed?term=Gish%20R%5bAuthor%5d&amp;cauthor=true&amp;cauthor_uid=22541703"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23850" y="333375"/>
            <a:ext cx="8569325" cy="6340197"/>
          </a:xfrm>
          <a:prstGeom prst="rect">
            <a:avLst/>
          </a:prstGeom>
          <a:noFill/>
          <a:ln w="9525">
            <a:noFill/>
            <a:miter lim="800000"/>
            <a:headEnd/>
            <a:tailEnd/>
          </a:ln>
        </p:spPr>
        <p:txBody>
          <a:bodyPr>
            <a:spAutoFit/>
          </a:bodyPr>
          <a:lstStyle/>
          <a:p>
            <a:pPr algn="ctr"/>
            <a:r>
              <a:rPr lang="hu-HU" sz="2800" b="1" dirty="0">
                <a:solidFill>
                  <a:srgbClr val="FFFF00"/>
                </a:solidFill>
              </a:rPr>
              <a:t>VÍRUS KEMOTHERÁPIA – 2012</a:t>
            </a:r>
          </a:p>
          <a:p>
            <a:pPr algn="ctr"/>
            <a:endParaRPr lang="hu-HU" sz="1400" b="1" dirty="0">
              <a:solidFill>
                <a:srgbClr val="FFFF00"/>
              </a:solidFill>
            </a:endParaRPr>
          </a:p>
          <a:p>
            <a:pPr algn="ctr"/>
            <a:r>
              <a:rPr lang="hu-HU" sz="2800" b="1" dirty="0">
                <a:solidFill>
                  <a:srgbClr val="FFFF00"/>
                </a:solidFill>
              </a:rPr>
              <a:t>SOTE Gyógyszerész Kar Május 19</a:t>
            </a:r>
          </a:p>
          <a:p>
            <a:pPr algn="ctr"/>
            <a:endParaRPr lang="hu-HU" sz="1400" b="1" dirty="0">
              <a:solidFill>
                <a:srgbClr val="FFFF00"/>
              </a:solidFill>
            </a:endParaRPr>
          </a:p>
          <a:p>
            <a:pPr algn="ctr"/>
            <a:r>
              <a:rPr lang="hu-HU" sz="1600" b="1" dirty="0">
                <a:solidFill>
                  <a:srgbClr val="FFFF00"/>
                </a:solidFill>
              </a:rPr>
              <a:t>Berencsi György III OEK</a:t>
            </a:r>
          </a:p>
          <a:p>
            <a:pPr algn="ctr"/>
            <a:endParaRPr lang="hu-HU" b="1" dirty="0">
              <a:solidFill>
                <a:srgbClr val="FFFF00"/>
              </a:solidFill>
            </a:endParaRPr>
          </a:p>
          <a:p>
            <a:r>
              <a:rPr lang="hu-HU" b="1" dirty="0">
                <a:solidFill>
                  <a:srgbClr val="FFFF00"/>
                </a:solidFill>
              </a:rPr>
              <a:t>Heveny és Krónikus Hepatitis C vírus (HCV) és akut HCV fertőzés</a:t>
            </a:r>
          </a:p>
          <a:p>
            <a:r>
              <a:rPr lang="hu-HU" b="1" dirty="0">
                <a:solidFill>
                  <a:srgbClr val="FFFF00"/>
                </a:solidFill>
              </a:rPr>
              <a:t>Idült Hepatitis B vírus (HBV) és HBV+HDV fertőzések</a:t>
            </a:r>
          </a:p>
          <a:p>
            <a:r>
              <a:rPr lang="hu-HU" b="1" dirty="0" err="1">
                <a:solidFill>
                  <a:srgbClr val="FFFF00"/>
                </a:solidFill>
              </a:rPr>
              <a:t>Alfaherpesvírus</a:t>
            </a:r>
            <a:r>
              <a:rPr lang="hu-HU" b="1" dirty="0">
                <a:solidFill>
                  <a:srgbClr val="FFFF00"/>
                </a:solidFill>
              </a:rPr>
              <a:t> fertőzések</a:t>
            </a:r>
          </a:p>
          <a:p>
            <a:r>
              <a:rPr lang="hu-HU" b="1" dirty="0">
                <a:solidFill>
                  <a:srgbClr val="FFFF00"/>
                </a:solidFill>
              </a:rPr>
              <a:t>Béta- és </a:t>
            </a:r>
            <a:r>
              <a:rPr lang="hu-HU" b="1" dirty="0" err="1">
                <a:solidFill>
                  <a:srgbClr val="FFFF00"/>
                </a:solidFill>
              </a:rPr>
              <a:t>Gamma-Herpesvírus</a:t>
            </a:r>
            <a:r>
              <a:rPr lang="hu-HU" b="1" dirty="0">
                <a:solidFill>
                  <a:srgbClr val="FFFF00"/>
                </a:solidFill>
              </a:rPr>
              <a:t> fertőzések</a:t>
            </a:r>
          </a:p>
          <a:p>
            <a:r>
              <a:rPr lang="hu-HU" b="1" dirty="0">
                <a:solidFill>
                  <a:srgbClr val="FFFF00"/>
                </a:solidFill>
              </a:rPr>
              <a:t>Szervátültetésben részesültek, AIDS betegek és </a:t>
            </a:r>
            <a:r>
              <a:rPr lang="hu-HU" b="1" dirty="0" err="1">
                <a:solidFill>
                  <a:srgbClr val="FFFF00"/>
                </a:solidFill>
              </a:rPr>
              <a:t>herpesvírus</a:t>
            </a:r>
            <a:r>
              <a:rPr lang="hu-HU" b="1" dirty="0">
                <a:solidFill>
                  <a:srgbClr val="FFFF00"/>
                </a:solidFill>
              </a:rPr>
              <a:t> </a:t>
            </a:r>
            <a:r>
              <a:rPr lang="hu-HU" b="1" dirty="0" err="1">
                <a:solidFill>
                  <a:srgbClr val="FFFF00"/>
                </a:solidFill>
              </a:rPr>
              <a:t>retinitisek</a:t>
            </a:r>
            <a:r>
              <a:rPr lang="hu-HU" b="1" dirty="0">
                <a:solidFill>
                  <a:srgbClr val="FFFF00"/>
                </a:solidFill>
              </a:rPr>
              <a:t> 	</a:t>
            </a:r>
            <a:r>
              <a:rPr lang="hu-HU" b="1" dirty="0" err="1">
                <a:solidFill>
                  <a:srgbClr val="FFFF00"/>
                </a:solidFill>
              </a:rPr>
              <a:t>antiherpes</a:t>
            </a:r>
            <a:r>
              <a:rPr lang="hu-HU" b="1" dirty="0">
                <a:solidFill>
                  <a:srgbClr val="FFFF00"/>
                </a:solidFill>
              </a:rPr>
              <a:t> kezelése </a:t>
            </a:r>
          </a:p>
          <a:p>
            <a:r>
              <a:rPr lang="hu-HU" b="1" dirty="0">
                <a:solidFill>
                  <a:srgbClr val="FFFF00"/>
                </a:solidFill>
              </a:rPr>
              <a:t>Influenzavírus gátlószerek</a:t>
            </a:r>
          </a:p>
          <a:p>
            <a:r>
              <a:rPr lang="hu-HU" b="1" dirty="0">
                <a:solidFill>
                  <a:srgbClr val="FFFF00"/>
                </a:solidFill>
              </a:rPr>
              <a:t>A légúti óriássejtes vírus (</a:t>
            </a:r>
            <a:r>
              <a:rPr lang="hu-HU" b="1" dirty="0" err="1">
                <a:solidFill>
                  <a:srgbClr val="FFFF00"/>
                </a:solidFill>
              </a:rPr>
              <a:t>Respiratory</a:t>
            </a:r>
            <a:r>
              <a:rPr lang="hu-HU" b="1" dirty="0">
                <a:solidFill>
                  <a:srgbClr val="FFFF00"/>
                </a:solidFill>
              </a:rPr>
              <a:t> </a:t>
            </a:r>
            <a:r>
              <a:rPr lang="hu-HU" b="1" dirty="0" err="1">
                <a:solidFill>
                  <a:srgbClr val="FFFF00"/>
                </a:solidFill>
              </a:rPr>
              <a:t>syncytial</a:t>
            </a:r>
            <a:r>
              <a:rPr lang="hu-HU" b="1" dirty="0">
                <a:solidFill>
                  <a:srgbClr val="FFFF00"/>
                </a:solidFill>
              </a:rPr>
              <a:t> </a:t>
            </a:r>
            <a:r>
              <a:rPr lang="hu-HU" b="1" dirty="0" err="1">
                <a:solidFill>
                  <a:srgbClr val="FFFF00"/>
                </a:solidFill>
              </a:rPr>
              <a:t>virus</a:t>
            </a:r>
            <a:r>
              <a:rPr lang="hu-HU" b="1" dirty="0">
                <a:solidFill>
                  <a:srgbClr val="FFFF00"/>
                </a:solidFill>
              </a:rPr>
              <a:t>) gátlása</a:t>
            </a:r>
          </a:p>
          <a:p>
            <a:r>
              <a:rPr lang="hu-HU" b="1" dirty="0">
                <a:solidFill>
                  <a:srgbClr val="FFFF00"/>
                </a:solidFill>
              </a:rPr>
              <a:t>RNS-vírusok okozta agyvelőgyulladások kezelése és vérzéses lázak</a:t>
            </a:r>
          </a:p>
          <a:p>
            <a:r>
              <a:rPr lang="hu-HU" b="1" dirty="0" err="1">
                <a:solidFill>
                  <a:srgbClr val="FFFF00"/>
                </a:solidFill>
              </a:rPr>
              <a:t>Picornavírusok</a:t>
            </a:r>
            <a:r>
              <a:rPr lang="hu-HU" b="1" dirty="0">
                <a:solidFill>
                  <a:srgbClr val="FFFF00"/>
                </a:solidFill>
              </a:rPr>
              <a:t> </a:t>
            </a:r>
            <a:r>
              <a:rPr lang="hu-HU" b="1" dirty="0" err="1">
                <a:solidFill>
                  <a:srgbClr val="FFFF00"/>
                </a:solidFill>
              </a:rPr>
              <a:t>adszorbcióját</a:t>
            </a:r>
            <a:r>
              <a:rPr lang="hu-HU" b="1" dirty="0">
                <a:solidFill>
                  <a:srgbClr val="FFFF00"/>
                </a:solidFill>
              </a:rPr>
              <a:t> gátló </a:t>
            </a:r>
            <a:r>
              <a:rPr lang="hu-HU" b="1" dirty="0" err="1">
                <a:solidFill>
                  <a:srgbClr val="FFFF00"/>
                </a:solidFill>
              </a:rPr>
              <a:t>Plekonaril</a:t>
            </a:r>
            <a:r>
              <a:rPr lang="hu-HU" b="1" dirty="0">
                <a:solidFill>
                  <a:srgbClr val="FFFF00"/>
                </a:solidFill>
              </a:rPr>
              <a:t> valamint kísérleti 	</a:t>
            </a:r>
          </a:p>
          <a:p>
            <a:r>
              <a:rPr lang="hu-HU" b="1" dirty="0">
                <a:solidFill>
                  <a:srgbClr val="FFFF00"/>
                </a:solidFill>
              </a:rPr>
              <a:t>	RNS-FÜGGŐ RNS-POLIMERÁZ GÁTLÓ gyógyszerek</a:t>
            </a:r>
          </a:p>
          <a:p>
            <a:r>
              <a:rPr lang="hu-HU" b="1" dirty="0" err="1">
                <a:solidFill>
                  <a:srgbClr val="FFFF00"/>
                </a:solidFill>
              </a:rPr>
              <a:t>Poxvírus</a:t>
            </a:r>
            <a:r>
              <a:rPr lang="hu-HU" b="1" dirty="0">
                <a:solidFill>
                  <a:srgbClr val="FFFF00"/>
                </a:solidFill>
              </a:rPr>
              <a:t> gátlószerek</a:t>
            </a:r>
          </a:p>
          <a:p>
            <a:r>
              <a:rPr lang="hu-HU" b="1" dirty="0">
                <a:solidFill>
                  <a:srgbClr val="FFFF00"/>
                </a:solidFill>
              </a:rPr>
              <a:t>HIV/AIDS </a:t>
            </a:r>
            <a:r>
              <a:rPr lang="hu-HU" b="1" dirty="0" err="1" smtClean="0">
                <a:solidFill>
                  <a:srgbClr val="FFFF00"/>
                </a:solidFill>
              </a:rPr>
              <a:t>vírusgátlószerek</a:t>
            </a:r>
            <a:endParaRPr lang="hu-HU" b="1" dirty="0" smtClean="0">
              <a:solidFill>
                <a:srgbClr val="FFFF00"/>
              </a:solidFill>
            </a:endParaRPr>
          </a:p>
          <a:p>
            <a:r>
              <a:rPr lang="hu-HU" b="1" dirty="0" err="1" smtClean="0">
                <a:solidFill>
                  <a:srgbClr val="FFFF00"/>
                </a:solidFill>
              </a:rPr>
              <a:t>Papilloma-</a:t>
            </a:r>
            <a:r>
              <a:rPr lang="hu-HU" b="1" dirty="0" smtClean="0">
                <a:solidFill>
                  <a:srgbClr val="FFFF00"/>
                </a:solidFill>
              </a:rPr>
              <a:t> </a:t>
            </a:r>
            <a:r>
              <a:rPr lang="hu-HU" b="1" dirty="0" err="1" smtClean="0">
                <a:solidFill>
                  <a:srgbClr val="FFFF00"/>
                </a:solidFill>
              </a:rPr>
              <a:t>Polyomavírus</a:t>
            </a:r>
            <a:r>
              <a:rPr lang="hu-HU" b="1" smtClean="0">
                <a:solidFill>
                  <a:srgbClr val="FFFF00"/>
                </a:solidFill>
              </a:rPr>
              <a:t> gátlószerek</a:t>
            </a:r>
            <a:endParaRPr lang="hu-HU" b="1">
              <a:solidFill>
                <a:srgbClr val="FFFF00"/>
              </a:solidFill>
            </a:endParaRPr>
          </a:p>
          <a:p>
            <a:r>
              <a:rPr lang="hu-HU" b="1" dirty="0">
                <a:solidFill>
                  <a:srgbClr val="FFFF00"/>
                </a:solidFill>
              </a:rPr>
              <a:t>A  cannabis származékok és egyéb kínai növényi eredetű kísérleti anyagok</a:t>
            </a:r>
          </a:p>
          <a:p>
            <a:r>
              <a:rPr lang="hu-HU" b="1" dirty="0">
                <a:solidFill>
                  <a:srgbClr val="FFFF00"/>
                </a:solidFill>
              </a:rPr>
              <a:t>„Humanizált” </a:t>
            </a:r>
            <a:r>
              <a:rPr lang="hu-HU" b="1" dirty="0" err="1">
                <a:solidFill>
                  <a:srgbClr val="FFFF00"/>
                </a:solidFill>
              </a:rPr>
              <a:t>monoklonális</a:t>
            </a:r>
            <a:r>
              <a:rPr lang="hu-HU" b="1" dirty="0">
                <a:solidFill>
                  <a:srgbClr val="FFFF00"/>
                </a:solidFill>
              </a:rPr>
              <a:t> ellenanyagok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Grp="1" noChangeAspect="1" noChangeArrowheads="1"/>
          </p:cNvPicPr>
          <p:nvPr>
            <p:ph sz="half" idx="1"/>
          </p:nvPr>
        </p:nvPicPr>
        <p:blipFill>
          <a:blip r:embed="rId2" cstate="print"/>
          <a:srcRect/>
          <a:stretch>
            <a:fillRect/>
          </a:stretch>
        </p:blipFill>
        <p:spPr>
          <a:xfrm>
            <a:off x="179388" y="115888"/>
            <a:ext cx="4038600" cy="5589587"/>
          </a:xfrm>
        </p:spPr>
      </p:pic>
      <p:sp>
        <p:nvSpPr>
          <p:cNvPr id="196612" name="Rectangle 4"/>
          <p:cNvSpPr>
            <a:spLocks noGrp="1" noChangeArrowheads="1"/>
          </p:cNvSpPr>
          <p:nvPr>
            <p:ph sz="half" idx="2"/>
          </p:nvPr>
        </p:nvSpPr>
        <p:spPr>
          <a:xfrm>
            <a:off x="4648200" y="188913"/>
            <a:ext cx="4495800" cy="6335712"/>
          </a:xfrm>
        </p:spPr>
        <p:txBody>
          <a:bodyPr/>
          <a:lstStyle/>
          <a:p>
            <a:pPr>
              <a:buFont typeface="Wingdings" pitchFamily="2" charset="2"/>
              <a:buNone/>
              <a:defRPr/>
            </a:pPr>
            <a:r>
              <a:rPr lang="hu-HU" sz="1400" b="1" dirty="0">
                <a:solidFill>
                  <a:srgbClr val="FFFF00"/>
                </a:solidFill>
                <a:effectLst>
                  <a:outerShdw blurRad="38100" dist="38100" dir="2700000" algn="tl">
                    <a:srgbClr val="FFFFFF"/>
                  </a:outerShdw>
                </a:effectLst>
              </a:rPr>
              <a:t>A KOLESZTERINHEZ KÖTŐDŐ AMPHOTERICIN B METILÉSZTER GÁTOLJA A HIV 1 SZAPORODÁSÁT</a:t>
            </a:r>
          </a:p>
          <a:p>
            <a:pPr>
              <a:buFont typeface="Wingdings" pitchFamily="2" charset="2"/>
              <a:buNone/>
              <a:defRPr/>
            </a:pPr>
            <a:r>
              <a:rPr lang="en-US" sz="1800" dirty="0"/>
              <a:t>Figure 1.</a:t>
            </a:r>
            <a:r>
              <a:rPr lang="hu-HU" sz="1800" dirty="0"/>
              <a:t> </a:t>
            </a:r>
            <a:r>
              <a:rPr lang="en-US" sz="1800" dirty="0"/>
              <a:t>Schematic representation of 1–570 RNA. (A) Primary structure, where mapping of band X is indicated relative to 1–570 RNA and previously published products of the </a:t>
            </a:r>
            <a:r>
              <a:rPr lang="en-US" sz="1800" dirty="0" err="1"/>
              <a:t>RNase</a:t>
            </a:r>
            <a:r>
              <a:rPr lang="en-US" sz="1800" dirty="0"/>
              <a:t> III reaction with RNA in the closed conformation (‘C’). (B) Proposed secondary structures. Left: closed (‘C’) conformation. Solid arrowheads indicate the </a:t>
            </a:r>
            <a:r>
              <a:rPr lang="en-US" sz="1800" dirty="0" err="1"/>
              <a:t>RNase</a:t>
            </a:r>
            <a:r>
              <a:rPr lang="en-US" sz="1800" dirty="0"/>
              <a:t> III cleavages in the LRA. Right: linear open (‘O’) conformation; new cleavage in stem-loop VI indicated with an arrow; (C) detailed sequences of the double helical elements recognized by </a:t>
            </a:r>
            <a:r>
              <a:rPr lang="en-US" sz="1800" dirty="0" err="1"/>
              <a:t>RNase</a:t>
            </a:r>
            <a:r>
              <a:rPr lang="en-US" sz="1800" dirty="0"/>
              <a:t> III.</a:t>
            </a:r>
            <a:endParaRPr lang="hu-HU" sz="1800" dirty="0"/>
          </a:p>
          <a:p>
            <a:pPr>
              <a:buFont typeface="Wingdings" pitchFamily="2" charset="2"/>
              <a:buNone/>
              <a:defRPr/>
            </a:pPr>
            <a:r>
              <a:rPr lang="hu-HU" sz="1800" dirty="0" smtClean="0"/>
              <a:t>Díaz-Toledano </a:t>
            </a:r>
            <a:r>
              <a:rPr lang="hu-HU" sz="1800" dirty="0"/>
              <a:t>R, Ariza-Mateos A, Birk A, Martínez-García B, Gómez J.: In vitro characterization of a miR-122-sensitive double-helical switch element in the 5' region of hepatitis C virus RNA. Nucleic Acids Res. 2009 Sep;37(16):5498-510. Epub 2009 Jul 3.</a:t>
            </a:r>
          </a:p>
        </p:txBody>
      </p:sp>
      <p:sp>
        <p:nvSpPr>
          <p:cNvPr id="25604" name="Text Box 5"/>
          <p:cNvSpPr txBox="1">
            <a:spLocks noChangeArrowheads="1"/>
          </p:cNvSpPr>
          <p:nvPr/>
        </p:nvSpPr>
        <p:spPr bwMode="auto">
          <a:xfrm>
            <a:off x="107950" y="5805488"/>
            <a:ext cx="4537075" cy="915987"/>
          </a:xfrm>
          <a:prstGeom prst="rect">
            <a:avLst/>
          </a:prstGeom>
          <a:noFill/>
          <a:ln w="9525">
            <a:noFill/>
            <a:miter lim="800000"/>
            <a:headEnd/>
            <a:tailEnd/>
          </a:ln>
        </p:spPr>
        <p:txBody>
          <a:bodyPr>
            <a:spAutoFit/>
          </a:bodyPr>
          <a:lstStyle/>
          <a:p>
            <a:pPr>
              <a:spcBef>
                <a:spcPct val="50000"/>
              </a:spcBef>
            </a:pPr>
            <a:r>
              <a:rPr lang="hu-HU" b="1">
                <a:solidFill>
                  <a:srgbClr val="FFFF00"/>
                </a:solidFill>
              </a:rPr>
              <a:t>AZ RNaz III HASÍTÁS MÓDOSÍTÁSÁVAL A miRNA-122 GÁTOLJA A AHEPATITIS C VÍRUS SZAPORODÁSÁT</a:t>
            </a:r>
          </a:p>
        </p:txBody>
      </p:sp>
      <p:sp>
        <p:nvSpPr>
          <p:cNvPr id="25605" name="TextBox 5"/>
          <p:cNvSpPr txBox="1">
            <a:spLocks noChangeArrowheads="1"/>
          </p:cNvSpPr>
          <p:nvPr/>
        </p:nvSpPr>
        <p:spPr bwMode="auto">
          <a:xfrm>
            <a:off x="250825" y="4724400"/>
            <a:ext cx="2520950" cy="923925"/>
          </a:xfrm>
          <a:prstGeom prst="rect">
            <a:avLst/>
          </a:prstGeom>
          <a:noFill/>
          <a:ln w="9525">
            <a:noFill/>
            <a:miter lim="800000"/>
            <a:headEnd/>
            <a:tailEnd/>
          </a:ln>
        </p:spPr>
        <p:txBody>
          <a:bodyPr>
            <a:spAutoFit/>
          </a:bodyPr>
          <a:lstStyle/>
          <a:p>
            <a:r>
              <a:rPr lang="hu-HU" b="1">
                <a:solidFill>
                  <a:srgbClr val="FF0000"/>
                </a:solidFill>
              </a:rPr>
              <a:t>A NYILAKKAL JELÖLT RNáz III HASÍTÁSI HELYEK</a:t>
            </a:r>
          </a:p>
        </p:txBody>
      </p:sp>
      <p:cxnSp>
        <p:nvCxnSpPr>
          <p:cNvPr id="8" name="Straight Arrow Connector 7"/>
          <p:cNvCxnSpPr/>
          <p:nvPr/>
        </p:nvCxnSpPr>
        <p:spPr>
          <a:xfrm>
            <a:off x="96838" y="2492896"/>
            <a:ext cx="0" cy="16561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a:off x="3203848" y="2420888"/>
            <a:ext cx="432048" cy="10081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95288" y="0"/>
            <a:ext cx="8748712" cy="2133600"/>
          </a:xfrm>
        </p:spPr>
        <p:txBody>
          <a:bodyPr/>
          <a:lstStyle/>
          <a:p>
            <a:pPr>
              <a:defRPr/>
            </a:pPr>
            <a:r>
              <a:rPr lang="hu-HU" sz="1600" dirty="0"/>
              <a:t>Modi AA, Feld JJ, Park Y, Kleiner DE, Everhart JE, Liang TJ, Hoofnagle JH.: Increased caffeine consumption is associated with reduced hepatic fibrosis. Hepatology. 2010 Jan;51(1):201-9</a:t>
            </a:r>
            <a:br>
              <a:rPr lang="hu-HU" sz="1600" dirty="0"/>
            </a:br>
            <a:r>
              <a:rPr lang="hu-HU" sz="1600" b="1" dirty="0">
                <a:solidFill>
                  <a:srgbClr val="FFFF00"/>
                </a:solidFill>
              </a:rPr>
              <a:t>FOKOZOTT KOFFEIN FOGYASZTÁS LASSÍTJA A MÁJZSUGORODÁS ÜTEMÉT</a:t>
            </a:r>
            <a:br>
              <a:rPr lang="hu-HU" sz="1600" b="1" dirty="0">
                <a:solidFill>
                  <a:srgbClr val="FFFF00"/>
                </a:solidFill>
              </a:rPr>
            </a:br>
            <a:r>
              <a:rPr lang="hu-HU" sz="2000" b="1" dirty="0">
                <a:solidFill>
                  <a:srgbClr val="99FFCC"/>
                </a:solidFill>
              </a:rPr>
              <a:t>A HEPATITIS B VÍRUS (HEPADNA RETROVÍRUS) GENETIKAI SZERKEZETE</a:t>
            </a:r>
            <a:r>
              <a:rPr lang="hu-HU" sz="1600" b="1" dirty="0">
                <a:solidFill>
                  <a:srgbClr val="FFFF00"/>
                </a:solidFill>
              </a:rPr>
              <a:t/>
            </a:r>
            <a:br>
              <a:rPr lang="hu-HU" sz="1600" b="1" dirty="0">
                <a:solidFill>
                  <a:srgbClr val="FFFF00"/>
                </a:solidFill>
              </a:rPr>
            </a:br>
            <a:r>
              <a:rPr lang="hu-HU" sz="1600" b="1" dirty="0">
                <a:solidFill>
                  <a:srgbClr val="FFFF00"/>
                </a:solidFill>
              </a:rPr>
              <a:t>„OLYAN RETROVÍRUS, AMELY MEGTANULT A KROMOSZOMÁLIS INTEGRÁCIÓ NÉLKÜL SZAPORODNI</a:t>
            </a:r>
            <a:endParaRPr lang="hu-HU" sz="1600" dirty="0"/>
          </a:p>
        </p:txBody>
      </p:sp>
      <p:pic>
        <p:nvPicPr>
          <p:cNvPr id="26627" name="Picture 3"/>
          <p:cNvPicPr>
            <a:picLocks noGrp="1" noChangeAspect="1" noChangeArrowheads="1"/>
          </p:cNvPicPr>
          <p:nvPr>
            <p:ph type="body" idx="1"/>
          </p:nvPr>
        </p:nvPicPr>
        <p:blipFill>
          <a:blip r:embed="rId2" cstate="print"/>
          <a:srcRect/>
          <a:stretch>
            <a:fillRect/>
          </a:stretch>
        </p:blipFill>
        <p:spPr>
          <a:xfrm>
            <a:off x="395288" y="2205038"/>
            <a:ext cx="8229600" cy="4530725"/>
          </a:xfrm>
        </p:spPr>
      </p:pic>
      <p:sp>
        <p:nvSpPr>
          <p:cNvPr id="26628" name="AutoShape 4"/>
          <p:cNvSpPr>
            <a:spLocks noChangeArrowheads="1"/>
          </p:cNvSpPr>
          <p:nvPr/>
        </p:nvSpPr>
        <p:spPr bwMode="auto">
          <a:xfrm>
            <a:off x="8027988" y="3284538"/>
            <a:ext cx="485775" cy="976312"/>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323850" y="0"/>
            <a:ext cx="8496300" cy="5229225"/>
          </a:xfrm>
          <a:prstGeom prst="rect">
            <a:avLst/>
          </a:prstGeom>
          <a:noFill/>
          <a:ln w="9525">
            <a:noFill/>
            <a:miter lim="800000"/>
            <a:headEnd/>
            <a:tailEnd/>
          </a:ln>
        </p:spPr>
      </p:pic>
      <p:sp>
        <p:nvSpPr>
          <p:cNvPr id="27651" name="TextBox 2"/>
          <p:cNvSpPr txBox="1">
            <a:spLocks noChangeArrowheads="1"/>
          </p:cNvSpPr>
          <p:nvPr/>
        </p:nvSpPr>
        <p:spPr bwMode="auto">
          <a:xfrm>
            <a:off x="0" y="5229225"/>
            <a:ext cx="9144000" cy="1477963"/>
          </a:xfrm>
          <a:prstGeom prst="rect">
            <a:avLst/>
          </a:prstGeom>
          <a:noFill/>
          <a:ln w="9525">
            <a:noFill/>
            <a:miter lim="800000"/>
            <a:headEnd/>
            <a:tailEnd/>
          </a:ln>
        </p:spPr>
        <p:txBody>
          <a:bodyPr>
            <a:spAutoFit/>
          </a:bodyPr>
          <a:lstStyle/>
          <a:p>
            <a:r>
              <a:rPr lang="hu-HU">
                <a:latin typeface="Corbel" pitchFamily="34" charset="0"/>
              </a:rPr>
              <a:t>Krónikus hepatitis B és D kezelésének algoritmusa. Jelölések: folyamatos nyíl: kötelező lépés; szaggatott nyíl: nem kötelező lépés. Rövidítések: hepatitis B vírus </a:t>
            </a:r>
            <a:r>
              <a:rPr lang="hu-HU" i="1">
                <a:latin typeface="Corbel" pitchFamily="34" charset="0"/>
              </a:rPr>
              <a:t>(HBV); hepatitis D vírus HDV); hepatitis B felszíni antigén (HBsAg); hepatitis B enve lope antigén (HBeAg), alanin-aminotransz-feráz (ALT); hepatitisaktivitási index (HAI); tranziens elasztográfiával KPa-ban meghatározott májtömöttség (LS); interferon (IFN); pegilált interferon (Peg-IFN); nukleozid/nukleotid analóg (NA)</a:t>
            </a:r>
            <a:endParaRPr lang="hu-HU">
              <a:latin typeface="Corbe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9550"/>
            <a:ext cx="9144000" cy="6924675"/>
          </a:xfrm>
          <a:prstGeom prst="rect">
            <a:avLst/>
          </a:prstGeom>
        </p:spPr>
        <p:txBody>
          <a:bodyPr>
            <a:spAutoFit/>
          </a:bodyPr>
          <a:lstStyle/>
          <a:p>
            <a:pPr fontAlgn="auto">
              <a:spcBef>
                <a:spcPts val="0"/>
              </a:spcBef>
              <a:spcAft>
                <a:spcPts val="0"/>
              </a:spcAft>
              <a:defRPr/>
            </a:pPr>
            <a:r>
              <a:rPr lang="hu-HU" sz="2000" b="1" dirty="0">
                <a:solidFill>
                  <a:srgbClr val="FFFF00"/>
                </a:solidFill>
                <a:latin typeface="+mn-lt"/>
              </a:rPr>
              <a:t>ADEFOVIR 	</a:t>
            </a:r>
            <a:r>
              <a:rPr lang="hu-HU" dirty="0">
                <a:latin typeface="+mn-lt"/>
              </a:rPr>
              <a:t>10 mg orally 	 Acyclic nucleotide		 Nephrotoxicity	RT</a:t>
            </a:r>
          </a:p>
          <a:p>
            <a:pPr fontAlgn="auto">
              <a:spcBef>
                <a:spcPts val="0"/>
              </a:spcBef>
              <a:spcAft>
                <a:spcPts val="0"/>
              </a:spcAft>
              <a:defRPr/>
            </a:pPr>
            <a:r>
              <a:rPr lang="hu-HU" dirty="0">
                <a:latin typeface="+mn-lt"/>
              </a:rPr>
              <a:t>		once daily	 analogue of 		 Lactic acidosis	 N236T</a:t>
            </a:r>
          </a:p>
          <a:p>
            <a:pPr fontAlgn="auto">
              <a:spcBef>
                <a:spcPts val="0"/>
              </a:spcBef>
              <a:spcAft>
                <a:spcPts val="0"/>
              </a:spcAft>
              <a:defRPr/>
            </a:pPr>
            <a:r>
              <a:rPr lang="hu-HU" dirty="0">
                <a:latin typeface="+mn-lt"/>
              </a:rPr>
              <a:t>      							 Rebound hepatitis</a:t>
            </a:r>
          </a:p>
          <a:p>
            <a:pPr fontAlgn="auto">
              <a:spcBef>
                <a:spcPts val="0"/>
              </a:spcBef>
              <a:spcAft>
                <a:spcPts val="0"/>
              </a:spcAft>
              <a:defRPr/>
            </a:pPr>
            <a:r>
              <a:rPr lang="hu-HU" sz="2000" b="1" dirty="0">
                <a:solidFill>
                  <a:srgbClr val="FFFF00"/>
                </a:solidFill>
                <a:latin typeface="+mn-lt"/>
              </a:rPr>
              <a:t>EMTRICITABINE</a:t>
            </a:r>
            <a:r>
              <a:rPr lang="hu-HU" dirty="0">
                <a:latin typeface="+mn-lt"/>
              </a:rPr>
              <a:t> 200 mg orally 	 Nucleoside analogue 	 Lactic acidosis	RT</a:t>
            </a:r>
          </a:p>
          <a:p>
            <a:pPr fontAlgn="auto">
              <a:spcBef>
                <a:spcPts val="0"/>
              </a:spcBef>
              <a:spcAft>
                <a:spcPts val="0"/>
              </a:spcAft>
              <a:defRPr/>
            </a:pPr>
            <a:r>
              <a:rPr lang="hu-HU" dirty="0">
                <a:latin typeface="+mn-lt"/>
              </a:rPr>
              <a:t>		once daily 	of cytidine 	                   Rebound hepatitis M204V/I      		            Cross- resistance with lamivudine        Combination with tenofovir </a:t>
            </a:r>
          </a:p>
          <a:p>
            <a:pPr fontAlgn="auto">
              <a:spcBef>
                <a:spcPts val="0"/>
              </a:spcBef>
              <a:spcAft>
                <a:spcPts val="0"/>
              </a:spcAft>
              <a:defRPr/>
            </a:pPr>
            <a:r>
              <a:rPr lang="hu-HU" sz="2000" b="1" dirty="0">
                <a:solidFill>
                  <a:srgbClr val="FFFF00"/>
                </a:solidFill>
                <a:latin typeface="+mn-lt"/>
              </a:rPr>
              <a:t>ENTECAVIR</a:t>
            </a:r>
            <a:r>
              <a:rPr lang="hu-HU" dirty="0">
                <a:latin typeface="+mn-lt"/>
              </a:rPr>
              <a:t> (1)	0.5 mg orally	 Nucleoside analogue	Well tolerated	RT</a:t>
            </a:r>
          </a:p>
          <a:p>
            <a:pPr fontAlgn="auto">
              <a:spcBef>
                <a:spcPts val="0"/>
              </a:spcBef>
              <a:spcAft>
                <a:spcPts val="0"/>
              </a:spcAft>
              <a:defRPr/>
            </a:pPr>
            <a:r>
              <a:rPr lang="hu-HU" dirty="0">
                <a:latin typeface="+mn-lt"/>
              </a:rPr>
              <a:t>		once daily 	of guanosine  		 High barrier to resistance</a:t>
            </a:r>
          </a:p>
          <a:p>
            <a:pPr fontAlgn="auto">
              <a:spcBef>
                <a:spcPts val="0"/>
              </a:spcBef>
              <a:spcAft>
                <a:spcPts val="0"/>
              </a:spcAft>
              <a:defRPr/>
            </a:pPr>
            <a:r>
              <a:rPr lang="hu-HU" dirty="0">
                <a:latin typeface="+mn-lt"/>
              </a:rPr>
              <a:t>		 1 mg orally 				Lactic acidosis   requires 3 		 once daily 	 Rebound hepatitis 		mutations                 M204V/I </a:t>
            </a:r>
          </a:p>
          <a:p>
            <a:pPr fontAlgn="auto">
              <a:spcBef>
                <a:spcPts val="0"/>
              </a:spcBef>
              <a:spcAft>
                <a:spcPts val="0"/>
              </a:spcAft>
              <a:defRPr/>
            </a:pPr>
            <a:r>
              <a:rPr lang="hu-HU" dirty="0">
                <a:latin typeface="+mn-lt"/>
              </a:rPr>
              <a:t>		For  treatment-experienced    	T184S/A/I/L ; S202G/C or M250L</a:t>
            </a:r>
          </a:p>
          <a:p>
            <a:pPr fontAlgn="auto">
              <a:spcBef>
                <a:spcPts val="0"/>
              </a:spcBef>
              <a:spcAft>
                <a:spcPts val="0"/>
              </a:spcAft>
              <a:defRPr/>
            </a:pPr>
            <a:r>
              <a:rPr lang="hu-HU" dirty="0">
                <a:latin typeface="+mn-lt"/>
              </a:rPr>
              <a:t>    		patients and patients with   decompensated liver disease	</a:t>
            </a:r>
          </a:p>
          <a:p>
            <a:pPr fontAlgn="auto">
              <a:spcBef>
                <a:spcPts val="0"/>
              </a:spcBef>
              <a:spcAft>
                <a:spcPts val="0"/>
              </a:spcAft>
              <a:defRPr/>
            </a:pPr>
            <a:r>
              <a:rPr lang="hu-HU" sz="2000" b="1" dirty="0">
                <a:solidFill>
                  <a:srgbClr val="FFFF00"/>
                </a:solidFill>
                <a:latin typeface="+mn-lt"/>
              </a:rPr>
              <a:t>LAMIVUDINE	</a:t>
            </a:r>
            <a:r>
              <a:rPr lang="hu-HU" dirty="0">
                <a:latin typeface="+mn-lt"/>
              </a:rPr>
              <a:t> 100 mg orally	 Nucleoside analogue 	Lactic acidosis        M204V/I  		 once daily	 of cytosine		 Myopathy</a:t>
            </a:r>
          </a:p>
          <a:p>
            <a:pPr fontAlgn="auto">
              <a:spcBef>
                <a:spcPts val="0"/>
              </a:spcBef>
              <a:spcAft>
                <a:spcPts val="0"/>
              </a:spcAft>
              <a:defRPr/>
            </a:pPr>
            <a:r>
              <a:rPr lang="hu-HU" dirty="0">
                <a:latin typeface="+mn-lt"/>
              </a:rPr>
              <a:t>							Rebound hepatitis</a:t>
            </a:r>
          </a:p>
          <a:p>
            <a:pPr fontAlgn="auto">
              <a:spcBef>
                <a:spcPts val="0"/>
              </a:spcBef>
              <a:spcAft>
                <a:spcPts val="0"/>
              </a:spcAft>
              <a:defRPr/>
            </a:pPr>
            <a:r>
              <a:rPr lang="hu-HU" sz="2000" b="1" dirty="0">
                <a:solidFill>
                  <a:srgbClr val="FFFF00"/>
                </a:solidFill>
                <a:latin typeface="+mn-lt"/>
              </a:rPr>
              <a:t>TELBIVUDINE(2)</a:t>
            </a:r>
            <a:r>
              <a:rPr lang="hu-HU" dirty="0">
                <a:latin typeface="+mn-lt"/>
              </a:rPr>
              <a:t> 	600 mg orally 	Synthetic thymidine 	Myopathy            RT; M204I  </a:t>
            </a:r>
          </a:p>
          <a:p>
            <a:pPr fontAlgn="auto">
              <a:spcBef>
                <a:spcPts val="0"/>
              </a:spcBef>
              <a:spcAft>
                <a:spcPts val="0"/>
              </a:spcAft>
              <a:defRPr/>
            </a:pPr>
            <a:r>
              <a:rPr lang="hu-HU" dirty="0">
                <a:latin typeface="+mn-lt"/>
              </a:rPr>
              <a:t>		once daily 	 nucleoside analogue 	Lactic acidosis            L80I/V </a:t>
            </a:r>
            <a:r>
              <a:rPr lang="hu-HU" b="1" u="sng" dirty="0">
                <a:solidFill>
                  <a:schemeClr val="tx2">
                    <a:lumMod val="90000"/>
                  </a:schemeClr>
                </a:solidFill>
                <a:latin typeface="+mn-lt"/>
              </a:rPr>
              <a:t>No effect against HIV</a:t>
            </a:r>
            <a:r>
              <a:rPr lang="hu-HU" dirty="0">
                <a:latin typeface="+mn-lt"/>
              </a:rPr>
              <a:t>					 Rebound hepatitis,  A181T</a:t>
            </a:r>
          </a:p>
          <a:p>
            <a:pPr fontAlgn="auto">
              <a:spcBef>
                <a:spcPts val="0"/>
              </a:spcBef>
              <a:spcAft>
                <a:spcPts val="0"/>
              </a:spcAft>
              <a:defRPr/>
            </a:pPr>
            <a:r>
              <a:rPr lang="hu-HU" dirty="0">
                <a:latin typeface="+mn-lt"/>
              </a:rPr>
              <a:t>       							   	L180M, L229W/V</a:t>
            </a:r>
          </a:p>
          <a:p>
            <a:pPr fontAlgn="auto">
              <a:spcBef>
                <a:spcPts val="0"/>
              </a:spcBef>
              <a:spcAft>
                <a:spcPts val="0"/>
              </a:spcAft>
              <a:defRPr/>
            </a:pPr>
            <a:r>
              <a:rPr lang="hu-HU" sz="2000" b="1" dirty="0">
                <a:solidFill>
                  <a:srgbClr val="FFFF00"/>
                </a:solidFill>
                <a:latin typeface="+mn-lt"/>
              </a:rPr>
              <a:t>TENOFOVIR(3)	</a:t>
            </a:r>
            <a:r>
              <a:rPr lang="hu-HU" dirty="0">
                <a:latin typeface="+mn-lt"/>
              </a:rPr>
              <a:t> 300 mg orally 	Acyclic nucleoside 		Nephrotoxicity Not 		 once daily 	 phosphonate diester 	Rebound hepatitis    N236T</a:t>
            </a:r>
          </a:p>
          <a:p>
            <a:pPr fontAlgn="auto">
              <a:spcBef>
                <a:spcPts val="0"/>
              </a:spcBef>
              <a:spcAft>
                <a:spcPts val="0"/>
              </a:spcAft>
              <a:defRPr/>
            </a:pPr>
            <a:r>
              <a:rPr lang="hu-HU" dirty="0">
                <a:latin typeface="+mn-lt"/>
              </a:rPr>
              <a:t>     				analogue of adenosine 	Lactic acidosis   </a:t>
            </a:r>
          </a:p>
          <a:p>
            <a:pPr fontAlgn="auto">
              <a:spcBef>
                <a:spcPts val="0"/>
              </a:spcBef>
              <a:spcAft>
                <a:spcPts val="0"/>
              </a:spcAft>
              <a:defRPr/>
            </a:pPr>
            <a:r>
              <a:rPr lang="hu-HU" dirty="0">
                <a:latin typeface="+mn-lt"/>
              </a:rPr>
              <a:t>				 monophosphate</a:t>
            </a:r>
          </a:p>
        </p:txBody>
      </p:sp>
      <p:sp>
        <p:nvSpPr>
          <p:cNvPr id="3" name="TextBox 2"/>
          <p:cNvSpPr txBox="1"/>
          <p:nvPr/>
        </p:nvSpPr>
        <p:spPr>
          <a:xfrm>
            <a:off x="0" y="2276475"/>
            <a:ext cx="1835150" cy="1200150"/>
          </a:xfrm>
          <a:prstGeom prst="rect">
            <a:avLst/>
          </a:prstGeom>
          <a:noFill/>
        </p:spPr>
        <p:txBody>
          <a:bodyPr>
            <a:spAutoFit/>
          </a:bodyPr>
          <a:lstStyle/>
          <a:p>
            <a:pPr>
              <a:defRPr/>
            </a:pPr>
            <a:r>
              <a:rPr lang="hu-HU" sz="2400" b="1" dirty="0">
                <a:solidFill>
                  <a:schemeClr val="accent1">
                    <a:lumMod val="60000"/>
                    <a:lumOff val="40000"/>
                  </a:schemeClr>
                </a:solidFill>
              </a:rPr>
              <a:t>ANTI-HBV</a:t>
            </a:r>
          </a:p>
          <a:p>
            <a:pPr>
              <a:defRPr/>
            </a:pPr>
            <a:r>
              <a:rPr lang="hu-HU" sz="2400" b="1" dirty="0">
                <a:solidFill>
                  <a:schemeClr val="accent1">
                    <a:lumMod val="60000"/>
                    <a:lumOff val="40000"/>
                  </a:schemeClr>
                </a:solidFill>
              </a:rPr>
              <a:t>NUKLEOZI-DOK (RT)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50825" y="188913"/>
            <a:ext cx="5753100" cy="3609975"/>
          </a:xfrm>
          <a:prstGeom prst="rect">
            <a:avLst/>
          </a:prstGeom>
          <a:noFill/>
          <a:ln w="9525">
            <a:noFill/>
            <a:miter lim="800000"/>
            <a:headEnd/>
            <a:tailEnd/>
          </a:ln>
        </p:spPr>
      </p:pic>
      <p:sp>
        <p:nvSpPr>
          <p:cNvPr id="29699" name="Rectangle 2"/>
          <p:cNvSpPr>
            <a:spLocks noChangeArrowheads="1"/>
          </p:cNvSpPr>
          <p:nvPr/>
        </p:nvSpPr>
        <p:spPr bwMode="auto">
          <a:xfrm>
            <a:off x="250825" y="3860800"/>
            <a:ext cx="8713788" cy="2308225"/>
          </a:xfrm>
          <a:prstGeom prst="rect">
            <a:avLst/>
          </a:prstGeom>
          <a:noFill/>
          <a:ln w="9525">
            <a:noFill/>
            <a:miter lim="800000"/>
            <a:headEnd/>
            <a:tailEnd/>
          </a:ln>
        </p:spPr>
        <p:txBody>
          <a:bodyPr>
            <a:spAutoFit/>
          </a:bodyPr>
          <a:lstStyle/>
          <a:p>
            <a:r>
              <a:rPr lang="en-US"/>
              <a:t>HBeAg seroconversion rates by genotype and IL28B rs12979860 polymorphism.</a:t>
            </a:r>
          </a:p>
          <a:p>
            <a:r>
              <a:rPr lang="hu-HU"/>
              <a:t>(Adapted from Sonneveld MJ, Wong VW, Woltman AM, et al. Polymorphisms near IL28B </a:t>
            </a:r>
            <a:r>
              <a:rPr lang="en-US"/>
              <a:t>and serologic response to peginterferon in HBeAg-positive patients with chronic hepatitis B.</a:t>
            </a:r>
            <a:r>
              <a:rPr lang="hu-HU"/>
              <a:t> Gastroenterology 2012;142(3):513–20;</a:t>
            </a:r>
          </a:p>
          <a:p>
            <a:endParaRPr lang="hu-HU"/>
          </a:p>
          <a:p>
            <a:r>
              <a:rPr lang="hu-HU" b="1">
                <a:solidFill>
                  <a:srgbClr val="FFFF00"/>
                </a:solidFill>
              </a:rPr>
              <a:t>Magzati károsodás:</a:t>
            </a:r>
            <a:r>
              <a:rPr lang="hu-HU"/>
              <a:t>Adefovir, Entecavir, Lamivudine, Interferon a2b, Peginterferon a2a</a:t>
            </a:r>
          </a:p>
          <a:p>
            <a:r>
              <a:rPr lang="hu-HU" b="1">
                <a:solidFill>
                  <a:srgbClr val="FFFF00"/>
                </a:solidFill>
              </a:rPr>
              <a:t>Magzatra ártalmatlan</a:t>
            </a:r>
            <a:r>
              <a:rPr lang="hu-HU"/>
              <a:t>: Tenofovir, Telbivudine</a:t>
            </a:r>
          </a:p>
        </p:txBody>
      </p:sp>
      <p:sp>
        <p:nvSpPr>
          <p:cNvPr id="29700" name="TextBox 3"/>
          <p:cNvSpPr txBox="1">
            <a:spLocks noChangeArrowheads="1"/>
          </p:cNvSpPr>
          <p:nvPr/>
        </p:nvSpPr>
        <p:spPr bwMode="auto">
          <a:xfrm>
            <a:off x="6084888" y="188913"/>
            <a:ext cx="2879725" cy="3138487"/>
          </a:xfrm>
          <a:prstGeom prst="rect">
            <a:avLst/>
          </a:prstGeom>
          <a:noFill/>
          <a:ln w="9525">
            <a:noFill/>
            <a:miter lim="800000"/>
            <a:headEnd/>
            <a:tailEnd/>
          </a:ln>
        </p:spPr>
        <p:txBody>
          <a:bodyPr>
            <a:spAutoFit/>
          </a:bodyPr>
          <a:lstStyle/>
          <a:p>
            <a:r>
              <a:rPr lang="hu-HU" b="1">
                <a:solidFill>
                  <a:srgbClr val="FFFF00"/>
                </a:solidFill>
              </a:rPr>
              <a:t>A 19. KROMOSZÓMÁN AZ IL18B MELLETTI POLYMORPHIZMUS ITT IS RONTJA A PEGYLÁLT-IFN KEZELÉS EREDMÉNYESSÉGÉT.</a:t>
            </a:r>
          </a:p>
          <a:p>
            <a:endParaRPr lang="hu-HU" b="1">
              <a:solidFill>
                <a:srgbClr val="FFFF00"/>
              </a:solidFill>
            </a:endParaRPr>
          </a:p>
          <a:p>
            <a:r>
              <a:rPr lang="hu-HU" b="1">
                <a:solidFill>
                  <a:srgbClr val="FFFF00"/>
                </a:solidFill>
              </a:rPr>
              <a:t>REZISZTENCIA CSAK AKKOR ALAKUL KI, HA VAN DNS REPLIKÁCIÓ</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524625"/>
          </a:xfrm>
          <a:prstGeom prst="rect">
            <a:avLst/>
          </a:prstGeom>
        </p:spPr>
        <p:txBody>
          <a:bodyPr>
            <a:spAutoFit/>
          </a:bodyPr>
          <a:lstStyle/>
          <a:p>
            <a:pPr fontAlgn="auto">
              <a:spcBef>
                <a:spcPts val="0"/>
              </a:spcBef>
              <a:spcAft>
                <a:spcPts val="0"/>
              </a:spcAft>
              <a:defRPr/>
            </a:pPr>
            <a:r>
              <a:rPr lang="hu-HU" sz="2000" b="1" dirty="0">
                <a:solidFill>
                  <a:schemeClr val="accent2">
                    <a:lumMod val="20000"/>
                    <a:lumOff val="80000"/>
                  </a:schemeClr>
                </a:solidFill>
                <a:latin typeface="+mn-lt"/>
              </a:rPr>
              <a:t>ALPHA HERPESVÍRUSOK KEZELÉSÉRE </a:t>
            </a:r>
          </a:p>
          <a:p>
            <a:pPr fontAlgn="auto">
              <a:spcBef>
                <a:spcPts val="0"/>
              </a:spcBef>
              <a:spcAft>
                <a:spcPts val="0"/>
              </a:spcAft>
              <a:defRPr/>
            </a:pPr>
            <a:r>
              <a:rPr lang="hu-HU" sz="2000" b="1" dirty="0">
                <a:solidFill>
                  <a:schemeClr val="accent2">
                    <a:lumMod val="20000"/>
                    <a:lumOff val="80000"/>
                  </a:schemeClr>
                </a:solidFill>
                <a:latin typeface="+mn-lt"/>
              </a:rPr>
              <a:t>(HERPES SIMPLEX 1, 2, VARICELLAVÍRUS)</a:t>
            </a:r>
          </a:p>
          <a:p>
            <a:pPr fontAlgn="auto">
              <a:spcBef>
                <a:spcPts val="0"/>
              </a:spcBef>
              <a:spcAft>
                <a:spcPts val="0"/>
              </a:spcAft>
              <a:defRPr/>
            </a:pPr>
            <a:endParaRPr lang="hu-HU" b="1" dirty="0">
              <a:solidFill>
                <a:srgbClr val="FFFF00"/>
              </a:solidFill>
              <a:latin typeface="+mn-lt"/>
            </a:endParaRPr>
          </a:p>
          <a:p>
            <a:pPr fontAlgn="auto">
              <a:spcBef>
                <a:spcPts val="0"/>
              </a:spcBef>
              <a:spcAft>
                <a:spcPts val="0"/>
              </a:spcAft>
              <a:defRPr/>
            </a:pPr>
            <a:r>
              <a:rPr lang="en-US" b="1" dirty="0">
                <a:solidFill>
                  <a:srgbClr val="FFFF00"/>
                </a:solidFill>
                <a:latin typeface="+mn-lt"/>
              </a:rPr>
              <a:t>VIDARABINE, a </a:t>
            </a:r>
            <a:r>
              <a:rPr lang="en-US" b="1" dirty="0" err="1">
                <a:solidFill>
                  <a:srgbClr val="FFFF00"/>
                </a:solidFill>
                <a:latin typeface="+mn-lt"/>
              </a:rPr>
              <a:t>purine</a:t>
            </a:r>
            <a:r>
              <a:rPr lang="en-US" b="1" dirty="0">
                <a:solidFill>
                  <a:srgbClr val="FFFF00"/>
                </a:solidFill>
                <a:latin typeface="+mn-lt"/>
              </a:rPr>
              <a:t> nucleoside obtained from </a:t>
            </a:r>
            <a:r>
              <a:rPr lang="en-US" b="1" dirty="0" err="1">
                <a:solidFill>
                  <a:srgbClr val="FFFF00"/>
                </a:solidFill>
                <a:latin typeface="+mn-lt"/>
              </a:rPr>
              <a:t>Streptomyces</a:t>
            </a:r>
            <a:r>
              <a:rPr lang="en-US" b="1" dirty="0">
                <a:solidFill>
                  <a:srgbClr val="FFFF00"/>
                </a:solidFill>
                <a:latin typeface="+mn-lt"/>
              </a:rPr>
              <a:t> </a:t>
            </a:r>
            <a:r>
              <a:rPr lang="en-US" b="1" dirty="0" err="1">
                <a:solidFill>
                  <a:srgbClr val="FFFF00"/>
                </a:solidFill>
                <a:latin typeface="+mn-lt"/>
              </a:rPr>
              <a:t>antibioticus</a:t>
            </a:r>
            <a:r>
              <a:rPr lang="en-US" b="1" dirty="0">
                <a:solidFill>
                  <a:srgbClr val="FFFF00"/>
                </a:solidFill>
                <a:latin typeface="+mn-lt"/>
              </a:rPr>
              <a:t>, was historically used for treating HSV and </a:t>
            </a:r>
            <a:r>
              <a:rPr lang="hu-HU" b="1" dirty="0">
                <a:solidFill>
                  <a:srgbClr val="FFFF00"/>
                </a:solidFill>
                <a:latin typeface="+mn-lt"/>
              </a:rPr>
              <a:t> </a:t>
            </a:r>
            <a:r>
              <a:rPr lang="en-US" b="1" dirty="0">
                <a:solidFill>
                  <a:srgbClr val="FFFF00"/>
                </a:solidFill>
                <a:latin typeface="+mn-lt"/>
              </a:rPr>
              <a:t>VZV</a:t>
            </a:r>
            <a:r>
              <a:rPr lang="hu-HU" b="1" dirty="0">
                <a:solidFill>
                  <a:srgbClr val="FFFF00"/>
                </a:solidFill>
                <a:latin typeface="+mn-lt"/>
              </a:rPr>
              <a:t>. MA az acyclovir a hatékonyabb gátlószer. </a:t>
            </a:r>
          </a:p>
          <a:p>
            <a:pPr fontAlgn="auto">
              <a:spcBef>
                <a:spcPts val="0"/>
              </a:spcBef>
              <a:spcAft>
                <a:spcPts val="0"/>
              </a:spcAft>
              <a:defRPr/>
            </a:pPr>
            <a:endParaRPr lang="hu-HU" b="1" dirty="0">
              <a:solidFill>
                <a:srgbClr val="FFFF00"/>
              </a:solidFill>
              <a:latin typeface="+mn-lt"/>
            </a:endParaRPr>
          </a:p>
          <a:p>
            <a:pPr fontAlgn="auto">
              <a:spcBef>
                <a:spcPts val="0"/>
              </a:spcBef>
              <a:spcAft>
                <a:spcPts val="0"/>
              </a:spcAft>
              <a:defRPr/>
            </a:pPr>
            <a:r>
              <a:rPr lang="hu-HU" b="1" dirty="0">
                <a:solidFill>
                  <a:srgbClr val="FFFF00"/>
                </a:solidFill>
                <a:latin typeface="+mn-lt"/>
              </a:rPr>
              <a:t> </a:t>
            </a:r>
            <a:r>
              <a:rPr lang="hu-HU" b="1" u="sng" dirty="0">
                <a:solidFill>
                  <a:srgbClr val="FFFF00"/>
                </a:solidFill>
                <a:latin typeface="+mn-lt"/>
              </a:rPr>
              <a:t>BRIVUDIN</a:t>
            </a:r>
            <a:r>
              <a:rPr lang="hu-HU" b="1" dirty="0">
                <a:solidFill>
                  <a:srgbClr val="FFFF00"/>
                </a:solidFill>
                <a:latin typeface="+mn-lt"/>
              </a:rPr>
              <a:t> – THYMIDIN NUCLEOZID  ANALOG, AMI HSV ÉS VZV  DNS-POLIMERÁZT GÁTOL.  (</a:t>
            </a:r>
            <a:r>
              <a:rPr lang="en-US" b="1" dirty="0">
                <a:solidFill>
                  <a:schemeClr val="accent2">
                    <a:lumMod val="20000"/>
                    <a:lumOff val="80000"/>
                  </a:schemeClr>
                </a:solidFill>
                <a:latin typeface="+mn-lt"/>
              </a:rPr>
              <a:t>De </a:t>
            </a:r>
            <a:r>
              <a:rPr lang="en-US" b="1" dirty="0" err="1">
                <a:solidFill>
                  <a:schemeClr val="accent2">
                    <a:lumMod val="20000"/>
                    <a:lumOff val="80000"/>
                  </a:schemeClr>
                </a:solidFill>
                <a:latin typeface="+mn-lt"/>
              </a:rPr>
              <a:t>Clercq</a:t>
            </a:r>
            <a:r>
              <a:rPr lang="en-US" b="1" dirty="0">
                <a:solidFill>
                  <a:schemeClr val="accent2">
                    <a:lumMod val="20000"/>
                    <a:lumOff val="80000"/>
                  </a:schemeClr>
                </a:solidFill>
                <a:latin typeface="+mn-lt"/>
              </a:rPr>
              <a:t> E. Discovery and development of BVDU (</a:t>
            </a:r>
            <a:r>
              <a:rPr lang="en-US" b="1" dirty="0" err="1">
                <a:solidFill>
                  <a:schemeClr val="accent2">
                    <a:lumMod val="20000"/>
                    <a:lumOff val="80000"/>
                  </a:schemeClr>
                </a:solidFill>
                <a:latin typeface="+mn-lt"/>
              </a:rPr>
              <a:t>brivudin</a:t>
            </a:r>
            <a:r>
              <a:rPr lang="en-US" b="1" dirty="0">
                <a:solidFill>
                  <a:schemeClr val="accent2">
                    <a:lumMod val="20000"/>
                    <a:lumOff val="80000"/>
                  </a:schemeClr>
                </a:solidFill>
                <a:latin typeface="+mn-lt"/>
              </a:rPr>
              <a:t>) </a:t>
            </a:r>
            <a:r>
              <a:rPr lang="hu-HU" b="1" dirty="0">
                <a:solidFill>
                  <a:schemeClr val="accent2">
                    <a:lumMod val="20000"/>
                    <a:lumOff val="80000"/>
                  </a:schemeClr>
                </a:solidFill>
                <a:latin typeface="+mn-lt"/>
              </a:rPr>
              <a:t> </a:t>
            </a:r>
            <a:r>
              <a:rPr lang="en-US" b="1" dirty="0">
                <a:solidFill>
                  <a:schemeClr val="accent2">
                    <a:lumMod val="20000"/>
                    <a:lumOff val="80000"/>
                  </a:schemeClr>
                </a:solidFill>
                <a:latin typeface="+mn-lt"/>
              </a:rPr>
              <a:t>as a therapeutic for the treatment of herpes zoster.  </a:t>
            </a:r>
            <a:r>
              <a:rPr lang="en-US" b="1" dirty="0" err="1">
                <a:solidFill>
                  <a:schemeClr val="accent2">
                    <a:lumMod val="20000"/>
                    <a:lumOff val="80000"/>
                  </a:schemeClr>
                </a:solidFill>
                <a:latin typeface="+mn-lt"/>
              </a:rPr>
              <a:t>Biochem</a:t>
            </a:r>
            <a:r>
              <a:rPr lang="en-US" b="1" dirty="0">
                <a:solidFill>
                  <a:schemeClr val="accent2">
                    <a:lumMod val="20000"/>
                    <a:lumOff val="80000"/>
                  </a:schemeClr>
                </a:solidFill>
                <a:latin typeface="+mn-lt"/>
              </a:rPr>
              <a:t> </a:t>
            </a:r>
            <a:r>
              <a:rPr lang="en-US" b="1" dirty="0" err="1">
                <a:solidFill>
                  <a:schemeClr val="accent2">
                    <a:lumMod val="20000"/>
                    <a:lumOff val="80000"/>
                  </a:schemeClr>
                </a:solidFill>
                <a:latin typeface="+mn-lt"/>
              </a:rPr>
              <a:t>Pharmacol</a:t>
            </a:r>
            <a:r>
              <a:rPr lang="en-US" b="1" dirty="0">
                <a:solidFill>
                  <a:schemeClr val="accent2">
                    <a:lumMod val="20000"/>
                    <a:lumOff val="80000"/>
                  </a:schemeClr>
                </a:solidFill>
                <a:latin typeface="+mn-lt"/>
              </a:rPr>
              <a:t>. 2004;</a:t>
            </a:r>
            <a:r>
              <a:rPr lang="hu-HU" b="1" dirty="0">
                <a:solidFill>
                  <a:schemeClr val="accent2">
                    <a:lumMod val="20000"/>
                    <a:lumOff val="80000"/>
                  </a:schemeClr>
                </a:solidFill>
                <a:latin typeface="+mn-lt"/>
              </a:rPr>
              <a:t> </a:t>
            </a:r>
            <a:r>
              <a:rPr lang="en-US" b="1" dirty="0">
                <a:solidFill>
                  <a:schemeClr val="accent2">
                    <a:lumMod val="20000"/>
                    <a:lumOff val="80000"/>
                  </a:schemeClr>
                </a:solidFill>
                <a:latin typeface="+mn-lt"/>
              </a:rPr>
              <a:t>68:</a:t>
            </a:r>
            <a:r>
              <a:rPr lang="hu-HU" b="1" dirty="0">
                <a:solidFill>
                  <a:schemeClr val="accent2">
                    <a:lumMod val="20000"/>
                    <a:lumOff val="80000"/>
                  </a:schemeClr>
                </a:solidFill>
                <a:latin typeface="+mn-lt"/>
              </a:rPr>
              <a:t> </a:t>
            </a:r>
            <a:r>
              <a:rPr lang="en-US" b="1" dirty="0">
                <a:solidFill>
                  <a:schemeClr val="accent2">
                    <a:lumMod val="20000"/>
                    <a:lumOff val="80000"/>
                  </a:schemeClr>
                </a:solidFill>
                <a:latin typeface="+mn-lt"/>
              </a:rPr>
              <a:t>2301-15.</a:t>
            </a:r>
            <a:r>
              <a:rPr lang="hu-HU" b="1" dirty="0">
                <a:solidFill>
                  <a:schemeClr val="accent2">
                    <a:lumMod val="20000"/>
                    <a:lumOff val="80000"/>
                  </a:schemeClr>
                </a:solidFill>
                <a:latin typeface="+mn-lt"/>
              </a:rPr>
              <a:t>)</a:t>
            </a:r>
          </a:p>
          <a:p>
            <a:pPr fontAlgn="auto">
              <a:spcBef>
                <a:spcPts val="0"/>
              </a:spcBef>
              <a:spcAft>
                <a:spcPts val="0"/>
              </a:spcAft>
              <a:defRPr/>
            </a:pPr>
            <a:r>
              <a:rPr lang="hu-HU" dirty="0">
                <a:latin typeface="+mn-lt"/>
              </a:rPr>
              <a:t>Brivudin is a 5′-halogenated thymidine nucleoside analogue that is highly active against  HSV-1 and VZV.   Brivudin is phosphorylated by viral TK and cellular kinases to </a:t>
            </a:r>
          </a:p>
          <a:p>
            <a:pPr fontAlgn="auto">
              <a:spcBef>
                <a:spcPts val="0"/>
              </a:spcBef>
              <a:spcAft>
                <a:spcPts val="0"/>
              </a:spcAft>
              <a:defRPr/>
            </a:pPr>
            <a:r>
              <a:rPr lang="hu-HU" dirty="0">
                <a:latin typeface="+mn-lt"/>
              </a:rPr>
              <a:t>brivudin-triphosphate, which serves as a competitive inhibitor of viral DNA polymerase.</a:t>
            </a:r>
            <a:endParaRPr lang="hu-HU" b="1" dirty="0">
              <a:solidFill>
                <a:srgbClr val="FFFF00"/>
              </a:solidFill>
              <a:latin typeface="+mn-lt"/>
            </a:endParaRPr>
          </a:p>
          <a:p>
            <a:pPr fontAlgn="auto">
              <a:spcBef>
                <a:spcPts val="0"/>
              </a:spcBef>
              <a:spcAft>
                <a:spcPts val="0"/>
              </a:spcAft>
              <a:defRPr/>
            </a:pPr>
            <a:r>
              <a:rPr lang="hu-HU" b="1" u="sng" dirty="0">
                <a:solidFill>
                  <a:srgbClr val="FFFF00"/>
                </a:solidFill>
                <a:latin typeface="+mn-lt"/>
              </a:rPr>
              <a:t>PENCICLOVIR</a:t>
            </a:r>
            <a:r>
              <a:rPr lang="en-US" b="1" dirty="0">
                <a:solidFill>
                  <a:srgbClr val="FFFF00"/>
                </a:solidFill>
                <a:latin typeface="+mn-lt"/>
              </a:rPr>
              <a:t> </a:t>
            </a:r>
            <a:r>
              <a:rPr lang="hu-HU" b="1" dirty="0">
                <a:solidFill>
                  <a:srgbClr val="FFFF00"/>
                </a:solidFill>
                <a:latin typeface="+mn-lt"/>
              </a:rPr>
              <a:t>EGY</a:t>
            </a:r>
            <a:r>
              <a:rPr lang="en-US" b="1" dirty="0">
                <a:solidFill>
                  <a:srgbClr val="FFFF00"/>
                </a:solidFill>
                <a:latin typeface="+mn-lt"/>
              </a:rPr>
              <a:t> acyclic</a:t>
            </a:r>
            <a:r>
              <a:rPr lang="hu-HU" b="1" dirty="0">
                <a:solidFill>
                  <a:srgbClr val="FFFF00"/>
                </a:solidFill>
                <a:latin typeface="+mn-lt"/>
              </a:rPr>
              <a:t>likus</a:t>
            </a:r>
            <a:r>
              <a:rPr lang="en-US" b="1" dirty="0">
                <a:solidFill>
                  <a:srgbClr val="FFFF00"/>
                </a:solidFill>
                <a:latin typeface="+mn-lt"/>
              </a:rPr>
              <a:t> guanine analogue </a:t>
            </a:r>
            <a:r>
              <a:rPr lang="hu-HU" b="1" dirty="0">
                <a:solidFill>
                  <a:srgbClr val="FFFF00"/>
                </a:solidFill>
                <a:latin typeface="+mn-lt"/>
              </a:rPr>
              <a:t>ami</a:t>
            </a:r>
            <a:r>
              <a:rPr lang="en-US" b="1" dirty="0">
                <a:solidFill>
                  <a:srgbClr val="FFFF00"/>
                </a:solidFill>
                <a:latin typeface="+mn-lt"/>
              </a:rPr>
              <a:t>  </a:t>
            </a:r>
            <a:r>
              <a:rPr lang="hu-HU" b="1" dirty="0">
                <a:solidFill>
                  <a:srgbClr val="FFFF00"/>
                </a:solidFill>
                <a:latin typeface="+mn-lt"/>
              </a:rPr>
              <a:t>kémiailag hasonlít az </a:t>
            </a:r>
            <a:r>
              <a:rPr lang="en-US" b="1" dirty="0">
                <a:solidFill>
                  <a:srgbClr val="FFFF00"/>
                </a:solidFill>
                <a:latin typeface="+mn-lt"/>
              </a:rPr>
              <a:t>acyclovir</a:t>
            </a:r>
            <a:r>
              <a:rPr lang="hu-HU" b="1" dirty="0">
                <a:solidFill>
                  <a:srgbClr val="FFFF00"/>
                </a:solidFill>
                <a:latin typeface="+mn-lt"/>
              </a:rPr>
              <a:t>ra</a:t>
            </a:r>
            <a:r>
              <a:rPr lang="en-US" b="1" dirty="0">
                <a:solidFill>
                  <a:srgbClr val="FFFF00"/>
                </a:solidFill>
                <a:latin typeface="+mn-lt"/>
              </a:rPr>
              <a:t>. </a:t>
            </a:r>
            <a:r>
              <a:rPr lang="hu-HU" b="1" dirty="0">
                <a:solidFill>
                  <a:srgbClr val="FFFF00"/>
                </a:solidFill>
                <a:latin typeface="+mn-lt"/>
              </a:rPr>
              <a:t>ROSSZUL SZÍVÓDIK FEL, EZÉRT CSAK HELYI KEZELÉSRE ALKALMAS.  Rendelkezésre áll az előanyag (prodrug) változata is, szájon át történő alkalmazásra. </a:t>
            </a:r>
            <a:r>
              <a:rPr lang="hu-HU" b="1" u="sng" dirty="0">
                <a:solidFill>
                  <a:srgbClr val="FFFF00"/>
                </a:solidFill>
                <a:latin typeface="+mn-lt"/>
              </a:rPr>
              <a:t>FAMCICLOVIR</a:t>
            </a:r>
            <a:r>
              <a:rPr lang="hu-HU" dirty="0">
                <a:latin typeface="+mn-lt"/>
              </a:rPr>
              <a:t> is a diacetyl 6-deoxy analogue of </a:t>
            </a:r>
            <a:r>
              <a:rPr lang="hu-HU" b="1" dirty="0">
                <a:latin typeface="+mn-lt"/>
              </a:rPr>
              <a:t>penciclovir. </a:t>
            </a:r>
          </a:p>
          <a:p>
            <a:pPr fontAlgn="auto">
              <a:spcBef>
                <a:spcPts val="0"/>
              </a:spcBef>
              <a:spcAft>
                <a:spcPts val="0"/>
              </a:spcAft>
              <a:defRPr/>
            </a:pPr>
            <a:r>
              <a:rPr lang="hu-HU" b="1" dirty="0">
                <a:latin typeface="+mn-lt"/>
              </a:rPr>
              <a:t>SZÁJON ÁT TÖRTÉNŐ  ALKALMAZÁSRA: </a:t>
            </a:r>
            <a:r>
              <a:rPr lang="hu-HU" b="1" dirty="0">
                <a:solidFill>
                  <a:srgbClr val="FFFF00"/>
                </a:solidFill>
                <a:effectLst>
                  <a:outerShdw blurRad="38100" dist="38100" dir="2700000" algn="tl">
                    <a:srgbClr val="FFFFFF"/>
                  </a:outerShdw>
                </a:effectLst>
                <a:latin typeface="+mn-lt"/>
              </a:rPr>
              <a:t>HSV 1-2 Keresztrezisztencia:</a:t>
            </a:r>
            <a:r>
              <a:rPr lang="hu-HU" dirty="0">
                <a:latin typeface="+mn-lt"/>
              </a:rPr>
              <a:t> </a:t>
            </a:r>
            <a:r>
              <a:rPr lang="en-US" b="1" dirty="0">
                <a:latin typeface="+mn-lt"/>
              </a:rPr>
              <a:t>acyclovir (ACV) </a:t>
            </a:r>
            <a:r>
              <a:rPr lang="hu-HU" b="1" dirty="0">
                <a:latin typeface="+mn-lt"/>
              </a:rPr>
              <a:t>KERESZTREZISZTENCIÁT OKOZ  </a:t>
            </a:r>
            <a:r>
              <a:rPr lang="en-US" b="1" dirty="0" err="1">
                <a:latin typeface="+mn-lt"/>
              </a:rPr>
              <a:t>penciclovir</a:t>
            </a:r>
            <a:r>
              <a:rPr lang="en-US" b="1" dirty="0">
                <a:latin typeface="+mn-lt"/>
              </a:rPr>
              <a:t>, </a:t>
            </a:r>
            <a:r>
              <a:rPr lang="en-US" b="1" dirty="0" err="1">
                <a:latin typeface="+mn-lt"/>
              </a:rPr>
              <a:t>brivudin</a:t>
            </a:r>
            <a:r>
              <a:rPr lang="en-US" dirty="0">
                <a:latin typeface="+mn-lt"/>
              </a:rPr>
              <a:t> </a:t>
            </a:r>
            <a:r>
              <a:rPr lang="hu-HU" dirty="0">
                <a:latin typeface="+mn-lt"/>
              </a:rPr>
              <a:t>IRÁNT, DE </a:t>
            </a:r>
            <a:r>
              <a:rPr lang="hu-HU" b="1" dirty="0">
                <a:latin typeface="+mn-lt"/>
              </a:rPr>
              <a:t>ÉRZÉKENY MARAD</a:t>
            </a:r>
            <a:r>
              <a:rPr lang="en-US" b="1" dirty="0">
                <a:solidFill>
                  <a:srgbClr val="CCFF99"/>
                </a:solidFill>
                <a:effectLst>
                  <a:outerShdw blurRad="38100" dist="38100" dir="2700000" algn="tl">
                    <a:srgbClr val="FFFFFF"/>
                  </a:outerShdw>
                </a:effectLst>
                <a:latin typeface="+mn-lt"/>
              </a:rPr>
              <a:t> CIDOFOVIR</a:t>
            </a:r>
            <a:r>
              <a:rPr lang="hu-HU" b="1" dirty="0">
                <a:solidFill>
                  <a:srgbClr val="CCFF99"/>
                </a:solidFill>
                <a:effectLst>
                  <a:outerShdw blurRad="38100" dist="38100" dir="2700000" algn="tl">
                    <a:srgbClr val="FFFFFF"/>
                  </a:outerShdw>
                </a:effectLst>
                <a:latin typeface="+mn-lt"/>
              </a:rPr>
              <a:t> IRÁNT</a:t>
            </a:r>
            <a:r>
              <a:rPr lang="en-US" dirty="0">
                <a:latin typeface="+mn-lt"/>
              </a:rPr>
              <a:t>. </a:t>
            </a:r>
            <a:endParaRPr lang="hu-HU" dirty="0">
              <a:latin typeface="+mn-lt"/>
            </a:endParaRPr>
          </a:p>
          <a:p>
            <a:pPr fontAlgn="auto">
              <a:spcBef>
                <a:spcPts val="0"/>
              </a:spcBef>
              <a:spcAft>
                <a:spcPts val="0"/>
              </a:spcAft>
              <a:defRPr/>
            </a:pPr>
            <a:r>
              <a:rPr lang="en-US" dirty="0">
                <a:latin typeface="+mn-lt"/>
              </a:rPr>
              <a:t>Phenotypic testing was performed by means of </a:t>
            </a:r>
            <a:r>
              <a:rPr lang="en-US" dirty="0" err="1">
                <a:latin typeface="+mn-lt"/>
              </a:rPr>
              <a:t>tetrazolium</a:t>
            </a:r>
            <a:r>
              <a:rPr lang="en-US" dirty="0">
                <a:latin typeface="+mn-lt"/>
              </a:rPr>
              <a:t> reduction assay and genotypic analysis was carried out by sequencing of </a:t>
            </a:r>
            <a:r>
              <a:rPr lang="en-US" dirty="0" err="1">
                <a:latin typeface="+mn-lt"/>
              </a:rPr>
              <a:t>thymidine</a:t>
            </a:r>
            <a:r>
              <a:rPr lang="en-US" dirty="0">
                <a:latin typeface="+mn-lt"/>
              </a:rPr>
              <a:t> </a:t>
            </a:r>
            <a:r>
              <a:rPr lang="en-US" dirty="0" err="1">
                <a:latin typeface="+mn-lt"/>
              </a:rPr>
              <a:t>kinase</a:t>
            </a:r>
            <a:r>
              <a:rPr lang="en-US" dirty="0">
                <a:latin typeface="+mn-lt"/>
              </a:rPr>
              <a:t> (TK) and DNA-polymerase (</a:t>
            </a:r>
            <a:r>
              <a:rPr lang="en-US" dirty="0" err="1">
                <a:latin typeface="+mn-lt"/>
              </a:rPr>
              <a:t>pol</a:t>
            </a:r>
            <a:r>
              <a:rPr lang="en-US" dirty="0">
                <a:latin typeface="+mn-lt"/>
              </a:rPr>
              <a:t>) genes.</a:t>
            </a:r>
            <a:r>
              <a:rPr lang="hu-HU" dirty="0">
                <a:latin typeface="+mn-lt"/>
              </a:rPr>
              <a:t> </a:t>
            </a:r>
            <a:r>
              <a:rPr lang="en-US" dirty="0" err="1">
                <a:latin typeface="+mn-lt"/>
              </a:rPr>
              <a:t>Sauerbrei</a:t>
            </a:r>
            <a:r>
              <a:rPr lang="en-US" dirty="0">
                <a:latin typeface="+mn-lt"/>
              </a:rPr>
              <a:t> A, </a:t>
            </a:r>
            <a:r>
              <a:rPr lang="en-US" dirty="0" err="1">
                <a:latin typeface="+mn-lt"/>
              </a:rPr>
              <a:t>Deinhardt</a:t>
            </a:r>
            <a:r>
              <a:rPr lang="en-US" dirty="0">
                <a:latin typeface="+mn-lt"/>
              </a:rPr>
              <a:t> S, Zell R, </a:t>
            </a:r>
            <a:r>
              <a:rPr lang="en-US" dirty="0" err="1">
                <a:latin typeface="+mn-lt"/>
              </a:rPr>
              <a:t>Wutzler</a:t>
            </a:r>
            <a:r>
              <a:rPr lang="en-US" dirty="0">
                <a:latin typeface="+mn-lt"/>
              </a:rPr>
              <a:t> P.</a:t>
            </a:r>
            <a:r>
              <a:rPr lang="hu-HU" dirty="0">
                <a:latin typeface="+mn-lt"/>
              </a:rPr>
              <a:t>: </a:t>
            </a:r>
            <a:r>
              <a:rPr lang="en-US" dirty="0">
                <a:latin typeface="+mn-lt"/>
              </a:rPr>
              <a:t>Phenotypic and genotypic characterization of acyclovir-resistant clinical isolates of herpes simplex virus.</a:t>
            </a:r>
            <a:r>
              <a:rPr lang="hu-HU" dirty="0">
                <a:latin typeface="+mn-lt"/>
              </a:rPr>
              <a:t> </a:t>
            </a:r>
            <a:r>
              <a:rPr lang="en-US" dirty="0">
                <a:latin typeface="+mn-lt"/>
              </a:rPr>
              <a:t>Antiviral Res. 2010 Mar 6.</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403350" y="2708275"/>
            <a:ext cx="7010400" cy="4024313"/>
          </a:xfrm>
          <a:prstGeom prst="rect">
            <a:avLst/>
          </a:prstGeom>
          <a:noFill/>
          <a:ln w="9525">
            <a:noFill/>
            <a:miter lim="800000"/>
            <a:headEnd/>
            <a:tailEnd/>
          </a:ln>
        </p:spPr>
        <p:txBody>
          <a:bodyPr>
            <a:spAutoFit/>
          </a:bodyPr>
          <a:lstStyle/>
          <a:p>
            <a:pPr eaLnBrk="0" hangingPunct="0"/>
            <a:r>
              <a:rPr lang="en-US" sz="2000">
                <a:latin typeface="Times New Roman" pitchFamily="18" charset="0"/>
                <a:cs typeface="Times New Roman" pitchFamily="18" charset="0"/>
              </a:rPr>
              <a:t>			</a:t>
            </a:r>
            <a:r>
              <a:rPr lang="en-US" sz="2000">
                <a:solidFill>
                  <a:srgbClr val="FFFF00"/>
                </a:solidFill>
                <a:latin typeface="Times New Roman" pitchFamily="18" charset="0"/>
                <a:cs typeface="Times New Roman" pitchFamily="18" charset="0"/>
              </a:rPr>
              <a:t>HSV1TK	HSV1TK</a:t>
            </a:r>
          </a:p>
          <a:p>
            <a:pPr eaLnBrk="0" hangingPunct="0"/>
            <a:r>
              <a:rPr lang="hu-HU" sz="2000" b="1">
                <a:solidFill>
                  <a:srgbClr val="FFFF00"/>
                </a:solidFill>
                <a:latin typeface="Times New Roman" pitchFamily="18" charset="0"/>
                <a:cs typeface="Times New Roman" pitchFamily="18" charset="0"/>
              </a:rPr>
              <a:t>VEGYÜLET</a:t>
            </a:r>
            <a:r>
              <a:rPr lang="en-US" sz="2000">
                <a:solidFill>
                  <a:srgbClr val="FFFF00"/>
                </a:solidFill>
                <a:latin typeface="Times New Roman" pitchFamily="18" charset="0"/>
                <a:cs typeface="Times New Roman" pitchFamily="18" charset="0"/>
              </a:rPr>
              <a:t>	HSV1tk	IC50(</a:t>
            </a:r>
            <a:r>
              <a:rPr lang="en-US" sz="2000">
                <a:solidFill>
                  <a:srgbClr val="FFFF00"/>
                </a:solidFill>
                <a:latin typeface="Symbol" pitchFamily="18" charset="2"/>
                <a:cs typeface="Times New Roman" pitchFamily="18" charset="0"/>
              </a:rPr>
              <a:t>m</a:t>
            </a:r>
            <a:r>
              <a:rPr lang="en-US" sz="2000">
                <a:solidFill>
                  <a:srgbClr val="FFFF00"/>
                </a:solidFill>
                <a:cs typeface="Times New Roman" pitchFamily="18" charset="0"/>
              </a:rPr>
              <a:t>M</a:t>
            </a:r>
            <a:r>
              <a:rPr lang="en-US" sz="2000">
                <a:solidFill>
                  <a:srgbClr val="FFFF00"/>
                </a:solidFill>
                <a:latin typeface="Times New Roman" pitchFamily="18" charset="0"/>
                <a:cs typeface="Times New Roman" pitchFamily="18" charset="0"/>
              </a:rPr>
              <a:t>) </a:t>
            </a:r>
            <a:r>
              <a:rPr lang="hu-HU" sz="2000">
                <a:solidFill>
                  <a:srgbClr val="FFFF00"/>
                </a:solidFill>
                <a:latin typeface="Times New Roman" pitchFamily="18" charset="0"/>
                <a:cs typeface="Times New Roman" pitchFamily="18" charset="0"/>
              </a:rPr>
              <a:t>	</a:t>
            </a:r>
            <a:r>
              <a:rPr lang="en-US" sz="2000">
                <a:solidFill>
                  <a:srgbClr val="FFFF00"/>
                </a:solidFill>
                <a:latin typeface="Times New Roman" pitchFamily="18" charset="0"/>
                <a:cs typeface="Times New Roman" pitchFamily="18" charset="0"/>
              </a:rPr>
              <a:t>MBtk 	IC50(</a:t>
            </a:r>
            <a:r>
              <a:rPr lang="en-US" sz="2000">
                <a:solidFill>
                  <a:srgbClr val="FFFF00"/>
                </a:solidFill>
                <a:latin typeface="Symbol" pitchFamily="18" charset="2"/>
                <a:cs typeface="Times New Roman" pitchFamily="18" charset="0"/>
              </a:rPr>
              <a:t>m</a:t>
            </a:r>
            <a:r>
              <a:rPr lang="en-US" sz="2000">
                <a:solidFill>
                  <a:srgbClr val="FFFF00"/>
                </a:solidFill>
                <a:cs typeface="Times New Roman" pitchFamily="18" charset="0"/>
              </a:rPr>
              <a:t>M</a:t>
            </a:r>
            <a:r>
              <a:rPr lang="en-US" sz="2000">
                <a:solidFill>
                  <a:srgbClr val="FFFF00"/>
                </a:solidFill>
                <a:latin typeface="Times New Roman" pitchFamily="18" charset="0"/>
                <a:cs typeface="Times New Roman" pitchFamily="18" charset="0"/>
              </a:rPr>
              <a:t>) </a:t>
            </a:r>
          </a:p>
          <a:p>
            <a:pPr eaLnBrk="0" hangingPunct="0"/>
            <a:r>
              <a:rPr lang="en-US" sz="2000">
                <a:latin typeface="Times New Roman" pitchFamily="18" charset="0"/>
                <a:cs typeface="Times New Roman" pitchFamily="18" charset="0"/>
              </a:rPr>
              <a:t>HBPG	</a:t>
            </a:r>
            <a:r>
              <a:rPr lang="hu-HU" sz="2000" b="1">
                <a:solidFill>
                  <a:srgbClr val="FFFF00"/>
                </a:solidFill>
                <a:latin typeface="Times New Roman" pitchFamily="18" charset="0"/>
                <a:cs typeface="Times New Roman" pitchFamily="18" charset="0"/>
              </a:rPr>
              <a:t>(</a:t>
            </a:r>
            <a:r>
              <a:rPr lang="el-GR" sz="2000" b="1">
                <a:solidFill>
                  <a:srgbClr val="FFFF00"/>
                </a:solidFill>
                <a:latin typeface="Times New Roman" pitchFamily="18" charset="0"/>
                <a:cs typeface="Times New Roman" pitchFamily="18" charset="0"/>
              </a:rPr>
              <a:t>α</a:t>
            </a:r>
            <a:r>
              <a:rPr lang="hu-HU" sz="2000" b="1">
                <a:solidFill>
                  <a:srgbClr val="FFFF00"/>
                </a:solidFill>
                <a:latin typeface="Times New Roman" pitchFamily="18" charset="0"/>
                <a:cs typeface="Times New Roman" pitchFamily="18" charset="0"/>
              </a:rPr>
              <a:t>)</a:t>
            </a:r>
            <a:r>
              <a:rPr lang="en-US" sz="2000">
                <a:latin typeface="Times New Roman" pitchFamily="18" charset="0"/>
                <a:cs typeface="Times New Roman" pitchFamily="18" charset="0"/>
              </a:rPr>
              <a:t>	-197.57	1.3 	</a:t>
            </a:r>
            <a:r>
              <a:rPr lang="hu-HU" sz="2000">
                <a:latin typeface="Times New Roman" pitchFamily="18" charset="0"/>
                <a:cs typeface="Times New Roman" pitchFamily="18" charset="0"/>
              </a:rPr>
              <a:t>	</a:t>
            </a:r>
            <a:r>
              <a:rPr lang="en-US" sz="2000">
                <a:latin typeface="Times New Roman" pitchFamily="18" charset="0"/>
                <a:cs typeface="Times New Roman" pitchFamily="18" charset="0"/>
              </a:rPr>
              <a:t>-138.20	5.5</a:t>
            </a:r>
          </a:p>
          <a:p>
            <a:pPr eaLnBrk="0" hangingPunct="0"/>
            <a:r>
              <a:rPr lang="en-US" sz="2000">
                <a:latin typeface="Times New Roman" pitchFamily="18" charset="0"/>
                <a:cs typeface="Times New Roman" pitchFamily="18" charset="0"/>
              </a:rPr>
              <a:t>Acyclovir</a:t>
            </a:r>
            <a:r>
              <a:rPr lang="hu-HU" sz="2000">
                <a:latin typeface="Times New Roman" pitchFamily="18" charset="0"/>
                <a:cs typeface="Times New Roman" pitchFamily="18" charset="0"/>
              </a:rPr>
              <a:t> </a:t>
            </a:r>
            <a:r>
              <a:rPr lang="hu-HU" b="1">
                <a:solidFill>
                  <a:srgbClr val="FFFF00"/>
                </a:solidFill>
              </a:rPr>
              <a:t>(</a:t>
            </a:r>
            <a:r>
              <a:rPr lang="el-GR" b="1">
                <a:solidFill>
                  <a:srgbClr val="FFFF00"/>
                </a:solidFill>
              </a:rPr>
              <a:t>α</a:t>
            </a:r>
            <a:r>
              <a:rPr lang="hu-HU" b="1">
                <a:solidFill>
                  <a:srgbClr val="FFFF00"/>
                </a:solidFill>
              </a:rPr>
              <a:t>)</a:t>
            </a:r>
            <a:r>
              <a:rPr lang="hu-HU"/>
              <a:t> </a:t>
            </a:r>
            <a:r>
              <a:rPr lang="en-US" sz="2000">
                <a:latin typeface="Times New Roman" pitchFamily="18" charset="0"/>
                <a:cs typeface="Times New Roman" pitchFamily="18" charset="0"/>
              </a:rPr>
              <a:t>	-192.27	1.9	</a:t>
            </a:r>
            <a:r>
              <a:rPr lang="hu-HU" sz="2000">
                <a:latin typeface="Times New Roman" pitchFamily="18" charset="0"/>
                <a:cs typeface="Times New Roman" pitchFamily="18" charset="0"/>
              </a:rPr>
              <a:t>	</a:t>
            </a:r>
            <a:r>
              <a:rPr lang="en-US" sz="2000">
                <a:latin typeface="Times New Roman" pitchFamily="18" charset="0"/>
                <a:cs typeface="Times New Roman" pitchFamily="18" charset="0"/>
              </a:rPr>
              <a:t>-131.49	15</a:t>
            </a:r>
          </a:p>
          <a:p>
            <a:pPr eaLnBrk="0" hangingPunct="0"/>
            <a:r>
              <a:rPr lang="en-US" sz="2000">
                <a:latin typeface="Times New Roman" pitchFamily="18" charset="0"/>
                <a:cs typeface="Times New Roman" pitchFamily="18" charset="0"/>
              </a:rPr>
              <a:t>Gancyclovir</a:t>
            </a:r>
            <a:r>
              <a:rPr lang="hu-HU" sz="2000">
                <a:latin typeface="Times New Roman" pitchFamily="18" charset="0"/>
                <a:cs typeface="Times New Roman" pitchFamily="18" charset="0"/>
              </a:rPr>
              <a:t> </a:t>
            </a:r>
            <a:r>
              <a:rPr lang="hu-HU" sz="2000" b="1">
                <a:solidFill>
                  <a:srgbClr val="FFFF00"/>
                </a:solidFill>
                <a:latin typeface="Times New Roman" pitchFamily="18" charset="0"/>
                <a:cs typeface="Times New Roman" pitchFamily="18" charset="0"/>
              </a:rPr>
              <a:t>(</a:t>
            </a:r>
            <a:r>
              <a:rPr lang="el-GR" sz="2000" b="1">
                <a:solidFill>
                  <a:srgbClr val="FFFF00"/>
                </a:solidFill>
                <a:latin typeface="Times New Roman" pitchFamily="18" charset="0"/>
                <a:cs typeface="Times New Roman" pitchFamily="18" charset="0"/>
              </a:rPr>
              <a:t>βγ</a:t>
            </a:r>
            <a:r>
              <a:rPr lang="hu-HU" sz="2000" b="1">
                <a:solidFill>
                  <a:srgbClr val="FFFF00"/>
                </a:solidFill>
                <a:latin typeface="Times New Roman" pitchFamily="18" charset="0"/>
                <a:cs typeface="Times New Roman" pitchFamily="18" charset="0"/>
              </a:rPr>
              <a:t>)</a:t>
            </a:r>
            <a:r>
              <a:rPr lang="en-US" sz="2000">
                <a:latin typeface="Times New Roman" pitchFamily="18" charset="0"/>
                <a:cs typeface="Times New Roman" pitchFamily="18" charset="0"/>
              </a:rPr>
              <a:t>	-183.00		</a:t>
            </a:r>
            <a:r>
              <a:rPr lang="hu-HU" sz="2000">
                <a:latin typeface="Times New Roman" pitchFamily="18" charset="0"/>
                <a:cs typeface="Times New Roman" pitchFamily="18" charset="0"/>
              </a:rPr>
              <a:t>	</a:t>
            </a:r>
            <a:r>
              <a:rPr lang="en-US" sz="2000">
                <a:latin typeface="Times New Roman" pitchFamily="18" charset="0"/>
                <a:cs typeface="Times New Roman" pitchFamily="18" charset="0"/>
              </a:rPr>
              <a:t>-148.10</a:t>
            </a:r>
            <a:endParaRPr lang="hu-HU" sz="2000">
              <a:latin typeface="Times New Roman" pitchFamily="18" charset="0"/>
              <a:cs typeface="Times New Roman" pitchFamily="18" charset="0"/>
            </a:endParaRPr>
          </a:p>
          <a:p>
            <a:pPr eaLnBrk="0" hangingPunct="0"/>
            <a:r>
              <a:rPr lang="hu-HU" sz="2000" b="1">
                <a:solidFill>
                  <a:srgbClr val="FFFF00"/>
                </a:solidFill>
                <a:latin typeface="Times New Roman" pitchFamily="18" charset="0"/>
                <a:cs typeface="Times New Roman" pitchFamily="18" charset="0"/>
              </a:rPr>
              <a:t>EGEREKBE I.P.</a:t>
            </a:r>
            <a:r>
              <a:rPr lang="hu-HU" sz="2000">
                <a:latin typeface="Times New Roman" pitchFamily="18" charset="0"/>
                <a:cs typeface="Times New Roman" pitchFamily="18" charset="0"/>
              </a:rPr>
              <a:t>	HSV-1		HSV-2</a:t>
            </a:r>
          </a:p>
          <a:p>
            <a:pPr eaLnBrk="0" hangingPunct="0"/>
            <a:r>
              <a:rPr lang="hu-HU" sz="2000">
                <a:latin typeface="Times New Roman" pitchFamily="18" charset="0"/>
                <a:cs typeface="Times New Roman" pitchFamily="18" charset="0"/>
              </a:rPr>
              <a:t>HBPG	100 mg/kg	1/10		  3/10</a:t>
            </a:r>
          </a:p>
          <a:p>
            <a:pPr eaLnBrk="0" hangingPunct="0"/>
            <a:r>
              <a:rPr lang="hu-HU" sz="2000">
                <a:latin typeface="Times New Roman" pitchFamily="18" charset="0"/>
                <a:cs typeface="Times New Roman" pitchFamily="18" charset="0"/>
              </a:rPr>
              <a:t>	200 mg/kg	6/10*		10/10*</a:t>
            </a:r>
          </a:p>
          <a:p>
            <a:pPr eaLnBrk="0" hangingPunct="0"/>
            <a:r>
              <a:rPr lang="hu-HU" sz="2000">
                <a:latin typeface="Times New Roman" pitchFamily="18" charset="0"/>
                <a:cs typeface="Times New Roman" pitchFamily="18" charset="0"/>
              </a:rPr>
              <a:t>	400 mg/kg	9/10*		  9/10*</a:t>
            </a:r>
          </a:p>
          <a:p>
            <a:pPr eaLnBrk="0" hangingPunct="0"/>
            <a:r>
              <a:rPr lang="hu-HU" sz="2000">
                <a:latin typeface="Times New Roman" pitchFamily="18" charset="0"/>
                <a:cs typeface="Times New Roman" pitchFamily="18" charset="0"/>
              </a:rPr>
              <a:t>Foscarnet 100 mg/kg	1/10		  0/10</a:t>
            </a:r>
          </a:p>
          <a:p>
            <a:pPr eaLnBrk="0" hangingPunct="0"/>
            <a:r>
              <a:rPr lang="hu-HU" sz="2000">
                <a:latin typeface="Times New Roman" pitchFamily="18" charset="0"/>
                <a:cs typeface="Times New Roman" pitchFamily="18" charset="0"/>
              </a:rPr>
              <a:t>	  200 </a:t>
            </a:r>
            <a:r>
              <a:rPr lang="hu-HU"/>
              <a:t>mg/kg	5/10*		  4/10*</a:t>
            </a:r>
            <a:endParaRPr lang="hu-HU" sz="2000">
              <a:latin typeface="Times New Roman" pitchFamily="18" charset="0"/>
              <a:cs typeface="Times New Roman" pitchFamily="18" charset="0"/>
            </a:endParaRPr>
          </a:p>
          <a:p>
            <a:pPr eaLnBrk="0" hangingPunct="0"/>
            <a:r>
              <a:rPr lang="hu-HU" sz="2000">
                <a:latin typeface="Times New Roman" pitchFamily="18" charset="0"/>
                <a:cs typeface="Times New Roman" pitchFamily="18" charset="0"/>
              </a:rPr>
              <a:t>	  400 </a:t>
            </a:r>
            <a:r>
              <a:rPr lang="hu-HU"/>
              <a:t>mg/kg	7/10*		  6/10*</a:t>
            </a:r>
          </a:p>
          <a:p>
            <a:pPr eaLnBrk="0" hangingPunct="0"/>
            <a:r>
              <a:rPr lang="hu-HU"/>
              <a:t>* p &lt; 0.05</a:t>
            </a:r>
            <a:endParaRPr lang="en-US"/>
          </a:p>
        </p:txBody>
      </p:sp>
      <p:sp>
        <p:nvSpPr>
          <p:cNvPr id="31747" name="Text Box 3"/>
          <p:cNvSpPr txBox="1">
            <a:spLocks noChangeArrowheads="1"/>
          </p:cNvSpPr>
          <p:nvPr/>
        </p:nvSpPr>
        <p:spPr bwMode="auto">
          <a:xfrm>
            <a:off x="0" y="115888"/>
            <a:ext cx="9144000" cy="822325"/>
          </a:xfrm>
          <a:prstGeom prst="rect">
            <a:avLst/>
          </a:prstGeom>
          <a:noFill/>
          <a:ln w="9525">
            <a:noFill/>
            <a:miter lim="800000"/>
            <a:headEnd/>
            <a:tailEnd/>
          </a:ln>
        </p:spPr>
        <p:txBody>
          <a:bodyPr>
            <a:spAutoFit/>
          </a:bodyPr>
          <a:lstStyle/>
          <a:p>
            <a:pPr algn="ctr"/>
            <a:r>
              <a:rPr lang="hu-HU" sz="2400" b="1">
                <a:solidFill>
                  <a:srgbClr val="FFFF00"/>
                </a:solidFill>
                <a:cs typeface="Times New Roman" pitchFamily="18" charset="0"/>
              </a:rPr>
              <a:t>MIÉRT KELL A HERPESVÍRUSOKNAK  TIMIDIN KINÁZ?</a:t>
            </a:r>
          </a:p>
          <a:p>
            <a:r>
              <a:rPr lang="hu-HU" sz="2400">
                <a:solidFill>
                  <a:srgbClr val="FFFF00"/>
                </a:solidFill>
                <a:cs typeface="Times New Roman" pitchFamily="18" charset="0"/>
              </a:rPr>
              <a:t>A gátlószerek kötési energiája </a:t>
            </a:r>
            <a:r>
              <a:rPr lang="en-US" sz="2400">
                <a:solidFill>
                  <a:srgbClr val="FFFF00"/>
                </a:solidFill>
                <a:cs typeface="Times New Roman" pitchFamily="18" charset="0"/>
              </a:rPr>
              <a:t>thymidine kin</a:t>
            </a:r>
            <a:r>
              <a:rPr lang="hu-HU" sz="2400">
                <a:solidFill>
                  <a:srgbClr val="FFFF00"/>
                </a:solidFill>
                <a:cs typeface="Times New Roman" pitchFamily="18" charset="0"/>
              </a:rPr>
              <a:t>ázhoz és</a:t>
            </a:r>
            <a:r>
              <a:rPr lang="en-US" sz="2400">
                <a:solidFill>
                  <a:srgbClr val="FFFF00"/>
                </a:solidFill>
                <a:cs typeface="Times New Roman" pitchFamily="18" charset="0"/>
              </a:rPr>
              <a:t> TK IC50</a:t>
            </a:r>
            <a:r>
              <a:rPr lang="hu-HU" sz="2400">
                <a:solidFill>
                  <a:srgbClr val="FFFF00"/>
                </a:solidFill>
                <a:cs typeface="Times New Roman" pitchFamily="18" charset="0"/>
              </a:rPr>
              <a:t>%</a:t>
            </a:r>
            <a:endParaRPr lang="en-US">
              <a:solidFill>
                <a:srgbClr val="FFFF00"/>
              </a:solidFill>
              <a:cs typeface="Times New Roman" pitchFamily="18" charset="0"/>
            </a:endParaRPr>
          </a:p>
        </p:txBody>
      </p:sp>
      <p:pic>
        <p:nvPicPr>
          <p:cNvPr id="31748" name="Picture 5" descr="An external file that holds a picture, illustration, etc.&#10;Object name is nihms2676f4.jpg"/>
          <p:cNvPicPr>
            <a:picLocks noChangeAspect="1" noChangeArrowheads="1"/>
          </p:cNvPicPr>
          <p:nvPr/>
        </p:nvPicPr>
        <p:blipFill>
          <a:blip r:embed="rId2" cstate="print"/>
          <a:srcRect/>
          <a:stretch>
            <a:fillRect/>
          </a:stretch>
        </p:blipFill>
        <p:spPr bwMode="auto">
          <a:xfrm>
            <a:off x="971550" y="1125538"/>
            <a:ext cx="7620000" cy="1581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p:nvPr>
        </p:nvSpPr>
        <p:spPr>
          <a:xfrm>
            <a:off x="323850" y="115888"/>
            <a:ext cx="8820150" cy="6553200"/>
          </a:xfrm>
        </p:spPr>
        <p:txBody>
          <a:bodyPr/>
          <a:lstStyle/>
          <a:p>
            <a:pPr>
              <a:defRPr/>
            </a:pPr>
            <a:r>
              <a:rPr lang="hu-HU" b="1" dirty="0">
                <a:solidFill>
                  <a:srgbClr val="FFFF00"/>
                </a:solidFill>
                <a:effectLst>
                  <a:outerShdw blurRad="38100" dist="38100" dir="2700000" algn="tl">
                    <a:srgbClr val="FFFFFF"/>
                  </a:outerShdw>
                </a:effectLst>
              </a:rPr>
              <a:t>Herpesvírus gátlószerek</a:t>
            </a:r>
          </a:p>
          <a:p>
            <a:pPr>
              <a:spcBef>
                <a:spcPct val="0"/>
              </a:spcBef>
              <a:buClrTx/>
              <a:buSzTx/>
              <a:buFontTx/>
              <a:buNone/>
              <a:defRPr/>
            </a:pPr>
            <a:r>
              <a:rPr lang="hu-HU" sz="2400" b="1" dirty="0" smtClean="0">
                <a:solidFill>
                  <a:srgbClr val="FFFF00"/>
                </a:solidFill>
                <a:effectLst>
                  <a:outerShdw blurRad="38100" dist="38100" dir="2700000" algn="tl">
                    <a:srgbClr val="FFFFFF"/>
                  </a:outerShdw>
                </a:effectLst>
              </a:rPr>
              <a:t>     HSV </a:t>
            </a:r>
            <a:r>
              <a:rPr lang="hu-HU" sz="2400" b="1" dirty="0">
                <a:solidFill>
                  <a:srgbClr val="FFFF00"/>
                </a:solidFill>
                <a:effectLst>
                  <a:outerShdw blurRad="38100" dist="38100" dir="2700000" algn="tl">
                    <a:srgbClr val="FFFFFF"/>
                  </a:outerShdw>
                </a:effectLst>
              </a:rPr>
              <a:t>1-2	VZV 		Aciclovir, Penciclovir 	</a:t>
            </a:r>
          </a:p>
          <a:p>
            <a:pPr>
              <a:defRPr/>
            </a:pPr>
            <a:r>
              <a:rPr lang="hu-HU" sz="2400" b="1" dirty="0">
                <a:solidFill>
                  <a:srgbClr val="FFFF00"/>
                </a:solidFill>
                <a:effectLst>
                  <a:outerShdw blurRad="38100" dist="38100" dir="2700000" algn="tl">
                    <a:srgbClr val="FFFFFF"/>
                  </a:outerShdw>
                </a:effectLst>
              </a:rPr>
              <a:t>„Prodrug”	Famciklovir</a:t>
            </a:r>
          </a:p>
          <a:p>
            <a:pPr>
              <a:buFont typeface="Wingdings" pitchFamily="2" charset="2"/>
              <a:buNone/>
              <a:defRPr/>
            </a:pPr>
            <a:r>
              <a:rPr lang="hu-HU" sz="2400" b="1" dirty="0">
                <a:solidFill>
                  <a:srgbClr val="FFFF00"/>
                </a:solidFill>
                <a:effectLst>
                  <a:outerShdw blurRad="38100" dist="38100" dir="2700000" algn="tl">
                    <a:srgbClr val="FFFFFF"/>
                  </a:outerShdw>
                </a:effectLst>
              </a:rPr>
              <a:t>			Valciklovir	(p.o. 8g/nap)</a:t>
            </a:r>
          </a:p>
          <a:p>
            <a:pPr>
              <a:buFont typeface="Wingdings" pitchFamily="2" charset="2"/>
              <a:buNone/>
              <a:defRPr/>
            </a:pPr>
            <a:r>
              <a:rPr lang="hu-HU" sz="2400" b="1" dirty="0">
                <a:solidFill>
                  <a:srgbClr val="FFFF00"/>
                </a:solidFill>
                <a:effectLst>
                  <a:outerShdw blurRad="38100" dist="38100" dir="2700000" algn="tl">
                    <a:srgbClr val="FFFFFF"/>
                  </a:outerShdw>
                </a:effectLst>
              </a:rPr>
              <a:t>					A-5021</a:t>
            </a:r>
          </a:p>
          <a:p>
            <a:pPr>
              <a:buFont typeface="Wingdings" pitchFamily="2" charset="2"/>
              <a:buNone/>
              <a:defRPr/>
            </a:pPr>
            <a:r>
              <a:rPr lang="hu-HU" sz="2400" b="1" dirty="0">
                <a:solidFill>
                  <a:srgbClr val="FFFF00"/>
                </a:solidFill>
                <a:effectLst>
                  <a:outerShdw blurRad="38100" dist="38100" dir="2700000" algn="tl">
                    <a:srgbClr val="FFFFFF"/>
                  </a:outerShdw>
                </a:effectLst>
              </a:rPr>
              <a:t>					Brivudin (zoster)</a:t>
            </a:r>
          </a:p>
          <a:p>
            <a:pPr>
              <a:buFont typeface="Wingdings" pitchFamily="2" charset="2"/>
              <a:buNone/>
              <a:defRPr/>
            </a:pPr>
            <a:r>
              <a:rPr lang="hu-HU" sz="2400" b="1" dirty="0" smtClean="0">
                <a:solidFill>
                  <a:srgbClr val="FFFF00"/>
                </a:solidFill>
                <a:effectLst>
                  <a:outerShdw blurRad="38100" dist="38100" dir="2700000" algn="tl">
                    <a:srgbClr val="FFFFFF"/>
                  </a:outerShdw>
                </a:effectLst>
              </a:rPr>
              <a:t>       HCMV</a:t>
            </a:r>
            <a:r>
              <a:rPr lang="hu-HU" sz="2400" b="1" dirty="0">
                <a:solidFill>
                  <a:srgbClr val="FFFF00"/>
                </a:solidFill>
                <a:effectLst>
                  <a:outerShdw blurRad="38100" dist="38100" dir="2700000" algn="tl">
                    <a:srgbClr val="FFFFFF"/>
                  </a:outerShdw>
                </a:effectLst>
              </a:rPr>
              <a:t>, HHV-6, HHV-7	Ganciclovir			</a:t>
            </a:r>
          </a:p>
          <a:p>
            <a:pPr>
              <a:buFont typeface="Wingdings" pitchFamily="2" charset="2"/>
              <a:buNone/>
              <a:defRPr/>
            </a:pPr>
            <a:r>
              <a:rPr lang="hu-HU" sz="2400" b="1" dirty="0">
                <a:solidFill>
                  <a:srgbClr val="FFFF00"/>
                </a:solidFill>
                <a:effectLst>
                  <a:outerShdw blurRad="38100" dist="38100" dir="2700000" algn="tl">
                    <a:srgbClr val="FFFFFF"/>
                  </a:outerShdw>
                </a:effectLst>
              </a:rPr>
              <a:t>			Valganciklovir	(p.o.)</a:t>
            </a:r>
          </a:p>
          <a:p>
            <a:pPr>
              <a:buFont typeface="Wingdings" pitchFamily="2" charset="2"/>
              <a:buNone/>
              <a:defRPr/>
            </a:pPr>
            <a:r>
              <a:rPr lang="hu-HU" sz="2400" b="1" dirty="0">
                <a:solidFill>
                  <a:srgbClr val="FFFF00"/>
                </a:solidFill>
                <a:effectLst>
                  <a:outerShdw blurRad="38100" dist="38100" dir="2700000" algn="tl">
                    <a:srgbClr val="FFFFFF"/>
                  </a:outerShdw>
                </a:effectLst>
              </a:rPr>
              <a:t>					Fomivirsen (HCMV antisenz RNS)</a:t>
            </a:r>
          </a:p>
          <a:p>
            <a:pPr>
              <a:buFont typeface="Wingdings" pitchFamily="2" charset="2"/>
              <a:buNone/>
              <a:defRPr/>
            </a:pPr>
            <a:r>
              <a:rPr lang="hu-HU" sz="2400" b="1" dirty="0" smtClean="0">
                <a:solidFill>
                  <a:srgbClr val="FFFF00"/>
                </a:solidFill>
                <a:effectLst>
                  <a:outerShdw blurRad="38100" dist="38100" dir="2700000" algn="tl">
                    <a:srgbClr val="FFFFFF"/>
                  </a:outerShdw>
                </a:effectLst>
              </a:rPr>
              <a:t>      Valamennyi </a:t>
            </a:r>
            <a:r>
              <a:rPr lang="hu-HU" sz="2400" b="1" dirty="0">
                <a:solidFill>
                  <a:srgbClr val="FFFF00"/>
                </a:solidFill>
                <a:effectLst>
                  <a:outerShdw blurRad="38100" dist="38100" dir="2700000" algn="tl">
                    <a:srgbClr val="FFFFFF"/>
                  </a:outerShdw>
                </a:effectLst>
              </a:rPr>
              <a:t>DNS vírus	Cidofovir (i.v. protein kináz)</a:t>
            </a:r>
          </a:p>
          <a:p>
            <a:pPr>
              <a:buFont typeface="Wingdings" pitchFamily="2" charset="2"/>
              <a:buNone/>
              <a:defRPr/>
            </a:pPr>
            <a:r>
              <a:rPr lang="hu-HU" sz="2400" b="1" dirty="0">
                <a:solidFill>
                  <a:srgbClr val="FFFF00"/>
                </a:solidFill>
                <a:effectLst>
                  <a:outerShdw blurRad="38100" dist="38100" dir="2700000" algn="tl">
                    <a:srgbClr val="FFFFFF"/>
                  </a:outerShdw>
                </a:effectLst>
              </a:rPr>
              <a:t>					Foscarnet (infúzió)</a:t>
            </a:r>
          </a:p>
          <a:p>
            <a:pPr>
              <a:buFont typeface="Wingdings" pitchFamily="2" charset="2"/>
              <a:buNone/>
              <a:defRPr/>
            </a:pPr>
            <a:r>
              <a:rPr lang="hu-HU" sz="2400" b="1" dirty="0" smtClean="0">
                <a:solidFill>
                  <a:srgbClr val="FFFF00"/>
                </a:solidFill>
                <a:effectLst>
                  <a:outerShdw blurRad="38100" dist="38100" dir="2700000" algn="tl">
                    <a:srgbClr val="FFFFFF"/>
                  </a:outerShdw>
                </a:effectLst>
              </a:rPr>
              <a:t>      HHV-8</a:t>
            </a:r>
            <a:r>
              <a:rPr lang="hu-HU" sz="2400" b="1" dirty="0">
                <a:solidFill>
                  <a:srgbClr val="FFFF00"/>
                </a:solidFill>
                <a:effectLst>
                  <a:outerShdw blurRad="38100" dist="38100" dir="2700000" algn="tl">
                    <a:srgbClr val="FFFFFF"/>
                  </a:outerShdw>
                </a:effectLst>
              </a:rPr>
              <a:t>		Tacrolimus SZERVÁTÜLTETÉS UTÁN</a:t>
            </a:r>
          </a:p>
          <a:p>
            <a:pPr>
              <a:buFont typeface="Wingdings" pitchFamily="2" charset="2"/>
              <a:buNone/>
              <a:defRPr/>
            </a:pPr>
            <a:r>
              <a:rPr lang="hu-HU" sz="2000" b="1" dirty="0" smtClean="0">
                <a:solidFill>
                  <a:srgbClr val="FFFF00"/>
                </a:solidFill>
                <a:effectLst>
                  <a:outerShdw blurRad="38100" dist="38100" dir="2700000" algn="tl">
                    <a:srgbClr val="FFFFFF"/>
                  </a:outerShdw>
                </a:effectLst>
              </a:rPr>
              <a:t>       HSV </a:t>
            </a:r>
            <a:r>
              <a:rPr lang="hu-HU" sz="2000" b="1" dirty="0">
                <a:solidFill>
                  <a:srgbClr val="FFFF00"/>
                </a:solidFill>
                <a:effectLst>
                  <a:outerShdw blurRad="38100" dist="38100" dir="2700000" algn="tl">
                    <a:srgbClr val="FFFFFF"/>
                  </a:outerShdw>
                </a:effectLst>
              </a:rPr>
              <a:t>1-2 Keresztrezisztencia:</a:t>
            </a:r>
            <a:r>
              <a:rPr lang="hu-HU" sz="2000" dirty="0"/>
              <a:t> Aciclovir resisztens herpesvírusok rezisztensek</a:t>
            </a:r>
            <a:r>
              <a:rPr lang="en-US" sz="1400" b="1" dirty="0"/>
              <a:t> </a:t>
            </a:r>
            <a:r>
              <a:rPr lang="en-US" sz="2000" b="1" dirty="0" err="1">
                <a:solidFill>
                  <a:srgbClr val="99FFCC"/>
                </a:solidFill>
                <a:effectLst>
                  <a:outerShdw blurRad="38100" dist="38100" dir="2700000" algn="tl">
                    <a:srgbClr val="FFFFFF"/>
                  </a:outerShdw>
                </a:effectLst>
              </a:rPr>
              <a:t>penciclovir</a:t>
            </a:r>
            <a:r>
              <a:rPr lang="hu-HU" sz="2000" b="1" dirty="0">
                <a:solidFill>
                  <a:srgbClr val="99FFCC"/>
                </a:solidFill>
                <a:effectLst>
                  <a:outerShdw blurRad="38100" dist="38100" dir="2700000" algn="tl">
                    <a:srgbClr val="FFFFFF"/>
                  </a:outerShdw>
                </a:effectLst>
              </a:rPr>
              <a:t> és</a:t>
            </a:r>
            <a:r>
              <a:rPr lang="en-US" sz="2000" b="1" dirty="0">
                <a:solidFill>
                  <a:srgbClr val="99FFCC"/>
                </a:solidFill>
                <a:effectLst>
                  <a:outerShdw blurRad="38100" dist="38100" dir="2700000" algn="tl">
                    <a:srgbClr val="FFFFFF"/>
                  </a:outerShdw>
                </a:effectLst>
              </a:rPr>
              <a:t> </a:t>
            </a:r>
            <a:r>
              <a:rPr lang="en-US" sz="2000" b="1" dirty="0" err="1">
                <a:solidFill>
                  <a:srgbClr val="99FFCC"/>
                </a:solidFill>
                <a:effectLst>
                  <a:outerShdw blurRad="38100" dist="38100" dir="2700000" algn="tl">
                    <a:srgbClr val="FFFFFF"/>
                  </a:outerShdw>
                </a:effectLst>
              </a:rPr>
              <a:t>brivudin</a:t>
            </a:r>
            <a:r>
              <a:rPr lang="en-US" sz="2000" b="1" dirty="0">
                <a:solidFill>
                  <a:srgbClr val="99FFCC"/>
                </a:solidFill>
                <a:effectLst>
                  <a:outerShdw blurRad="38100" dist="38100" dir="2700000" algn="tl">
                    <a:srgbClr val="FFFFFF"/>
                  </a:outerShdw>
                </a:effectLst>
              </a:rPr>
              <a:t> </a:t>
            </a:r>
            <a:r>
              <a:rPr lang="hu-HU" sz="2000" b="1" dirty="0">
                <a:solidFill>
                  <a:srgbClr val="99FFCC"/>
                </a:solidFill>
                <a:effectLst>
                  <a:outerShdw blurRad="38100" dist="38100" dir="2700000" algn="tl">
                    <a:srgbClr val="FFFFFF"/>
                  </a:outerShdw>
                </a:effectLst>
              </a:rPr>
              <a:t>iránt, de érzékenyek</a:t>
            </a:r>
            <a:r>
              <a:rPr lang="en-US" sz="2000" b="1" dirty="0">
                <a:solidFill>
                  <a:srgbClr val="99FFCC"/>
                </a:solidFill>
                <a:effectLst>
                  <a:outerShdw blurRad="38100" dist="38100" dir="2700000" algn="tl">
                    <a:srgbClr val="FFFFFF"/>
                  </a:outerShdw>
                </a:effectLst>
              </a:rPr>
              <a:t> </a:t>
            </a:r>
            <a:r>
              <a:rPr lang="en-US" sz="2000" b="1" dirty="0" err="1">
                <a:solidFill>
                  <a:srgbClr val="99FFCC"/>
                </a:solidFill>
                <a:effectLst>
                  <a:outerShdw blurRad="38100" dist="38100" dir="2700000" algn="tl">
                    <a:srgbClr val="FFFFFF"/>
                  </a:outerShdw>
                </a:effectLst>
              </a:rPr>
              <a:t>cidofovir</a:t>
            </a:r>
            <a:r>
              <a:rPr lang="en-US" sz="2000" b="1" dirty="0">
                <a:solidFill>
                  <a:srgbClr val="99FFCC"/>
                </a:solidFill>
                <a:effectLst>
                  <a:outerShdw blurRad="38100" dist="38100" dir="2700000" algn="tl">
                    <a:srgbClr val="FFFFFF"/>
                  </a:outerShdw>
                </a:effectLst>
              </a:rPr>
              <a:t> </a:t>
            </a:r>
            <a:r>
              <a:rPr lang="hu-HU" sz="2000" b="1" dirty="0">
                <a:solidFill>
                  <a:srgbClr val="99FFCC"/>
                </a:solidFill>
                <a:effectLst>
                  <a:outerShdw blurRad="38100" dist="38100" dir="2700000" algn="tl">
                    <a:srgbClr val="FFFFFF"/>
                  </a:outerShdw>
                </a:effectLst>
              </a:rPr>
              <a:t>iránt.</a:t>
            </a:r>
            <a:r>
              <a:rPr lang="hu-HU" sz="1400" dirty="0"/>
              <a:t> </a:t>
            </a:r>
          </a:p>
          <a:p>
            <a:pPr>
              <a:buFont typeface="Wingdings" pitchFamily="2" charset="2"/>
              <a:buNone/>
              <a:defRPr/>
            </a:pPr>
            <a:r>
              <a:rPr lang="hu-HU" sz="1400" dirty="0" smtClean="0"/>
              <a:t>         </a:t>
            </a:r>
            <a:r>
              <a:rPr lang="en-US" sz="1400" dirty="0" err="1" smtClean="0"/>
              <a:t>Sauerbrei</a:t>
            </a:r>
            <a:r>
              <a:rPr lang="en-US" sz="1400" dirty="0" smtClean="0"/>
              <a:t> </a:t>
            </a:r>
            <a:r>
              <a:rPr lang="en-US" sz="1400" dirty="0"/>
              <a:t>A, </a:t>
            </a:r>
            <a:r>
              <a:rPr lang="en-US" sz="1400" dirty="0" err="1"/>
              <a:t>Deinhardt</a:t>
            </a:r>
            <a:r>
              <a:rPr lang="en-US" sz="1400" dirty="0"/>
              <a:t> S, Zell R, </a:t>
            </a:r>
            <a:r>
              <a:rPr lang="en-US" sz="1400" dirty="0" err="1"/>
              <a:t>Wutzler</a:t>
            </a:r>
            <a:r>
              <a:rPr lang="en-US" sz="1400" dirty="0"/>
              <a:t> P.</a:t>
            </a:r>
            <a:r>
              <a:rPr lang="hu-HU" sz="1400" dirty="0"/>
              <a:t>: </a:t>
            </a:r>
            <a:r>
              <a:rPr lang="en-US" sz="1400" dirty="0"/>
              <a:t>Phenotypic and genotypic characterization of acyclovir-resistant clinical isolates of herpes simplex virus.</a:t>
            </a:r>
            <a:r>
              <a:rPr lang="hu-HU" sz="1400" dirty="0"/>
              <a:t> </a:t>
            </a:r>
            <a:r>
              <a:rPr lang="en-US" sz="1400" dirty="0"/>
              <a:t>Antiviral Res. 2010 Mar 6.</a:t>
            </a:r>
            <a:endParaRPr lang="hu-HU"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Grp="1" noChangeArrowheads="1"/>
          </p:cNvSpPr>
          <p:nvPr>
            <p:ph/>
          </p:nvPr>
        </p:nvSpPr>
        <p:spPr/>
        <p:txBody>
          <a:bodyPr/>
          <a:lstStyle/>
          <a:p>
            <a:pPr>
              <a:defRPr/>
            </a:pPr>
            <a:r>
              <a:rPr lang="hu-HU" sz="2400" b="1">
                <a:solidFill>
                  <a:srgbClr val="FFFF00"/>
                </a:solidFill>
                <a:effectLst>
                  <a:outerShdw blurRad="38100" dist="38100" dir="2700000" algn="tl">
                    <a:srgbClr val="FFFFFF"/>
                  </a:outerShdw>
                </a:effectLst>
              </a:rPr>
              <a:t>PRIMER EFFUSION LYMPHOMA (PEL - HHV-8) IMMUNHIÁNYOS BETEGEKBEN</a:t>
            </a:r>
          </a:p>
          <a:p>
            <a:pPr>
              <a:defRPr/>
            </a:pPr>
            <a:r>
              <a:rPr lang="hu-HU" sz="1400" b="1">
                <a:solidFill>
                  <a:srgbClr val="99FFCC"/>
                </a:solidFill>
                <a:effectLst>
                  <a:outerShdw blurRad="38100" dist="38100" dir="2700000" algn="tl">
                    <a:srgbClr val="FFFFFF"/>
                  </a:outerShdw>
                </a:effectLst>
              </a:rPr>
              <a:t>Towata T, Komizu Y, Suzu S, Ueoka R, Okada S.: Highly selective fusion and accumulation of hybrid liposomes into primary effusion lymphoma cells along with induction of apoptosis. Biochem Biophys Res Commun. 2010 Mar 12;393(3):445-448.</a:t>
            </a:r>
          </a:p>
          <a:p>
            <a:pPr>
              <a:defRPr/>
            </a:pPr>
            <a:r>
              <a:rPr lang="hu-HU" sz="2400" b="1"/>
              <a:t>GYÓGYSZERES KEZELÉS IRÁNT REZISZTENS. </a:t>
            </a:r>
            <a:r>
              <a:rPr lang="hu-HU" sz="2400"/>
              <a:t>Hybrid liposzómák dimyristoylphosphatidylcholine-ból (DMPC) és polyoxyethylene (21) dodecyl ether-ből (C(12)(EO)(21)) (HL-21), gyorsan felhalmozódtak a PEL sejtek membránjában. A HL-21 is növelte a PEL sejtek membrán fluiditását, és sejthalált okozó caspase-3 aktivációt indított el. </a:t>
            </a:r>
          </a:p>
          <a:p>
            <a:pPr>
              <a:defRPr/>
            </a:pPr>
            <a:r>
              <a:rPr lang="hu-HU" sz="2400" b="1">
                <a:solidFill>
                  <a:srgbClr val="FFFF00"/>
                </a:solidFill>
                <a:effectLst>
                  <a:outerShdw blurRad="38100" dist="38100" dir="2700000" algn="tl">
                    <a:srgbClr val="FFFFFF"/>
                  </a:outerShdw>
                </a:effectLst>
              </a:rPr>
              <a:t>„HL-21” egy új vegyület</a:t>
            </a:r>
            <a:r>
              <a:rPr lang="hu-HU" sz="2400"/>
              <a:t>, lehet, hogy majd hatékony gyógyszerré fejlődik a PEL kezelésére.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ars.els-cdn.com/content/image/1-s2.0-S0140673611617509-gr2.jpg"/>
          <p:cNvPicPr>
            <a:picLocks noChangeAspect="1" noChangeArrowheads="1"/>
          </p:cNvPicPr>
          <p:nvPr/>
        </p:nvPicPr>
        <p:blipFill>
          <a:blip r:embed="rId2" cstate="print"/>
          <a:srcRect/>
          <a:stretch>
            <a:fillRect/>
          </a:stretch>
        </p:blipFill>
        <p:spPr bwMode="auto">
          <a:xfrm>
            <a:off x="0" y="0"/>
            <a:ext cx="6229350" cy="4352925"/>
          </a:xfrm>
          <a:prstGeom prst="rect">
            <a:avLst/>
          </a:prstGeom>
          <a:noFill/>
          <a:ln w="9525">
            <a:noFill/>
            <a:miter lim="800000"/>
            <a:headEnd/>
            <a:tailEnd/>
          </a:ln>
        </p:spPr>
      </p:pic>
      <p:sp>
        <p:nvSpPr>
          <p:cNvPr id="4" name="Rectangle 3"/>
          <p:cNvSpPr/>
          <p:nvPr/>
        </p:nvSpPr>
        <p:spPr>
          <a:xfrm>
            <a:off x="0" y="4365625"/>
            <a:ext cx="9144000" cy="2862263"/>
          </a:xfrm>
          <a:prstGeom prst="rect">
            <a:avLst/>
          </a:prstGeom>
          <a:solidFill>
            <a:schemeClr val="bg1"/>
          </a:solidFill>
        </p:spPr>
        <p:txBody>
          <a:bodyPr>
            <a:spAutoFit/>
          </a:bodyPr>
          <a:lstStyle/>
          <a:p>
            <a:pPr fontAlgn="auto">
              <a:spcBef>
                <a:spcPts val="0"/>
              </a:spcBef>
              <a:spcAft>
                <a:spcPts val="0"/>
              </a:spcAft>
              <a:defRPr/>
            </a:pPr>
            <a:r>
              <a:rPr lang="hu-HU" b="1" dirty="0">
                <a:solidFill>
                  <a:schemeClr val="accent2">
                    <a:lumMod val="40000"/>
                    <a:lumOff val="60000"/>
                  </a:schemeClr>
                </a:solidFill>
                <a:latin typeface="+mn-lt"/>
              </a:rPr>
              <a:t>Area under curve </a:t>
            </a:r>
            <a:r>
              <a:rPr lang="el-GR" b="1" dirty="0">
                <a:solidFill>
                  <a:schemeClr val="accent2">
                    <a:lumMod val="40000"/>
                    <a:lumOff val="60000"/>
                  </a:schemeClr>
                </a:solidFill>
                <a:latin typeface="+mn-lt"/>
              </a:rPr>
              <a:t>(μ</a:t>
            </a:r>
            <a:r>
              <a:rPr lang="hu-HU" b="1" dirty="0">
                <a:solidFill>
                  <a:schemeClr val="accent2">
                    <a:lumMod val="40000"/>
                    <a:lumOff val="60000"/>
                  </a:schemeClr>
                </a:solidFill>
                <a:latin typeface="+mn-lt"/>
              </a:rPr>
              <a:t>g × h per mL).</a:t>
            </a:r>
            <a:r>
              <a:rPr lang="en-US" dirty="0">
                <a:latin typeface="+mn-lt"/>
              </a:rPr>
              <a:t> HSV </a:t>
            </a:r>
            <a:r>
              <a:rPr lang="hu-HU" dirty="0">
                <a:latin typeface="+mn-lt"/>
              </a:rPr>
              <a:t>kimutatása genitális mintákban. </a:t>
            </a:r>
            <a:r>
              <a:rPr lang="en-US" dirty="0">
                <a:latin typeface="+mn-lt"/>
              </a:rPr>
              <a:t>Error bars are the 95% CIs. AUCs taken from </a:t>
            </a:r>
            <a:r>
              <a:rPr lang="en-US" dirty="0" err="1">
                <a:latin typeface="+mn-lt"/>
              </a:rPr>
              <a:t>Reitano</a:t>
            </a:r>
            <a:r>
              <a:rPr lang="en-US" dirty="0">
                <a:latin typeface="+mn-lt"/>
              </a:rPr>
              <a:t> and colleagues</a:t>
            </a:r>
            <a:r>
              <a:rPr lang="hu-HU" baseline="30000" dirty="0">
                <a:latin typeface="+mn-lt"/>
              </a:rPr>
              <a:t> </a:t>
            </a:r>
            <a:r>
              <a:rPr lang="en-US" dirty="0">
                <a:latin typeface="+mn-lt"/>
              </a:rPr>
              <a:t>and </a:t>
            </a:r>
            <a:r>
              <a:rPr lang="en-US" dirty="0" err="1">
                <a:latin typeface="+mn-lt"/>
              </a:rPr>
              <a:t>Beutner</a:t>
            </a:r>
            <a:r>
              <a:rPr lang="en-US" dirty="0">
                <a:latin typeface="+mn-lt"/>
              </a:rPr>
              <a:t> and colleagues.</a:t>
            </a:r>
            <a:r>
              <a:rPr lang="hu-HU" baseline="30000" dirty="0">
                <a:latin typeface="+mn-lt"/>
              </a:rPr>
              <a:t> </a:t>
            </a:r>
            <a:r>
              <a:rPr lang="en-US" dirty="0">
                <a:latin typeface="+mn-lt"/>
              </a:rPr>
              <a:t>IRR=incidence risk ratio. AUC=area under the curve (</a:t>
            </a:r>
            <a:r>
              <a:rPr lang="en-US" dirty="0" err="1">
                <a:latin typeface="+mn-lt"/>
              </a:rPr>
              <a:t>μg</a:t>
            </a:r>
            <a:r>
              <a:rPr lang="en-US" dirty="0">
                <a:latin typeface="+mn-lt"/>
              </a:rPr>
              <a:t> × h per </a:t>
            </a:r>
            <a:r>
              <a:rPr lang="en-US" dirty="0" err="1">
                <a:latin typeface="+mn-lt"/>
              </a:rPr>
              <a:t>mL</a:t>
            </a:r>
            <a:r>
              <a:rPr lang="en-US" dirty="0">
                <a:latin typeface="+mn-lt"/>
              </a:rPr>
              <a:t>).</a:t>
            </a:r>
            <a:r>
              <a:rPr lang="hu-HU" dirty="0">
                <a:latin typeface="+mn-lt"/>
              </a:rPr>
              <a:t>Összesen</a:t>
            </a:r>
            <a:r>
              <a:rPr lang="en-US" dirty="0">
                <a:latin typeface="+mn-lt"/>
              </a:rPr>
              <a:t>, 344 genital</a:t>
            </a:r>
            <a:r>
              <a:rPr lang="hu-HU" dirty="0">
                <a:latin typeface="+mn-lt"/>
              </a:rPr>
              <a:t>is</a:t>
            </a:r>
            <a:r>
              <a:rPr lang="en-US" dirty="0">
                <a:latin typeface="+mn-lt"/>
              </a:rPr>
              <a:t> HSV </a:t>
            </a:r>
            <a:r>
              <a:rPr lang="hu-HU" dirty="0">
                <a:latin typeface="+mn-lt"/>
              </a:rPr>
              <a:t>ürítést találtak</a:t>
            </a:r>
            <a:r>
              <a:rPr lang="en-US" dirty="0">
                <a:latin typeface="+mn-lt"/>
              </a:rPr>
              <a:t> (</a:t>
            </a:r>
            <a:r>
              <a:rPr lang="en-US" dirty="0" err="1">
                <a:latin typeface="+mn-lt"/>
                <a:hlinkClick r:id="rId3" action="ppaction://hlinkfile"/>
              </a:rPr>
              <a:t>webappendix</a:t>
            </a:r>
            <a:r>
              <a:rPr lang="en-US" dirty="0">
                <a:latin typeface="+mn-lt"/>
              </a:rPr>
              <a:t>). </a:t>
            </a:r>
            <a:r>
              <a:rPr lang="hu-HU" dirty="0">
                <a:latin typeface="+mn-lt"/>
              </a:rPr>
              <a:t>A </a:t>
            </a:r>
            <a:r>
              <a:rPr lang="en-US" dirty="0" err="1">
                <a:latin typeface="+mn-lt"/>
                <a:hlinkClick r:id="rId4" action="ppaction://hlinkfile"/>
              </a:rPr>
              <a:t>tabl</a:t>
            </a:r>
            <a:r>
              <a:rPr lang="hu-HU" dirty="0">
                <a:latin typeface="+mn-lt"/>
                <a:hlinkClick r:id="rId4" action="ppaction://hlinkfile"/>
              </a:rPr>
              <a:t>ázat</a:t>
            </a:r>
            <a:r>
              <a:rPr lang="hu-HU" dirty="0">
                <a:latin typeface="+mn-lt"/>
              </a:rPr>
              <a:t> a HSV ürítést mutatja a kezelési módok függvényében.</a:t>
            </a:r>
            <a:r>
              <a:rPr lang="en-US" dirty="0">
                <a:latin typeface="+mn-lt"/>
              </a:rPr>
              <a:t> </a:t>
            </a:r>
            <a:r>
              <a:rPr lang="hu-HU" dirty="0">
                <a:latin typeface="+mn-lt"/>
              </a:rPr>
              <a:t>A legtöbb ürítés tünetmentesen zajlott. A stadard aciclovir kezelés lényegesen csökkentette az epizódok gyakoriságát a kontrollhoz képest.</a:t>
            </a:r>
            <a:r>
              <a:rPr lang="en-US" dirty="0">
                <a:latin typeface="+mn-lt"/>
              </a:rPr>
              <a:t> (p=0·001). </a:t>
            </a:r>
            <a:r>
              <a:rPr lang="hu-HU" dirty="0">
                <a:latin typeface="+mn-lt"/>
              </a:rPr>
              <a:t>Nem különbözött azonbana standard- és nagydozissal kezelt egyének között a gyakoriság</a:t>
            </a:r>
            <a:r>
              <a:rPr lang="en-US" dirty="0">
                <a:latin typeface="+mn-lt"/>
              </a:rPr>
              <a:t> (p=0·54), </a:t>
            </a:r>
            <a:r>
              <a:rPr lang="hu-HU" dirty="0">
                <a:latin typeface="+mn-lt"/>
              </a:rPr>
              <a:t>a valaciklovir esetében is ez volt a helyzet</a:t>
            </a:r>
            <a:r>
              <a:rPr lang="en-US" dirty="0">
                <a:latin typeface="+mn-lt"/>
              </a:rPr>
              <a:t> (p=0·34).</a:t>
            </a:r>
            <a:r>
              <a:rPr lang="hu-HU" dirty="0">
                <a:latin typeface="+mn-lt"/>
              </a:rPr>
              <a:t> </a:t>
            </a:r>
            <a:r>
              <a:rPr lang="hu-HU" b="1" dirty="0">
                <a:solidFill>
                  <a:srgbClr val="FFFF00"/>
                </a:solidFill>
                <a:latin typeface="+mn-lt"/>
              </a:rPr>
              <a:t>ILYEN „TÜNETMENTES EGYÉNEK” MEGELŐZŐ KEZELÉSÉVEL LEHET A REZISZTENS MUTÁNSOKAT A BETEGEKBEN SZELEKTÁLNI!</a:t>
            </a:r>
            <a:endParaRPr lang="en-US" dirty="0">
              <a:latin typeface="+mn-lt"/>
            </a:endParaRPr>
          </a:p>
          <a:p>
            <a:pPr fontAlgn="auto">
              <a:spcBef>
                <a:spcPts val="0"/>
              </a:spcBef>
              <a:spcAft>
                <a:spcPts val="0"/>
              </a:spcAft>
              <a:defRPr/>
            </a:pPr>
            <a:r>
              <a:rPr lang="hu-HU" dirty="0">
                <a:latin typeface="+mn-lt"/>
              </a:rPr>
              <a:t> </a:t>
            </a:r>
            <a:endParaRPr lang="en-US" dirty="0">
              <a:latin typeface="+mn-lt"/>
            </a:endParaRPr>
          </a:p>
        </p:txBody>
      </p:sp>
      <p:sp>
        <p:nvSpPr>
          <p:cNvPr id="34820" name="TextBox 4"/>
          <p:cNvSpPr txBox="1">
            <a:spLocks noChangeArrowheads="1"/>
          </p:cNvSpPr>
          <p:nvPr/>
        </p:nvSpPr>
        <p:spPr bwMode="auto">
          <a:xfrm>
            <a:off x="6443663" y="188913"/>
            <a:ext cx="2520950" cy="1476375"/>
          </a:xfrm>
          <a:prstGeom prst="rect">
            <a:avLst/>
          </a:prstGeom>
          <a:noFill/>
          <a:ln w="9525">
            <a:noFill/>
            <a:miter lim="800000"/>
            <a:headEnd/>
            <a:tailEnd/>
          </a:ln>
        </p:spPr>
        <p:txBody>
          <a:bodyPr>
            <a:spAutoFit/>
          </a:bodyPr>
          <a:lstStyle/>
          <a:p>
            <a:r>
              <a:rPr lang="hu-HU" b="1">
                <a:solidFill>
                  <a:srgbClr val="FFFF00"/>
                </a:solidFill>
                <a:latin typeface="Corbel" pitchFamily="34" charset="0"/>
              </a:rPr>
              <a:t>Aciclovir</a:t>
            </a:r>
            <a:r>
              <a:rPr lang="hu-HU">
                <a:latin typeface="Corbel" pitchFamily="34" charset="0"/>
              </a:rPr>
              <a:t>  2x400 mg</a:t>
            </a:r>
          </a:p>
          <a:p>
            <a:r>
              <a:rPr lang="hu-HU" b="1">
                <a:solidFill>
                  <a:srgbClr val="FFFF00"/>
                </a:solidFill>
                <a:latin typeface="Corbel" pitchFamily="34" charset="0"/>
              </a:rPr>
              <a:t>High:</a:t>
            </a:r>
            <a:r>
              <a:rPr lang="hu-HU">
                <a:latin typeface="Corbel" pitchFamily="34" charset="0"/>
              </a:rPr>
              <a:t>	3x800 mg</a:t>
            </a:r>
          </a:p>
          <a:p>
            <a:endParaRPr lang="hu-HU">
              <a:latin typeface="Corbel" pitchFamily="34" charset="0"/>
            </a:endParaRPr>
          </a:p>
          <a:p>
            <a:r>
              <a:rPr lang="hu-HU" b="1">
                <a:solidFill>
                  <a:srgbClr val="FFFF00"/>
                </a:solidFill>
                <a:latin typeface="Corbel" pitchFamily="34" charset="0"/>
              </a:rPr>
              <a:t>Valaciclovir: 2 x 500 mg</a:t>
            </a:r>
          </a:p>
          <a:p>
            <a:r>
              <a:rPr lang="hu-HU" b="1">
                <a:solidFill>
                  <a:srgbClr val="FFFF00"/>
                </a:solidFill>
                <a:latin typeface="Corbel" pitchFamily="34" charset="0"/>
              </a:rPr>
              <a:t>High:	3x1 g/day</a:t>
            </a:r>
          </a:p>
        </p:txBody>
      </p:sp>
      <p:sp>
        <p:nvSpPr>
          <p:cNvPr id="34821" name="TextBox 4"/>
          <p:cNvSpPr txBox="1">
            <a:spLocks noChangeArrowheads="1"/>
          </p:cNvSpPr>
          <p:nvPr/>
        </p:nvSpPr>
        <p:spPr bwMode="auto">
          <a:xfrm>
            <a:off x="2339975" y="115888"/>
            <a:ext cx="3816350" cy="1939925"/>
          </a:xfrm>
          <a:prstGeom prst="rect">
            <a:avLst/>
          </a:prstGeom>
          <a:noFill/>
          <a:ln w="9525">
            <a:noFill/>
            <a:miter lim="800000"/>
            <a:headEnd/>
            <a:tailEnd/>
          </a:ln>
        </p:spPr>
        <p:txBody>
          <a:bodyPr>
            <a:spAutoFit/>
          </a:bodyPr>
          <a:lstStyle/>
          <a:p>
            <a:r>
              <a:rPr lang="hu-HU" sz="2400" b="1">
                <a:solidFill>
                  <a:srgbClr val="FF0000"/>
                </a:solidFill>
              </a:rPr>
              <a:t>A GENITÁLIS HUMÁN HERPES-VÍRUS REAKTIVÁLÓDÁSÁNAK GÁTLÁSA ACYCLOVIRREL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250825" y="692150"/>
            <a:ext cx="8893175" cy="4002088"/>
          </a:xfrm>
          <a:prstGeom prst="rect">
            <a:avLst/>
          </a:prstGeom>
          <a:noFill/>
          <a:ln w="9525">
            <a:noFill/>
            <a:miter lim="800000"/>
            <a:headEnd/>
            <a:tailEnd/>
          </a:ln>
        </p:spPr>
        <p:txBody>
          <a:bodyPr>
            <a:spAutoFit/>
          </a:bodyPr>
          <a:lstStyle/>
          <a:p>
            <a:pPr algn="ctr"/>
            <a:r>
              <a:rPr lang="hu-HU" sz="2000" b="1" u="sng">
                <a:solidFill>
                  <a:srgbClr val="FFFF00"/>
                </a:solidFill>
              </a:rPr>
              <a:t>HEPATITIS C VÍRUS FELFEDEZÉSE ÉS A KEZELÉS MEGVALÓSULÁSA </a:t>
            </a:r>
            <a:r>
              <a:rPr lang="hu-HU" sz="2000" b="1"/>
              <a:t>(</a:t>
            </a:r>
            <a:r>
              <a:rPr lang="hu-HU" b="1"/>
              <a:t>Non-A, non-B hepatitis)</a:t>
            </a:r>
          </a:p>
          <a:p>
            <a:r>
              <a:rPr lang="hu-HU" b="1">
                <a:solidFill>
                  <a:srgbClr val="FFFF00"/>
                </a:solidFill>
              </a:rPr>
              <a:t>HCV KLÓNOZÁS	1990</a:t>
            </a:r>
          </a:p>
          <a:p>
            <a:r>
              <a:rPr lang="hu-HU" b="1">
                <a:solidFill>
                  <a:srgbClr val="FFFF00"/>
                </a:solidFill>
              </a:rPr>
              <a:t>			1991	IFN</a:t>
            </a:r>
            <a:r>
              <a:rPr lang="el-GR" b="1">
                <a:solidFill>
                  <a:srgbClr val="FFFF00"/>
                </a:solidFill>
              </a:rPr>
              <a:t>α</a:t>
            </a:r>
            <a:r>
              <a:rPr lang="hu-HU" b="1">
                <a:solidFill>
                  <a:srgbClr val="FFFF00"/>
                </a:solidFill>
              </a:rPr>
              <a:t>-2A KEZELÉS KEZDETE</a:t>
            </a:r>
          </a:p>
          <a:p>
            <a:r>
              <a:rPr lang="hu-HU" b="1">
                <a:solidFill>
                  <a:srgbClr val="FFFF00"/>
                </a:solidFill>
              </a:rPr>
              <a:t>HCV GENOTÍPUS MEGH. 1995</a:t>
            </a:r>
          </a:p>
          <a:p>
            <a:r>
              <a:rPr lang="hu-HU" b="1">
                <a:solidFill>
                  <a:srgbClr val="FFFF00"/>
                </a:solidFill>
              </a:rPr>
              <a:t>			1996	IFN</a:t>
            </a:r>
            <a:r>
              <a:rPr lang="el-GR" b="1">
                <a:solidFill>
                  <a:srgbClr val="FFFF00"/>
                </a:solidFill>
              </a:rPr>
              <a:t>α</a:t>
            </a:r>
            <a:r>
              <a:rPr lang="hu-HU" b="1">
                <a:solidFill>
                  <a:srgbClr val="FFFF00"/>
                </a:solidFill>
              </a:rPr>
              <a:t>-2B KEZELÉS KEZDETE</a:t>
            </a:r>
          </a:p>
          <a:p>
            <a:r>
              <a:rPr lang="hu-HU" b="1">
                <a:solidFill>
                  <a:srgbClr val="FFFF00"/>
                </a:solidFill>
              </a:rPr>
              <a:t>			1997	IFN</a:t>
            </a:r>
            <a:r>
              <a:rPr lang="el-GR" b="1">
                <a:solidFill>
                  <a:srgbClr val="FFFF00"/>
                </a:solidFill>
              </a:rPr>
              <a:t>α</a:t>
            </a:r>
            <a:r>
              <a:rPr lang="hu-HU" b="1">
                <a:solidFill>
                  <a:srgbClr val="FFFF00"/>
                </a:solidFill>
              </a:rPr>
              <a:t>-CON BEVEZETÉSE</a:t>
            </a:r>
          </a:p>
          <a:p>
            <a:r>
              <a:rPr lang="hu-HU" b="1">
                <a:solidFill>
                  <a:srgbClr val="FFFF00"/>
                </a:solidFill>
              </a:rPr>
              <a:t>HCV REPLICON MEGH.	1999	IFN</a:t>
            </a:r>
            <a:r>
              <a:rPr lang="el-GR" b="1">
                <a:solidFill>
                  <a:srgbClr val="FFFF00"/>
                </a:solidFill>
              </a:rPr>
              <a:t>α</a:t>
            </a:r>
            <a:r>
              <a:rPr lang="hu-HU" b="1">
                <a:solidFill>
                  <a:srgbClr val="FFFF00"/>
                </a:solidFill>
              </a:rPr>
              <a:t>-2B + RIBAVIRIN KEZELÉS</a:t>
            </a:r>
          </a:p>
          <a:p>
            <a:r>
              <a:rPr lang="hu-HU" b="1">
                <a:solidFill>
                  <a:srgbClr val="FFFF00"/>
                </a:solidFill>
              </a:rPr>
              <a:t>			2001	PEGILÁLT IFN</a:t>
            </a:r>
            <a:r>
              <a:rPr lang="el-GR" b="1">
                <a:solidFill>
                  <a:srgbClr val="FFFF00"/>
                </a:solidFill>
              </a:rPr>
              <a:t>α</a:t>
            </a:r>
            <a:r>
              <a:rPr lang="hu-HU" b="1">
                <a:solidFill>
                  <a:srgbClr val="FFFF00"/>
                </a:solidFill>
              </a:rPr>
              <a:t>-2B ENGEDÉLYEZÉSE</a:t>
            </a:r>
          </a:p>
          <a:p>
            <a:r>
              <a:rPr lang="hu-HU" b="1">
                <a:solidFill>
                  <a:srgbClr val="FFFF00"/>
                </a:solidFill>
              </a:rPr>
              <a:t>			2003	PEGILÁLT IFN</a:t>
            </a:r>
            <a:r>
              <a:rPr lang="el-GR" b="1">
                <a:solidFill>
                  <a:srgbClr val="FFFF00"/>
                </a:solidFill>
              </a:rPr>
              <a:t>α</a:t>
            </a:r>
            <a:r>
              <a:rPr lang="hu-HU" b="1">
                <a:solidFill>
                  <a:srgbClr val="FFFF00"/>
                </a:solidFill>
              </a:rPr>
              <a:t>-2A ENGEDÉLYEZÉSE</a:t>
            </a:r>
          </a:p>
          <a:p>
            <a:r>
              <a:rPr lang="hu-HU" b="1">
                <a:solidFill>
                  <a:srgbClr val="FFFF00"/>
                </a:solidFill>
              </a:rPr>
              <a:t>HCV TENYÉSZTÉS	2005	</a:t>
            </a:r>
          </a:p>
          <a:p>
            <a:r>
              <a:rPr lang="hu-HU" b="1">
                <a:solidFill>
                  <a:srgbClr val="FFFF00"/>
                </a:solidFill>
              </a:rPr>
              <a:t>			2010	SNP-KÜLÖNBSÉG AZ IL28B GÉNNÉL (19 Chr) 			2011	KIS MOLEKULASÚLYÚ GÁTLÓSZEREK </a:t>
            </a:r>
          </a:p>
          <a:p>
            <a:r>
              <a:rPr lang="hu-HU" b="1">
                <a:solidFill>
                  <a:srgbClr val="FFFF00"/>
                </a:solidFill>
              </a:rPr>
              <a:t>				BOCEPREVIR ÉS TELAPREVIR BEVEZETÉSE</a:t>
            </a:r>
          </a:p>
        </p:txBody>
      </p:sp>
      <p:pic>
        <p:nvPicPr>
          <p:cNvPr id="17411" name="Picture 3"/>
          <p:cNvPicPr>
            <a:picLocks noChangeAspect="1" noChangeArrowheads="1"/>
          </p:cNvPicPr>
          <p:nvPr/>
        </p:nvPicPr>
        <p:blipFill>
          <a:blip r:embed="rId2" cstate="print"/>
          <a:srcRect/>
          <a:stretch>
            <a:fillRect/>
          </a:stretch>
        </p:blipFill>
        <p:spPr bwMode="auto">
          <a:xfrm>
            <a:off x="0" y="4697413"/>
            <a:ext cx="9144000" cy="2160587"/>
          </a:xfrm>
          <a:prstGeom prst="rect">
            <a:avLst/>
          </a:prstGeom>
          <a:noFill/>
          <a:ln w="9525">
            <a:noFill/>
            <a:miter lim="800000"/>
            <a:headEnd/>
            <a:tailEnd/>
          </a:ln>
        </p:spPr>
      </p:pic>
      <p:sp>
        <p:nvSpPr>
          <p:cNvPr id="17412" name="TextBox 4"/>
          <p:cNvSpPr txBox="1">
            <a:spLocks noChangeArrowheads="1"/>
          </p:cNvSpPr>
          <p:nvPr/>
        </p:nvSpPr>
        <p:spPr bwMode="auto">
          <a:xfrm>
            <a:off x="1331913" y="6021388"/>
            <a:ext cx="7835900" cy="646112"/>
          </a:xfrm>
          <a:prstGeom prst="rect">
            <a:avLst/>
          </a:prstGeom>
          <a:noFill/>
          <a:ln w="9525">
            <a:noFill/>
            <a:miter lim="800000"/>
            <a:headEnd/>
            <a:tailEnd/>
          </a:ln>
        </p:spPr>
        <p:txBody>
          <a:bodyPr wrap="none">
            <a:spAutoFit/>
          </a:bodyPr>
          <a:lstStyle/>
          <a:p>
            <a:r>
              <a:rPr lang="hu-HU" b="1">
                <a:solidFill>
                  <a:schemeClr val="bg1"/>
                </a:solidFill>
              </a:rPr>
              <a:t>IFN KEZELÉS HATÁSA A VÍRUSTITERRE IL8B SNP-POLIMORFIZMUS </a:t>
            </a:r>
          </a:p>
          <a:p>
            <a:r>
              <a:rPr lang="hu-HU" b="1">
                <a:solidFill>
                  <a:schemeClr val="bg1"/>
                </a:solidFill>
              </a:rPr>
              <a:t>HOMOZYGOTA (PIROS) ÉS HETEROZYGOTA BETEGEKRE (KÉK)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p:nvPr>
        </p:nvSpPr>
        <p:spPr>
          <a:xfrm>
            <a:off x="0" y="274638"/>
            <a:ext cx="9144000" cy="6249987"/>
          </a:xfrm>
        </p:spPr>
        <p:txBody>
          <a:bodyPr>
            <a:normAutofit fontScale="85000" lnSpcReduction="20000"/>
          </a:bodyPr>
          <a:lstStyle/>
          <a:p>
            <a:pPr marL="411480" algn="ctr" eaLnBrk="1" fontAlgn="auto" hangingPunct="1">
              <a:spcAft>
                <a:spcPts val="0"/>
              </a:spcAft>
              <a:buFont typeface="Wingdings"/>
              <a:buNone/>
              <a:defRPr/>
            </a:pPr>
            <a:r>
              <a:rPr lang="hu-HU" b="1" dirty="0" smtClean="0">
                <a:solidFill>
                  <a:srgbClr val="FFFF00"/>
                </a:solidFill>
              </a:rPr>
              <a:t>	</a:t>
            </a:r>
            <a:r>
              <a:rPr lang="el-GR" b="1" dirty="0" smtClean="0">
                <a:solidFill>
                  <a:srgbClr val="FFFF00"/>
                </a:solidFill>
              </a:rPr>
              <a:t>β</a:t>
            </a:r>
            <a:r>
              <a:rPr lang="hu-HU" b="1" dirty="0" smtClean="0">
                <a:solidFill>
                  <a:srgbClr val="FFFF00"/>
                </a:solidFill>
              </a:rPr>
              <a:t> és </a:t>
            </a:r>
            <a:r>
              <a:rPr lang="el-GR" b="1" dirty="0" smtClean="0">
                <a:solidFill>
                  <a:srgbClr val="FFFF00"/>
                </a:solidFill>
              </a:rPr>
              <a:t>γ</a:t>
            </a:r>
            <a:r>
              <a:rPr lang="hu-HU" b="1" dirty="0" smtClean="0">
                <a:solidFill>
                  <a:srgbClr val="FFFF00"/>
                </a:solidFill>
              </a:rPr>
              <a:t> Herpesvírus gátlószerek szövettenyészetben(</a:t>
            </a:r>
            <a:r>
              <a:rPr lang="el-GR" b="1" dirty="0" smtClean="0">
                <a:solidFill>
                  <a:srgbClr val="FFFF00"/>
                </a:solidFill>
                <a:cs typeface="Arial" pitchFamily="34" charset="0"/>
              </a:rPr>
              <a:t>μ</a:t>
            </a:r>
            <a:r>
              <a:rPr lang="hu-HU" b="1" dirty="0" smtClean="0">
                <a:solidFill>
                  <a:srgbClr val="FFFF00"/>
                </a:solidFill>
                <a:cs typeface="Arial" pitchFamily="34" charset="0"/>
              </a:rPr>
              <a:t>g/ml)</a:t>
            </a:r>
            <a:endParaRPr lang="el-GR" b="1" dirty="0" smtClean="0">
              <a:solidFill>
                <a:srgbClr val="FFFF00"/>
              </a:solidFill>
              <a:cs typeface="Arial" pitchFamily="34" charset="0"/>
            </a:endParaRPr>
          </a:p>
          <a:p>
            <a:pPr marL="1481328" lvl="4" indent="-210312" eaLnBrk="1" fontAlgn="auto" hangingPunct="1">
              <a:spcAft>
                <a:spcPts val="0"/>
              </a:spcAft>
              <a:buClr>
                <a:schemeClr val="accent3"/>
              </a:buClr>
              <a:buFont typeface="Wingdings 2"/>
              <a:buChar char=""/>
              <a:defRPr/>
            </a:pPr>
            <a:endParaRPr lang="hu-HU" b="1" dirty="0" smtClean="0"/>
          </a:p>
          <a:p>
            <a:pPr marL="1481328" lvl="4" indent="-210312" eaLnBrk="1" fontAlgn="auto" hangingPunct="1">
              <a:spcAft>
                <a:spcPts val="0"/>
              </a:spcAft>
              <a:buClr>
                <a:schemeClr val="accent3"/>
              </a:buClr>
              <a:buFont typeface="Wingdings 2"/>
              <a:buChar char=""/>
              <a:defRPr/>
            </a:pPr>
            <a:r>
              <a:rPr lang="hu-HU" b="1" dirty="0" smtClean="0"/>
              <a:t>50 % -os gátló koncentráció		Toxikus koncentráció</a:t>
            </a:r>
          </a:p>
          <a:p>
            <a:pPr marL="411480" eaLnBrk="1" fontAlgn="auto" hangingPunct="1">
              <a:spcAft>
                <a:spcPts val="0"/>
              </a:spcAft>
              <a:buFont typeface="Wingdings"/>
              <a:buChar char=""/>
              <a:defRPr/>
            </a:pPr>
            <a:r>
              <a:rPr lang="hu-HU" sz="2800" b="1" dirty="0" smtClean="0"/>
              <a:t>Cidofovir	***		12.6			  60</a:t>
            </a:r>
          </a:p>
          <a:p>
            <a:pPr marL="411480" eaLnBrk="1" fontAlgn="auto" hangingPunct="1">
              <a:spcAft>
                <a:spcPts val="0"/>
              </a:spcAft>
              <a:buFont typeface="Wingdings"/>
              <a:buChar char=""/>
              <a:defRPr/>
            </a:pPr>
            <a:r>
              <a:rPr lang="hu-HU" sz="2800" b="1" dirty="0" smtClean="0"/>
              <a:t>3-deaza-HPMPA*	  	2.4			  28</a:t>
            </a:r>
          </a:p>
          <a:p>
            <a:pPr marL="411480" eaLnBrk="1" fontAlgn="auto" hangingPunct="1">
              <a:spcAft>
                <a:spcPts val="0"/>
              </a:spcAft>
              <a:buFont typeface="Wingdings"/>
              <a:buChar char=""/>
              <a:defRPr/>
            </a:pPr>
            <a:r>
              <a:rPr lang="hu-HU" sz="2800" b="1" dirty="0" smtClean="0"/>
              <a:t>Ribavirin		  	  n.t.			164</a:t>
            </a:r>
          </a:p>
          <a:p>
            <a:pPr marL="411480" eaLnBrk="1" fontAlgn="auto" hangingPunct="1">
              <a:spcAft>
                <a:spcPts val="0"/>
              </a:spcAft>
              <a:buFont typeface="Wingdings"/>
              <a:buChar char=""/>
              <a:defRPr/>
            </a:pPr>
            <a:r>
              <a:rPr lang="hu-HU" sz="2800" b="1" dirty="0" smtClean="0"/>
              <a:t>Ganciclovir****		  n.t.			100</a:t>
            </a:r>
          </a:p>
          <a:p>
            <a:pPr marL="411480" eaLnBrk="1" fontAlgn="auto" hangingPunct="1">
              <a:spcAft>
                <a:spcPts val="0"/>
              </a:spcAft>
              <a:buFont typeface="Wingdings"/>
              <a:buChar char=""/>
              <a:defRPr/>
            </a:pPr>
            <a:r>
              <a:rPr lang="hu-HU" sz="2800" b="1" dirty="0" smtClean="0"/>
              <a:t>Foscarnet			13.2			&gt;400</a:t>
            </a:r>
          </a:p>
          <a:p>
            <a:pPr marL="411480" eaLnBrk="1" fontAlgn="auto" hangingPunct="1">
              <a:spcAft>
                <a:spcPts val="0"/>
              </a:spcAft>
              <a:buFont typeface="Wingdings"/>
              <a:buChar char=""/>
              <a:defRPr/>
            </a:pPr>
            <a:r>
              <a:rPr lang="hu-HU" sz="2800" b="1" dirty="0" smtClean="0"/>
              <a:t>CMV423**			0.05			&gt;15**</a:t>
            </a:r>
          </a:p>
          <a:p>
            <a:pPr marL="411480" eaLnBrk="1" fontAlgn="auto" hangingPunct="1">
              <a:spcAft>
                <a:spcPts val="0"/>
              </a:spcAft>
              <a:buFont typeface="Wingdings"/>
              <a:buChar char=""/>
              <a:defRPr/>
            </a:pPr>
            <a:r>
              <a:rPr lang="hu-HU" sz="2400" dirty="0" smtClean="0"/>
              <a:t> </a:t>
            </a:r>
            <a:r>
              <a:rPr lang="hu-HU" sz="2800" b="1" dirty="0" smtClean="0"/>
              <a:t>(R)-9-[4-hydroxy-2-(hydroxymethyl)butyl]guanine</a:t>
            </a:r>
          </a:p>
          <a:p>
            <a:pPr marL="411480" eaLnBrk="1" fontAlgn="auto" hangingPunct="1">
              <a:spcAft>
                <a:spcPts val="0"/>
              </a:spcAft>
              <a:buFont typeface="Wingdings" pitchFamily="2" charset="2"/>
              <a:buNone/>
              <a:defRPr/>
            </a:pPr>
            <a:r>
              <a:rPr lang="hu-HU" sz="2800" b="1" dirty="0" smtClean="0"/>
              <a:t>    * 9-(S)-</a:t>
            </a:r>
            <a:r>
              <a:rPr lang="en-US" sz="2800" b="1" dirty="0" smtClean="0">
                <a:cs typeface="Arial" pitchFamily="34" charset="0"/>
              </a:rPr>
              <a:t>[</a:t>
            </a:r>
            <a:r>
              <a:rPr lang="hu-HU" sz="2800" b="1" dirty="0" smtClean="0">
                <a:cs typeface="Arial" pitchFamily="34" charset="0"/>
              </a:rPr>
              <a:t>3-hydroxy-2-(phosphometoxy) propyl</a:t>
            </a:r>
            <a:r>
              <a:rPr lang="en-US" sz="2800" b="1" dirty="0" smtClean="0">
                <a:cs typeface="Arial" pitchFamily="34" charset="0"/>
              </a:rPr>
              <a:t>]</a:t>
            </a:r>
            <a:r>
              <a:rPr lang="hu-HU" sz="2800" b="1" dirty="0" smtClean="0">
                <a:cs typeface="Arial" pitchFamily="34" charset="0"/>
              </a:rPr>
              <a:t>-3-deazaadenine</a:t>
            </a:r>
            <a:endParaRPr lang="en-US" sz="2800" b="1" dirty="0" smtClean="0">
              <a:cs typeface="Arial" pitchFamily="34" charset="0"/>
            </a:endParaRPr>
          </a:p>
          <a:p>
            <a:pPr marL="411480" eaLnBrk="1" fontAlgn="auto" hangingPunct="1">
              <a:spcAft>
                <a:spcPts val="0"/>
              </a:spcAft>
              <a:buFont typeface="Wingdings" pitchFamily="2" charset="2"/>
              <a:buNone/>
              <a:defRPr/>
            </a:pPr>
            <a:r>
              <a:rPr lang="hu-HU" sz="2800" b="1" dirty="0" smtClean="0"/>
              <a:t>     **non-nukleozid protein tyrosin kinase gátló (PTK)</a:t>
            </a:r>
          </a:p>
          <a:p>
            <a:pPr marL="411480" eaLnBrk="1" fontAlgn="auto" hangingPunct="1">
              <a:spcAft>
                <a:spcPts val="0"/>
              </a:spcAft>
              <a:buFont typeface="Wingdings"/>
              <a:buChar char=""/>
              <a:defRPr/>
            </a:pPr>
            <a:r>
              <a:rPr lang="hu-HU" sz="2800" b="1" dirty="0" smtClean="0"/>
              <a:t>****</a:t>
            </a:r>
            <a:r>
              <a:rPr lang="en-US" sz="2800" b="1" dirty="0" err="1" smtClean="0"/>
              <a:t>Valganciclovir</a:t>
            </a:r>
            <a:r>
              <a:rPr lang="en-US" sz="2800" b="1" dirty="0" smtClean="0"/>
              <a:t> </a:t>
            </a:r>
            <a:r>
              <a:rPr lang="hu-HU" sz="2800" b="1" dirty="0" smtClean="0"/>
              <a:t>AZ</a:t>
            </a:r>
            <a:r>
              <a:rPr lang="en-US" sz="2800" b="1" dirty="0" smtClean="0"/>
              <a:t> L-</a:t>
            </a:r>
            <a:r>
              <a:rPr lang="en-US" sz="2800" b="1" dirty="0" err="1" smtClean="0"/>
              <a:t>valyl</a:t>
            </a:r>
            <a:r>
              <a:rPr lang="en-US" sz="2800" b="1" dirty="0" smtClean="0"/>
              <a:t> ester </a:t>
            </a:r>
            <a:r>
              <a:rPr lang="en-US" sz="2800" b="1" dirty="0" err="1" smtClean="0"/>
              <a:t>prodrug</a:t>
            </a:r>
            <a:r>
              <a:rPr lang="hu-HU" sz="2800" b="1" dirty="0" smtClean="0"/>
              <a:t>-JA</a:t>
            </a:r>
            <a:r>
              <a:rPr lang="en-US" sz="2800" b="1" dirty="0" smtClean="0"/>
              <a:t> of </a:t>
            </a:r>
            <a:r>
              <a:rPr lang="en-US" sz="2800" b="1" dirty="0" err="1" smtClean="0"/>
              <a:t>ganciclovir</a:t>
            </a:r>
            <a:r>
              <a:rPr lang="hu-HU" sz="2800" b="1" dirty="0" smtClean="0"/>
              <a:t>nak, amely szájon át adható</a:t>
            </a:r>
            <a:r>
              <a:rPr lang="en-US" sz="2800" b="1" dirty="0" smtClean="0"/>
              <a:t>.</a:t>
            </a:r>
            <a:endParaRPr lang="hu-HU" sz="2800" b="1" dirty="0" smtClean="0"/>
          </a:p>
          <a:p>
            <a:pPr marL="411480" eaLnBrk="1" fontAlgn="auto" hangingPunct="1">
              <a:spcAft>
                <a:spcPts val="0"/>
              </a:spcAft>
              <a:buFont typeface="Wingdings"/>
              <a:buChar char=""/>
              <a:defRPr/>
            </a:pPr>
            <a:r>
              <a:rPr lang="hu-HU" sz="2800" b="1" dirty="0" smtClean="0">
                <a:solidFill>
                  <a:srgbClr val="FFFF00"/>
                </a:solidFill>
              </a:rPr>
              <a:t>***Cidofovir: NEPHROTOXIKUS</a:t>
            </a:r>
            <a:r>
              <a:rPr lang="en-US" sz="2800" b="1" dirty="0" smtClean="0">
                <a:solidFill>
                  <a:srgbClr val="FFFF00"/>
                </a:solidFill>
              </a:rPr>
              <a:t>; </a:t>
            </a:r>
            <a:r>
              <a:rPr lang="hu-HU" sz="2800" b="1" dirty="0" smtClean="0">
                <a:solidFill>
                  <a:srgbClr val="FFFF00"/>
                </a:solidFill>
              </a:rPr>
              <a:t>EGYIDEJŰ HIDRÁLÁS ÉS </a:t>
            </a:r>
            <a:r>
              <a:rPr lang="en-US" sz="2800" b="1" dirty="0" smtClean="0">
                <a:solidFill>
                  <a:srgbClr val="FFFF00"/>
                </a:solidFill>
              </a:rPr>
              <a:t> PROBENECID </a:t>
            </a:r>
            <a:r>
              <a:rPr lang="hu-HU" sz="2800" b="1" dirty="0" smtClean="0">
                <a:solidFill>
                  <a:srgbClr val="FFFF00"/>
                </a:solidFill>
              </a:rPr>
              <a:t>ALKALMAZÁSA SZÜKSÉGES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descr="http://www.sciencedirect.com.ezproxy.hsc.usf.edu/science?_ob=MiamiCaptionURL&amp;_method=retrieve&amp;_eid=1-s2.0-S0140673611617509&amp;_image=1-s2.0-S0140673611617509-gr2_lrg.jpg&amp;_ba=&amp;_fmt=full&amp;_orig=na&amp;_issn=01406736&amp;_pii=S0140673611617509&amp;_isHiQual=Y&amp;_acct=C000054278&amp;_version=1&amp;_urlVersion=0&amp;_userid=2139826&amp;md5=7429e2876523a1370cc3a4c8db91a3db"/>
          <p:cNvSpPr>
            <a:spLocks noChangeAspect="1" noChangeArrowheads="1"/>
          </p:cNvSpPr>
          <p:nvPr/>
        </p:nvSpPr>
        <p:spPr bwMode="auto">
          <a:xfrm>
            <a:off x="63500" y="-136525"/>
            <a:ext cx="12363450" cy="8639175"/>
          </a:xfrm>
          <a:prstGeom prst="rect">
            <a:avLst/>
          </a:prstGeom>
          <a:noFill/>
          <a:ln w="9525">
            <a:noFill/>
            <a:miter lim="800000"/>
            <a:headEnd/>
            <a:tailEnd/>
          </a:ln>
        </p:spPr>
        <p:txBody>
          <a:bodyPr/>
          <a:lstStyle/>
          <a:p>
            <a:endParaRPr lang="hu-HU">
              <a:latin typeface="Corbel" pitchFamily="34" charset="0"/>
            </a:endParaRPr>
          </a:p>
        </p:txBody>
      </p:sp>
      <p:sp>
        <p:nvSpPr>
          <p:cNvPr id="36867" name="AutoShape 4" descr="http://www.sciencedirect.com.ezproxy.hsc.usf.edu/science?_ob=MiamiCaptionURL&amp;_method=retrieve&amp;_eid=1-s2.0-S0140673611617509&amp;_image=1-s2.0-S0140673611617509-gr2_lrg.jpg&amp;_ba=&amp;_fmt=full&amp;_orig=na&amp;_issn=01406736&amp;_pii=S0140673611617509&amp;_isHiQual=Y&amp;_acct=C000054278&amp;_version=1&amp;_urlVersion=0&amp;_userid=2139826&amp;md5=7429e2876523a1370cc3a4c8db91a3db"/>
          <p:cNvSpPr>
            <a:spLocks noChangeAspect="1" noChangeArrowheads="1"/>
          </p:cNvSpPr>
          <p:nvPr/>
        </p:nvSpPr>
        <p:spPr bwMode="auto">
          <a:xfrm>
            <a:off x="63500" y="-136525"/>
            <a:ext cx="12363450" cy="8639175"/>
          </a:xfrm>
          <a:prstGeom prst="rect">
            <a:avLst/>
          </a:prstGeom>
          <a:noFill/>
          <a:ln w="9525">
            <a:noFill/>
            <a:miter lim="800000"/>
            <a:headEnd/>
            <a:tailEnd/>
          </a:ln>
        </p:spPr>
        <p:txBody>
          <a:bodyPr/>
          <a:lstStyle/>
          <a:p>
            <a:endParaRPr lang="hu-HU">
              <a:latin typeface="Corbel" pitchFamily="34" charset="0"/>
            </a:endParaRPr>
          </a:p>
        </p:txBody>
      </p:sp>
      <p:sp>
        <p:nvSpPr>
          <p:cNvPr id="36868" name="AutoShape 6" descr="http://www.sciencedirect.com.ezproxy.hsc.usf.edu/science?_ob=MiamiCaptionURL&amp;_method=retrieve&amp;_eid=1-s2.0-S0140673611617509&amp;_image=1-s2.0-S0140673611617509-gr2_lrg.jpg&amp;_ba=&amp;_fmt=full&amp;_orig=na&amp;_issn=01406736&amp;_pii=S0140673611617509&amp;_isHiQual=Y&amp;_acct=C000054278&amp;_version=1&amp;_urlVersion=0&amp;_userid=2139826&amp;md5=7429e2876523a1370cc3a4c8db91a3db"/>
          <p:cNvSpPr>
            <a:spLocks noChangeAspect="1" noChangeArrowheads="1"/>
          </p:cNvSpPr>
          <p:nvPr/>
        </p:nvSpPr>
        <p:spPr bwMode="auto">
          <a:xfrm>
            <a:off x="63500" y="-136525"/>
            <a:ext cx="12363450" cy="8639175"/>
          </a:xfrm>
          <a:prstGeom prst="rect">
            <a:avLst/>
          </a:prstGeom>
          <a:noFill/>
          <a:ln w="9525">
            <a:noFill/>
            <a:miter lim="800000"/>
            <a:headEnd/>
            <a:tailEnd/>
          </a:ln>
        </p:spPr>
        <p:txBody>
          <a:bodyPr/>
          <a:lstStyle/>
          <a:p>
            <a:endParaRPr lang="hu-HU">
              <a:latin typeface="Corbel" pitchFamily="34" charset="0"/>
            </a:endParaRPr>
          </a:p>
        </p:txBody>
      </p:sp>
      <p:sp>
        <p:nvSpPr>
          <p:cNvPr id="36869" name="Rectangle 5"/>
          <p:cNvSpPr>
            <a:spLocks noChangeArrowheads="1"/>
          </p:cNvSpPr>
          <p:nvPr/>
        </p:nvSpPr>
        <p:spPr bwMode="auto">
          <a:xfrm>
            <a:off x="0" y="0"/>
            <a:ext cx="9144000" cy="6832600"/>
          </a:xfrm>
          <a:prstGeom prst="rect">
            <a:avLst/>
          </a:prstGeom>
          <a:solidFill>
            <a:schemeClr val="bg1"/>
          </a:solidFill>
          <a:ln w="9525">
            <a:noFill/>
            <a:miter lim="800000"/>
            <a:headEnd/>
            <a:tailEnd/>
          </a:ln>
        </p:spPr>
        <p:txBody>
          <a:bodyPr>
            <a:spAutoFit/>
          </a:bodyPr>
          <a:lstStyle/>
          <a:p>
            <a:r>
              <a:rPr lang="el-GR" sz="2000" b="1" u="sng">
                <a:solidFill>
                  <a:srgbClr val="FFFF00"/>
                </a:solidFill>
                <a:latin typeface="Corbel" pitchFamily="34" charset="0"/>
              </a:rPr>
              <a:t>β</a:t>
            </a:r>
            <a:r>
              <a:rPr lang="hu-HU" sz="2000" b="1" u="sng">
                <a:solidFill>
                  <a:srgbClr val="FFFF00"/>
                </a:solidFill>
                <a:latin typeface="Corbel" pitchFamily="34" charset="0"/>
              </a:rPr>
              <a:t>  ÉS </a:t>
            </a:r>
            <a:r>
              <a:rPr lang="el-GR" sz="2000" b="1" u="sng">
                <a:solidFill>
                  <a:srgbClr val="FFFF00"/>
                </a:solidFill>
                <a:latin typeface="Corbel" pitchFamily="34" charset="0"/>
              </a:rPr>
              <a:t>γ</a:t>
            </a:r>
            <a:r>
              <a:rPr lang="hu-HU" sz="2000" b="1" u="sng">
                <a:solidFill>
                  <a:srgbClr val="FFFF00"/>
                </a:solidFill>
                <a:latin typeface="Corbel" pitchFamily="34" charset="0"/>
              </a:rPr>
              <a:t>  HERPESVÍRUS FERTŐZÉSEK MEGELŐZÉSE SZERVÁTÜLTETÉS ELŐTT, ÉS GYÓGYÍTÁSA TRANSZPLANTÁCIÓ UTÁN VAGY HIV-FERTŐZÉST KÖVETŐEN</a:t>
            </a:r>
          </a:p>
          <a:p>
            <a:endParaRPr lang="hu-HU" sz="2000" b="1">
              <a:solidFill>
                <a:srgbClr val="FFFF00"/>
              </a:solidFill>
              <a:latin typeface="Corbel" pitchFamily="34" charset="0"/>
            </a:endParaRPr>
          </a:p>
          <a:p>
            <a:r>
              <a:rPr lang="hu-HU" sz="2000" b="1">
                <a:solidFill>
                  <a:srgbClr val="FFFF00"/>
                </a:solidFill>
                <a:latin typeface="Corbel" pitchFamily="34" charset="0"/>
              </a:rPr>
              <a:t>GANCICLOVIR (IV) 5 mg/kg  2x NAPONTA vagy</a:t>
            </a:r>
          </a:p>
          <a:p>
            <a:r>
              <a:rPr lang="hu-HU" sz="2000" b="1">
                <a:solidFill>
                  <a:srgbClr val="FFFF00"/>
                </a:solidFill>
                <a:latin typeface="Corbel" pitchFamily="34" charset="0"/>
              </a:rPr>
              <a:t>VALAGANCICLOVIR (szájon át) 900 mg KÉTSZER NAPONTA vagy</a:t>
            </a:r>
          </a:p>
          <a:p>
            <a:r>
              <a:rPr lang="hu-HU" sz="2000" b="1">
                <a:solidFill>
                  <a:srgbClr val="FFFF00"/>
                </a:solidFill>
                <a:latin typeface="Corbel" pitchFamily="34" charset="0"/>
              </a:rPr>
              <a:t>FOSCARNET (IV) 	90-120 mg/kg KÉT VAGY HÁROM RÉSZLETBEN 						NAPONTA</a:t>
            </a:r>
          </a:p>
          <a:p>
            <a:r>
              <a:rPr lang="hu-HU" sz="2000" b="1">
                <a:solidFill>
                  <a:srgbClr val="FFFF00"/>
                </a:solidFill>
                <a:latin typeface="Corbel" pitchFamily="34" charset="0"/>
              </a:rPr>
              <a:t>CIDOFOVIR (IV)		CSAK GYÓGYKEZELÉSRE  5 mg/kg HETENTE,</a:t>
            </a:r>
          </a:p>
          <a:p>
            <a:r>
              <a:rPr lang="hu-HU" sz="2000" b="1">
                <a:solidFill>
                  <a:srgbClr val="FFFF00"/>
                </a:solidFill>
                <a:latin typeface="Corbel" pitchFamily="34" charset="0"/>
              </a:rPr>
              <a:t>			MAJD 5 mg/kg KÉTHETENTE</a:t>
            </a:r>
          </a:p>
          <a:p>
            <a:endParaRPr lang="hu-HU" sz="2000" b="1">
              <a:solidFill>
                <a:srgbClr val="FFFF00"/>
              </a:solidFill>
              <a:latin typeface="Corbel" pitchFamily="34" charset="0"/>
            </a:endParaRPr>
          </a:p>
          <a:p>
            <a:endParaRPr lang="hu-HU">
              <a:latin typeface="Corbel" pitchFamily="34" charset="0"/>
            </a:endParaRPr>
          </a:p>
          <a:p>
            <a:r>
              <a:rPr lang="hu-HU" sz="2000" b="1" u="sng">
                <a:latin typeface="Corbel" pitchFamily="34" charset="0"/>
              </a:rPr>
              <a:t>SZEMGOLYÓN BELÜLI ALKALMAZÁS hcmv RETINITIS  ESETÉN</a:t>
            </a:r>
          </a:p>
          <a:p>
            <a:r>
              <a:rPr lang="hu-HU" sz="2000" b="1">
                <a:latin typeface="Corbel" pitchFamily="34" charset="0"/>
              </a:rPr>
              <a:t>			GANCICLOVIR IMPLANTÁTUM 4,5 MG/6-8 HAVONTA</a:t>
            </a:r>
          </a:p>
          <a:p>
            <a:r>
              <a:rPr lang="hu-HU" sz="2000" b="1">
                <a:latin typeface="Corbel" pitchFamily="34" charset="0"/>
              </a:rPr>
              <a:t>CHORIORETINITIS KEZELÉSE: 	ORÁLIS VALAGANCICLOVIR  900  mg/NAP  </a:t>
            </a:r>
          </a:p>
          <a:p>
            <a:r>
              <a:rPr lang="hu-HU" sz="2000" b="1">
                <a:latin typeface="Corbel" pitchFamily="34" charset="0"/>
              </a:rPr>
              <a:t>			GANCICLOVIR (iv)       5-10 mg/kg/NAP</a:t>
            </a:r>
          </a:p>
          <a:p>
            <a:r>
              <a:rPr lang="hu-HU" sz="2000" b="1">
                <a:latin typeface="Corbel" pitchFamily="34" charset="0"/>
              </a:rPr>
              <a:t>			CIDIFOVIR (IV)	5 mg/hét, majd 5 mg/2hét</a:t>
            </a:r>
          </a:p>
          <a:p>
            <a:r>
              <a:rPr lang="en-US" sz="2000" b="1" u="sng">
                <a:solidFill>
                  <a:srgbClr val="FFFF00"/>
                </a:solidFill>
                <a:latin typeface="Corbel" pitchFamily="34" charset="0"/>
              </a:rPr>
              <a:t>FOMIVIRSEN</a:t>
            </a:r>
            <a:r>
              <a:rPr lang="hu-HU" sz="2000" b="1" u="sng">
                <a:solidFill>
                  <a:srgbClr val="FFFF00"/>
                </a:solidFill>
                <a:latin typeface="Corbel" pitchFamily="34" charset="0"/>
              </a:rPr>
              <a:t> 21 tagból álló oligonukleotid, ami a HCMV Immediate-Early (IE) RNS expresszióját gátolja a szemgolyóban.</a:t>
            </a:r>
            <a:endParaRPr lang="hu-HU" sz="2000" b="1">
              <a:latin typeface="Corbel" pitchFamily="34" charset="0"/>
            </a:endParaRPr>
          </a:p>
          <a:p>
            <a:endParaRPr lang="hu-HU" sz="2000" b="1">
              <a:latin typeface="Corbel" pitchFamily="34" charset="0"/>
            </a:endParaRPr>
          </a:p>
          <a:p>
            <a:r>
              <a:rPr lang="hu-HU" sz="2000" u="sng">
                <a:latin typeface="Corbel" pitchFamily="34" charset="0"/>
                <a:hlinkClick r:id="rId2"/>
              </a:rPr>
              <a:t>Razonable RR</a:t>
            </a:r>
            <a:r>
              <a:rPr lang="hu-HU" sz="2000">
                <a:latin typeface="Corbel" pitchFamily="34" charset="0"/>
              </a:rPr>
              <a:t>.:  </a:t>
            </a:r>
            <a:r>
              <a:rPr lang="en-US" sz="2000" b="1">
                <a:latin typeface="Corbel" pitchFamily="34" charset="0"/>
              </a:rPr>
              <a:t>Antiviral drugs for viruses other than human </a:t>
            </a:r>
            <a:r>
              <a:rPr lang="hu-HU" sz="2000" b="1">
                <a:latin typeface="Corbel" pitchFamily="34" charset="0"/>
              </a:rPr>
              <a:t>i</a:t>
            </a:r>
            <a:r>
              <a:rPr lang="en-US" sz="2000" b="1">
                <a:latin typeface="Corbel" pitchFamily="34" charset="0"/>
              </a:rPr>
              <a:t>mmunodeficiency virus.</a:t>
            </a:r>
            <a:r>
              <a:rPr lang="hu-HU" sz="2000" b="1">
                <a:latin typeface="Corbel" pitchFamily="34" charset="0"/>
              </a:rPr>
              <a:t> </a:t>
            </a:r>
            <a:r>
              <a:rPr lang="en-US" sz="2000" u="sng">
                <a:latin typeface="Corbel" pitchFamily="34" charset="0"/>
                <a:hlinkClick r:id="rId3" tooltip="Mayo Clinic proceedings. Mayo Clinic."/>
              </a:rPr>
              <a:t>Mayo Clin Proc.</a:t>
            </a:r>
            <a:r>
              <a:rPr lang="en-US" sz="2000">
                <a:latin typeface="Corbel" pitchFamily="34" charset="0"/>
              </a:rPr>
              <a:t> 2011;</a:t>
            </a:r>
            <a:r>
              <a:rPr lang="hu-HU" sz="2000">
                <a:latin typeface="Corbel" pitchFamily="34" charset="0"/>
              </a:rPr>
              <a:t> </a:t>
            </a:r>
            <a:r>
              <a:rPr lang="en-US" sz="2000">
                <a:latin typeface="Corbel" pitchFamily="34" charset="0"/>
              </a:rPr>
              <a:t>86:</a:t>
            </a:r>
            <a:r>
              <a:rPr lang="hu-HU" sz="2000">
                <a:latin typeface="Corbel" pitchFamily="34" charset="0"/>
              </a:rPr>
              <a:t> </a:t>
            </a:r>
            <a:r>
              <a:rPr lang="en-US" sz="2000">
                <a:latin typeface="Corbel" pitchFamily="34" charset="0"/>
              </a:rPr>
              <a:t>1009-26.</a:t>
            </a:r>
            <a:endParaRPr lang="en-US" sz="2000" b="1">
              <a:latin typeface="Corbel" pitchFamily="34" charset="0"/>
            </a:endParaRPr>
          </a:p>
          <a:p>
            <a:endParaRPr lang="hu-HU" sz="2000" b="1">
              <a:latin typeface="Corbe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188913"/>
            <a:ext cx="9144000" cy="6832600"/>
          </a:xfrm>
          <a:prstGeom prst="rect">
            <a:avLst/>
          </a:prstGeom>
          <a:noFill/>
          <a:ln w="9525">
            <a:noFill/>
            <a:miter lim="800000"/>
            <a:headEnd/>
            <a:tailEnd/>
          </a:ln>
        </p:spPr>
        <p:txBody>
          <a:bodyPr>
            <a:spAutoFit/>
          </a:bodyPr>
          <a:lstStyle/>
          <a:p>
            <a:r>
              <a:rPr lang="hu-HU" sz="2400" b="1">
                <a:hlinkClick r:id="rId2" action="ppaction://hlinkfile"/>
              </a:rPr>
              <a:t>A SZERVÁTÜLTETÉSEKET KÖVETŐ ANTIVIRÁLIS KEZELÉS</a:t>
            </a:r>
          </a:p>
          <a:p>
            <a:endParaRPr lang="hu-HU">
              <a:hlinkClick r:id="rId2" action="ppaction://hlinkfile"/>
            </a:endParaRPr>
          </a:p>
          <a:p>
            <a:r>
              <a:rPr lang="hu-HU">
                <a:hlinkClick r:id="rId2" action="ppaction://hlinkfile"/>
              </a:rPr>
              <a:t>Bodro M</a:t>
            </a:r>
            <a:r>
              <a:rPr lang="hu-HU"/>
              <a:t>, </a:t>
            </a:r>
            <a:r>
              <a:rPr lang="hu-HU">
                <a:hlinkClick r:id="rId3" action="ppaction://hlinkfile"/>
              </a:rPr>
              <a:t>Sabé N</a:t>
            </a:r>
            <a:r>
              <a:rPr lang="hu-HU"/>
              <a:t>, </a:t>
            </a:r>
            <a:r>
              <a:rPr lang="hu-HU">
                <a:hlinkClick r:id="rId4" action="ppaction://hlinkfile"/>
              </a:rPr>
              <a:t>Lladó L</a:t>
            </a:r>
            <a:r>
              <a:rPr lang="hu-HU"/>
              <a:t>, </a:t>
            </a:r>
            <a:r>
              <a:rPr lang="hu-HU">
                <a:hlinkClick r:id="rId5" action="ppaction://hlinkfile"/>
              </a:rPr>
              <a:t>Baliellas C</a:t>
            </a:r>
            <a:r>
              <a:rPr lang="hu-HU"/>
              <a:t>, </a:t>
            </a:r>
            <a:r>
              <a:rPr lang="hu-HU">
                <a:hlinkClick r:id="rId6" action="ppaction://hlinkfile"/>
              </a:rPr>
              <a:t>Niubó J</a:t>
            </a:r>
            <a:r>
              <a:rPr lang="hu-HU"/>
              <a:t>, </a:t>
            </a:r>
            <a:r>
              <a:rPr lang="hu-HU">
                <a:hlinkClick r:id="rId7" action="ppaction://hlinkfile"/>
              </a:rPr>
              <a:t>Castellote J</a:t>
            </a:r>
            <a:r>
              <a:rPr lang="hu-HU"/>
              <a:t>, </a:t>
            </a:r>
            <a:r>
              <a:rPr lang="hu-HU">
                <a:hlinkClick r:id="rId8" action="ppaction://hlinkfile"/>
              </a:rPr>
              <a:t>Fabregat J</a:t>
            </a:r>
            <a:r>
              <a:rPr lang="hu-HU"/>
              <a:t>, </a:t>
            </a:r>
            <a:r>
              <a:rPr lang="hu-HU">
                <a:hlinkClick r:id="rId9" action="ppaction://hlinkfile"/>
              </a:rPr>
              <a:t>Rafecas A</a:t>
            </a:r>
            <a:r>
              <a:rPr lang="hu-HU"/>
              <a:t>, </a:t>
            </a:r>
            <a:r>
              <a:rPr lang="hu-HU">
                <a:hlinkClick r:id="rId10" action="ppaction://hlinkfile"/>
              </a:rPr>
              <a:t>Carratalà J</a:t>
            </a:r>
            <a:r>
              <a:rPr lang="hu-HU"/>
              <a:t>.: </a:t>
            </a:r>
            <a:r>
              <a:rPr lang="en-US" b="1"/>
              <a:t>Prophylaxis vs. preemptive therapy for </a:t>
            </a:r>
            <a:r>
              <a:rPr lang="en-US" b="1">
                <a:solidFill>
                  <a:srgbClr val="FFFF00"/>
                </a:solidFill>
              </a:rPr>
              <a:t>cytomegalovirus</a:t>
            </a:r>
            <a:r>
              <a:rPr lang="en-US" b="1"/>
              <a:t> disease in high-risk liver transplant recipients.</a:t>
            </a:r>
            <a:r>
              <a:rPr lang="pt-BR">
                <a:hlinkClick r:id="rId11" action="ppaction://hlinkfile" tooltip="Liver transplantation : official publication of the American Association for the Study of Liver Diseases and the International Liver Transplantation Society."/>
              </a:rPr>
              <a:t> Liver Transpl.</a:t>
            </a:r>
            <a:r>
              <a:rPr lang="pt-BR"/>
              <a:t> 2012 Apr 24. doi: 10.1002/lt.23460.</a:t>
            </a:r>
            <a:endParaRPr lang="hu-HU"/>
          </a:p>
          <a:p>
            <a:endParaRPr lang="hu-HU"/>
          </a:p>
          <a:p>
            <a:r>
              <a:rPr lang="hu-HU" b="1">
                <a:solidFill>
                  <a:srgbClr val="FFFF00"/>
                </a:solidFill>
              </a:rPr>
              <a:t>A PROFILAKTIKUS, MEGELŐZŐ KEZELÉS EREDMÉNYESEBB, MINT A TÜNETEK MEGJELENÉSEKOR KEZDETT U.N. „PREEMPTIV” KEZELÉS.</a:t>
            </a:r>
          </a:p>
          <a:p>
            <a:r>
              <a:rPr lang="hu-HU" b="1">
                <a:solidFill>
                  <a:srgbClr val="FFFF00"/>
                </a:solidFill>
              </a:rPr>
              <a:t>A PREEMTIV KEZELÉS ESETÉN NAGYOBB SZÁMBAN JELENNEK MEG GANCYCLOVIR REZISZTENS CYTOMEGALOVÍRUS MUTÁNSOK. </a:t>
            </a:r>
          </a:p>
          <a:p>
            <a:r>
              <a:rPr lang="hu-HU" b="1">
                <a:solidFill>
                  <a:srgbClr val="FFFF00"/>
                </a:solidFill>
              </a:rPr>
              <a:t>A PROFILAKTIKUS KEZELÉS UTÁN GYAKRAN VAN „KÉSŐI” hcmv REAKTIVÁLÓDÁS, EZT AZONBAN ÚGY LEHET CSÖKKENENI, HA A HÁROM HÓNAPIG TARTÓ PROFILAKTIKUS KEZELÉST A SZERVÁTÜLTETÉS UTÁN KÉT HÉTTEL KEZDIK EL.</a:t>
            </a:r>
            <a:r>
              <a:rPr lang="pt-BR"/>
              <a:t> </a:t>
            </a:r>
            <a:endParaRPr lang="hu-HU"/>
          </a:p>
          <a:p>
            <a:endParaRPr lang="hu-HU" b="1"/>
          </a:p>
          <a:p>
            <a:r>
              <a:rPr lang="hu-HU" b="1" u="sng">
                <a:solidFill>
                  <a:srgbClr val="FFFF00"/>
                </a:solidFill>
              </a:rPr>
              <a:t>POLYOMAVÍRUSHOZ TÁRSULT NEPHROPÁTHIA 50 % KILÖKŐDÉSHEZ VEZET</a:t>
            </a:r>
          </a:p>
          <a:p>
            <a:r>
              <a:rPr lang="hu-HU" b="1"/>
              <a:t>A VIZELETBEN RENDSZERESEN VIZSGÁLNI KELL „BK”VÍRUS DNS JELENLÉTÉT</a:t>
            </a:r>
          </a:p>
          <a:p>
            <a:r>
              <a:rPr lang="hu-HU" b="1"/>
              <a:t>CIDOFOVIR, LEFLUNOMIDE, INTRAVENOUS IMMUNOGLOBULINS AND FLUOROQUINOLONE ANTIBIOTIKUMOK ALKALMASAK A KEZELÉSRE.</a:t>
            </a:r>
          </a:p>
          <a:p>
            <a:r>
              <a:rPr lang="hu-HU">
                <a:hlinkClick r:id="rId12" action="ppaction://hlinkfile"/>
              </a:rPr>
              <a:t>Kuypers DR</a:t>
            </a:r>
            <a:r>
              <a:rPr lang="hu-HU"/>
              <a:t>.:</a:t>
            </a:r>
            <a:r>
              <a:rPr lang="en-US" b="1"/>
              <a:t> Management of polyomavirus-associated nephropathy in renal transplant recipients.</a:t>
            </a:r>
            <a:r>
              <a:rPr lang="hu-HU" b="1"/>
              <a:t> </a:t>
            </a:r>
            <a:r>
              <a:rPr lang="hu-HU">
                <a:hlinkClick r:id="rId13" action="ppaction://hlinkfile" tooltip="Nature reviews. Nephrology."/>
              </a:rPr>
              <a:t>Nat Rev Nephrol.</a:t>
            </a:r>
            <a:r>
              <a:rPr lang="hu-HU"/>
              <a:t> 2012 Apr 17. doi: 10.1038/nrneph.2012.64. </a:t>
            </a:r>
            <a:endParaRPr lang="en-US" b="1"/>
          </a:p>
          <a:p>
            <a:r>
              <a:rPr lang="hu-HU"/>
              <a:t> </a:t>
            </a:r>
          </a:p>
          <a:p>
            <a:endParaRPr lang="en-US" b="1"/>
          </a:p>
          <a:p>
            <a:endParaRPr lang="hu-H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p:nvPr>
        </p:nvPicPr>
        <p:blipFill>
          <a:blip r:embed="rId3" cstate="print"/>
          <a:srcRect/>
          <a:stretch>
            <a:fillRect/>
          </a:stretch>
        </p:blipFill>
        <p:spPr>
          <a:xfrm>
            <a:off x="468313" y="549275"/>
            <a:ext cx="8229600" cy="5284788"/>
          </a:xfrm>
        </p:spPr>
      </p:pic>
      <p:sp>
        <p:nvSpPr>
          <p:cNvPr id="38915" name="Text Box 3"/>
          <p:cNvSpPr txBox="1">
            <a:spLocks noChangeArrowheads="1"/>
          </p:cNvSpPr>
          <p:nvPr/>
        </p:nvSpPr>
        <p:spPr bwMode="auto">
          <a:xfrm>
            <a:off x="539750" y="5903913"/>
            <a:ext cx="8064500" cy="954087"/>
          </a:xfrm>
          <a:prstGeom prst="rect">
            <a:avLst/>
          </a:prstGeom>
          <a:noFill/>
          <a:ln w="9525">
            <a:noFill/>
            <a:miter lim="800000"/>
            <a:headEnd/>
            <a:tailEnd/>
          </a:ln>
        </p:spPr>
        <p:txBody>
          <a:bodyPr>
            <a:spAutoFit/>
          </a:bodyPr>
          <a:lstStyle/>
          <a:p>
            <a:pPr>
              <a:spcBef>
                <a:spcPct val="50000"/>
              </a:spcBef>
            </a:pPr>
            <a:r>
              <a:rPr lang="en-US" sz="2000" b="1" u="sng">
                <a:solidFill>
                  <a:srgbClr val="FFFF00"/>
                </a:solidFill>
                <a:latin typeface="Corbel" pitchFamily="34" charset="0"/>
              </a:rPr>
              <a:t>FOMIVIRSEN</a:t>
            </a:r>
            <a:r>
              <a:rPr lang="en-US" u="sng">
                <a:latin typeface="Corbel" pitchFamily="34" charset="0"/>
              </a:rPr>
              <a:t> is a 21-nu</a:t>
            </a:r>
            <a:r>
              <a:rPr lang="hu-HU" u="sng">
                <a:latin typeface="Corbel" pitchFamily="34" charset="0"/>
              </a:rPr>
              <a:t>k</a:t>
            </a:r>
            <a:r>
              <a:rPr lang="en-US" u="sng">
                <a:latin typeface="Corbel" pitchFamily="34" charset="0"/>
              </a:rPr>
              <a:t>leotid</a:t>
            </a:r>
            <a:r>
              <a:rPr lang="hu-HU" u="sng">
                <a:latin typeface="Corbel" pitchFamily="34" charset="0"/>
              </a:rPr>
              <a:t>ból álló</a:t>
            </a:r>
            <a:r>
              <a:rPr lang="en-US" u="sng">
                <a:latin typeface="Corbel" pitchFamily="34" charset="0"/>
              </a:rPr>
              <a:t> phosphorothionate oligonu</a:t>
            </a:r>
            <a:r>
              <a:rPr lang="hu-HU" u="sng">
                <a:latin typeface="Corbel" pitchFamily="34" charset="0"/>
              </a:rPr>
              <a:t>k</a:t>
            </a:r>
            <a:r>
              <a:rPr lang="en-US" u="sng">
                <a:latin typeface="Corbel" pitchFamily="34" charset="0"/>
              </a:rPr>
              <a:t>leotide </a:t>
            </a:r>
            <a:r>
              <a:rPr lang="hu-HU" u="sng">
                <a:latin typeface="Corbel" pitchFamily="34" charset="0"/>
              </a:rPr>
              <a:t>ami k</a:t>
            </a:r>
            <a:r>
              <a:rPr lang="en-US" u="sng">
                <a:latin typeface="Corbel" pitchFamily="34" charset="0"/>
              </a:rPr>
              <a:t>omplement</a:t>
            </a:r>
            <a:r>
              <a:rPr lang="hu-HU" u="sng">
                <a:latin typeface="Corbel" pitchFamily="34" charset="0"/>
              </a:rPr>
              <a:t>e</a:t>
            </a:r>
            <a:r>
              <a:rPr lang="en-US" u="sng">
                <a:latin typeface="Corbel" pitchFamily="34" charset="0"/>
              </a:rPr>
              <a:t>r </a:t>
            </a:r>
            <a:r>
              <a:rPr lang="hu-HU" u="sng">
                <a:latin typeface="Corbel" pitchFamily="34" charset="0"/>
              </a:rPr>
              <a:t>a HCMV „IMMEDIATE EARLY” (AZONNAI KORAI) </a:t>
            </a:r>
            <a:r>
              <a:rPr lang="en-US" u="sng">
                <a:latin typeface="Corbel" pitchFamily="34" charset="0"/>
              </a:rPr>
              <a:t>mess</a:t>
            </a:r>
            <a:r>
              <a:rPr lang="hu-HU" u="sng">
                <a:latin typeface="Corbel" pitchFamily="34" charset="0"/>
              </a:rPr>
              <a:t>z</a:t>
            </a:r>
            <a:r>
              <a:rPr lang="en-US" u="sng">
                <a:latin typeface="Corbel" pitchFamily="34" charset="0"/>
              </a:rPr>
              <a:t>en</a:t>
            </a:r>
            <a:r>
              <a:rPr lang="hu-HU" u="sng">
                <a:latin typeface="Corbel" pitchFamily="34" charset="0"/>
              </a:rPr>
              <a:t>dzser</a:t>
            </a:r>
            <a:r>
              <a:rPr lang="en-US" u="sng">
                <a:latin typeface="Corbel" pitchFamily="34" charset="0"/>
              </a:rPr>
              <a:t> RN</a:t>
            </a:r>
            <a:r>
              <a:rPr lang="hu-HU" u="sng">
                <a:latin typeface="Corbel" pitchFamily="34" charset="0"/>
              </a:rPr>
              <a:t>S</a:t>
            </a:r>
            <a:r>
              <a:rPr lang="en-US" u="sng">
                <a:latin typeface="Corbel" pitchFamily="34" charset="0"/>
              </a:rPr>
              <a:t> (mRN</a:t>
            </a:r>
            <a:r>
              <a:rPr lang="hu-HU" u="sng">
                <a:latin typeface="Corbel" pitchFamily="34" charset="0"/>
              </a:rPr>
              <a:t>S</a:t>
            </a:r>
            <a:r>
              <a:rPr lang="en-US" u="sng">
                <a:latin typeface="Corbel" pitchFamily="34" charset="0"/>
              </a:rPr>
              <a:t>) </a:t>
            </a:r>
            <a:r>
              <a:rPr lang="hu-HU" u="sng">
                <a:latin typeface="Corbel" pitchFamily="34" charset="0"/>
              </a:rPr>
              <a:t> szakaszához.  P</a:t>
            </a:r>
            <a:r>
              <a:rPr lang="hu-HU">
                <a:latin typeface="Corbel" pitchFamily="34" charset="0"/>
              </a:rPr>
              <a:t>reemptiv kezelés transzplantáltban</a:t>
            </a:r>
          </a:p>
        </p:txBody>
      </p:sp>
      <p:sp>
        <p:nvSpPr>
          <p:cNvPr id="38916" name="TextBox 3"/>
          <p:cNvSpPr txBox="1">
            <a:spLocks noChangeArrowheads="1"/>
          </p:cNvSpPr>
          <p:nvPr/>
        </p:nvSpPr>
        <p:spPr bwMode="auto">
          <a:xfrm>
            <a:off x="827088" y="1628775"/>
            <a:ext cx="4176712" cy="369888"/>
          </a:xfrm>
          <a:prstGeom prst="rect">
            <a:avLst/>
          </a:prstGeom>
          <a:noFill/>
          <a:ln w="9525">
            <a:noFill/>
            <a:miter lim="800000"/>
            <a:headEnd/>
            <a:tailEnd/>
          </a:ln>
        </p:spPr>
        <p:txBody>
          <a:bodyPr>
            <a:spAutoFit/>
          </a:bodyPr>
          <a:lstStyle/>
          <a:p>
            <a:r>
              <a:rPr lang="hu-HU" b="1">
                <a:solidFill>
                  <a:srgbClr val="FF0000"/>
                </a:solidFill>
                <a:latin typeface="Corbel" pitchFamily="34" charset="0"/>
              </a:rPr>
              <a:t>ACICLOVIR	VALACICLOVIR</a:t>
            </a:r>
          </a:p>
        </p:txBody>
      </p:sp>
      <p:cxnSp>
        <p:nvCxnSpPr>
          <p:cNvPr id="6" name="Straight Arrow Connector 5"/>
          <p:cNvCxnSpPr/>
          <p:nvPr/>
        </p:nvCxnSpPr>
        <p:spPr>
          <a:xfrm flipH="1">
            <a:off x="1547664" y="1844824"/>
            <a:ext cx="576064" cy="288032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Arc 8"/>
          <p:cNvSpPr/>
          <p:nvPr/>
        </p:nvSpPr>
        <p:spPr>
          <a:xfrm>
            <a:off x="1187624" y="4653136"/>
            <a:ext cx="432048" cy="432048"/>
          </a:xfrm>
          <a:prstGeom prst="arc">
            <a:avLst>
              <a:gd name="adj1" fmla="val 16200000"/>
              <a:gd name="adj2" fmla="val 910425"/>
            </a:avLst>
          </a:prstGeom>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hu-HU"/>
          </a:p>
        </p:txBody>
      </p:sp>
      <p:sp>
        <p:nvSpPr>
          <p:cNvPr id="10" name="Arc 9"/>
          <p:cNvSpPr/>
          <p:nvPr/>
        </p:nvSpPr>
        <p:spPr>
          <a:xfrm flipV="1">
            <a:off x="1187624" y="4941168"/>
            <a:ext cx="432048" cy="144016"/>
          </a:xfrm>
          <a:prstGeom prst="arc">
            <a:avLst/>
          </a:prstGeom>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hu-HU"/>
          </a:p>
        </p:txBody>
      </p:sp>
      <p:sp>
        <p:nvSpPr>
          <p:cNvPr id="11" name="Freeform 10"/>
          <p:cNvSpPr/>
          <p:nvPr/>
        </p:nvSpPr>
        <p:spPr>
          <a:xfrm>
            <a:off x="1208087" y="4657725"/>
            <a:ext cx="188913" cy="471488"/>
          </a:xfrm>
          <a:custGeom>
            <a:avLst/>
            <a:gdLst>
              <a:gd name="connsiteX0" fmla="*/ 163513 w 188913"/>
              <a:gd name="connsiteY0" fmla="*/ 0 h 471488"/>
              <a:gd name="connsiteX1" fmla="*/ 20638 w 188913"/>
              <a:gd name="connsiteY1" fmla="*/ 161925 h 471488"/>
              <a:gd name="connsiteX2" fmla="*/ 39688 w 188913"/>
              <a:gd name="connsiteY2" fmla="*/ 152400 h 471488"/>
              <a:gd name="connsiteX3" fmla="*/ 163513 w 188913"/>
              <a:gd name="connsiteY3" fmla="*/ 428625 h 471488"/>
              <a:gd name="connsiteX4" fmla="*/ 182563 w 188913"/>
              <a:gd name="connsiteY4" fmla="*/ 409575 h 47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13" h="471488">
                <a:moveTo>
                  <a:pt x="163513" y="0"/>
                </a:moveTo>
                <a:cubicBezTo>
                  <a:pt x="102394" y="68262"/>
                  <a:pt x="41276" y="136525"/>
                  <a:pt x="20638" y="161925"/>
                </a:cubicBezTo>
                <a:cubicBezTo>
                  <a:pt x="0" y="187325"/>
                  <a:pt x="15876" y="107950"/>
                  <a:pt x="39688" y="152400"/>
                </a:cubicBezTo>
                <a:cubicBezTo>
                  <a:pt x="63500" y="196850"/>
                  <a:pt x="139701" y="385763"/>
                  <a:pt x="163513" y="428625"/>
                </a:cubicBezTo>
                <a:cubicBezTo>
                  <a:pt x="187326" y="471488"/>
                  <a:pt x="188913" y="411163"/>
                  <a:pt x="182563" y="409575"/>
                </a:cubicBezTo>
              </a:path>
            </a:pathLst>
          </a:custGeom>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hu-HU"/>
          </a:p>
        </p:txBody>
      </p:sp>
      <p:sp>
        <p:nvSpPr>
          <p:cNvPr id="12" name="Right Arrow 11"/>
          <p:cNvSpPr/>
          <p:nvPr/>
        </p:nvSpPr>
        <p:spPr>
          <a:xfrm rot="18628247">
            <a:off x="5303838" y="2492375"/>
            <a:ext cx="97948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GÁTLÁS</a:t>
            </a:r>
          </a:p>
        </p:txBody>
      </p:sp>
      <p:sp>
        <p:nvSpPr>
          <p:cNvPr id="38922" name="TextBox 13"/>
          <p:cNvSpPr txBox="1">
            <a:spLocks noChangeArrowheads="1"/>
          </p:cNvSpPr>
          <p:nvPr/>
        </p:nvSpPr>
        <p:spPr bwMode="auto">
          <a:xfrm>
            <a:off x="3779838" y="1989138"/>
            <a:ext cx="1728787" cy="1476375"/>
          </a:xfrm>
          <a:prstGeom prst="rect">
            <a:avLst/>
          </a:prstGeom>
          <a:noFill/>
          <a:ln w="9525">
            <a:noFill/>
            <a:miter lim="800000"/>
            <a:headEnd/>
            <a:tailEnd/>
          </a:ln>
        </p:spPr>
        <p:txBody>
          <a:bodyPr>
            <a:spAutoFit/>
          </a:bodyPr>
          <a:lstStyle/>
          <a:p>
            <a:r>
              <a:rPr lang="hu-HU" b="1">
                <a:solidFill>
                  <a:srgbClr val="FF0000"/>
                </a:solidFill>
              </a:rPr>
              <a:t>KÉMIAILAG MÓDOSÍTOTT PYRO-FOSZFÁT</a:t>
            </a:r>
          </a:p>
          <a:p>
            <a:r>
              <a:rPr lang="hu-HU" b="1">
                <a:solidFill>
                  <a:srgbClr val="FF0000"/>
                </a:solidFill>
              </a:rPr>
              <a:t>FOSCARNET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p:nvPr>
        </p:nvPicPr>
        <p:blipFill>
          <a:blip r:embed="rId3" cstate="print"/>
          <a:srcRect/>
          <a:stretch>
            <a:fillRect/>
          </a:stretch>
        </p:blipFill>
        <p:spPr>
          <a:xfrm>
            <a:off x="457200" y="898525"/>
            <a:ext cx="8229600" cy="5554663"/>
          </a:xfrm>
        </p:spPr>
      </p:pic>
      <p:sp>
        <p:nvSpPr>
          <p:cNvPr id="39939" name="Text Box 3"/>
          <p:cNvSpPr txBox="1">
            <a:spLocks noChangeArrowheads="1"/>
          </p:cNvSpPr>
          <p:nvPr/>
        </p:nvSpPr>
        <p:spPr bwMode="auto">
          <a:xfrm>
            <a:off x="250825" y="260350"/>
            <a:ext cx="8713788" cy="641350"/>
          </a:xfrm>
          <a:prstGeom prst="rect">
            <a:avLst/>
          </a:prstGeom>
          <a:noFill/>
          <a:ln w="9525">
            <a:noFill/>
            <a:miter lim="800000"/>
            <a:headEnd/>
            <a:tailEnd/>
          </a:ln>
        </p:spPr>
        <p:txBody>
          <a:bodyPr>
            <a:spAutoFit/>
          </a:bodyPr>
          <a:lstStyle/>
          <a:p>
            <a:pPr algn="ctr">
              <a:spcBef>
                <a:spcPct val="50000"/>
              </a:spcBef>
            </a:pPr>
            <a:r>
              <a:rPr lang="hu-HU" b="1">
                <a:solidFill>
                  <a:srgbClr val="FFFF00"/>
                </a:solidFill>
                <a:latin typeface="Corbel" pitchFamily="34" charset="0"/>
              </a:rPr>
              <a:t>A cidofovir és a ganciklovir hatása a nukleozid monofoszfát kinázra és a nukleozid difoszfát kinázra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p:nvPr>
        </p:nvPicPr>
        <p:blipFill>
          <a:blip r:embed="rId3" cstate="print"/>
          <a:srcRect/>
          <a:stretch>
            <a:fillRect/>
          </a:stretch>
        </p:blipFill>
        <p:spPr>
          <a:xfrm>
            <a:off x="611188" y="188913"/>
            <a:ext cx="8229600" cy="4824412"/>
          </a:xfrm>
        </p:spPr>
      </p:pic>
      <p:sp>
        <p:nvSpPr>
          <p:cNvPr id="40963" name="Text Box 3"/>
          <p:cNvSpPr txBox="1">
            <a:spLocks noChangeArrowheads="1"/>
          </p:cNvSpPr>
          <p:nvPr/>
        </p:nvSpPr>
        <p:spPr bwMode="auto">
          <a:xfrm>
            <a:off x="468313" y="5084763"/>
            <a:ext cx="8675687" cy="1477962"/>
          </a:xfrm>
          <a:prstGeom prst="rect">
            <a:avLst/>
          </a:prstGeom>
          <a:noFill/>
          <a:ln w="9525">
            <a:noFill/>
            <a:miter lim="800000"/>
            <a:headEnd/>
            <a:tailEnd/>
          </a:ln>
        </p:spPr>
        <p:txBody>
          <a:bodyPr>
            <a:spAutoFit/>
          </a:bodyPr>
          <a:lstStyle/>
          <a:p>
            <a:pPr algn="ctr">
              <a:spcBef>
                <a:spcPct val="50000"/>
              </a:spcBef>
            </a:pPr>
            <a:r>
              <a:rPr lang="hu-HU" b="1">
                <a:solidFill>
                  <a:srgbClr val="FFFF00"/>
                </a:solidFill>
                <a:latin typeface="Corbel" pitchFamily="34" charset="0"/>
              </a:rPr>
              <a:t>A HCMV (A) és a HHV-6 (B) DNS-polimeráz génjeinek a hasonlósága és REZISZTENCIA MUTÁCIÓK </a:t>
            </a:r>
            <a:r>
              <a:rPr lang="hu-HU" u="sng">
                <a:latin typeface="Corbel" pitchFamily="34" charset="0"/>
                <a:hlinkClick r:id="rId4"/>
              </a:rPr>
              <a:t>Sauerbrei A</a:t>
            </a:r>
            <a:r>
              <a:rPr lang="hu-HU">
                <a:latin typeface="Corbel" pitchFamily="34" charset="0"/>
              </a:rPr>
              <a:t>, </a:t>
            </a:r>
            <a:r>
              <a:rPr lang="hu-HU" u="sng">
                <a:latin typeface="Corbel" pitchFamily="34" charset="0"/>
                <a:hlinkClick r:id="rId5"/>
              </a:rPr>
              <a:t>Bohn K</a:t>
            </a:r>
            <a:r>
              <a:rPr lang="hu-HU">
                <a:latin typeface="Corbel" pitchFamily="34" charset="0"/>
              </a:rPr>
              <a:t>, </a:t>
            </a:r>
            <a:r>
              <a:rPr lang="hu-HU" u="sng">
                <a:latin typeface="Corbel" pitchFamily="34" charset="0"/>
                <a:hlinkClick r:id="rId6"/>
              </a:rPr>
              <a:t>Heim A</a:t>
            </a:r>
            <a:r>
              <a:rPr lang="hu-HU">
                <a:latin typeface="Corbel" pitchFamily="34" charset="0"/>
              </a:rPr>
              <a:t>, </a:t>
            </a:r>
            <a:r>
              <a:rPr lang="hu-HU" u="sng">
                <a:latin typeface="Corbel" pitchFamily="34" charset="0"/>
                <a:hlinkClick r:id="rId7"/>
              </a:rPr>
              <a:t>Hofmann J</a:t>
            </a:r>
            <a:r>
              <a:rPr lang="hu-HU">
                <a:latin typeface="Corbel" pitchFamily="34" charset="0"/>
              </a:rPr>
              <a:t>, </a:t>
            </a:r>
            <a:r>
              <a:rPr lang="hu-HU" u="sng">
                <a:latin typeface="Corbel" pitchFamily="34" charset="0"/>
                <a:hlinkClick r:id="rId8"/>
              </a:rPr>
              <a:t>Weissbrich B</a:t>
            </a:r>
            <a:r>
              <a:rPr lang="hu-HU">
                <a:latin typeface="Corbel" pitchFamily="34" charset="0"/>
              </a:rPr>
              <a:t>, </a:t>
            </a:r>
            <a:r>
              <a:rPr lang="hu-HU" u="sng">
                <a:latin typeface="Corbel" pitchFamily="34" charset="0"/>
                <a:hlinkClick r:id="rId9"/>
              </a:rPr>
              <a:t>Schnitzler P</a:t>
            </a:r>
            <a:r>
              <a:rPr lang="hu-HU">
                <a:latin typeface="Corbel" pitchFamily="34" charset="0"/>
              </a:rPr>
              <a:t>, </a:t>
            </a:r>
            <a:r>
              <a:rPr lang="hu-HU" u="sng">
                <a:latin typeface="Corbel" pitchFamily="34" charset="0"/>
                <a:hlinkClick r:id="rId10"/>
              </a:rPr>
              <a:t>Hoffmann D</a:t>
            </a:r>
            <a:r>
              <a:rPr lang="hu-HU">
                <a:latin typeface="Corbel" pitchFamily="34" charset="0"/>
              </a:rPr>
              <a:t>, </a:t>
            </a:r>
            <a:r>
              <a:rPr lang="hu-HU" u="sng">
                <a:latin typeface="Corbel" pitchFamily="34" charset="0"/>
                <a:hlinkClick r:id="rId11"/>
              </a:rPr>
              <a:t>Zell R</a:t>
            </a:r>
            <a:r>
              <a:rPr lang="hu-HU">
                <a:latin typeface="Corbel" pitchFamily="34" charset="0"/>
              </a:rPr>
              <a:t>, </a:t>
            </a:r>
            <a:r>
              <a:rPr lang="hu-HU" u="sng">
                <a:latin typeface="Corbel" pitchFamily="34" charset="0"/>
                <a:hlinkClick r:id="rId12"/>
              </a:rPr>
              <a:t>Jahn G</a:t>
            </a:r>
            <a:r>
              <a:rPr lang="hu-HU">
                <a:latin typeface="Corbel" pitchFamily="34" charset="0"/>
              </a:rPr>
              <a:t>, </a:t>
            </a:r>
            <a:r>
              <a:rPr lang="hu-HU" u="sng">
                <a:latin typeface="Corbel" pitchFamily="34" charset="0"/>
                <a:hlinkClick r:id="rId13"/>
              </a:rPr>
              <a:t>Wutzler P</a:t>
            </a:r>
            <a:r>
              <a:rPr lang="hu-HU">
                <a:latin typeface="Corbel" pitchFamily="34" charset="0"/>
              </a:rPr>
              <a:t>, </a:t>
            </a:r>
            <a:r>
              <a:rPr lang="hu-HU" u="sng">
                <a:latin typeface="Corbel" pitchFamily="34" charset="0"/>
                <a:hlinkClick r:id="rId14"/>
              </a:rPr>
              <a:t>Hamprecht K</a:t>
            </a:r>
            <a:r>
              <a:rPr lang="hu-HU">
                <a:latin typeface="Corbel" pitchFamily="34" charset="0"/>
              </a:rPr>
              <a:t>.: </a:t>
            </a:r>
            <a:r>
              <a:rPr lang="en-US" b="1">
                <a:latin typeface="Corbel" pitchFamily="34" charset="0"/>
              </a:rPr>
              <a:t>Novel resistance-associated mutations of thymidine kinase and DNA polymerase genes of herpes simplex virus type 1 and type 2.</a:t>
            </a:r>
            <a:r>
              <a:rPr lang="hu-HU" b="1">
                <a:latin typeface="Corbel" pitchFamily="34" charset="0"/>
              </a:rPr>
              <a:t> </a:t>
            </a:r>
            <a:r>
              <a:rPr lang="hu-HU" u="sng">
                <a:latin typeface="Corbel" pitchFamily="34" charset="0"/>
                <a:hlinkClick r:id="rId15" tooltip="Antiviral therapy."/>
              </a:rPr>
              <a:t>Antivir Ther.</a:t>
            </a:r>
            <a:r>
              <a:rPr lang="hu-HU">
                <a:latin typeface="Corbel" pitchFamily="34" charset="0"/>
              </a:rPr>
              <a:t> 2011;16(8):1297-308.</a:t>
            </a:r>
            <a:endParaRPr lang="hu-HU" b="1">
              <a:solidFill>
                <a:srgbClr val="FFFF00"/>
              </a:solidFill>
              <a:latin typeface="Corbe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292475"/>
          </a:xfrm>
          <a:prstGeom prst="rect">
            <a:avLst/>
          </a:prstGeom>
        </p:spPr>
        <p:txBody>
          <a:bodyPr>
            <a:spAutoFit/>
          </a:bodyPr>
          <a:lstStyle/>
          <a:p>
            <a:pPr fontAlgn="auto">
              <a:spcBef>
                <a:spcPts val="0"/>
              </a:spcBef>
              <a:spcAft>
                <a:spcPts val="0"/>
              </a:spcAft>
              <a:defRPr/>
            </a:pPr>
            <a:r>
              <a:rPr lang="hu-HU" sz="2400" b="1" u="sng" dirty="0">
                <a:solidFill>
                  <a:srgbClr val="FFFF00"/>
                </a:solidFill>
                <a:latin typeface="+mn-lt"/>
              </a:rPr>
              <a:t>HERPESVÍRUS GÁTLÓSZEREK SZEREPE A DAGANATKEZELÉSBEN</a:t>
            </a:r>
          </a:p>
          <a:p>
            <a:pPr fontAlgn="auto">
              <a:spcBef>
                <a:spcPts val="0"/>
              </a:spcBef>
              <a:spcAft>
                <a:spcPts val="0"/>
              </a:spcAft>
              <a:defRPr/>
            </a:pPr>
            <a:endParaRPr lang="hu-HU" b="1" dirty="0">
              <a:solidFill>
                <a:srgbClr val="FFFF00"/>
              </a:solidFill>
              <a:latin typeface="+mn-lt"/>
            </a:endParaRPr>
          </a:p>
          <a:p>
            <a:pPr fontAlgn="auto">
              <a:spcBef>
                <a:spcPts val="0"/>
              </a:spcBef>
              <a:spcAft>
                <a:spcPts val="0"/>
              </a:spcAft>
              <a:defRPr/>
            </a:pPr>
            <a:r>
              <a:rPr lang="hu-HU" b="1" dirty="0">
                <a:solidFill>
                  <a:srgbClr val="FFFF00"/>
                </a:solidFill>
                <a:latin typeface="+mn-lt"/>
              </a:rPr>
              <a:t>Lymphomás betegek kezelése CD3-specifikus monoklonális ellenanyaggal reaktiválja az EBV-t!  </a:t>
            </a:r>
          </a:p>
          <a:p>
            <a:pPr fontAlgn="auto">
              <a:spcBef>
                <a:spcPts val="0"/>
              </a:spcBef>
              <a:spcAft>
                <a:spcPts val="0"/>
              </a:spcAft>
              <a:defRPr/>
            </a:pPr>
            <a:r>
              <a:rPr lang="hu-HU" sz="1400" dirty="0">
                <a:latin typeface="+mn-lt"/>
              </a:rPr>
              <a:t>Keymeulen B, Candon S, Fafi-Kremer S, Ziegler A, Leruez-Ville M, Mathieu C, Vandemeulebroucke E, Walter M, Crenier L, Thervet E, Legendre C, Pierard D, Hale G, Waldmann H, Bach JF, Seigneurin JM, Pipeleers D, Chatenoud L.:  Transient Epstein-Barr virus reactivation in CD3 monoclonal antibody-treated patients.  Blood. 2010; 115: 1145-55. </a:t>
            </a:r>
          </a:p>
          <a:p>
            <a:pPr fontAlgn="auto">
              <a:spcBef>
                <a:spcPts val="0"/>
              </a:spcBef>
              <a:spcAft>
                <a:spcPts val="0"/>
              </a:spcAft>
              <a:defRPr/>
            </a:pPr>
            <a:endParaRPr lang="hu-HU" sz="1400" dirty="0">
              <a:latin typeface="+mn-lt"/>
            </a:endParaRPr>
          </a:p>
          <a:p>
            <a:pPr fontAlgn="auto">
              <a:spcBef>
                <a:spcPts val="0"/>
              </a:spcBef>
              <a:spcAft>
                <a:spcPts val="0"/>
              </a:spcAft>
              <a:defRPr/>
            </a:pPr>
            <a:r>
              <a:rPr lang="hu-HU" b="1" dirty="0">
                <a:solidFill>
                  <a:srgbClr val="FFFF00"/>
                </a:solidFill>
                <a:effectLst>
                  <a:outerShdw blurRad="38100" dist="38100" dir="2700000" algn="tl">
                    <a:srgbClr val="FFFFFF"/>
                  </a:outerShdw>
                </a:effectLst>
                <a:latin typeface="+mn-lt"/>
              </a:rPr>
              <a:t>PRIMARY EFFUSION LYMPHOMA (hhv-8)</a:t>
            </a:r>
          </a:p>
          <a:p>
            <a:pPr fontAlgn="auto">
              <a:spcBef>
                <a:spcPts val="0"/>
              </a:spcBef>
              <a:spcAft>
                <a:spcPts val="0"/>
              </a:spcAft>
              <a:defRPr/>
            </a:pPr>
            <a:r>
              <a:rPr lang="hu-HU" sz="1400" dirty="0">
                <a:latin typeface="+mn-lt"/>
              </a:rPr>
              <a:t>Towata T, Komizu Y, Suzu S, Ueoka R, Okada S.: Highly selective fusion and accumulation of hybrid liposomes into primary effusion lymphoma cells along with induction of apoptosis. Biochem Biophys Res Commun. 2010; 393: 445-448.</a:t>
            </a:r>
          </a:p>
          <a:p>
            <a:pPr fontAlgn="auto">
              <a:spcBef>
                <a:spcPts val="0"/>
              </a:spcBef>
              <a:spcAft>
                <a:spcPts val="0"/>
              </a:spcAft>
              <a:defRPr/>
            </a:pPr>
            <a:endParaRPr lang="hu-HU" sz="1400" dirty="0">
              <a:latin typeface="+mn-lt"/>
            </a:endParaRPr>
          </a:p>
          <a:p>
            <a:pPr fontAlgn="auto">
              <a:spcBef>
                <a:spcPts val="0"/>
              </a:spcBef>
              <a:spcAft>
                <a:spcPts val="0"/>
              </a:spcAft>
              <a:defRPr/>
            </a:pPr>
            <a:endParaRPr lang="hu-HU" sz="1400" dirty="0">
              <a:latin typeface="+mn-lt"/>
            </a:endParaRPr>
          </a:p>
        </p:txBody>
      </p:sp>
      <p:sp>
        <p:nvSpPr>
          <p:cNvPr id="41987" name="Rectangle 3"/>
          <p:cNvSpPr>
            <a:spLocks noChangeArrowheads="1"/>
          </p:cNvSpPr>
          <p:nvPr/>
        </p:nvSpPr>
        <p:spPr bwMode="auto">
          <a:xfrm>
            <a:off x="0" y="2924175"/>
            <a:ext cx="9144000" cy="5202238"/>
          </a:xfrm>
          <a:prstGeom prst="rect">
            <a:avLst/>
          </a:prstGeom>
          <a:noFill/>
          <a:ln w="9525">
            <a:noFill/>
            <a:miter lim="800000"/>
            <a:headEnd/>
            <a:tailEnd/>
          </a:ln>
        </p:spPr>
        <p:txBody>
          <a:bodyPr>
            <a:spAutoFit/>
          </a:bodyPr>
          <a:lstStyle/>
          <a:p>
            <a:r>
              <a:rPr lang="hu-HU" b="1">
                <a:solidFill>
                  <a:srgbClr val="FFFF00"/>
                </a:solidFill>
                <a:latin typeface="Corbel" pitchFamily="34" charset="0"/>
              </a:rPr>
              <a:t>HHV8-HOZ TÁRSULT MULTICENTRIKUS CASTELMAN BETEGSÉG GYÓGYÍTHATÓ  RITUXIMAB (ANTI-CD20)-DOXORUBICIN KOMBINÁCIÓVAL</a:t>
            </a:r>
          </a:p>
          <a:p>
            <a:r>
              <a:rPr lang="hu-HU" sz="1600">
                <a:latin typeface="Corbel" pitchFamily="34" charset="0"/>
              </a:rPr>
              <a:t>Peker D, Martinez AE, Schwartz MA, Cusnir M.: </a:t>
            </a:r>
            <a:r>
              <a:rPr lang="hu-HU" sz="1600">
                <a:latin typeface="Corbel" pitchFamily="34" charset="0"/>
                <a:hlinkClick r:id="rId2"/>
              </a:rPr>
              <a:t>Complete remission in 4 patients with human </a:t>
            </a:r>
            <a:r>
              <a:rPr lang="hu-HU" sz="1600" b="1">
                <a:latin typeface="Corbel" pitchFamily="34" charset="0"/>
                <a:hlinkClick r:id="rId2"/>
              </a:rPr>
              <a:t>herpesvirus</a:t>
            </a:r>
            <a:r>
              <a:rPr lang="hu-HU" sz="1600">
                <a:latin typeface="Corbel" pitchFamily="34" charset="0"/>
                <a:hlinkClick r:id="rId2"/>
              </a:rPr>
              <a:t> 8-associated multicentric castleman disease using rituximab and liposomal Doxorubicin, a novel </a:t>
            </a:r>
            <a:r>
              <a:rPr lang="hu-HU" sz="1600" b="1">
                <a:latin typeface="Corbel" pitchFamily="34" charset="0"/>
                <a:hlinkClick r:id="rId2"/>
              </a:rPr>
              <a:t>chemotherapy</a:t>
            </a:r>
            <a:r>
              <a:rPr lang="hu-HU" sz="1600">
                <a:latin typeface="Corbel" pitchFamily="34" charset="0"/>
                <a:hlinkClick r:id="rId2"/>
              </a:rPr>
              <a:t> combination.</a:t>
            </a:r>
            <a:r>
              <a:rPr lang="hu-HU" sz="1600">
                <a:latin typeface="Corbel" pitchFamily="34" charset="0"/>
              </a:rPr>
              <a:t> Clin Adv Hematol Oncol. 2012; 10: 204-6.</a:t>
            </a:r>
          </a:p>
          <a:p>
            <a:endParaRPr lang="hu-HU">
              <a:latin typeface="Corbel" pitchFamily="34" charset="0"/>
            </a:endParaRPr>
          </a:p>
          <a:p>
            <a:r>
              <a:rPr lang="hu-HU" b="1">
                <a:latin typeface="Corbel" pitchFamily="34" charset="0"/>
                <a:hlinkClick r:id="rId3" action="ppaction://hlinkfile"/>
              </a:rPr>
              <a:t>ACICLOVIR KEZELÉS OLCSÓBB ÉS AKADÁLYOZZA A SEXUÁLIS HIV FERTŐZÉST</a:t>
            </a:r>
          </a:p>
          <a:p>
            <a:r>
              <a:rPr lang="fi-FI" sz="1600">
                <a:latin typeface="Corbel" pitchFamily="34" charset="0"/>
                <a:hlinkClick r:id="rId3" action="ppaction://hlinkfile"/>
              </a:rPr>
              <a:t>Cohen MS</a:t>
            </a:r>
            <a:r>
              <a:rPr lang="fi-FI" sz="1600">
                <a:latin typeface="Corbel" pitchFamily="34" charset="0"/>
              </a:rPr>
              <a:t>, </a:t>
            </a:r>
            <a:r>
              <a:rPr lang="fi-FI" sz="1600">
                <a:latin typeface="Corbel" pitchFamily="34" charset="0"/>
                <a:hlinkClick r:id="rId4" action="ppaction://hlinkfile"/>
              </a:rPr>
              <a:t>Eron JJ Jr</a:t>
            </a:r>
            <a:r>
              <a:rPr lang="fi-FI" sz="1600">
                <a:latin typeface="Corbel" pitchFamily="34" charset="0"/>
              </a:rPr>
              <a:t>.</a:t>
            </a:r>
            <a:r>
              <a:rPr lang="hu-HU" sz="1600">
                <a:latin typeface="Corbel" pitchFamily="34" charset="0"/>
              </a:rPr>
              <a:t>:  </a:t>
            </a:r>
            <a:r>
              <a:rPr lang="en-US" sz="1600" b="1">
                <a:latin typeface="Corbel" pitchFamily="34" charset="0"/>
              </a:rPr>
              <a:t>Aciclovir treatment for human immunodeficiency virus-1: is the “juice worth the squeeze?”.</a:t>
            </a:r>
            <a:r>
              <a:rPr lang="hu-HU" sz="1600" b="1">
                <a:latin typeface="Corbel" pitchFamily="34" charset="0"/>
              </a:rPr>
              <a:t> </a:t>
            </a:r>
            <a:r>
              <a:rPr lang="en-US" sz="1600">
                <a:latin typeface="Corbel" pitchFamily="34" charset="0"/>
                <a:hlinkClick r:id="rId5" action="ppaction://hlinkfile" tooltip="Sexually transmitted diseases."/>
              </a:rPr>
              <a:t>Sex Transm Dis.</a:t>
            </a:r>
            <a:r>
              <a:rPr lang="en-US" sz="1600">
                <a:latin typeface="Corbel" pitchFamily="34" charset="0"/>
              </a:rPr>
              <a:t> 2011;</a:t>
            </a:r>
            <a:r>
              <a:rPr lang="hu-HU" sz="1600">
                <a:latin typeface="Corbel" pitchFamily="34" charset="0"/>
              </a:rPr>
              <a:t> </a:t>
            </a:r>
            <a:r>
              <a:rPr lang="en-US" sz="1600">
                <a:latin typeface="Corbel" pitchFamily="34" charset="0"/>
              </a:rPr>
              <a:t>38:</a:t>
            </a:r>
            <a:r>
              <a:rPr lang="hu-HU" sz="1600">
                <a:latin typeface="Corbel" pitchFamily="34" charset="0"/>
              </a:rPr>
              <a:t> </a:t>
            </a:r>
            <a:r>
              <a:rPr lang="en-US" sz="1600">
                <a:latin typeface="Corbel" pitchFamily="34" charset="0"/>
              </a:rPr>
              <a:t>410-2.</a:t>
            </a:r>
            <a:endParaRPr lang="hu-HU" sz="1600">
              <a:latin typeface="Corbel" pitchFamily="34" charset="0"/>
            </a:endParaRPr>
          </a:p>
          <a:p>
            <a:endParaRPr lang="hu-HU" sz="1600">
              <a:latin typeface="Corbel" pitchFamily="34" charset="0"/>
              <a:hlinkClick r:id="rId6" action="ppaction://hlinkfile"/>
            </a:endParaRPr>
          </a:p>
          <a:p>
            <a:r>
              <a:rPr lang="hu-HU" sz="1600">
                <a:latin typeface="Corbel" pitchFamily="34" charset="0"/>
                <a:hlinkClick r:id="rId6" action="ppaction://hlinkfile"/>
              </a:rPr>
              <a:t> Sumi M</a:t>
            </a:r>
            <a:r>
              <a:rPr lang="hu-HU" sz="1600">
                <a:latin typeface="Corbel" pitchFamily="34" charset="0"/>
              </a:rPr>
              <a:t>, </a:t>
            </a:r>
            <a:r>
              <a:rPr lang="hu-HU" sz="1600">
                <a:latin typeface="Corbel" pitchFamily="34" charset="0"/>
                <a:hlinkClick r:id="rId7" action="ppaction://hlinkfile"/>
              </a:rPr>
              <a:t>Watanabe M</a:t>
            </a:r>
            <a:r>
              <a:rPr lang="hu-HU" sz="1600">
                <a:latin typeface="Corbel" pitchFamily="34" charset="0"/>
              </a:rPr>
              <a:t>, </a:t>
            </a:r>
            <a:r>
              <a:rPr lang="hu-HU" sz="1600">
                <a:latin typeface="Corbel" pitchFamily="34" charset="0"/>
                <a:hlinkClick r:id="rId8" action="ppaction://hlinkfile"/>
              </a:rPr>
              <a:t>Sato K</a:t>
            </a:r>
            <a:r>
              <a:rPr lang="hu-HU" sz="1600">
                <a:latin typeface="Corbel" pitchFamily="34" charset="0"/>
              </a:rPr>
              <a:t>, </a:t>
            </a:r>
            <a:r>
              <a:rPr lang="hu-HU" sz="1600">
                <a:latin typeface="Corbel" pitchFamily="34" charset="0"/>
                <a:hlinkClick r:id="rId5" action="ppaction://hlinkfile"/>
              </a:rPr>
              <a:t>Shimizu I</a:t>
            </a:r>
            <a:r>
              <a:rPr lang="hu-HU" sz="1600">
                <a:latin typeface="Corbel" pitchFamily="34" charset="0"/>
              </a:rPr>
              <a:t>, </a:t>
            </a:r>
            <a:r>
              <a:rPr lang="hu-HU" sz="1600">
                <a:latin typeface="Corbel" pitchFamily="34" charset="0"/>
                <a:hlinkClick r:id="rId9" action="ppaction://hlinkfile"/>
              </a:rPr>
              <a:t>Ueki T</a:t>
            </a:r>
            <a:r>
              <a:rPr lang="hu-HU" sz="1600">
                <a:latin typeface="Corbel" pitchFamily="34" charset="0"/>
              </a:rPr>
              <a:t>, </a:t>
            </a:r>
            <a:r>
              <a:rPr lang="hu-HU" sz="1600">
                <a:latin typeface="Corbel" pitchFamily="34" charset="0"/>
                <a:hlinkClick r:id="rId10" action="ppaction://hlinkfile"/>
              </a:rPr>
              <a:t>Akahane D</a:t>
            </a:r>
            <a:r>
              <a:rPr lang="hu-HU" sz="1600">
                <a:latin typeface="Corbel" pitchFamily="34" charset="0"/>
              </a:rPr>
              <a:t>, </a:t>
            </a:r>
            <a:r>
              <a:rPr lang="hu-HU" sz="1600">
                <a:latin typeface="Corbel" pitchFamily="34" charset="0"/>
                <a:hlinkClick r:id="rId11" action="ppaction://hlinkfile"/>
              </a:rPr>
              <a:t>Ueno M</a:t>
            </a:r>
            <a:r>
              <a:rPr lang="hu-HU" sz="1600">
                <a:latin typeface="Corbel" pitchFamily="34" charset="0"/>
              </a:rPr>
              <a:t>, </a:t>
            </a:r>
            <a:r>
              <a:rPr lang="hu-HU" sz="1600">
                <a:latin typeface="Corbel" pitchFamily="34" charset="0"/>
                <a:hlinkClick r:id="rId12" action="ppaction://hlinkfile"/>
              </a:rPr>
              <a:t>Ichikawa N</a:t>
            </a:r>
            <a:r>
              <a:rPr lang="hu-HU" sz="1600">
                <a:latin typeface="Corbel" pitchFamily="34" charset="0"/>
              </a:rPr>
              <a:t>, </a:t>
            </a:r>
            <a:r>
              <a:rPr lang="hu-HU" sz="1600">
                <a:latin typeface="Corbel" pitchFamily="34" charset="0"/>
                <a:hlinkClick r:id="rId13" action="ppaction://hlinkfile"/>
              </a:rPr>
              <a:t>Asano N</a:t>
            </a:r>
            <a:r>
              <a:rPr lang="hu-HU" sz="1600">
                <a:latin typeface="Corbel" pitchFamily="34" charset="0"/>
              </a:rPr>
              <a:t>, </a:t>
            </a:r>
            <a:r>
              <a:rPr lang="hu-HU" sz="1600">
                <a:latin typeface="Corbel" pitchFamily="34" charset="0"/>
                <a:hlinkClick r:id="rId14" action="ppaction://hlinkfile"/>
              </a:rPr>
              <a:t>Kobayashi H</a:t>
            </a:r>
            <a:r>
              <a:rPr lang="hu-HU" sz="1600">
                <a:latin typeface="Corbel" pitchFamily="34" charset="0"/>
              </a:rPr>
              <a:t>.:</a:t>
            </a:r>
            <a:r>
              <a:rPr lang="hu-HU" sz="1600" b="1">
                <a:latin typeface="Corbel" pitchFamily="34" charset="0"/>
              </a:rPr>
              <a:t>Epstein-Barr virus-associated lymphoproliferative disorder developed after anti-thymocyte globulin therapy in a patient with bone marrow failure associated with T-cell large granular lymphocytic leukemia. </a:t>
            </a:r>
            <a:r>
              <a:rPr lang="hu-HU" sz="1600">
                <a:latin typeface="Corbel" pitchFamily="34" charset="0"/>
                <a:hlinkClick r:id="rId15" action="ppaction://hlinkfile" tooltip="[Rinshō ketsueki] The Japanese journal of clinical hematology."/>
              </a:rPr>
              <a:t>Rinsho Ketsueki.</a:t>
            </a:r>
            <a:r>
              <a:rPr lang="hu-HU" sz="1600">
                <a:latin typeface="Corbel" pitchFamily="34" charset="0"/>
              </a:rPr>
              <a:t> 2011; 52: 1782-7. </a:t>
            </a:r>
            <a:r>
              <a:rPr lang="hu-HU" sz="1600" b="1">
                <a:solidFill>
                  <a:srgbClr val="FFFF00"/>
                </a:solidFill>
                <a:latin typeface="Corbel" pitchFamily="34" charset="0"/>
              </a:rPr>
              <a:t>A 75-ÉVES BETEG MEGHALT A SPECIFIKUS KEZELÉS ELLENÉRE </a:t>
            </a:r>
            <a:r>
              <a:rPr lang="hu-HU" sz="1600">
                <a:solidFill>
                  <a:srgbClr val="FFFF00"/>
                </a:solidFill>
                <a:latin typeface="Corbel" pitchFamily="34" charset="0"/>
              </a:rPr>
              <a:t>(</a:t>
            </a:r>
            <a:r>
              <a:rPr lang="hu-HU" sz="1600">
                <a:latin typeface="Corbel" pitchFamily="34" charset="0"/>
              </a:rPr>
              <a:t>gancyclovir and foscarnet )</a:t>
            </a:r>
          </a:p>
          <a:p>
            <a:endParaRPr lang="hu-HU" sz="1600" b="1">
              <a:latin typeface="Corbel" pitchFamily="34" charset="0"/>
            </a:endParaRPr>
          </a:p>
          <a:p>
            <a:r>
              <a:rPr lang="hu-HU" sz="1600">
                <a:latin typeface="Corbel" pitchFamily="34" charset="0"/>
              </a:rPr>
              <a:t> </a:t>
            </a:r>
          </a:p>
          <a:p>
            <a:endParaRPr lang="en-US" sz="1600">
              <a:latin typeface="Corbel" pitchFamily="34" charset="0"/>
            </a:endParaRPr>
          </a:p>
          <a:p>
            <a:endParaRPr lang="en-US" b="1">
              <a:latin typeface="Corbel" pitchFamily="34" charset="0"/>
            </a:endParaRPr>
          </a:p>
          <a:p>
            <a:endParaRPr lang="fi-FI">
              <a:latin typeface="Corbe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255588"/>
            <a:ext cx="9144000" cy="4524375"/>
          </a:xfrm>
          <a:prstGeom prst="rect">
            <a:avLst/>
          </a:prstGeom>
          <a:noFill/>
          <a:ln w="9525">
            <a:noFill/>
            <a:miter lim="800000"/>
            <a:headEnd/>
            <a:tailEnd/>
          </a:ln>
        </p:spPr>
        <p:txBody>
          <a:bodyPr anchor="ctr">
            <a:spAutoFit/>
          </a:bodyPr>
          <a:lstStyle/>
          <a:p>
            <a:r>
              <a:rPr lang="hu-HU" b="1">
                <a:solidFill>
                  <a:srgbClr val="FFFF00"/>
                </a:solidFill>
                <a:cs typeface="Times New Roman" pitchFamily="18" charset="0"/>
              </a:rPr>
              <a:t>HISTON DEACETYLASE GÁTLÓSZEREK</a:t>
            </a:r>
            <a:r>
              <a:rPr lang="hu-HU" sz="1200">
                <a:cs typeface="Times New Roman" pitchFamily="18" charset="0"/>
              </a:rPr>
              <a:t>: </a:t>
            </a:r>
            <a:r>
              <a:rPr lang="hu-HU">
                <a:cs typeface="Times New Roman" pitchFamily="18" charset="0"/>
              </a:rPr>
              <a:t>short-chain fatty acids (sodium butyrate </a:t>
            </a:r>
          </a:p>
          <a:p>
            <a:r>
              <a:rPr lang="hu-HU">
                <a:cs typeface="Times New Roman" pitchFamily="18" charset="0"/>
              </a:rPr>
              <a:t>and valproic acid); hydroxamic acids (oxamflatin, Scriptaid, suberoyl anilide hydroxamic acid, panobinostat [LBH589], and belinostat [PXD101]);  the benzamide MS275; the cyclic  tetrapeptide apicidin; and the recently discovered HDAC inhibitor largazole. </a:t>
            </a:r>
          </a:p>
          <a:p>
            <a:r>
              <a:rPr lang="hu-HU">
                <a:cs typeface="Times New Roman" pitchFamily="18" charset="0"/>
              </a:rPr>
              <a:t>With the exception of suberoyl anilide hydroxamic acid and PXD101, all of the other HDAC inhibitors effectively  sensitized EBV(+) lymphoma cells to ganciclovir. LBH589, MS275, and largazole were effective at nanomolar concentrations and were 10(4) to 10(5) times more potent than butyrate. The effectiveness and potency of these HDAC inhibitors make  them potentially applicable as sensitizers to antivirals for the treatment of  EBV-associated lymphomas</a:t>
            </a:r>
          </a:p>
          <a:p>
            <a:r>
              <a:rPr lang="hu-HU" u="sng">
                <a:latin typeface="Corbel" pitchFamily="34" charset="0"/>
                <a:hlinkClick r:id="rId2"/>
              </a:rPr>
              <a:t>Ghosh SK</a:t>
            </a:r>
            <a:r>
              <a:rPr lang="hu-HU">
                <a:latin typeface="Corbel" pitchFamily="34" charset="0"/>
              </a:rPr>
              <a:t>, </a:t>
            </a:r>
            <a:r>
              <a:rPr lang="hu-HU" u="sng">
                <a:latin typeface="Corbel" pitchFamily="34" charset="0"/>
                <a:hlinkClick r:id="rId3"/>
              </a:rPr>
              <a:t>Perrine SP</a:t>
            </a:r>
            <a:r>
              <a:rPr lang="hu-HU">
                <a:latin typeface="Corbel" pitchFamily="34" charset="0"/>
              </a:rPr>
              <a:t>, </a:t>
            </a:r>
            <a:r>
              <a:rPr lang="hu-HU" u="sng">
                <a:latin typeface="Corbel" pitchFamily="34" charset="0"/>
                <a:hlinkClick r:id="rId4"/>
              </a:rPr>
              <a:t>Williams RM</a:t>
            </a:r>
            <a:r>
              <a:rPr lang="hu-HU">
                <a:latin typeface="Corbel" pitchFamily="34" charset="0"/>
              </a:rPr>
              <a:t>, </a:t>
            </a:r>
            <a:r>
              <a:rPr lang="hu-HU" u="sng">
                <a:latin typeface="Corbel" pitchFamily="34" charset="0"/>
                <a:hlinkClick r:id="rId5"/>
              </a:rPr>
              <a:t>Faller DV</a:t>
            </a:r>
            <a:r>
              <a:rPr lang="hu-HU">
                <a:latin typeface="Corbel" pitchFamily="34" charset="0"/>
              </a:rPr>
              <a:t>.: </a:t>
            </a:r>
            <a:r>
              <a:rPr lang="en-US" b="1">
                <a:latin typeface="Corbel" pitchFamily="34" charset="0"/>
              </a:rPr>
              <a:t>Histone deacetylase inhibitors are potent </a:t>
            </a:r>
            <a:endParaRPr lang="hu-HU" b="1">
              <a:latin typeface="Corbel" pitchFamily="34" charset="0"/>
            </a:endParaRPr>
          </a:p>
          <a:p>
            <a:r>
              <a:rPr lang="en-US" b="1">
                <a:latin typeface="Corbel" pitchFamily="34" charset="0"/>
              </a:rPr>
              <a:t>inducers of gene expression in latent EBV and sensitize lymphoma cells to nucleoside </a:t>
            </a:r>
            <a:endParaRPr lang="hu-HU" b="1">
              <a:latin typeface="Corbel" pitchFamily="34" charset="0"/>
            </a:endParaRPr>
          </a:p>
          <a:p>
            <a:r>
              <a:rPr lang="en-US" b="1">
                <a:latin typeface="Corbel" pitchFamily="34" charset="0"/>
              </a:rPr>
              <a:t>antiviral agents.</a:t>
            </a:r>
            <a:r>
              <a:rPr lang="hu-HU" b="1">
                <a:latin typeface="Corbel" pitchFamily="34" charset="0"/>
              </a:rPr>
              <a:t> </a:t>
            </a:r>
            <a:r>
              <a:rPr lang="nl-NL">
                <a:latin typeface="Corbel" pitchFamily="34" charset="0"/>
                <a:hlinkClick r:id="rId6" action="ppaction://hlinkfile" tooltip="Blood."/>
              </a:rPr>
              <a:t>Blood.</a:t>
            </a:r>
            <a:r>
              <a:rPr lang="nl-NL">
                <a:latin typeface="Corbel" pitchFamily="34" charset="0"/>
              </a:rPr>
              <a:t> 2012;</a:t>
            </a:r>
            <a:r>
              <a:rPr lang="hu-HU">
                <a:latin typeface="Corbel" pitchFamily="34" charset="0"/>
              </a:rPr>
              <a:t> </a:t>
            </a:r>
            <a:r>
              <a:rPr lang="nl-NL">
                <a:latin typeface="Corbel" pitchFamily="34" charset="0"/>
              </a:rPr>
              <a:t>119:</a:t>
            </a:r>
            <a:r>
              <a:rPr lang="hu-HU">
                <a:latin typeface="Corbel" pitchFamily="34" charset="0"/>
              </a:rPr>
              <a:t> </a:t>
            </a:r>
            <a:r>
              <a:rPr lang="nl-NL">
                <a:latin typeface="Corbel" pitchFamily="34" charset="0"/>
              </a:rPr>
              <a:t>1008-17.</a:t>
            </a:r>
            <a:endParaRPr lang="en-US" b="1">
              <a:latin typeface="Corbel" pitchFamily="34" charset="0"/>
            </a:endParaRPr>
          </a:p>
          <a:p>
            <a:endParaRPr lang="hu-HU">
              <a:latin typeface="Corbel" pitchFamily="34" charset="0"/>
            </a:endParaRPr>
          </a:p>
          <a:p>
            <a:r>
              <a:rPr lang="hu-HU">
                <a:cs typeface="Times New Roman" pitchFamily="18" charset="0"/>
              </a:rPr>
              <a:t>.</a:t>
            </a:r>
          </a:p>
          <a:p>
            <a:endParaRPr lang="hu-H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hu-HU" dirty="0" smtClean="0">
                <a:solidFill>
                  <a:srgbClr val="FFFF00"/>
                </a:solidFill>
              </a:rPr>
              <a:t>ANTIINFLUENZA GYÓGYSZEREK</a:t>
            </a:r>
          </a:p>
        </p:txBody>
      </p:sp>
      <p:sp>
        <p:nvSpPr>
          <p:cNvPr id="24579" name="Rectangle 3"/>
          <p:cNvSpPr>
            <a:spLocks noGrp="1" noChangeArrowheads="1"/>
          </p:cNvSpPr>
          <p:nvPr>
            <p:ph type="body" idx="1"/>
          </p:nvPr>
        </p:nvSpPr>
        <p:spPr>
          <a:xfrm>
            <a:off x="0" y="2214563"/>
            <a:ext cx="9144000" cy="3916362"/>
          </a:xfrm>
        </p:spPr>
        <p:txBody>
          <a:bodyPr>
            <a:normAutofit fontScale="92500"/>
          </a:bodyPr>
          <a:lstStyle/>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AMANTADINE (M2) ORÁLIS</a:t>
            </a:r>
          </a:p>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RIMANTADINE (M2) ORÁLIS</a:t>
            </a:r>
          </a:p>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ZANAMIVIR (NEURAMINIDÁZ) SPREE</a:t>
            </a:r>
          </a:p>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OSELTAMIVIR (Neuraminidáz) (KAPSZ)</a:t>
            </a:r>
          </a:p>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PERAMIVIR (neuraminidáz)</a:t>
            </a:r>
          </a:p>
          <a:p>
            <a:pPr marL="411480" eaLnBrk="1" fontAlgn="auto" hangingPunct="1">
              <a:lnSpc>
                <a:spcPct val="90000"/>
              </a:lnSpc>
              <a:spcAft>
                <a:spcPts val="0"/>
              </a:spcAft>
              <a:buFont typeface="Wingdings"/>
              <a:buChar char=""/>
              <a:defRPr/>
            </a:pPr>
            <a:r>
              <a:rPr lang="hu-HU" sz="4400" dirty="0" smtClean="0">
                <a:solidFill>
                  <a:srgbClr val="D92917"/>
                </a:solidFill>
                <a:effectLst>
                  <a:outerShdw blurRad="38100" dist="38100" dir="2700000" algn="tl">
                    <a:srgbClr val="FFFFFF"/>
                  </a:outerShdw>
                </a:effectLst>
              </a:rPr>
              <a:t>FAVI PIRAVIR (RNA-POLYMEARSES)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fontAlgn="auto" hangingPunct="1">
              <a:spcAft>
                <a:spcPts val="0"/>
              </a:spcAft>
              <a:defRPr/>
            </a:pPr>
            <a:r>
              <a:rPr lang="hu-HU" smtClean="0">
                <a:solidFill>
                  <a:schemeClr val="tx2">
                    <a:satMod val="200000"/>
                  </a:schemeClr>
                </a:solidFill>
              </a:rPr>
              <a:t>Az M2 fehérje sematikus képe</a:t>
            </a:r>
          </a:p>
        </p:txBody>
      </p:sp>
      <p:graphicFrame>
        <p:nvGraphicFramePr>
          <p:cNvPr id="1026" name="Object 3"/>
          <p:cNvGraphicFramePr>
            <a:graphicFrameLocks noChangeAspect="1"/>
          </p:cNvGraphicFramePr>
          <p:nvPr>
            <p:ph sz="half" idx="1"/>
          </p:nvPr>
        </p:nvGraphicFramePr>
        <p:xfrm>
          <a:off x="395288" y="2420938"/>
          <a:ext cx="4775200" cy="3921125"/>
        </p:xfrm>
        <a:graphic>
          <a:graphicData uri="http://schemas.openxmlformats.org/presentationml/2006/ole">
            <p:oleObj spid="_x0000_s1026" name="Photo Editor fénykép" r:id="rId4" imgW="14485714" imgH="11895238" progId="">
              <p:embed/>
            </p:oleObj>
          </a:graphicData>
        </a:graphic>
      </p:graphicFrame>
      <p:pic>
        <p:nvPicPr>
          <p:cNvPr id="1028" name="Picture 4"/>
          <p:cNvPicPr>
            <a:picLocks noGrp="1" noChangeAspect="1" noChangeArrowheads="1"/>
          </p:cNvPicPr>
          <p:nvPr>
            <p:ph sz="quarter" idx="2"/>
          </p:nvPr>
        </p:nvPicPr>
        <p:blipFill>
          <a:blip r:embed="rId5" cstate="print"/>
          <a:srcRect/>
          <a:stretch>
            <a:fillRect/>
          </a:stretch>
        </p:blipFill>
        <p:spPr>
          <a:xfrm>
            <a:off x="5435600" y="1916113"/>
            <a:ext cx="2505075" cy="2187575"/>
          </a:xfrm>
        </p:spPr>
      </p:pic>
      <p:pic>
        <p:nvPicPr>
          <p:cNvPr id="1029" name="Picture 5"/>
          <p:cNvPicPr>
            <a:picLocks noGrp="1" noChangeAspect="1" noChangeArrowheads="1"/>
          </p:cNvPicPr>
          <p:nvPr>
            <p:ph sz="quarter" idx="3"/>
          </p:nvPr>
        </p:nvPicPr>
        <p:blipFill>
          <a:blip r:embed="rId6" cstate="print"/>
          <a:srcRect/>
          <a:stretch>
            <a:fillRect/>
          </a:stretch>
        </p:blipFill>
        <p:spPr>
          <a:xfrm>
            <a:off x="5435600" y="4221163"/>
            <a:ext cx="2462213" cy="2187575"/>
          </a:xfrm>
        </p:spPr>
      </p:pic>
      <p:sp>
        <p:nvSpPr>
          <p:cNvPr id="1030" name="Text Box 6"/>
          <p:cNvSpPr txBox="1">
            <a:spLocks noChangeArrowheads="1"/>
          </p:cNvSpPr>
          <p:nvPr/>
        </p:nvSpPr>
        <p:spPr bwMode="auto">
          <a:xfrm>
            <a:off x="0" y="1412875"/>
            <a:ext cx="7092950" cy="457200"/>
          </a:xfrm>
          <a:prstGeom prst="rect">
            <a:avLst/>
          </a:prstGeom>
          <a:noFill/>
          <a:ln w="9525">
            <a:noFill/>
            <a:miter lim="800000"/>
            <a:headEnd/>
            <a:tailEnd/>
          </a:ln>
        </p:spPr>
        <p:txBody>
          <a:bodyPr>
            <a:spAutoFit/>
          </a:bodyPr>
          <a:lstStyle/>
          <a:p>
            <a:pPr>
              <a:spcBef>
                <a:spcPct val="50000"/>
              </a:spcBef>
            </a:pPr>
            <a:r>
              <a:rPr lang="hu-HU" sz="2400" b="1">
                <a:solidFill>
                  <a:srgbClr val="FFFF00"/>
                </a:solidFill>
                <a:latin typeface="Corbel" pitchFamily="34" charset="0"/>
              </a:rPr>
              <a:t>	AZ M2 LOKALIZÁCIÓJA ÉS SZERKEZETE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srcRect l="21001" r="8125" b="69244"/>
          <a:stretch>
            <a:fillRect/>
          </a:stretch>
        </p:blipFill>
        <p:spPr bwMode="auto">
          <a:xfrm>
            <a:off x="323850" y="188913"/>
            <a:ext cx="5832475" cy="1800225"/>
          </a:xfrm>
          <a:prstGeom prst="rect">
            <a:avLst/>
          </a:prstGeom>
          <a:noFill/>
          <a:ln w="9525">
            <a:noFill/>
            <a:miter lim="800000"/>
            <a:headEnd/>
            <a:tailEnd/>
          </a:ln>
        </p:spPr>
      </p:pic>
      <p:pic>
        <p:nvPicPr>
          <p:cNvPr id="18435" name="Picture 4"/>
          <p:cNvPicPr>
            <a:picLocks noChangeAspect="1" noChangeArrowheads="1"/>
          </p:cNvPicPr>
          <p:nvPr/>
        </p:nvPicPr>
        <p:blipFill>
          <a:blip r:embed="rId3" cstate="print"/>
          <a:srcRect/>
          <a:stretch>
            <a:fillRect/>
          </a:stretch>
        </p:blipFill>
        <p:spPr bwMode="auto">
          <a:xfrm>
            <a:off x="323850" y="2060575"/>
            <a:ext cx="6911975" cy="4646613"/>
          </a:xfrm>
          <a:prstGeom prst="rect">
            <a:avLst/>
          </a:prstGeom>
          <a:noFill/>
          <a:ln w="9525">
            <a:noFill/>
            <a:miter lim="800000"/>
            <a:headEnd/>
            <a:tailEnd/>
          </a:ln>
        </p:spPr>
      </p:pic>
      <p:sp>
        <p:nvSpPr>
          <p:cNvPr id="18436" name="TextBox 5"/>
          <p:cNvSpPr txBox="1">
            <a:spLocks noChangeArrowheads="1"/>
          </p:cNvSpPr>
          <p:nvPr/>
        </p:nvSpPr>
        <p:spPr bwMode="auto">
          <a:xfrm>
            <a:off x="6227763" y="0"/>
            <a:ext cx="2808287" cy="2124075"/>
          </a:xfrm>
          <a:prstGeom prst="rect">
            <a:avLst/>
          </a:prstGeom>
          <a:noFill/>
          <a:ln w="9525">
            <a:noFill/>
            <a:miter lim="800000"/>
            <a:headEnd/>
            <a:tailEnd/>
          </a:ln>
        </p:spPr>
        <p:txBody>
          <a:bodyPr>
            <a:spAutoFit/>
          </a:bodyPr>
          <a:lstStyle/>
          <a:p>
            <a:r>
              <a:rPr lang="hu-HU" sz="2400" b="1">
                <a:solidFill>
                  <a:srgbClr val="FFFF00"/>
                </a:solidFill>
                <a:latin typeface="Corbel" pitchFamily="34" charset="0"/>
              </a:rPr>
              <a:t>HEPATITIS C VIRUS</a:t>
            </a:r>
          </a:p>
          <a:p>
            <a:endParaRPr lang="hu-HU" b="1">
              <a:solidFill>
                <a:srgbClr val="FFFF00"/>
              </a:solidFill>
              <a:latin typeface="Corbel" pitchFamily="34" charset="0"/>
            </a:endParaRPr>
          </a:p>
          <a:p>
            <a:endParaRPr lang="hu-HU" b="1">
              <a:solidFill>
                <a:srgbClr val="FFFF00"/>
              </a:solidFill>
              <a:latin typeface="Corbel" pitchFamily="34" charset="0"/>
            </a:endParaRPr>
          </a:p>
          <a:p>
            <a:r>
              <a:rPr lang="hu-HU" b="1">
                <a:solidFill>
                  <a:srgbClr val="FFFF00"/>
                </a:solidFill>
                <a:latin typeface="Corbel" pitchFamily="34" charset="0"/>
              </a:rPr>
              <a:t>ASPECIFIKUS  GYÓGYSZEREK</a:t>
            </a:r>
          </a:p>
          <a:p>
            <a:r>
              <a:rPr lang="hu-HU" b="1">
                <a:solidFill>
                  <a:srgbClr val="FFFF00"/>
                </a:solidFill>
                <a:latin typeface="Corbel" pitchFamily="34" charset="0"/>
              </a:rPr>
              <a:t>PEGILÁLT INTERFERONOK (~50%)</a:t>
            </a:r>
          </a:p>
        </p:txBody>
      </p:sp>
      <p:sp>
        <p:nvSpPr>
          <p:cNvPr id="18437" name="TextBox 6"/>
          <p:cNvSpPr txBox="1">
            <a:spLocks noChangeArrowheads="1"/>
          </p:cNvSpPr>
          <p:nvPr/>
        </p:nvSpPr>
        <p:spPr bwMode="auto">
          <a:xfrm>
            <a:off x="468313" y="5876925"/>
            <a:ext cx="2016125" cy="739775"/>
          </a:xfrm>
          <a:prstGeom prst="rect">
            <a:avLst/>
          </a:prstGeom>
          <a:noFill/>
          <a:ln w="9525">
            <a:noFill/>
            <a:miter lim="800000"/>
            <a:headEnd/>
            <a:tailEnd/>
          </a:ln>
        </p:spPr>
        <p:txBody>
          <a:bodyPr>
            <a:spAutoFit/>
          </a:bodyPr>
          <a:lstStyle/>
          <a:p>
            <a:pPr marL="342900" indent="-342900"/>
            <a:r>
              <a:rPr lang="hu-HU" sz="1400" b="1">
                <a:solidFill>
                  <a:srgbClr val="FF0000"/>
                </a:solidFill>
                <a:latin typeface="Corbel" pitchFamily="34" charset="0"/>
              </a:rPr>
              <a:t>1. RNA binding loop</a:t>
            </a:r>
          </a:p>
          <a:p>
            <a:pPr marL="342900" indent="-342900"/>
            <a:r>
              <a:rPr lang="hu-HU" sz="1400" b="1">
                <a:solidFill>
                  <a:srgbClr val="FF0000"/>
                </a:solidFill>
                <a:latin typeface="Corbel" pitchFamily="34" charset="0"/>
              </a:rPr>
              <a:t>2. Hydrophobic cleft</a:t>
            </a:r>
          </a:p>
          <a:p>
            <a:pPr marL="342900" indent="-342900"/>
            <a:r>
              <a:rPr lang="hu-HU" sz="1400" b="1">
                <a:solidFill>
                  <a:srgbClr val="FF0000"/>
                </a:solidFill>
                <a:latin typeface="Corbel" pitchFamily="34" charset="0"/>
              </a:rPr>
              <a:t>3. Residues of active s.</a:t>
            </a:r>
          </a:p>
        </p:txBody>
      </p:sp>
      <p:sp>
        <p:nvSpPr>
          <p:cNvPr id="8" name="Down Arrow 7"/>
          <p:cNvSpPr/>
          <p:nvPr/>
        </p:nvSpPr>
        <p:spPr>
          <a:xfrm>
            <a:off x="4716463" y="115888"/>
            <a:ext cx="484187" cy="3603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
        <p:nvSpPr>
          <p:cNvPr id="9" name="Down Arrow 8"/>
          <p:cNvSpPr/>
          <p:nvPr/>
        </p:nvSpPr>
        <p:spPr>
          <a:xfrm>
            <a:off x="3276600" y="115888"/>
            <a:ext cx="484188" cy="36036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hu-HU" b="1" dirty="0"/>
              <a:t>X</a:t>
            </a:r>
          </a:p>
        </p:txBody>
      </p:sp>
      <p:sp>
        <p:nvSpPr>
          <p:cNvPr id="10" name="TextBox 9"/>
          <p:cNvSpPr txBox="1"/>
          <p:nvPr/>
        </p:nvSpPr>
        <p:spPr>
          <a:xfrm>
            <a:off x="7308850" y="2205038"/>
            <a:ext cx="1835150" cy="4524375"/>
          </a:xfrm>
          <a:prstGeom prst="rect">
            <a:avLst/>
          </a:prstGeom>
          <a:noFill/>
        </p:spPr>
        <p:txBody>
          <a:bodyPr>
            <a:spAutoFit/>
          </a:bodyPr>
          <a:lstStyle/>
          <a:p>
            <a:pPr fontAlgn="auto">
              <a:spcBef>
                <a:spcPts val="0"/>
              </a:spcBef>
              <a:spcAft>
                <a:spcPts val="0"/>
              </a:spcAft>
              <a:defRPr/>
            </a:pPr>
            <a:r>
              <a:rPr lang="hu-HU" b="1" dirty="0">
                <a:solidFill>
                  <a:schemeClr val="accent2">
                    <a:lumMod val="20000"/>
                    <a:lumOff val="80000"/>
                  </a:schemeClr>
                </a:solidFill>
                <a:latin typeface="+mn-lt"/>
              </a:rPr>
              <a:t>AZ 1-ES GENOTÍPUSOK 48-HETES KEZELÉST IGÉNYELNEK</a:t>
            </a:r>
          </a:p>
          <a:p>
            <a:pPr fontAlgn="auto">
              <a:spcBef>
                <a:spcPts val="0"/>
              </a:spcBef>
              <a:spcAft>
                <a:spcPts val="0"/>
              </a:spcAft>
              <a:defRPr/>
            </a:pPr>
            <a:r>
              <a:rPr lang="hu-HU" b="1" dirty="0">
                <a:solidFill>
                  <a:schemeClr val="tx2">
                    <a:lumMod val="90000"/>
                  </a:schemeClr>
                </a:solidFill>
                <a:latin typeface="+mn-lt"/>
              </a:rPr>
              <a:t>SNP-K BEFO-</a:t>
            </a:r>
          </a:p>
          <a:p>
            <a:pPr fontAlgn="auto">
              <a:spcBef>
                <a:spcPts val="0"/>
              </a:spcBef>
              <a:spcAft>
                <a:spcPts val="0"/>
              </a:spcAft>
              <a:defRPr/>
            </a:pPr>
            <a:r>
              <a:rPr lang="hu-HU" b="1" dirty="0">
                <a:solidFill>
                  <a:schemeClr val="tx2">
                    <a:lumMod val="90000"/>
                  </a:schemeClr>
                </a:solidFill>
                <a:latin typeface="+mn-lt"/>
              </a:rPr>
              <a:t>LYÁSOLJÁK AZ EREDMÉNYT</a:t>
            </a:r>
          </a:p>
          <a:p>
            <a:pPr fontAlgn="auto">
              <a:spcBef>
                <a:spcPts val="0"/>
              </a:spcBef>
              <a:spcAft>
                <a:spcPts val="0"/>
              </a:spcAft>
              <a:defRPr/>
            </a:pPr>
            <a:r>
              <a:rPr lang="hu-HU" b="1" i="1" dirty="0">
                <a:latin typeface="+mn-lt"/>
              </a:rPr>
              <a:t>IL-28B test conferring</a:t>
            </a:r>
          </a:p>
          <a:p>
            <a:pPr fontAlgn="auto">
              <a:spcBef>
                <a:spcPts val="0"/>
              </a:spcBef>
              <a:spcAft>
                <a:spcPts val="0"/>
              </a:spcAft>
              <a:defRPr/>
            </a:pPr>
            <a:r>
              <a:rPr lang="en-US" b="1" dirty="0">
                <a:latin typeface="+mn-lt"/>
              </a:rPr>
              <a:t>an ability to predict </a:t>
            </a:r>
            <a:r>
              <a:rPr lang="hu-HU" b="1" dirty="0">
                <a:latin typeface="+mn-lt"/>
              </a:rPr>
              <a:t>s</a:t>
            </a:r>
            <a:r>
              <a:rPr lang="hu-HU" dirty="0">
                <a:latin typeface="+mn-lt"/>
              </a:rPr>
              <a:t>ustained virologic response (</a:t>
            </a:r>
            <a:r>
              <a:rPr lang="en-US" b="1" dirty="0">
                <a:latin typeface="+mn-lt"/>
              </a:rPr>
              <a:t>SVR</a:t>
            </a:r>
            <a:r>
              <a:rPr lang="hu-HU" b="1" dirty="0">
                <a:latin typeface="+mn-lt"/>
              </a:rPr>
              <a:t>)</a:t>
            </a:r>
            <a:r>
              <a:rPr lang="en-US" b="1" dirty="0">
                <a:latin typeface="+mn-lt"/>
              </a:rPr>
              <a:t> to Peg-IFN/RBV therapy</a:t>
            </a:r>
            <a:endParaRPr lang="hu-HU" b="1" dirty="0">
              <a:solidFill>
                <a:schemeClr val="accent2">
                  <a:lumMod val="20000"/>
                  <a:lumOff val="80000"/>
                </a:schemeClr>
              </a:solidFill>
              <a:latin typeface="+mn-lt"/>
            </a:endParaRPr>
          </a:p>
        </p:txBody>
      </p:sp>
      <p:pic>
        <p:nvPicPr>
          <p:cNvPr id="18441" name="Picture 1"/>
          <p:cNvPicPr>
            <a:picLocks noChangeAspect="1" noChangeArrowheads="1"/>
          </p:cNvPicPr>
          <p:nvPr/>
        </p:nvPicPr>
        <p:blipFill>
          <a:blip r:embed="rId4" cstate="print"/>
          <a:srcRect/>
          <a:stretch>
            <a:fillRect/>
          </a:stretch>
        </p:blipFill>
        <p:spPr bwMode="auto">
          <a:xfrm>
            <a:off x="6372225" y="404813"/>
            <a:ext cx="2544763" cy="576262"/>
          </a:xfrm>
          <a:prstGeom prst="rect">
            <a:avLst/>
          </a:prstGeom>
          <a:noFill/>
          <a:ln w="9525">
            <a:noFill/>
            <a:miter lim="800000"/>
            <a:headEnd/>
            <a:tailEnd/>
          </a:ln>
        </p:spPr>
      </p:pic>
      <p:sp>
        <p:nvSpPr>
          <p:cNvPr id="18442" name="Rectangle 10"/>
          <p:cNvSpPr>
            <a:spLocks noChangeArrowheads="1"/>
          </p:cNvSpPr>
          <p:nvPr/>
        </p:nvSpPr>
        <p:spPr bwMode="auto">
          <a:xfrm>
            <a:off x="684213" y="2636838"/>
            <a:ext cx="1247775" cy="369887"/>
          </a:xfrm>
          <a:prstGeom prst="rect">
            <a:avLst/>
          </a:prstGeom>
          <a:noFill/>
          <a:ln w="9525">
            <a:noFill/>
            <a:miter lim="800000"/>
            <a:headEnd/>
            <a:tailEnd/>
          </a:ln>
        </p:spPr>
        <p:txBody>
          <a:bodyPr wrap="none">
            <a:spAutoFit/>
          </a:bodyPr>
          <a:lstStyle/>
          <a:p>
            <a:r>
              <a:rPr lang="hu-HU" b="1">
                <a:solidFill>
                  <a:srgbClr val="FF0000"/>
                </a:solidFill>
              </a:rPr>
              <a:t>BI 207127</a:t>
            </a:r>
          </a:p>
        </p:txBody>
      </p:sp>
      <p:sp>
        <p:nvSpPr>
          <p:cNvPr id="18443" name="Rectangle 11"/>
          <p:cNvSpPr>
            <a:spLocks noChangeArrowheads="1"/>
          </p:cNvSpPr>
          <p:nvPr/>
        </p:nvSpPr>
        <p:spPr bwMode="auto">
          <a:xfrm>
            <a:off x="323850" y="3141663"/>
            <a:ext cx="1871663" cy="460375"/>
          </a:xfrm>
          <a:prstGeom prst="rect">
            <a:avLst/>
          </a:prstGeom>
          <a:solidFill>
            <a:schemeClr val="tx1"/>
          </a:solidFill>
          <a:ln w="9525">
            <a:noFill/>
            <a:miter lim="800000"/>
            <a:headEnd/>
            <a:tailEnd/>
          </a:ln>
        </p:spPr>
        <p:txBody>
          <a:bodyPr>
            <a:spAutoFit/>
          </a:bodyPr>
          <a:lstStyle/>
          <a:p>
            <a:r>
              <a:rPr lang="pt-BR" sz="1200" u="sng">
                <a:solidFill>
                  <a:srgbClr val="FF0000"/>
                </a:solidFill>
                <a:hlinkClick r:id="rId5" tooltip="Gastroenterology."/>
              </a:rPr>
              <a:t>Gastroenterology.</a:t>
            </a:r>
            <a:r>
              <a:rPr lang="pt-BR" sz="1200">
                <a:solidFill>
                  <a:srgbClr val="FF0000"/>
                </a:solidFill>
              </a:rPr>
              <a:t> 2011;</a:t>
            </a:r>
            <a:endParaRPr lang="hu-HU" sz="1200">
              <a:solidFill>
                <a:srgbClr val="FF0000"/>
              </a:solidFill>
            </a:endParaRPr>
          </a:p>
          <a:p>
            <a:r>
              <a:rPr lang="pt-BR" sz="1200">
                <a:solidFill>
                  <a:srgbClr val="FF0000"/>
                </a:solidFill>
              </a:rPr>
              <a:t>141:</a:t>
            </a:r>
            <a:r>
              <a:rPr lang="hu-HU" sz="1200">
                <a:solidFill>
                  <a:srgbClr val="FF0000"/>
                </a:solidFill>
              </a:rPr>
              <a:t> </a:t>
            </a:r>
            <a:r>
              <a:rPr lang="pt-BR" sz="1200">
                <a:solidFill>
                  <a:srgbClr val="FF0000"/>
                </a:solidFill>
              </a:rPr>
              <a:t>2047-55; quiz e14.</a:t>
            </a:r>
            <a:endParaRPr lang="hu-HU" sz="1200">
              <a:solidFill>
                <a:srgbClr val="FF0000"/>
              </a:solidFill>
            </a:endParaRPr>
          </a:p>
        </p:txBody>
      </p:sp>
      <p:pic>
        <p:nvPicPr>
          <p:cNvPr id="18444" name="Picture 11" descr="FIG. 1."/>
          <p:cNvPicPr>
            <a:picLocks noChangeAspect="1" noChangeArrowheads="1"/>
          </p:cNvPicPr>
          <p:nvPr/>
        </p:nvPicPr>
        <p:blipFill>
          <a:blip r:embed="rId6" cstate="print"/>
          <a:srcRect/>
          <a:stretch>
            <a:fillRect/>
          </a:stretch>
        </p:blipFill>
        <p:spPr bwMode="auto">
          <a:xfrm>
            <a:off x="2411413" y="2060575"/>
            <a:ext cx="1944687" cy="647700"/>
          </a:xfrm>
          <a:prstGeom prst="rect">
            <a:avLst/>
          </a:prstGeom>
          <a:noFill/>
          <a:ln w="9525">
            <a:noFill/>
            <a:miter lim="800000"/>
            <a:headEnd/>
            <a:tailEnd/>
          </a:ln>
        </p:spPr>
      </p:pic>
      <p:sp>
        <p:nvSpPr>
          <p:cNvPr id="13" name="Right Arrow 12"/>
          <p:cNvSpPr/>
          <p:nvPr/>
        </p:nvSpPr>
        <p:spPr>
          <a:xfrm rot="20107685">
            <a:off x="1825625" y="2495550"/>
            <a:ext cx="514350" cy="268288"/>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8446" name="TextBox 13"/>
          <p:cNvSpPr txBox="1">
            <a:spLocks noChangeArrowheads="1"/>
          </p:cNvSpPr>
          <p:nvPr/>
        </p:nvSpPr>
        <p:spPr bwMode="auto">
          <a:xfrm>
            <a:off x="4427538" y="2420938"/>
            <a:ext cx="2736850" cy="338137"/>
          </a:xfrm>
          <a:prstGeom prst="rect">
            <a:avLst/>
          </a:prstGeom>
          <a:solidFill>
            <a:schemeClr val="tx1"/>
          </a:solidFill>
          <a:ln w="9525">
            <a:noFill/>
            <a:miter lim="800000"/>
            <a:headEnd/>
            <a:tailEnd/>
          </a:ln>
        </p:spPr>
        <p:txBody>
          <a:bodyPr>
            <a:spAutoFit/>
          </a:bodyPr>
          <a:lstStyle/>
          <a:p>
            <a:pPr algn="ctr"/>
            <a:r>
              <a:rPr lang="hu-HU" sz="1600" b="1">
                <a:solidFill>
                  <a:srgbClr val="C00000"/>
                </a:solidFill>
              </a:rPr>
              <a:t>Milan Pániç licence</a:t>
            </a:r>
          </a:p>
        </p:txBody>
      </p:sp>
      <p:sp>
        <p:nvSpPr>
          <p:cNvPr id="15" name="Down Arrow 14"/>
          <p:cNvSpPr/>
          <p:nvPr/>
        </p:nvSpPr>
        <p:spPr>
          <a:xfrm rot="3376580">
            <a:off x="4508500" y="2506663"/>
            <a:ext cx="195263" cy="300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8313" y="227013"/>
            <a:ext cx="7272337" cy="1617662"/>
          </a:xfrm>
        </p:spPr>
        <p:txBody>
          <a:bodyPr/>
          <a:lstStyle/>
          <a:p>
            <a:pPr eaLnBrk="1" fontAlgn="auto" hangingPunct="1">
              <a:spcAft>
                <a:spcPts val="0"/>
              </a:spcAft>
              <a:defRPr/>
            </a:pPr>
            <a:r>
              <a:rPr lang="hu-HU" b="1" dirty="0" smtClean="0">
                <a:solidFill>
                  <a:srgbClr val="FFFF00"/>
                </a:solidFill>
              </a:rPr>
              <a:t>Neuraminidáz enzim: szerkezet és aktív helyek </a:t>
            </a:r>
            <a:br>
              <a:rPr lang="hu-HU" b="1" dirty="0" smtClean="0">
                <a:solidFill>
                  <a:srgbClr val="FFFF00"/>
                </a:solidFill>
              </a:rPr>
            </a:br>
            <a:r>
              <a:rPr lang="hu-HU" sz="3200" b="1" dirty="0" smtClean="0">
                <a:solidFill>
                  <a:srgbClr val="FFFF00"/>
                </a:solidFill>
              </a:rPr>
              <a:t>(OSELTAMIVIR, ZANAMIVIR)</a:t>
            </a:r>
          </a:p>
        </p:txBody>
      </p:sp>
      <p:sp>
        <p:nvSpPr>
          <p:cNvPr id="45059" name="Rectangle 3"/>
          <p:cNvSpPr>
            <a:spLocks noGrp="1" noChangeArrowheads="1"/>
          </p:cNvSpPr>
          <p:nvPr>
            <p:ph type="body" idx="1"/>
          </p:nvPr>
        </p:nvSpPr>
        <p:spPr>
          <a:xfrm>
            <a:off x="468313" y="1989138"/>
            <a:ext cx="8064500" cy="4608512"/>
          </a:xfrm>
        </p:spPr>
        <p:txBody>
          <a:bodyPr/>
          <a:lstStyle/>
          <a:p>
            <a:pPr eaLnBrk="1" hangingPunct="1"/>
            <a:endParaRPr lang="hu-HU" smtClean="0"/>
          </a:p>
        </p:txBody>
      </p:sp>
      <p:pic>
        <p:nvPicPr>
          <p:cNvPr id="45060" name="Picture 4" descr="beolvasás0149"/>
          <p:cNvPicPr>
            <a:picLocks noChangeAspect="1" noChangeArrowheads="1"/>
          </p:cNvPicPr>
          <p:nvPr/>
        </p:nvPicPr>
        <p:blipFill>
          <a:blip r:embed="rId3" cstate="print"/>
          <a:srcRect/>
          <a:stretch>
            <a:fillRect/>
          </a:stretch>
        </p:blipFill>
        <p:spPr bwMode="auto">
          <a:xfrm>
            <a:off x="468313" y="1989138"/>
            <a:ext cx="8064500"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50825" y="260350"/>
            <a:ext cx="5472113" cy="6337300"/>
          </a:xfrm>
          <a:prstGeom prst="rect">
            <a:avLst/>
          </a:prstGeom>
          <a:noFill/>
          <a:ln w="9525">
            <a:noFill/>
            <a:miter lim="800000"/>
            <a:headEnd/>
            <a:tailEnd/>
          </a:ln>
        </p:spPr>
      </p:pic>
      <p:sp>
        <p:nvSpPr>
          <p:cNvPr id="46083" name="Text Box 3"/>
          <p:cNvSpPr txBox="1">
            <a:spLocks noChangeArrowheads="1"/>
          </p:cNvSpPr>
          <p:nvPr/>
        </p:nvSpPr>
        <p:spPr bwMode="auto">
          <a:xfrm>
            <a:off x="5724525" y="260350"/>
            <a:ext cx="3419475" cy="6370638"/>
          </a:xfrm>
          <a:prstGeom prst="rect">
            <a:avLst/>
          </a:prstGeom>
          <a:noFill/>
          <a:ln w="9525">
            <a:noFill/>
            <a:miter lim="800000"/>
            <a:headEnd/>
            <a:tailEnd/>
          </a:ln>
        </p:spPr>
        <p:txBody>
          <a:bodyPr>
            <a:spAutoFit/>
          </a:bodyPr>
          <a:lstStyle/>
          <a:p>
            <a:r>
              <a:rPr lang="hu-HU" sz="2400" b="1">
                <a:solidFill>
                  <a:srgbClr val="CCFF33"/>
                </a:solidFill>
                <a:latin typeface="Corbel" pitchFamily="34" charset="0"/>
              </a:rPr>
              <a:t>INFLUENZA HATÁKONY GÁTLÓSZEREI</a:t>
            </a:r>
          </a:p>
          <a:p>
            <a:endParaRPr lang="hu-HU" sz="2400" b="1">
              <a:solidFill>
                <a:srgbClr val="CCFF33"/>
              </a:solidFill>
              <a:latin typeface="Corbel" pitchFamily="34" charset="0"/>
            </a:endParaRPr>
          </a:p>
          <a:p>
            <a:r>
              <a:rPr lang="hu-HU" sz="2400" b="1">
                <a:solidFill>
                  <a:srgbClr val="CCFF33"/>
                </a:solidFill>
                <a:latin typeface="Corbel" pitchFamily="34" charset="0"/>
              </a:rPr>
              <a:t>Oseltamivir,</a:t>
            </a:r>
          </a:p>
          <a:p>
            <a:r>
              <a:rPr lang="hu-HU" sz="2400" b="1">
                <a:solidFill>
                  <a:srgbClr val="CCFF33"/>
                </a:solidFill>
                <a:latin typeface="Corbel" pitchFamily="34" charset="0"/>
              </a:rPr>
              <a:t>Zanamivir,</a:t>
            </a:r>
          </a:p>
          <a:p>
            <a:r>
              <a:rPr lang="hu-HU" sz="2400" b="1">
                <a:solidFill>
                  <a:srgbClr val="CCFF33"/>
                </a:solidFill>
                <a:latin typeface="Corbel" pitchFamily="34" charset="0"/>
              </a:rPr>
              <a:t>Amantadin ÉS</a:t>
            </a:r>
          </a:p>
          <a:p>
            <a:r>
              <a:rPr lang="hu-HU" sz="2400" b="1">
                <a:solidFill>
                  <a:srgbClr val="CCFF33"/>
                </a:solidFill>
                <a:latin typeface="Corbel" pitchFamily="34" charset="0"/>
              </a:rPr>
              <a:t>Rimantadin</a:t>
            </a:r>
          </a:p>
          <a:p>
            <a:r>
              <a:rPr lang="hu-HU" sz="2400" b="1">
                <a:solidFill>
                  <a:srgbClr val="CCFF33"/>
                </a:solidFill>
                <a:latin typeface="Corbel" pitchFamily="34" charset="0"/>
              </a:rPr>
              <a:t>VALAMINT A</a:t>
            </a:r>
          </a:p>
          <a:p>
            <a:r>
              <a:rPr lang="hu-HU" sz="2400" b="1">
                <a:solidFill>
                  <a:srgbClr val="CCFF33"/>
                </a:solidFill>
                <a:latin typeface="Corbel" pitchFamily="34" charset="0"/>
              </a:rPr>
              <a:t>Ribavirin</a:t>
            </a:r>
          </a:p>
          <a:p>
            <a:endParaRPr lang="hu-HU" sz="2400" b="1">
              <a:solidFill>
                <a:srgbClr val="CCFF33"/>
              </a:solidFill>
              <a:latin typeface="Corbel" pitchFamily="34" charset="0"/>
            </a:endParaRPr>
          </a:p>
          <a:p>
            <a:r>
              <a:rPr lang="hu-HU" sz="2400" b="1">
                <a:solidFill>
                  <a:srgbClr val="CCFF33"/>
                </a:solidFill>
                <a:latin typeface="Corbel" pitchFamily="34" charset="0"/>
              </a:rPr>
              <a:t>A 2009-ES MEXIKÓI A/H1N1 VILÁGJÁRVÁNY KOCKÁZATÁT CSAK A NEURAMINIDÁZ-GÁTLÓK CSÖKKENTETTÉK</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12763"/>
            <a:ext cx="8229600" cy="914400"/>
          </a:xfrm>
        </p:spPr>
        <p:txBody>
          <a:bodyPr/>
          <a:lstStyle/>
          <a:p>
            <a:pPr eaLnBrk="1" fontAlgn="auto" hangingPunct="1">
              <a:spcAft>
                <a:spcPts val="0"/>
              </a:spcAft>
              <a:defRPr/>
            </a:pPr>
            <a:endParaRPr lang="hu-HU" smtClean="0">
              <a:solidFill>
                <a:schemeClr val="tx2">
                  <a:satMod val="200000"/>
                </a:schemeClr>
              </a:solidFill>
            </a:endParaRPr>
          </a:p>
        </p:txBody>
      </p:sp>
      <p:sp>
        <p:nvSpPr>
          <p:cNvPr id="47107" name="Rectangle 3"/>
          <p:cNvSpPr>
            <a:spLocks noGrp="1" noChangeArrowheads="1"/>
          </p:cNvSpPr>
          <p:nvPr>
            <p:ph sz="half" idx="1"/>
          </p:nvPr>
        </p:nvSpPr>
        <p:spPr>
          <a:xfrm>
            <a:off x="465138" y="1770063"/>
            <a:ext cx="4038600" cy="4525962"/>
          </a:xfrm>
        </p:spPr>
        <p:txBody>
          <a:bodyPr/>
          <a:lstStyle/>
          <a:p>
            <a:pPr eaLnBrk="1" hangingPunct="1"/>
            <a:endParaRPr lang="hu-HU" smtClean="0"/>
          </a:p>
        </p:txBody>
      </p:sp>
      <p:pic>
        <p:nvPicPr>
          <p:cNvPr id="47108" name="Picture 4"/>
          <p:cNvPicPr>
            <a:picLocks noGrp="1" noChangeAspect="1" noChangeArrowheads="1"/>
          </p:cNvPicPr>
          <p:nvPr>
            <p:ph type="body" idx="4294967295"/>
          </p:nvPr>
        </p:nvPicPr>
        <p:blipFill>
          <a:blip r:embed="rId3" cstate="print"/>
          <a:srcRect/>
          <a:stretch>
            <a:fillRect/>
          </a:stretch>
        </p:blipFill>
        <p:spPr>
          <a:xfrm>
            <a:off x="179388" y="188913"/>
            <a:ext cx="4646612" cy="6669087"/>
          </a:xfrm>
        </p:spPr>
      </p:pic>
      <p:pic>
        <p:nvPicPr>
          <p:cNvPr id="47109" name="Picture 5"/>
          <p:cNvPicPr>
            <a:picLocks noGrp="1" noChangeAspect="1" noChangeArrowheads="1"/>
          </p:cNvPicPr>
          <p:nvPr>
            <p:ph sz="half" idx="2"/>
          </p:nvPr>
        </p:nvPicPr>
        <p:blipFill>
          <a:blip r:embed="rId4" cstate="print"/>
          <a:srcRect/>
          <a:stretch>
            <a:fillRect/>
          </a:stretch>
        </p:blipFill>
        <p:spPr>
          <a:xfrm>
            <a:off x="5003800" y="188913"/>
            <a:ext cx="4140200" cy="6669087"/>
          </a:xfrm>
        </p:spPr>
      </p:pic>
      <p:sp>
        <p:nvSpPr>
          <p:cNvPr id="47110" name="Text Box 6"/>
          <p:cNvSpPr txBox="1">
            <a:spLocks noChangeArrowheads="1"/>
          </p:cNvSpPr>
          <p:nvPr/>
        </p:nvSpPr>
        <p:spPr bwMode="auto">
          <a:xfrm>
            <a:off x="4140200" y="3429000"/>
            <a:ext cx="2089150" cy="2979738"/>
          </a:xfrm>
          <a:prstGeom prst="rect">
            <a:avLst/>
          </a:prstGeom>
          <a:solidFill>
            <a:schemeClr val="bg1"/>
          </a:solidFill>
          <a:ln w="9525">
            <a:noFill/>
            <a:miter lim="800000"/>
            <a:headEnd/>
            <a:tailEnd/>
          </a:ln>
        </p:spPr>
        <p:txBody>
          <a:bodyPr>
            <a:spAutoFit/>
          </a:bodyPr>
          <a:lstStyle/>
          <a:p>
            <a:pPr>
              <a:spcBef>
                <a:spcPct val="50000"/>
              </a:spcBef>
            </a:pPr>
            <a:r>
              <a:rPr lang="hu-HU" b="1">
                <a:solidFill>
                  <a:srgbClr val="FF0000"/>
                </a:solidFill>
                <a:latin typeface="Corbel" pitchFamily="34" charset="0"/>
              </a:rPr>
              <a:t>AMANTADINE REZISZTENCIA %</a:t>
            </a:r>
          </a:p>
          <a:p>
            <a:pPr>
              <a:spcBef>
                <a:spcPct val="50000"/>
              </a:spcBef>
            </a:pPr>
            <a:r>
              <a:rPr lang="hu-HU" b="1">
                <a:solidFill>
                  <a:schemeClr val="hlink"/>
                </a:solidFill>
                <a:latin typeface="Corbel" pitchFamily="34" charset="0"/>
              </a:rPr>
              <a:t>2001-2	0 %</a:t>
            </a:r>
          </a:p>
          <a:p>
            <a:pPr>
              <a:spcBef>
                <a:spcPct val="50000"/>
              </a:spcBef>
            </a:pPr>
            <a:r>
              <a:rPr lang="hu-HU" b="1">
                <a:solidFill>
                  <a:srgbClr val="CC6600"/>
                </a:solidFill>
                <a:latin typeface="Corbel" pitchFamily="34" charset="0"/>
              </a:rPr>
              <a:t>2002-3	4 %</a:t>
            </a:r>
          </a:p>
          <a:p>
            <a:pPr>
              <a:spcBef>
                <a:spcPct val="50000"/>
              </a:spcBef>
            </a:pPr>
            <a:r>
              <a:rPr lang="hu-HU" b="1">
                <a:solidFill>
                  <a:srgbClr val="D60093"/>
                </a:solidFill>
                <a:latin typeface="Corbel" pitchFamily="34" charset="0"/>
              </a:rPr>
              <a:t>2003-4	6 %</a:t>
            </a:r>
          </a:p>
          <a:p>
            <a:pPr>
              <a:spcBef>
                <a:spcPct val="50000"/>
              </a:spcBef>
            </a:pPr>
            <a:r>
              <a:rPr lang="hu-HU" b="1">
                <a:solidFill>
                  <a:srgbClr val="33CC33"/>
                </a:solidFill>
                <a:latin typeface="Corbel" pitchFamily="34" charset="0"/>
              </a:rPr>
              <a:t>2004-5	11%</a:t>
            </a:r>
          </a:p>
          <a:p>
            <a:pPr>
              <a:spcBef>
                <a:spcPct val="50000"/>
              </a:spcBef>
            </a:pPr>
            <a:r>
              <a:rPr lang="hu-HU" b="1">
                <a:solidFill>
                  <a:srgbClr val="FF0000"/>
                </a:solidFill>
                <a:latin typeface="Corbel" pitchFamily="34" charset="0"/>
              </a:rPr>
              <a:t>2005-6	45 %</a:t>
            </a:r>
          </a:p>
        </p:txBody>
      </p:sp>
      <p:sp>
        <p:nvSpPr>
          <p:cNvPr id="47111" name="Text Box 7"/>
          <p:cNvSpPr txBox="1">
            <a:spLocks noChangeArrowheads="1"/>
          </p:cNvSpPr>
          <p:nvPr/>
        </p:nvSpPr>
        <p:spPr bwMode="auto">
          <a:xfrm>
            <a:off x="5003800" y="404813"/>
            <a:ext cx="2520950" cy="641350"/>
          </a:xfrm>
          <a:prstGeom prst="rect">
            <a:avLst/>
          </a:prstGeom>
          <a:noFill/>
          <a:ln w="9525">
            <a:noFill/>
            <a:miter lim="800000"/>
            <a:headEnd/>
            <a:tailEnd/>
          </a:ln>
        </p:spPr>
        <p:txBody>
          <a:bodyPr>
            <a:spAutoFit/>
          </a:bodyPr>
          <a:lstStyle/>
          <a:p>
            <a:pPr>
              <a:spcBef>
                <a:spcPct val="50000"/>
              </a:spcBef>
            </a:pPr>
            <a:r>
              <a:rPr lang="hu-HU" b="1">
                <a:solidFill>
                  <a:srgbClr val="FF0000"/>
                </a:solidFill>
                <a:latin typeface="Corbel" pitchFamily="34" charset="0"/>
              </a:rPr>
              <a:t>PROTONCSATORNA – M2 GÉN</a:t>
            </a:r>
          </a:p>
        </p:txBody>
      </p:sp>
      <p:sp>
        <p:nvSpPr>
          <p:cNvPr id="47112" name="Text Box 8"/>
          <p:cNvSpPr txBox="1">
            <a:spLocks noChangeArrowheads="1"/>
          </p:cNvSpPr>
          <p:nvPr/>
        </p:nvSpPr>
        <p:spPr bwMode="auto">
          <a:xfrm>
            <a:off x="323850" y="466725"/>
            <a:ext cx="2879725" cy="779463"/>
          </a:xfrm>
          <a:prstGeom prst="rect">
            <a:avLst/>
          </a:prstGeom>
          <a:noFill/>
          <a:ln w="9525">
            <a:noFill/>
            <a:miter lim="800000"/>
            <a:headEnd/>
            <a:tailEnd/>
          </a:ln>
        </p:spPr>
        <p:txBody>
          <a:bodyPr>
            <a:spAutoFit/>
          </a:bodyPr>
          <a:lstStyle/>
          <a:p>
            <a:pPr>
              <a:spcBef>
                <a:spcPct val="50000"/>
              </a:spcBef>
            </a:pPr>
            <a:r>
              <a:rPr lang="hu-HU" b="1">
                <a:solidFill>
                  <a:schemeClr val="bg2"/>
                </a:solidFill>
                <a:latin typeface="Tahoma" pitchFamily="34" charset="0"/>
              </a:rPr>
              <a:t>NEM CSAK A „HA” GÉN</a:t>
            </a:r>
          </a:p>
          <a:p>
            <a:pPr>
              <a:spcBef>
                <a:spcPct val="50000"/>
              </a:spcBef>
            </a:pPr>
            <a:r>
              <a:rPr lang="hu-HU" b="1">
                <a:solidFill>
                  <a:schemeClr val="bg2"/>
                </a:solidFill>
                <a:latin typeface="Tahoma" pitchFamily="34" charset="0"/>
              </a:rPr>
              <a:t>VÁLTOZIK</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427538" y="277813"/>
            <a:ext cx="4537075" cy="2287587"/>
          </a:xfrm>
        </p:spPr>
        <p:txBody>
          <a:bodyPr/>
          <a:lstStyle/>
          <a:p>
            <a:pPr eaLnBrk="1" fontAlgn="auto" hangingPunct="1">
              <a:spcAft>
                <a:spcPts val="0"/>
              </a:spcAft>
              <a:defRPr/>
            </a:pPr>
            <a:r>
              <a:rPr lang="hu-HU" smtClean="0">
                <a:solidFill>
                  <a:schemeClr val="tx2">
                    <a:satMod val="200000"/>
                  </a:schemeClr>
                </a:solidFill>
              </a:rPr>
              <a:t>Egész vírus vakcina és alegység vakcina</a:t>
            </a:r>
          </a:p>
        </p:txBody>
      </p:sp>
      <p:pic>
        <p:nvPicPr>
          <p:cNvPr id="48131" name="Picture 3"/>
          <p:cNvPicPr>
            <a:picLocks noGrp="1" noChangeAspect="1" noChangeArrowheads="1"/>
          </p:cNvPicPr>
          <p:nvPr>
            <p:ph sz="half" idx="1"/>
          </p:nvPr>
        </p:nvPicPr>
        <p:blipFill>
          <a:blip r:embed="rId2" cstate="print"/>
          <a:srcRect/>
          <a:stretch>
            <a:fillRect/>
          </a:stretch>
        </p:blipFill>
        <p:spPr>
          <a:xfrm>
            <a:off x="179388" y="260350"/>
            <a:ext cx="4038600" cy="6337300"/>
          </a:xfrm>
        </p:spPr>
      </p:pic>
      <p:pic>
        <p:nvPicPr>
          <p:cNvPr id="48132" name="Picture 4" descr="beolvasás0150"/>
          <p:cNvPicPr>
            <a:picLocks noGrp="1" noChangeAspect="1" noChangeArrowheads="1"/>
          </p:cNvPicPr>
          <p:nvPr>
            <p:ph sz="half" idx="2"/>
          </p:nvPr>
        </p:nvPicPr>
        <p:blipFill>
          <a:blip r:embed="rId3" cstate="print"/>
          <a:srcRect/>
          <a:stretch>
            <a:fillRect/>
          </a:stretch>
        </p:blipFill>
        <p:spPr>
          <a:xfrm>
            <a:off x="4356100" y="2914650"/>
            <a:ext cx="4608513" cy="3683000"/>
          </a:xfrm>
        </p:spPr>
      </p:pic>
      <p:sp>
        <p:nvSpPr>
          <p:cNvPr id="48133" name="AutoShape 5"/>
          <p:cNvSpPr>
            <a:spLocks noChangeArrowheads="1"/>
          </p:cNvSpPr>
          <p:nvPr/>
        </p:nvSpPr>
        <p:spPr bwMode="auto">
          <a:xfrm>
            <a:off x="4572000" y="2852738"/>
            <a:ext cx="3230563" cy="804862"/>
          </a:xfrm>
          <a:prstGeom prst="curvedDownArrow">
            <a:avLst>
              <a:gd name="adj1" fmla="val 44189"/>
              <a:gd name="adj2" fmla="val 124465"/>
              <a:gd name="adj3" fmla="val 33333"/>
            </a:avLst>
          </a:prstGeom>
          <a:solidFill>
            <a:schemeClr val="accent1"/>
          </a:solidFill>
          <a:ln w="9525">
            <a:solidFill>
              <a:schemeClr val="tx1"/>
            </a:solidFill>
            <a:miter lim="800000"/>
            <a:headEnd/>
            <a:tailEnd/>
          </a:ln>
        </p:spPr>
        <p:txBody>
          <a:bodyPr wrap="none" anchor="ctr"/>
          <a:lstStyle/>
          <a:p>
            <a:endParaRPr lang="hu-HU">
              <a:latin typeface="Corbe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idx="4294967295"/>
          </p:nvPr>
        </p:nvSpPr>
        <p:spPr>
          <a:xfrm>
            <a:off x="0" y="4581525"/>
            <a:ext cx="9144000" cy="2276475"/>
          </a:xfrm>
        </p:spPr>
        <p:txBody>
          <a:bodyPr/>
          <a:lstStyle/>
          <a:p>
            <a:pPr eaLnBrk="1" hangingPunct="1">
              <a:defRPr/>
            </a:pPr>
            <a:r>
              <a:rPr lang="hu-HU" sz="2000" b="1" dirty="0" smtClean="0">
                <a:effectLst>
                  <a:outerShdw blurRad="38100" dist="38100" dir="2700000" algn="tl">
                    <a:srgbClr val="FFFFFF"/>
                  </a:outerShdw>
                </a:effectLst>
              </a:rPr>
              <a:t>2007 ÉS 2008 SORÁN, AZ ELŐZŐ A/H1N1 VÍRUS A GAZDAG ORSZÁGOKBAN 75 5-BAN REZISZTENSSÉ VÁLT, MERT A TAMIFLU-T MEGELŐZÉS CÉLJÁBÓL SZEDTÉK!</a:t>
            </a:r>
          </a:p>
          <a:p>
            <a:pPr eaLnBrk="1" hangingPunct="1">
              <a:defRPr/>
            </a:pPr>
            <a:r>
              <a:rPr lang="hu-HU" sz="1800" b="1" dirty="0" smtClean="0">
                <a:solidFill>
                  <a:srgbClr val="FFFF00"/>
                </a:solidFill>
              </a:rPr>
              <a:t>AZ OSELTAMIVIR REZISZTENCIA ARÁNYA  INFLUENZA </a:t>
            </a:r>
            <a:r>
              <a:rPr lang="en-US" sz="1800" b="1" dirty="0" smtClean="0">
                <a:solidFill>
                  <a:srgbClr val="FFFF00"/>
                </a:solidFill>
              </a:rPr>
              <a:t>A(H1N1) </a:t>
            </a:r>
            <a:r>
              <a:rPr lang="hu-HU" sz="1800" b="1" dirty="0" smtClean="0">
                <a:solidFill>
                  <a:srgbClr val="FFFF00"/>
                </a:solidFill>
              </a:rPr>
              <a:t>ESETÉBEN A VILÁGJÁRVÁNY ELŐTT (2008) </a:t>
            </a:r>
            <a:r>
              <a:rPr lang="en-US" sz="1800" b="1" dirty="0" err="1" smtClean="0">
                <a:solidFill>
                  <a:srgbClr val="FFFF00"/>
                </a:solidFill>
              </a:rPr>
              <a:t>Europ</a:t>
            </a:r>
            <a:r>
              <a:rPr lang="hu-HU" sz="1800" b="1" dirty="0" smtClean="0">
                <a:solidFill>
                  <a:srgbClr val="FFFF00"/>
                </a:solidFill>
              </a:rPr>
              <a:t>ában</a:t>
            </a:r>
            <a:r>
              <a:rPr lang="en-US" sz="1800" b="1" dirty="0" smtClean="0">
                <a:solidFill>
                  <a:srgbClr val="FFFF00"/>
                </a:solidFill>
              </a:rPr>
              <a:t>,  40</a:t>
            </a:r>
            <a:r>
              <a:rPr lang="hu-HU" sz="1800" b="1" dirty="0" smtClean="0">
                <a:solidFill>
                  <a:srgbClr val="FFFF00"/>
                </a:solidFill>
              </a:rPr>
              <a:t>. hét</a:t>
            </a:r>
            <a:r>
              <a:rPr lang="en-US" sz="1800" b="1" dirty="0" smtClean="0">
                <a:solidFill>
                  <a:srgbClr val="FFFF00"/>
                </a:solidFill>
              </a:rPr>
              <a:t>/2007 </a:t>
            </a:r>
            <a:r>
              <a:rPr lang="hu-HU" sz="1800" b="1" dirty="0" smtClean="0">
                <a:solidFill>
                  <a:srgbClr val="FFFF00"/>
                </a:solidFill>
              </a:rPr>
              <a:t>ÉS</a:t>
            </a:r>
            <a:r>
              <a:rPr lang="en-US" sz="1800" b="1" dirty="0" smtClean="0">
                <a:solidFill>
                  <a:srgbClr val="FFFF00"/>
                </a:solidFill>
              </a:rPr>
              <a:t> 19</a:t>
            </a:r>
            <a:r>
              <a:rPr lang="hu-HU" sz="1800" b="1" dirty="0" smtClean="0">
                <a:solidFill>
                  <a:srgbClr val="FFFF00"/>
                </a:solidFill>
              </a:rPr>
              <a:t>.hét</a:t>
            </a:r>
            <a:r>
              <a:rPr lang="en-US" sz="1800" b="1" dirty="0" smtClean="0">
                <a:solidFill>
                  <a:srgbClr val="FFFF00"/>
                </a:solidFill>
              </a:rPr>
              <a:t>/2008</a:t>
            </a:r>
            <a:r>
              <a:rPr lang="hu-HU" sz="1800" b="1" dirty="0" smtClean="0">
                <a:solidFill>
                  <a:srgbClr val="FFFF00"/>
                </a:solidFill>
              </a:rPr>
              <a:t> KÖZÖTT</a:t>
            </a:r>
            <a:r>
              <a:rPr lang="en-US" sz="1800" b="1" dirty="0" smtClean="0">
                <a:solidFill>
                  <a:srgbClr val="FFFF00"/>
                </a:solidFill>
              </a:rPr>
              <a:t>. </a:t>
            </a:r>
            <a:endParaRPr lang="hu-HU" sz="1800" b="1" dirty="0" smtClean="0">
              <a:solidFill>
                <a:srgbClr val="FFFF00"/>
              </a:solidFill>
            </a:endParaRPr>
          </a:p>
        </p:txBody>
      </p:sp>
      <p:grpSp>
        <p:nvGrpSpPr>
          <p:cNvPr id="49155" name="Group 3"/>
          <p:cNvGrpSpPr>
            <a:grpSpLocks/>
          </p:cNvGrpSpPr>
          <p:nvPr/>
        </p:nvGrpSpPr>
        <p:grpSpPr bwMode="auto">
          <a:xfrm>
            <a:off x="1042988" y="188913"/>
            <a:ext cx="5189537" cy="3979862"/>
            <a:chOff x="1892" y="1380"/>
            <a:chExt cx="8173" cy="6268"/>
          </a:xfrm>
        </p:grpSpPr>
        <p:pic>
          <p:nvPicPr>
            <p:cNvPr id="49158" name="Picture 4" descr="BlankMap-Europe-v4_black_borders_H1N1_clean_5"/>
            <p:cNvPicPr>
              <a:picLocks noChangeAspect="1" noChangeArrowheads="1"/>
            </p:cNvPicPr>
            <p:nvPr/>
          </p:nvPicPr>
          <p:blipFill>
            <a:blip r:embed="rId2" cstate="print"/>
            <a:srcRect l="14632" r="6848" b="14496"/>
            <a:stretch>
              <a:fillRect/>
            </a:stretch>
          </p:blipFill>
          <p:spPr bwMode="auto">
            <a:xfrm>
              <a:off x="2291" y="1757"/>
              <a:ext cx="7451" cy="5891"/>
            </a:xfrm>
            <a:prstGeom prst="rect">
              <a:avLst/>
            </a:prstGeom>
            <a:noFill/>
            <a:ln w="9525">
              <a:noFill/>
              <a:miter lim="800000"/>
              <a:headEnd/>
              <a:tailEnd/>
            </a:ln>
          </p:spPr>
        </p:pic>
        <p:sp>
          <p:nvSpPr>
            <p:cNvPr id="49159" name="Text Box 5"/>
            <p:cNvSpPr txBox="1">
              <a:spLocks noChangeArrowheads="1"/>
            </p:cNvSpPr>
            <p:nvPr/>
          </p:nvSpPr>
          <p:spPr bwMode="auto">
            <a:xfrm>
              <a:off x="4564" y="3202"/>
              <a:ext cx="548" cy="225"/>
            </a:xfrm>
            <a:prstGeom prst="rect">
              <a:avLst/>
            </a:prstGeom>
            <a:noFill/>
            <a:ln w="9525">
              <a:noFill/>
              <a:miter lim="800000"/>
              <a:headEnd/>
              <a:tailEnd/>
            </a:ln>
          </p:spPr>
          <p:txBody>
            <a:bodyPr lIns="36000" tIns="36000" rIns="36000" bIns="0"/>
            <a:lstStyle/>
            <a:p>
              <a:r>
                <a:rPr lang="nl-NL" sz="600"/>
                <a:t>184/272</a:t>
              </a:r>
              <a:endParaRPr lang="hu-HU"/>
            </a:p>
          </p:txBody>
        </p:sp>
        <p:sp>
          <p:nvSpPr>
            <p:cNvPr id="49160" name="Freeform 6"/>
            <p:cNvSpPr>
              <a:spLocks/>
            </p:cNvSpPr>
            <p:nvPr/>
          </p:nvSpPr>
          <p:spPr bwMode="auto">
            <a:xfrm>
              <a:off x="4494" y="4928"/>
              <a:ext cx="498" cy="113"/>
            </a:xfrm>
            <a:custGeom>
              <a:avLst/>
              <a:gdLst>
                <a:gd name="T0" fmla="*/ 0 w 660"/>
                <a:gd name="T1" fmla="*/ 113 h 113"/>
                <a:gd name="T2" fmla="*/ 10 w 660"/>
                <a:gd name="T3" fmla="*/ 0 h 113"/>
                <a:gd name="T4" fmla="*/ 52 w 660"/>
                <a:gd name="T5" fmla="*/ 0 h 113"/>
                <a:gd name="T6" fmla="*/ 0 60000 65536"/>
                <a:gd name="T7" fmla="*/ 0 60000 65536"/>
                <a:gd name="T8" fmla="*/ 0 60000 65536"/>
                <a:gd name="T9" fmla="*/ 0 w 660"/>
                <a:gd name="T10" fmla="*/ 0 h 113"/>
                <a:gd name="T11" fmla="*/ 660 w 660"/>
                <a:gd name="T12" fmla="*/ 113 h 113"/>
              </a:gdLst>
              <a:ahLst/>
              <a:cxnLst>
                <a:cxn ang="T6">
                  <a:pos x="T0" y="T1"/>
                </a:cxn>
                <a:cxn ang="T7">
                  <a:pos x="T2" y="T3"/>
                </a:cxn>
                <a:cxn ang="T8">
                  <a:pos x="T4" y="T5"/>
                </a:cxn>
              </a:cxnLst>
              <a:rect l="T9" t="T10" r="T11" b="T12"/>
              <a:pathLst>
                <a:path w="660" h="113">
                  <a:moveTo>
                    <a:pt x="0" y="113"/>
                  </a:moveTo>
                  <a:lnTo>
                    <a:pt x="120" y="0"/>
                  </a:lnTo>
                  <a:lnTo>
                    <a:pt x="660" y="0"/>
                  </a:lnTo>
                </a:path>
              </a:pathLst>
            </a:custGeom>
            <a:noFill/>
            <a:ln w="9525">
              <a:solidFill>
                <a:srgbClr val="000000"/>
              </a:solidFill>
              <a:round/>
              <a:headEnd/>
              <a:tailEnd/>
            </a:ln>
          </p:spPr>
          <p:txBody>
            <a:bodyPr/>
            <a:lstStyle/>
            <a:p>
              <a:endParaRPr lang="hu-HU"/>
            </a:p>
          </p:txBody>
        </p:sp>
        <p:sp>
          <p:nvSpPr>
            <p:cNvPr id="49161" name="Freeform 7"/>
            <p:cNvSpPr>
              <a:spLocks/>
            </p:cNvSpPr>
            <p:nvPr/>
          </p:nvSpPr>
          <p:spPr bwMode="auto">
            <a:xfrm>
              <a:off x="5091" y="5635"/>
              <a:ext cx="465" cy="187"/>
            </a:xfrm>
            <a:custGeom>
              <a:avLst/>
              <a:gdLst>
                <a:gd name="T0" fmla="*/ 465 w 465"/>
                <a:gd name="T1" fmla="*/ 0 h 187"/>
                <a:gd name="T2" fmla="*/ 360 w 465"/>
                <a:gd name="T3" fmla="*/ 187 h 187"/>
                <a:gd name="T4" fmla="*/ 0 w 465"/>
                <a:gd name="T5" fmla="*/ 187 h 187"/>
                <a:gd name="T6" fmla="*/ 0 60000 65536"/>
                <a:gd name="T7" fmla="*/ 0 60000 65536"/>
                <a:gd name="T8" fmla="*/ 0 60000 65536"/>
                <a:gd name="T9" fmla="*/ 0 w 465"/>
                <a:gd name="T10" fmla="*/ 0 h 187"/>
                <a:gd name="T11" fmla="*/ 465 w 465"/>
                <a:gd name="T12" fmla="*/ 187 h 187"/>
              </a:gdLst>
              <a:ahLst/>
              <a:cxnLst>
                <a:cxn ang="T6">
                  <a:pos x="T0" y="T1"/>
                </a:cxn>
                <a:cxn ang="T7">
                  <a:pos x="T2" y="T3"/>
                </a:cxn>
                <a:cxn ang="T8">
                  <a:pos x="T4" y="T5"/>
                </a:cxn>
              </a:cxnLst>
              <a:rect l="T9" t="T10" r="T11" b="T12"/>
              <a:pathLst>
                <a:path w="465" h="187">
                  <a:moveTo>
                    <a:pt x="465" y="0"/>
                  </a:moveTo>
                  <a:lnTo>
                    <a:pt x="360" y="187"/>
                  </a:lnTo>
                  <a:lnTo>
                    <a:pt x="0" y="187"/>
                  </a:lnTo>
                </a:path>
              </a:pathLst>
            </a:custGeom>
            <a:noFill/>
            <a:ln w="9525">
              <a:solidFill>
                <a:srgbClr val="000000"/>
              </a:solidFill>
              <a:round/>
              <a:headEnd/>
              <a:tailEnd/>
            </a:ln>
          </p:spPr>
          <p:txBody>
            <a:bodyPr/>
            <a:lstStyle/>
            <a:p>
              <a:endParaRPr lang="hu-HU"/>
            </a:p>
          </p:txBody>
        </p:sp>
        <p:sp>
          <p:nvSpPr>
            <p:cNvPr id="49162" name="Text Box 8"/>
            <p:cNvSpPr txBox="1">
              <a:spLocks noChangeArrowheads="1"/>
            </p:cNvSpPr>
            <p:nvPr/>
          </p:nvSpPr>
          <p:spPr bwMode="auto">
            <a:xfrm>
              <a:off x="4552" y="4739"/>
              <a:ext cx="482" cy="225"/>
            </a:xfrm>
            <a:prstGeom prst="rect">
              <a:avLst/>
            </a:prstGeom>
            <a:noFill/>
            <a:ln w="9525">
              <a:noFill/>
              <a:miter lim="800000"/>
              <a:headEnd/>
              <a:tailEnd/>
            </a:ln>
          </p:spPr>
          <p:txBody>
            <a:bodyPr lIns="36000" tIns="36000" rIns="36000" bIns="0"/>
            <a:lstStyle/>
            <a:p>
              <a:r>
                <a:rPr lang="nl-NL" sz="600"/>
                <a:t>59/227</a:t>
              </a:r>
              <a:endParaRPr lang="hu-HU"/>
            </a:p>
          </p:txBody>
        </p:sp>
        <p:sp>
          <p:nvSpPr>
            <p:cNvPr id="49163" name="Text Box 9"/>
            <p:cNvSpPr txBox="1">
              <a:spLocks noChangeArrowheads="1"/>
            </p:cNvSpPr>
            <p:nvPr/>
          </p:nvSpPr>
          <p:spPr bwMode="auto">
            <a:xfrm>
              <a:off x="3677" y="4816"/>
              <a:ext cx="415" cy="225"/>
            </a:xfrm>
            <a:prstGeom prst="rect">
              <a:avLst/>
            </a:prstGeom>
            <a:noFill/>
            <a:ln w="9525">
              <a:noFill/>
              <a:miter lim="800000"/>
              <a:headEnd/>
              <a:tailEnd/>
            </a:ln>
          </p:spPr>
          <p:txBody>
            <a:bodyPr lIns="36000" tIns="36000" rIns="36000" bIns="0"/>
            <a:lstStyle/>
            <a:p>
              <a:r>
                <a:rPr lang="nl-NL" sz="600"/>
                <a:t>17/32</a:t>
              </a:r>
              <a:endParaRPr lang="hu-HU"/>
            </a:p>
          </p:txBody>
        </p:sp>
        <p:sp>
          <p:nvSpPr>
            <p:cNvPr id="49164" name="Text Box 10"/>
            <p:cNvSpPr txBox="1">
              <a:spLocks noChangeArrowheads="1"/>
            </p:cNvSpPr>
            <p:nvPr/>
          </p:nvSpPr>
          <p:spPr bwMode="auto">
            <a:xfrm>
              <a:off x="4036" y="4426"/>
              <a:ext cx="482" cy="225"/>
            </a:xfrm>
            <a:prstGeom prst="rect">
              <a:avLst/>
            </a:prstGeom>
            <a:noFill/>
            <a:ln w="9525">
              <a:noFill/>
              <a:miter lim="800000"/>
              <a:headEnd/>
              <a:tailEnd/>
            </a:ln>
          </p:spPr>
          <p:txBody>
            <a:bodyPr lIns="36000" tIns="36000" rIns="36000" bIns="0"/>
            <a:lstStyle/>
            <a:p>
              <a:r>
                <a:rPr lang="nl-NL" sz="600"/>
                <a:t>46/171</a:t>
              </a:r>
              <a:endParaRPr lang="hu-HU"/>
            </a:p>
          </p:txBody>
        </p:sp>
        <p:sp>
          <p:nvSpPr>
            <p:cNvPr id="49165" name="Text Box 11"/>
            <p:cNvSpPr txBox="1">
              <a:spLocks noChangeArrowheads="1"/>
            </p:cNvSpPr>
            <p:nvPr/>
          </p:nvSpPr>
          <p:spPr bwMode="auto">
            <a:xfrm>
              <a:off x="4912" y="4470"/>
              <a:ext cx="482" cy="225"/>
            </a:xfrm>
            <a:prstGeom prst="rect">
              <a:avLst/>
            </a:prstGeom>
            <a:noFill/>
            <a:ln w="9525">
              <a:noFill/>
              <a:miter lim="800000"/>
              <a:headEnd/>
              <a:tailEnd/>
            </a:ln>
          </p:spPr>
          <p:txBody>
            <a:bodyPr lIns="36000" tIns="36000" rIns="36000" bIns="0"/>
            <a:lstStyle/>
            <a:p>
              <a:r>
                <a:rPr lang="nl-NL" sz="600"/>
                <a:t>65/505</a:t>
              </a:r>
              <a:endParaRPr lang="hu-HU"/>
            </a:p>
          </p:txBody>
        </p:sp>
        <p:sp>
          <p:nvSpPr>
            <p:cNvPr id="49166" name="Text Box 12"/>
            <p:cNvSpPr txBox="1">
              <a:spLocks noChangeArrowheads="1"/>
            </p:cNvSpPr>
            <p:nvPr/>
          </p:nvSpPr>
          <p:spPr bwMode="auto">
            <a:xfrm>
              <a:off x="5324" y="3507"/>
              <a:ext cx="348" cy="225"/>
            </a:xfrm>
            <a:prstGeom prst="rect">
              <a:avLst/>
            </a:prstGeom>
            <a:noFill/>
            <a:ln w="9525">
              <a:noFill/>
              <a:miter lim="800000"/>
              <a:headEnd/>
              <a:tailEnd/>
            </a:ln>
          </p:spPr>
          <p:txBody>
            <a:bodyPr lIns="36000" tIns="36000" rIns="36000" bIns="0"/>
            <a:lstStyle/>
            <a:p>
              <a:r>
                <a:rPr lang="nl-NL" sz="600"/>
                <a:t>4/36</a:t>
              </a:r>
              <a:endParaRPr lang="hu-HU"/>
            </a:p>
          </p:txBody>
        </p:sp>
        <p:sp>
          <p:nvSpPr>
            <p:cNvPr id="49167" name="Text Box 13"/>
            <p:cNvSpPr txBox="1">
              <a:spLocks noChangeArrowheads="1"/>
            </p:cNvSpPr>
            <p:nvPr/>
          </p:nvSpPr>
          <p:spPr bwMode="auto">
            <a:xfrm>
              <a:off x="6612" y="2978"/>
              <a:ext cx="348" cy="225"/>
            </a:xfrm>
            <a:prstGeom prst="rect">
              <a:avLst/>
            </a:prstGeom>
            <a:noFill/>
            <a:ln w="9525">
              <a:noFill/>
              <a:miter lim="800000"/>
              <a:headEnd/>
              <a:tailEnd/>
            </a:ln>
          </p:spPr>
          <p:txBody>
            <a:bodyPr lIns="36000" tIns="36000" rIns="36000" bIns="0"/>
            <a:lstStyle/>
            <a:p>
              <a:r>
                <a:rPr lang="nl-NL" sz="600"/>
                <a:t>3/11</a:t>
              </a:r>
              <a:endParaRPr lang="hu-HU"/>
            </a:p>
          </p:txBody>
        </p:sp>
        <p:sp>
          <p:nvSpPr>
            <p:cNvPr id="49168" name="Text Box 14"/>
            <p:cNvSpPr txBox="1">
              <a:spLocks noChangeArrowheads="1"/>
            </p:cNvSpPr>
            <p:nvPr/>
          </p:nvSpPr>
          <p:spPr bwMode="auto">
            <a:xfrm>
              <a:off x="6658" y="3794"/>
              <a:ext cx="348" cy="225"/>
            </a:xfrm>
            <a:prstGeom prst="rect">
              <a:avLst/>
            </a:prstGeom>
            <a:noFill/>
            <a:ln w="9525">
              <a:noFill/>
              <a:miter lim="800000"/>
              <a:headEnd/>
              <a:tailEnd/>
            </a:ln>
          </p:spPr>
          <p:txBody>
            <a:bodyPr lIns="36000" tIns="36000" rIns="36000" bIns="0"/>
            <a:lstStyle/>
            <a:p>
              <a:r>
                <a:rPr lang="nl-NL" sz="600"/>
                <a:t>0/15</a:t>
              </a:r>
              <a:endParaRPr lang="hu-HU"/>
            </a:p>
          </p:txBody>
        </p:sp>
        <p:sp>
          <p:nvSpPr>
            <p:cNvPr id="49169" name="Text Box 15"/>
            <p:cNvSpPr txBox="1">
              <a:spLocks noChangeArrowheads="1"/>
            </p:cNvSpPr>
            <p:nvPr/>
          </p:nvSpPr>
          <p:spPr bwMode="auto">
            <a:xfrm>
              <a:off x="4717" y="3935"/>
              <a:ext cx="348" cy="225"/>
            </a:xfrm>
            <a:prstGeom prst="rect">
              <a:avLst/>
            </a:prstGeom>
            <a:noFill/>
            <a:ln w="9525">
              <a:noFill/>
              <a:miter lim="800000"/>
              <a:headEnd/>
              <a:tailEnd/>
            </a:ln>
          </p:spPr>
          <p:txBody>
            <a:bodyPr lIns="36000" tIns="36000" rIns="36000" bIns="0"/>
            <a:lstStyle/>
            <a:p>
              <a:r>
                <a:rPr lang="nl-NL" sz="600"/>
                <a:t>2/45</a:t>
              </a:r>
              <a:endParaRPr lang="hu-HU"/>
            </a:p>
          </p:txBody>
        </p:sp>
        <p:sp>
          <p:nvSpPr>
            <p:cNvPr id="49170" name="Text Box 16"/>
            <p:cNvSpPr txBox="1">
              <a:spLocks noChangeArrowheads="1"/>
            </p:cNvSpPr>
            <p:nvPr/>
          </p:nvSpPr>
          <p:spPr bwMode="auto">
            <a:xfrm>
              <a:off x="7422" y="4975"/>
              <a:ext cx="348" cy="225"/>
            </a:xfrm>
            <a:prstGeom prst="rect">
              <a:avLst/>
            </a:prstGeom>
            <a:noFill/>
            <a:ln w="9525">
              <a:noFill/>
              <a:miter lim="800000"/>
              <a:headEnd/>
              <a:tailEnd/>
            </a:ln>
          </p:spPr>
          <p:txBody>
            <a:bodyPr lIns="36000" tIns="36000" rIns="36000" bIns="0"/>
            <a:lstStyle/>
            <a:p>
              <a:r>
                <a:rPr lang="nl-NL" sz="600"/>
                <a:t>9/25</a:t>
              </a:r>
              <a:endParaRPr lang="hu-HU"/>
            </a:p>
          </p:txBody>
        </p:sp>
        <p:sp>
          <p:nvSpPr>
            <p:cNvPr id="49171" name="Text Box 17"/>
            <p:cNvSpPr txBox="1">
              <a:spLocks noChangeArrowheads="1"/>
            </p:cNvSpPr>
            <p:nvPr/>
          </p:nvSpPr>
          <p:spPr bwMode="auto">
            <a:xfrm>
              <a:off x="8059" y="6639"/>
              <a:ext cx="281" cy="225"/>
            </a:xfrm>
            <a:prstGeom prst="rect">
              <a:avLst/>
            </a:prstGeom>
            <a:noFill/>
            <a:ln w="9525">
              <a:noFill/>
              <a:miter lim="800000"/>
              <a:headEnd/>
              <a:tailEnd/>
            </a:ln>
          </p:spPr>
          <p:txBody>
            <a:bodyPr lIns="36000" tIns="36000" rIns="36000" bIns="0"/>
            <a:lstStyle/>
            <a:p>
              <a:r>
                <a:rPr lang="nl-NL" sz="600"/>
                <a:t>0/3</a:t>
              </a:r>
              <a:endParaRPr lang="hu-HU"/>
            </a:p>
          </p:txBody>
        </p:sp>
        <p:sp>
          <p:nvSpPr>
            <p:cNvPr id="49172" name="Text Box 18"/>
            <p:cNvSpPr txBox="1">
              <a:spLocks noChangeArrowheads="1"/>
            </p:cNvSpPr>
            <p:nvPr/>
          </p:nvSpPr>
          <p:spPr bwMode="auto">
            <a:xfrm>
              <a:off x="6682" y="5530"/>
              <a:ext cx="348" cy="225"/>
            </a:xfrm>
            <a:prstGeom prst="rect">
              <a:avLst/>
            </a:prstGeom>
            <a:noFill/>
            <a:ln w="9525">
              <a:noFill/>
              <a:miter lim="800000"/>
              <a:headEnd/>
              <a:tailEnd/>
            </a:ln>
          </p:spPr>
          <p:txBody>
            <a:bodyPr lIns="36000" tIns="36000" rIns="36000" bIns="0"/>
            <a:lstStyle/>
            <a:p>
              <a:r>
                <a:rPr lang="nl-NL" sz="600"/>
                <a:t>4/49</a:t>
              </a:r>
              <a:endParaRPr lang="hu-HU"/>
            </a:p>
          </p:txBody>
        </p:sp>
        <p:sp>
          <p:nvSpPr>
            <p:cNvPr id="49173" name="Text Box 19"/>
            <p:cNvSpPr txBox="1">
              <a:spLocks noChangeArrowheads="1"/>
            </p:cNvSpPr>
            <p:nvPr/>
          </p:nvSpPr>
          <p:spPr bwMode="auto">
            <a:xfrm>
              <a:off x="6823" y="6075"/>
              <a:ext cx="281" cy="225"/>
            </a:xfrm>
            <a:prstGeom prst="rect">
              <a:avLst/>
            </a:prstGeom>
            <a:noFill/>
            <a:ln w="9525">
              <a:noFill/>
              <a:miter lim="800000"/>
              <a:headEnd/>
              <a:tailEnd/>
            </a:ln>
          </p:spPr>
          <p:txBody>
            <a:bodyPr lIns="36000" tIns="36000" rIns="36000" bIns="0"/>
            <a:lstStyle/>
            <a:p>
              <a:r>
                <a:rPr lang="nl-NL" sz="600"/>
                <a:t>0/9</a:t>
              </a:r>
              <a:endParaRPr lang="hu-HU"/>
            </a:p>
          </p:txBody>
        </p:sp>
        <p:sp>
          <p:nvSpPr>
            <p:cNvPr id="49174" name="Text Box 20"/>
            <p:cNvSpPr txBox="1">
              <a:spLocks noChangeArrowheads="1"/>
            </p:cNvSpPr>
            <p:nvPr/>
          </p:nvSpPr>
          <p:spPr bwMode="auto">
            <a:xfrm>
              <a:off x="6012" y="5342"/>
              <a:ext cx="348" cy="225"/>
            </a:xfrm>
            <a:prstGeom prst="rect">
              <a:avLst/>
            </a:prstGeom>
            <a:noFill/>
            <a:ln w="9525">
              <a:noFill/>
              <a:miter lim="800000"/>
              <a:headEnd/>
              <a:tailEnd/>
            </a:ln>
          </p:spPr>
          <p:txBody>
            <a:bodyPr lIns="36000" tIns="36000" rIns="36000" bIns="0"/>
            <a:lstStyle/>
            <a:p>
              <a:r>
                <a:rPr lang="nl-NL" sz="600"/>
                <a:t>0/11</a:t>
              </a:r>
              <a:endParaRPr lang="hu-HU"/>
            </a:p>
          </p:txBody>
        </p:sp>
        <p:sp>
          <p:nvSpPr>
            <p:cNvPr id="49175" name="Text Box 21"/>
            <p:cNvSpPr txBox="1">
              <a:spLocks noChangeArrowheads="1"/>
            </p:cNvSpPr>
            <p:nvPr/>
          </p:nvSpPr>
          <p:spPr bwMode="auto">
            <a:xfrm>
              <a:off x="5676" y="5561"/>
              <a:ext cx="281" cy="225"/>
            </a:xfrm>
            <a:prstGeom prst="rect">
              <a:avLst/>
            </a:prstGeom>
            <a:noFill/>
            <a:ln w="9525">
              <a:noFill/>
              <a:miter lim="800000"/>
              <a:headEnd/>
              <a:tailEnd/>
            </a:ln>
          </p:spPr>
          <p:txBody>
            <a:bodyPr lIns="36000" tIns="36000" rIns="36000" bIns="0"/>
            <a:lstStyle/>
            <a:p>
              <a:r>
                <a:rPr lang="nl-NL" sz="600"/>
                <a:t>0/6</a:t>
              </a:r>
              <a:endParaRPr lang="hu-HU"/>
            </a:p>
          </p:txBody>
        </p:sp>
        <p:sp>
          <p:nvSpPr>
            <p:cNvPr id="49176" name="Text Box 22"/>
            <p:cNvSpPr txBox="1">
              <a:spLocks noChangeArrowheads="1"/>
            </p:cNvSpPr>
            <p:nvPr/>
          </p:nvSpPr>
          <p:spPr bwMode="auto">
            <a:xfrm>
              <a:off x="5972" y="5090"/>
              <a:ext cx="348" cy="225"/>
            </a:xfrm>
            <a:prstGeom prst="rect">
              <a:avLst/>
            </a:prstGeom>
            <a:noFill/>
            <a:ln w="9525">
              <a:noFill/>
              <a:miter lim="800000"/>
              <a:headEnd/>
              <a:tailEnd/>
            </a:ln>
          </p:spPr>
          <p:txBody>
            <a:bodyPr lIns="36000" tIns="36000" rIns="36000" bIns="0"/>
            <a:lstStyle/>
            <a:p>
              <a:r>
                <a:rPr lang="nl-NL" sz="600"/>
                <a:t>0/14</a:t>
              </a:r>
              <a:endParaRPr lang="hu-HU"/>
            </a:p>
          </p:txBody>
        </p:sp>
        <p:sp>
          <p:nvSpPr>
            <p:cNvPr id="49177" name="Text Box 23"/>
            <p:cNvSpPr txBox="1">
              <a:spLocks noChangeArrowheads="1"/>
            </p:cNvSpPr>
            <p:nvPr/>
          </p:nvSpPr>
          <p:spPr bwMode="auto">
            <a:xfrm>
              <a:off x="5399" y="4914"/>
              <a:ext cx="348" cy="225"/>
            </a:xfrm>
            <a:prstGeom prst="rect">
              <a:avLst/>
            </a:prstGeom>
            <a:noFill/>
            <a:ln w="9525">
              <a:noFill/>
              <a:miter lim="800000"/>
              <a:headEnd/>
              <a:tailEnd/>
            </a:ln>
          </p:spPr>
          <p:txBody>
            <a:bodyPr lIns="36000" tIns="36000" rIns="36000" bIns="0"/>
            <a:lstStyle/>
            <a:p>
              <a:r>
                <a:rPr lang="nl-NL" sz="600"/>
                <a:t>0/24</a:t>
              </a:r>
              <a:endParaRPr lang="hu-HU"/>
            </a:p>
          </p:txBody>
        </p:sp>
        <p:sp>
          <p:nvSpPr>
            <p:cNvPr id="49178" name="Text Box 24"/>
            <p:cNvSpPr txBox="1">
              <a:spLocks noChangeArrowheads="1"/>
            </p:cNvSpPr>
            <p:nvPr/>
          </p:nvSpPr>
          <p:spPr bwMode="auto">
            <a:xfrm>
              <a:off x="3481" y="5374"/>
              <a:ext cx="794" cy="202"/>
            </a:xfrm>
            <a:prstGeom prst="rect">
              <a:avLst/>
            </a:prstGeom>
            <a:noFill/>
            <a:ln w="9525">
              <a:noFill/>
              <a:miter lim="800000"/>
              <a:headEnd/>
              <a:tailEnd/>
            </a:ln>
          </p:spPr>
          <p:txBody>
            <a:bodyPr lIns="36000" tIns="36000" rIns="36000" bIns="0"/>
            <a:lstStyle/>
            <a:p>
              <a:r>
                <a:rPr lang="nl-NL" sz="600"/>
                <a:t>231/496</a:t>
              </a:r>
              <a:endParaRPr lang="hu-HU"/>
            </a:p>
          </p:txBody>
        </p:sp>
        <p:sp>
          <p:nvSpPr>
            <p:cNvPr id="49179" name="Text Box 25"/>
            <p:cNvSpPr txBox="1">
              <a:spLocks noChangeArrowheads="1"/>
            </p:cNvSpPr>
            <p:nvPr/>
          </p:nvSpPr>
          <p:spPr bwMode="auto">
            <a:xfrm>
              <a:off x="4524" y="5364"/>
              <a:ext cx="415" cy="225"/>
            </a:xfrm>
            <a:prstGeom prst="rect">
              <a:avLst/>
            </a:prstGeom>
            <a:noFill/>
            <a:ln w="9525">
              <a:noFill/>
              <a:miter lim="800000"/>
              <a:headEnd/>
              <a:tailEnd/>
            </a:ln>
          </p:spPr>
          <p:txBody>
            <a:bodyPr lIns="36000" tIns="36000" rIns="36000" bIns="0"/>
            <a:lstStyle/>
            <a:p>
              <a:r>
                <a:rPr lang="nl-NL" sz="600"/>
                <a:t>10/53</a:t>
              </a:r>
              <a:endParaRPr lang="hu-HU"/>
            </a:p>
          </p:txBody>
        </p:sp>
        <p:sp>
          <p:nvSpPr>
            <p:cNvPr id="49180" name="Text Box 26"/>
            <p:cNvSpPr txBox="1">
              <a:spLocks noChangeArrowheads="1"/>
            </p:cNvSpPr>
            <p:nvPr/>
          </p:nvSpPr>
          <p:spPr bwMode="auto">
            <a:xfrm>
              <a:off x="5333" y="5250"/>
              <a:ext cx="482" cy="225"/>
            </a:xfrm>
            <a:prstGeom prst="rect">
              <a:avLst/>
            </a:prstGeom>
            <a:noFill/>
            <a:ln w="9525">
              <a:noFill/>
              <a:miter lim="800000"/>
              <a:headEnd/>
              <a:tailEnd/>
            </a:ln>
          </p:spPr>
          <p:txBody>
            <a:bodyPr lIns="36000" tIns="36000" rIns="36000" bIns="0"/>
            <a:lstStyle/>
            <a:p>
              <a:r>
                <a:rPr lang="nl-NL" sz="600"/>
                <a:t>12/164</a:t>
              </a:r>
              <a:endParaRPr lang="hu-HU"/>
            </a:p>
          </p:txBody>
        </p:sp>
        <p:sp>
          <p:nvSpPr>
            <p:cNvPr id="49181" name="Text Box 27"/>
            <p:cNvSpPr txBox="1">
              <a:spLocks noChangeArrowheads="1"/>
            </p:cNvSpPr>
            <p:nvPr/>
          </p:nvSpPr>
          <p:spPr bwMode="auto">
            <a:xfrm>
              <a:off x="5040" y="5617"/>
              <a:ext cx="348" cy="225"/>
            </a:xfrm>
            <a:prstGeom prst="rect">
              <a:avLst/>
            </a:prstGeom>
            <a:noFill/>
            <a:ln w="9525">
              <a:noFill/>
              <a:miter lim="800000"/>
              <a:headEnd/>
              <a:tailEnd/>
            </a:ln>
          </p:spPr>
          <p:txBody>
            <a:bodyPr lIns="36000" tIns="36000" rIns="36000" bIns="0"/>
            <a:lstStyle/>
            <a:p>
              <a:r>
                <a:rPr lang="nl-NL" sz="600"/>
                <a:t>1/28</a:t>
              </a:r>
              <a:endParaRPr lang="hu-HU"/>
            </a:p>
          </p:txBody>
        </p:sp>
        <p:sp>
          <p:nvSpPr>
            <p:cNvPr id="49182" name="Text Box 28"/>
            <p:cNvSpPr txBox="1">
              <a:spLocks noChangeArrowheads="1"/>
            </p:cNvSpPr>
            <p:nvPr/>
          </p:nvSpPr>
          <p:spPr bwMode="auto">
            <a:xfrm>
              <a:off x="5082" y="6014"/>
              <a:ext cx="415" cy="225"/>
            </a:xfrm>
            <a:prstGeom prst="rect">
              <a:avLst/>
            </a:prstGeom>
            <a:noFill/>
            <a:ln w="9525">
              <a:noFill/>
              <a:miter lim="800000"/>
              <a:headEnd/>
              <a:tailEnd/>
            </a:ln>
          </p:spPr>
          <p:txBody>
            <a:bodyPr lIns="36000" tIns="36000" rIns="36000" bIns="0"/>
            <a:lstStyle/>
            <a:p>
              <a:r>
                <a:rPr lang="nl-NL" sz="600"/>
                <a:t>1/106</a:t>
              </a:r>
              <a:endParaRPr lang="hu-HU"/>
            </a:p>
          </p:txBody>
        </p:sp>
        <p:sp>
          <p:nvSpPr>
            <p:cNvPr id="49183" name="Text Box 29"/>
            <p:cNvSpPr txBox="1">
              <a:spLocks noChangeArrowheads="1"/>
            </p:cNvSpPr>
            <p:nvPr/>
          </p:nvSpPr>
          <p:spPr bwMode="auto">
            <a:xfrm>
              <a:off x="6412" y="6644"/>
              <a:ext cx="348" cy="225"/>
            </a:xfrm>
            <a:prstGeom prst="rect">
              <a:avLst/>
            </a:prstGeom>
            <a:noFill/>
            <a:ln w="9525">
              <a:noFill/>
              <a:miter lim="800000"/>
              <a:headEnd/>
              <a:tailEnd/>
            </a:ln>
          </p:spPr>
          <p:txBody>
            <a:bodyPr lIns="36000" tIns="36000" rIns="36000" bIns="0"/>
            <a:lstStyle/>
            <a:p>
              <a:r>
                <a:rPr lang="nl-NL" sz="600"/>
                <a:t>7/65</a:t>
              </a:r>
              <a:endParaRPr lang="hu-HU"/>
            </a:p>
          </p:txBody>
        </p:sp>
        <p:sp>
          <p:nvSpPr>
            <p:cNvPr id="49184" name="Text Box 30"/>
            <p:cNvSpPr txBox="1">
              <a:spLocks noChangeArrowheads="1"/>
            </p:cNvSpPr>
            <p:nvPr/>
          </p:nvSpPr>
          <p:spPr bwMode="auto">
            <a:xfrm>
              <a:off x="2975" y="6503"/>
              <a:ext cx="415" cy="225"/>
            </a:xfrm>
            <a:prstGeom prst="rect">
              <a:avLst/>
            </a:prstGeom>
            <a:noFill/>
            <a:ln w="9525">
              <a:noFill/>
              <a:miter lim="800000"/>
              <a:headEnd/>
              <a:tailEnd/>
            </a:ln>
          </p:spPr>
          <p:txBody>
            <a:bodyPr lIns="36000" tIns="36000" rIns="36000" bIns="0"/>
            <a:lstStyle/>
            <a:p>
              <a:r>
                <a:rPr lang="nl-NL" sz="600"/>
                <a:t>2/108</a:t>
              </a:r>
              <a:endParaRPr lang="hu-HU"/>
            </a:p>
          </p:txBody>
        </p:sp>
        <p:sp>
          <p:nvSpPr>
            <p:cNvPr id="49185" name="Text Box 31"/>
            <p:cNvSpPr txBox="1">
              <a:spLocks noChangeArrowheads="1"/>
            </p:cNvSpPr>
            <p:nvPr/>
          </p:nvSpPr>
          <p:spPr bwMode="auto">
            <a:xfrm>
              <a:off x="2250" y="6503"/>
              <a:ext cx="348" cy="225"/>
            </a:xfrm>
            <a:prstGeom prst="rect">
              <a:avLst/>
            </a:prstGeom>
            <a:noFill/>
            <a:ln w="9525">
              <a:noFill/>
              <a:miter lim="800000"/>
              <a:headEnd/>
              <a:tailEnd/>
            </a:ln>
          </p:spPr>
          <p:txBody>
            <a:bodyPr lIns="36000" tIns="36000" rIns="36000" bIns="0"/>
            <a:lstStyle/>
            <a:p>
              <a:r>
                <a:rPr lang="nl-NL" sz="600"/>
                <a:t>6/29</a:t>
              </a:r>
              <a:endParaRPr lang="hu-HU"/>
            </a:p>
          </p:txBody>
        </p:sp>
        <p:sp>
          <p:nvSpPr>
            <p:cNvPr id="49186" name="Text Box 32"/>
            <p:cNvSpPr txBox="1">
              <a:spLocks noChangeArrowheads="1"/>
            </p:cNvSpPr>
            <p:nvPr/>
          </p:nvSpPr>
          <p:spPr bwMode="auto">
            <a:xfrm>
              <a:off x="3309" y="4519"/>
              <a:ext cx="482" cy="225"/>
            </a:xfrm>
            <a:prstGeom prst="rect">
              <a:avLst/>
            </a:prstGeom>
            <a:noFill/>
            <a:ln w="9525">
              <a:noFill/>
              <a:miter lim="800000"/>
              <a:headEnd/>
              <a:tailEnd/>
            </a:ln>
          </p:spPr>
          <p:txBody>
            <a:bodyPr lIns="36000" tIns="36000" rIns="36000" bIns="0"/>
            <a:lstStyle/>
            <a:p>
              <a:r>
                <a:rPr lang="nl-NL" sz="600"/>
                <a:t>38/347</a:t>
              </a:r>
              <a:endParaRPr lang="hu-HU"/>
            </a:p>
          </p:txBody>
        </p:sp>
        <p:sp>
          <p:nvSpPr>
            <p:cNvPr id="49187" name="Text Box 33"/>
            <p:cNvSpPr txBox="1">
              <a:spLocks noChangeArrowheads="1"/>
            </p:cNvSpPr>
            <p:nvPr/>
          </p:nvSpPr>
          <p:spPr bwMode="auto">
            <a:xfrm>
              <a:off x="2598" y="4386"/>
              <a:ext cx="348" cy="225"/>
            </a:xfrm>
            <a:prstGeom prst="rect">
              <a:avLst/>
            </a:prstGeom>
            <a:noFill/>
            <a:ln w="9525">
              <a:noFill/>
              <a:miter lim="800000"/>
              <a:headEnd/>
              <a:tailEnd/>
            </a:ln>
          </p:spPr>
          <p:txBody>
            <a:bodyPr lIns="36000" tIns="36000" rIns="36000" bIns="0"/>
            <a:lstStyle/>
            <a:p>
              <a:r>
                <a:rPr lang="nl-NL" sz="600"/>
                <a:t>7/63</a:t>
              </a:r>
              <a:endParaRPr lang="hu-HU"/>
            </a:p>
          </p:txBody>
        </p:sp>
        <p:sp>
          <p:nvSpPr>
            <p:cNvPr id="49188" name="Freeform 34"/>
            <p:cNvSpPr>
              <a:spLocks/>
            </p:cNvSpPr>
            <p:nvPr/>
          </p:nvSpPr>
          <p:spPr bwMode="auto">
            <a:xfrm>
              <a:off x="3730" y="4886"/>
              <a:ext cx="446" cy="122"/>
            </a:xfrm>
            <a:custGeom>
              <a:avLst/>
              <a:gdLst>
                <a:gd name="T0" fmla="*/ 446 w 446"/>
                <a:gd name="T1" fmla="*/ 0 h 122"/>
                <a:gd name="T2" fmla="*/ 314 w 446"/>
                <a:gd name="T3" fmla="*/ 122 h 122"/>
                <a:gd name="T4" fmla="*/ 0 w 446"/>
                <a:gd name="T5" fmla="*/ 122 h 122"/>
                <a:gd name="T6" fmla="*/ 0 60000 65536"/>
                <a:gd name="T7" fmla="*/ 0 60000 65536"/>
                <a:gd name="T8" fmla="*/ 0 60000 65536"/>
                <a:gd name="T9" fmla="*/ 0 w 446"/>
                <a:gd name="T10" fmla="*/ 0 h 122"/>
                <a:gd name="T11" fmla="*/ 446 w 446"/>
                <a:gd name="T12" fmla="*/ 122 h 122"/>
              </a:gdLst>
              <a:ahLst/>
              <a:cxnLst>
                <a:cxn ang="T6">
                  <a:pos x="T0" y="T1"/>
                </a:cxn>
                <a:cxn ang="T7">
                  <a:pos x="T2" y="T3"/>
                </a:cxn>
                <a:cxn ang="T8">
                  <a:pos x="T4" y="T5"/>
                </a:cxn>
              </a:cxnLst>
              <a:rect l="T9" t="T10" r="T11" b="T12"/>
              <a:pathLst>
                <a:path w="446" h="122">
                  <a:moveTo>
                    <a:pt x="446" y="0"/>
                  </a:moveTo>
                  <a:lnTo>
                    <a:pt x="314" y="122"/>
                  </a:lnTo>
                  <a:lnTo>
                    <a:pt x="0" y="122"/>
                  </a:lnTo>
                </a:path>
              </a:pathLst>
            </a:custGeom>
            <a:noFill/>
            <a:ln w="9525">
              <a:solidFill>
                <a:srgbClr val="000000"/>
              </a:solidFill>
              <a:round/>
              <a:headEnd/>
              <a:tailEnd/>
            </a:ln>
          </p:spPr>
          <p:txBody>
            <a:bodyPr/>
            <a:lstStyle/>
            <a:p>
              <a:endParaRPr lang="hu-HU"/>
            </a:p>
          </p:txBody>
        </p:sp>
        <p:sp>
          <p:nvSpPr>
            <p:cNvPr id="49189" name="Text Box 35"/>
            <p:cNvSpPr txBox="1">
              <a:spLocks noChangeArrowheads="1"/>
            </p:cNvSpPr>
            <p:nvPr/>
          </p:nvSpPr>
          <p:spPr bwMode="auto">
            <a:xfrm>
              <a:off x="6218" y="5842"/>
              <a:ext cx="348" cy="225"/>
            </a:xfrm>
            <a:prstGeom prst="rect">
              <a:avLst/>
            </a:prstGeom>
            <a:noFill/>
            <a:ln w="9525">
              <a:noFill/>
              <a:miter lim="800000"/>
              <a:headEnd/>
              <a:tailEnd/>
            </a:ln>
          </p:spPr>
          <p:txBody>
            <a:bodyPr lIns="36000" tIns="36000" rIns="36000" bIns="0"/>
            <a:lstStyle/>
            <a:p>
              <a:r>
                <a:rPr lang="nl-NL" sz="600"/>
                <a:t>0/18</a:t>
              </a:r>
              <a:endParaRPr lang="hu-HU"/>
            </a:p>
          </p:txBody>
        </p:sp>
        <p:sp>
          <p:nvSpPr>
            <p:cNvPr id="49190" name="Text Box 36"/>
            <p:cNvSpPr txBox="1">
              <a:spLocks noChangeArrowheads="1"/>
            </p:cNvSpPr>
            <p:nvPr/>
          </p:nvSpPr>
          <p:spPr bwMode="auto">
            <a:xfrm>
              <a:off x="5962" y="4567"/>
              <a:ext cx="348" cy="225"/>
            </a:xfrm>
            <a:prstGeom prst="rect">
              <a:avLst/>
            </a:prstGeom>
            <a:noFill/>
            <a:ln w="9525">
              <a:noFill/>
              <a:miter lim="800000"/>
              <a:headEnd/>
              <a:tailEnd/>
            </a:ln>
          </p:spPr>
          <p:txBody>
            <a:bodyPr lIns="36000" tIns="36000" rIns="36000" bIns="0"/>
            <a:lstStyle/>
            <a:p>
              <a:r>
                <a:rPr lang="nl-NL" sz="600"/>
                <a:t>1/10</a:t>
              </a:r>
              <a:endParaRPr lang="hu-HU"/>
            </a:p>
          </p:txBody>
        </p:sp>
        <p:sp>
          <p:nvSpPr>
            <p:cNvPr id="49191" name="Text Box 37"/>
            <p:cNvSpPr txBox="1">
              <a:spLocks noChangeArrowheads="1"/>
            </p:cNvSpPr>
            <p:nvPr/>
          </p:nvSpPr>
          <p:spPr bwMode="auto">
            <a:xfrm>
              <a:off x="6658" y="3539"/>
              <a:ext cx="281" cy="225"/>
            </a:xfrm>
            <a:prstGeom prst="rect">
              <a:avLst/>
            </a:prstGeom>
            <a:noFill/>
            <a:ln w="9525">
              <a:noFill/>
              <a:miter lim="800000"/>
              <a:headEnd/>
              <a:tailEnd/>
            </a:ln>
          </p:spPr>
          <p:txBody>
            <a:bodyPr lIns="36000" tIns="36000" rIns="36000" bIns="0"/>
            <a:lstStyle/>
            <a:p>
              <a:r>
                <a:rPr lang="nl-NL" sz="600"/>
                <a:t>3/7</a:t>
              </a:r>
              <a:endParaRPr lang="hu-HU"/>
            </a:p>
          </p:txBody>
        </p:sp>
        <p:sp>
          <p:nvSpPr>
            <p:cNvPr id="49192" name="Text Box 38"/>
            <p:cNvSpPr txBox="1">
              <a:spLocks noChangeArrowheads="1"/>
            </p:cNvSpPr>
            <p:nvPr/>
          </p:nvSpPr>
          <p:spPr bwMode="auto">
            <a:xfrm>
              <a:off x="2711" y="1978"/>
              <a:ext cx="466" cy="263"/>
            </a:xfrm>
            <a:prstGeom prst="rect">
              <a:avLst/>
            </a:prstGeom>
            <a:noFill/>
            <a:ln w="9525">
              <a:noFill/>
              <a:miter lim="800000"/>
              <a:headEnd/>
              <a:tailEnd/>
            </a:ln>
          </p:spPr>
          <p:txBody>
            <a:bodyPr lIns="0" tIns="0" rIns="0" bIns="0"/>
            <a:lstStyle/>
            <a:p>
              <a:r>
                <a:rPr lang="nl-NL" sz="600"/>
                <a:t>0%</a:t>
              </a:r>
              <a:endParaRPr lang="hu-HU"/>
            </a:p>
          </p:txBody>
        </p:sp>
        <p:sp>
          <p:nvSpPr>
            <p:cNvPr id="49193" name="Text Box 39"/>
            <p:cNvSpPr txBox="1">
              <a:spLocks noChangeArrowheads="1"/>
            </p:cNvSpPr>
            <p:nvPr/>
          </p:nvSpPr>
          <p:spPr bwMode="auto">
            <a:xfrm>
              <a:off x="2711" y="2218"/>
              <a:ext cx="598" cy="263"/>
            </a:xfrm>
            <a:prstGeom prst="rect">
              <a:avLst/>
            </a:prstGeom>
            <a:noFill/>
            <a:ln w="9525">
              <a:noFill/>
              <a:miter lim="800000"/>
              <a:headEnd/>
              <a:tailEnd/>
            </a:ln>
          </p:spPr>
          <p:txBody>
            <a:bodyPr lIns="0" tIns="0" rIns="0" bIns="0"/>
            <a:lstStyle/>
            <a:p>
              <a:r>
                <a:rPr lang="nl-NL" sz="600"/>
                <a:t>1 - 10%</a:t>
              </a:r>
              <a:endParaRPr lang="hu-HU"/>
            </a:p>
          </p:txBody>
        </p:sp>
        <p:sp>
          <p:nvSpPr>
            <p:cNvPr id="49194" name="Text Box 40"/>
            <p:cNvSpPr txBox="1">
              <a:spLocks noChangeArrowheads="1"/>
            </p:cNvSpPr>
            <p:nvPr/>
          </p:nvSpPr>
          <p:spPr bwMode="auto">
            <a:xfrm>
              <a:off x="2711" y="2456"/>
              <a:ext cx="760" cy="263"/>
            </a:xfrm>
            <a:prstGeom prst="rect">
              <a:avLst/>
            </a:prstGeom>
            <a:noFill/>
            <a:ln w="9525">
              <a:noFill/>
              <a:miter lim="800000"/>
              <a:headEnd/>
              <a:tailEnd/>
            </a:ln>
          </p:spPr>
          <p:txBody>
            <a:bodyPr lIns="0" tIns="0" rIns="0" bIns="0"/>
            <a:lstStyle/>
            <a:p>
              <a:r>
                <a:rPr lang="nl-NL" sz="600"/>
                <a:t>11 - 20%</a:t>
              </a:r>
              <a:endParaRPr lang="hu-HU"/>
            </a:p>
          </p:txBody>
        </p:sp>
        <p:sp>
          <p:nvSpPr>
            <p:cNvPr id="49195" name="Text Box 41"/>
            <p:cNvSpPr txBox="1">
              <a:spLocks noChangeArrowheads="1"/>
            </p:cNvSpPr>
            <p:nvPr/>
          </p:nvSpPr>
          <p:spPr bwMode="auto">
            <a:xfrm>
              <a:off x="2711" y="2700"/>
              <a:ext cx="679" cy="263"/>
            </a:xfrm>
            <a:prstGeom prst="rect">
              <a:avLst/>
            </a:prstGeom>
            <a:noFill/>
            <a:ln w="9525">
              <a:noFill/>
              <a:miter lim="800000"/>
              <a:headEnd/>
              <a:tailEnd/>
            </a:ln>
          </p:spPr>
          <p:txBody>
            <a:bodyPr lIns="0" tIns="0" rIns="0" bIns="0"/>
            <a:lstStyle/>
            <a:p>
              <a:r>
                <a:rPr lang="nl-NL" sz="600"/>
                <a:t>21 - 30%</a:t>
              </a:r>
              <a:endParaRPr lang="hu-HU"/>
            </a:p>
          </p:txBody>
        </p:sp>
        <p:sp>
          <p:nvSpPr>
            <p:cNvPr id="49196" name="Text Box 42"/>
            <p:cNvSpPr txBox="1">
              <a:spLocks noChangeArrowheads="1"/>
            </p:cNvSpPr>
            <p:nvPr/>
          </p:nvSpPr>
          <p:spPr bwMode="auto">
            <a:xfrm>
              <a:off x="2711" y="2941"/>
              <a:ext cx="882" cy="263"/>
            </a:xfrm>
            <a:prstGeom prst="rect">
              <a:avLst/>
            </a:prstGeom>
            <a:noFill/>
            <a:ln w="9525">
              <a:noFill/>
              <a:miter lim="800000"/>
              <a:headEnd/>
              <a:tailEnd/>
            </a:ln>
          </p:spPr>
          <p:txBody>
            <a:bodyPr lIns="0" tIns="0" rIns="0" bIns="0"/>
            <a:lstStyle/>
            <a:p>
              <a:r>
                <a:rPr lang="nl-NL" sz="600"/>
                <a:t>31 - 40%</a:t>
              </a:r>
              <a:endParaRPr lang="hu-HU"/>
            </a:p>
          </p:txBody>
        </p:sp>
        <p:sp>
          <p:nvSpPr>
            <p:cNvPr id="49197" name="Text Box 43"/>
            <p:cNvSpPr txBox="1">
              <a:spLocks noChangeArrowheads="1"/>
            </p:cNvSpPr>
            <p:nvPr/>
          </p:nvSpPr>
          <p:spPr bwMode="auto">
            <a:xfrm>
              <a:off x="2711" y="3194"/>
              <a:ext cx="466" cy="263"/>
            </a:xfrm>
            <a:prstGeom prst="rect">
              <a:avLst/>
            </a:prstGeom>
            <a:noFill/>
            <a:ln w="9525">
              <a:noFill/>
              <a:miter lim="800000"/>
              <a:headEnd/>
              <a:tailEnd/>
            </a:ln>
          </p:spPr>
          <p:txBody>
            <a:bodyPr lIns="0" tIns="0" rIns="0" bIns="0"/>
            <a:lstStyle/>
            <a:p>
              <a:r>
                <a:rPr lang="nl-NL" sz="600"/>
                <a:t>&gt;40%</a:t>
              </a:r>
              <a:endParaRPr lang="hu-HU"/>
            </a:p>
          </p:txBody>
        </p:sp>
        <p:pic>
          <p:nvPicPr>
            <p:cNvPr id="49198" name="Picture 44"/>
            <p:cNvPicPr>
              <a:picLocks noChangeAspect="1" noChangeArrowheads="1"/>
            </p:cNvPicPr>
            <p:nvPr/>
          </p:nvPicPr>
          <p:blipFill>
            <a:blip r:embed="rId3" cstate="print"/>
            <a:srcRect/>
            <a:stretch>
              <a:fillRect/>
            </a:stretch>
          </p:blipFill>
          <p:spPr bwMode="auto">
            <a:xfrm>
              <a:off x="2075" y="1939"/>
              <a:ext cx="606" cy="1647"/>
            </a:xfrm>
            <a:prstGeom prst="rect">
              <a:avLst/>
            </a:prstGeom>
            <a:noFill/>
            <a:ln w="9525">
              <a:noFill/>
              <a:miter lim="800000"/>
              <a:headEnd/>
              <a:tailEnd/>
            </a:ln>
          </p:spPr>
        </p:pic>
        <p:sp>
          <p:nvSpPr>
            <p:cNvPr id="49199" name="Text Box 45"/>
            <p:cNvSpPr txBox="1">
              <a:spLocks noChangeArrowheads="1"/>
            </p:cNvSpPr>
            <p:nvPr/>
          </p:nvSpPr>
          <p:spPr bwMode="auto">
            <a:xfrm>
              <a:off x="2711" y="3424"/>
              <a:ext cx="740" cy="263"/>
            </a:xfrm>
            <a:prstGeom prst="rect">
              <a:avLst/>
            </a:prstGeom>
            <a:noFill/>
            <a:ln w="9525">
              <a:noFill/>
              <a:miter lim="800000"/>
              <a:headEnd/>
              <a:tailEnd/>
            </a:ln>
          </p:spPr>
          <p:txBody>
            <a:bodyPr lIns="0" tIns="0" rIns="0" bIns="0"/>
            <a:lstStyle/>
            <a:p>
              <a:r>
                <a:rPr lang="hu-HU" sz="600"/>
                <a:t>No report</a:t>
              </a:r>
              <a:endParaRPr lang="hu-HU"/>
            </a:p>
          </p:txBody>
        </p:sp>
        <p:sp>
          <p:nvSpPr>
            <p:cNvPr id="49200" name="Rectangle 46"/>
            <p:cNvSpPr>
              <a:spLocks noChangeArrowheads="1"/>
            </p:cNvSpPr>
            <p:nvPr/>
          </p:nvSpPr>
          <p:spPr bwMode="auto">
            <a:xfrm>
              <a:off x="1892" y="1380"/>
              <a:ext cx="8173" cy="6268"/>
            </a:xfrm>
            <a:prstGeom prst="rect">
              <a:avLst/>
            </a:prstGeom>
            <a:noFill/>
            <a:ln w="9525">
              <a:solidFill>
                <a:srgbClr val="000000"/>
              </a:solidFill>
              <a:miter lim="800000"/>
              <a:headEnd/>
              <a:tailEnd/>
            </a:ln>
          </p:spPr>
          <p:txBody>
            <a:bodyPr/>
            <a:lstStyle/>
            <a:p>
              <a:endParaRPr lang="hu-HU"/>
            </a:p>
          </p:txBody>
        </p:sp>
        <p:sp>
          <p:nvSpPr>
            <p:cNvPr id="49201" name="Text Box 47"/>
            <p:cNvSpPr txBox="1">
              <a:spLocks noChangeArrowheads="1"/>
            </p:cNvSpPr>
            <p:nvPr/>
          </p:nvSpPr>
          <p:spPr bwMode="auto">
            <a:xfrm>
              <a:off x="1946" y="1489"/>
              <a:ext cx="1632" cy="2282"/>
            </a:xfrm>
            <a:prstGeom prst="rect">
              <a:avLst/>
            </a:prstGeom>
            <a:noFill/>
            <a:ln w="9525">
              <a:noFill/>
              <a:miter lim="800000"/>
              <a:headEnd/>
              <a:tailEnd/>
            </a:ln>
          </p:spPr>
          <p:txBody>
            <a:bodyPr/>
            <a:lstStyle/>
            <a:p>
              <a:r>
                <a:rPr lang="hu-HU" sz="600"/>
                <a:t>Color coding proportion resistant A(H1N1)</a:t>
              </a:r>
              <a:endParaRPr lang="hu-HU"/>
            </a:p>
          </p:txBody>
        </p:sp>
        <p:pic>
          <p:nvPicPr>
            <p:cNvPr id="49202" name="Picture 48"/>
            <p:cNvPicPr>
              <a:picLocks noChangeAspect="1" noChangeArrowheads="1"/>
            </p:cNvPicPr>
            <p:nvPr/>
          </p:nvPicPr>
          <p:blipFill>
            <a:blip r:embed="rId4" cstate="print"/>
            <a:srcRect/>
            <a:stretch>
              <a:fillRect/>
            </a:stretch>
          </p:blipFill>
          <p:spPr bwMode="auto">
            <a:xfrm>
              <a:off x="8041" y="1418"/>
              <a:ext cx="1978" cy="3325"/>
            </a:xfrm>
            <a:prstGeom prst="rect">
              <a:avLst/>
            </a:prstGeom>
            <a:noFill/>
            <a:ln w="9525">
              <a:noFill/>
              <a:miter lim="800000"/>
              <a:headEnd/>
              <a:tailEnd/>
            </a:ln>
          </p:spPr>
        </p:pic>
      </p:grpSp>
      <p:sp>
        <p:nvSpPr>
          <p:cNvPr id="49" name="Left Arrow 48"/>
          <p:cNvSpPr/>
          <p:nvPr/>
        </p:nvSpPr>
        <p:spPr>
          <a:xfrm>
            <a:off x="5867400" y="836613"/>
            <a:ext cx="2952750" cy="16557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b="1" dirty="0">
                <a:solidFill>
                  <a:schemeClr val="bg1"/>
                </a:solidFill>
              </a:rPr>
              <a:t>% REZISZTENCIA  KÜLÖNBÖZŐ ORSZÁGOKBAN</a:t>
            </a:r>
          </a:p>
        </p:txBody>
      </p:sp>
      <p:sp>
        <p:nvSpPr>
          <p:cNvPr id="49157" name="TextBox 49"/>
          <p:cNvSpPr txBox="1">
            <a:spLocks noChangeArrowheads="1"/>
          </p:cNvSpPr>
          <p:nvPr/>
        </p:nvSpPr>
        <p:spPr bwMode="auto">
          <a:xfrm>
            <a:off x="6372225" y="2708275"/>
            <a:ext cx="2520950" cy="1477963"/>
          </a:xfrm>
          <a:prstGeom prst="rect">
            <a:avLst/>
          </a:prstGeom>
          <a:noFill/>
          <a:ln w="9525">
            <a:noFill/>
            <a:miter lim="800000"/>
            <a:headEnd/>
            <a:tailEnd/>
          </a:ln>
        </p:spPr>
        <p:txBody>
          <a:bodyPr>
            <a:spAutoFit/>
          </a:bodyPr>
          <a:lstStyle/>
          <a:p>
            <a:r>
              <a:rPr lang="hu-HU" b="1">
                <a:solidFill>
                  <a:srgbClr val="FFFF00"/>
                </a:solidFill>
              </a:rPr>
              <a:t>OK-OKOZAT: PREVENTIV EGÉSZSÉGES CSALÁDTAGOK KEZELÉSE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512763"/>
            <a:ext cx="8229600" cy="914400"/>
          </a:xfrm>
        </p:spPr>
        <p:txBody>
          <a:bodyPr/>
          <a:lstStyle/>
          <a:p>
            <a:pPr eaLnBrk="1" fontAlgn="auto" hangingPunct="1">
              <a:spcAft>
                <a:spcPts val="0"/>
              </a:spcAft>
              <a:defRPr/>
            </a:pPr>
            <a:r>
              <a:rPr lang="hu-HU" smtClean="0">
                <a:solidFill>
                  <a:schemeClr val="tx2">
                    <a:satMod val="200000"/>
                  </a:schemeClr>
                </a:solidFill>
              </a:rPr>
              <a:t>Bodza_elderberry_Antivirin</a:t>
            </a:r>
          </a:p>
        </p:txBody>
      </p:sp>
      <p:sp>
        <p:nvSpPr>
          <p:cNvPr id="50179" name="Rectangle 3"/>
          <p:cNvSpPr>
            <a:spLocks noGrp="1" noChangeArrowheads="1"/>
          </p:cNvSpPr>
          <p:nvPr>
            <p:ph type="body" sz="half" idx="1"/>
          </p:nvPr>
        </p:nvSpPr>
        <p:spPr>
          <a:xfrm>
            <a:off x="465138" y="1770063"/>
            <a:ext cx="4038600" cy="4525962"/>
          </a:xfrm>
        </p:spPr>
        <p:txBody>
          <a:bodyPr/>
          <a:lstStyle/>
          <a:p>
            <a:pPr eaLnBrk="1" hangingPunct="1"/>
            <a:endParaRPr lang="hu-HU" smtClean="0"/>
          </a:p>
        </p:txBody>
      </p:sp>
      <p:sp>
        <p:nvSpPr>
          <p:cNvPr id="50180" name="Rectangle 4"/>
          <p:cNvSpPr>
            <a:spLocks noGrp="1" noChangeArrowheads="1"/>
          </p:cNvSpPr>
          <p:nvPr>
            <p:ph type="body" sz="half" idx="2"/>
          </p:nvPr>
        </p:nvSpPr>
        <p:spPr>
          <a:xfrm>
            <a:off x="6156325" y="1600200"/>
            <a:ext cx="2530475" cy="4530725"/>
          </a:xfrm>
        </p:spPr>
        <p:txBody>
          <a:bodyPr/>
          <a:lstStyle/>
          <a:p>
            <a:pPr eaLnBrk="1" hangingPunct="1"/>
            <a:r>
              <a:rPr lang="hu-HU" smtClean="0"/>
              <a:t>Sambucol</a:t>
            </a:r>
          </a:p>
          <a:p>
            <a:pPr eaLnBrk="1" hangingPunct="1"/>
            <a:r>
              <a:rPr lang="hu-HU" smtClean="0"/>
              <a:t>Sambucus nigra L</a:t>
            </a:r>
          </a:p>
          <a:p>
            <a:pPr eaLnBrk="1" hangingPunct="1"/>
            <a:endParaRPr lang="hu-HU" smtClean="0"/>
          </a:p>
        </p:txBody>
      </p:sp>
      <p:pic>
        <p:nvPicPr>
          <p:cNvPr id="50181" name="Picture 5" descr="10038472-elderberry-extract-highly-effective-against-flu"/>
          <p:cNvPicPr>
            <a:picLocks noChangeAspect="1" noChangeArrowheads="1"/>
          </p:cNvPicPr>
          <p:nvPr/>
        </p:nvPicPr>
        <p:blipFill>
          <a:blip r:embed="rId3" cstate="print"/>
          <a:srcRect/>
          <a:stretch>
            <a:fillRect/>
          </a:stretch>
        </p:blipFill>
        <p:spPr bwMode="auto">
          <a:xfrm>
            <a:off x="539750" y="1628775"/>
            <a:ext cx="4968875"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type="title"/>
          </p:nvPr>
        </p:nvPicPr>
        <p:blipFill>
          <a:blip r:embed="rId3" cstate="print"/>
          <a:srcRect/>
          <a:stretch>
            <a:fillRect/>
          </a:stretch>
        </p:blipFill>
        <p:spPr bwMode="auto">
          <a:xfrm>
            <a:off x="468313" y="0"/>
            <a:ext cx="8229600" cy="1785938"/>
          </a:xfrm>
        </p:spPr>
      </p:pic>
      <p:pic>
        <p:nvPicPr>
          <p:cNvPr id="51203" name="Picture 3"/>
          <p:cNvPicPr>
            <a:picLocks noGrp="1" noChangeAspect="1" noChangeArrowheads="1"/>
          </p:cNvPicPr>
          <p:nvPr>
            <p:ph type="body" idx="1"/>
          </p:nvPr>
        </p:nvPicPr>
        <p:blipFill>
          <a:blip r:embed="rId4" cstate="print"/>
          <a:srcRect/>
          <a:stretch>
            <a:fillRect/>
          </a:stretch>
        </p:blipFill>
        <p:spPr>
          <a:xfrm>
            <a:off x="539750" y="2474913"/>
            <a:ext cx="8229600" cy="4383087"/>
          </a:xfrm>
        </p:spPr>
      </p:pic>
      <p:pic>
        <p:nvPicPr>
          <p:cNvPr id="51204" name="Picture 4" descr="kasvirag"/>
          <p:cNvPicPr>
            <a:picLocks noChangeAspect="1" noChangeArrowheads="1"/>
          </p:cNvPicPr>
          <p:nvPr/>
        </p:nvPicPr>
        <p:blipFill>
          <a:blip r:embed="rId5" cstate="print"/>
          <a:srcRect/>
          <a:stretch>
            <a:fillRect/>
          </a:stretch>
        </p:blipFill>
        <p:spPr bwMode="auto">
          <a:xfrm>
            <a:off x="5724525" y="2492375"/>
            <a:ext cx="3024188" cy="2663825"/>
          </a:xfrm>
          <a:prstGeom prst="rect">
            <a:avLst/>
          </a:prstGeom>
          <a:noFill/>
          <a:ln w="9525">
            <a:noFill/>
            <a:miter lim="800000"/>
            <a:headEnd/>
            <a:tailEnd/>
          </a:ln>
        </p:spPr>
      </p:pic>
      <p:sp>
        <p:nvSpPr>
          <p:cNvPr id="51205" name="Text Box 5"/>
          <p:cNvSpPr txBox="1">
            <a:spLocks noChangeArrowheads="1"/>
          </p:cNvSpPr>
          <p:nvPr/>
        </p:nvSpPr>
        <p:spPr bwMode="auto">
          <a:xfrm>
            <a:off x="468313" y="1773238"/>
            <a:ext cx="8675687" cy="641350"/>
          </a:xfrm>
          <a:prstGeom prst="rect">
            <a:avLst/>
          </a:prstGeom>
          <a:noFill/>
          <a:ln w="9525">
            <a:noFill/>
            <a:miter lim="800000"/>
            <a:headEnd/>
            <a:tailEnd/>
          </a:ln>
        </p:spPr>
        <p:txBody>
          <a:bodyPr>
            <a:spAutoFit/>
          </a:bodyPr>
          <a:lstStyle/>
          <a:p>
            <a:pPr>
              <a:spcBef>
                <a:spcPct val="50000"/>
              </a:spcBef>
            </a:pPr>
            <a:r>
              <a:rPr lang="hu-HU">
                <a:latin typeface="Corbel" pitchFamily="34" charset="0"/>
              </a:rPr>
              <a:t>BÍBOR KASVIRÁG Neve a görög echinos (sündisznó) szóból származik (Tavaszi friss gyökerek kivonata).</a:t>
            </a:r>
          </a:p>
        </p:txBody>
      </p:sp>
      <p:sp>
        <p:nvSpPr>
          <p:cNvPr id="51206" name="TextBox 5"/>
          <p:cNvSpPr txBox="1">
            <a:spLocks noChangeArrowheads="1"/>
          </p:cNvSpPr>
          <p:nvPr/>
        </p:nvSpPr>
        <p:spPr bwMode="auto">
          <a:xfrm>
            <a:off x="2700338" y="2636838"/>
            <a:ext cx="2663825" cy="369887"/>
          </a:xfrm>
          <a:prstGeom prst="rect">
            <a:avLst/>
          </a:prstGeom>
          <a:noFill/>
          <a:ln w="9525">
            <a:noFill/>
            <a:miter lim="800000"/>
            <a:headEnd/>
            <a:tailEnd/>
          </a:ln>
        </p:spPr>
        <p:txBody>
          <a:bodyPr>
            <a:spAutoFit/>
          </a:bodyPr>
          <a:lstStyle/>
          <a:p>
            <a:r>
              <a:rPr lang="hu-HU" b="1" i="1">
                <a:solidFill>
                  <a:srgbClr val="FF0000"/>
                </a:solidFill>
              </a:rPr>
              <a:t>Echinacea purpurea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675687" cy="1700213"/>
          </a:xfrm>
        </p:spPr>
        <p:txBody>
          <a:bodyPr/>
          <a:lstStyle/>
          <a:p>
            <a:pPr>
              <a:defRPr/>
            </a:pPr>
            <a:r>
              <a:rPr lang="hu-HU" sz="1800" dirty="0" smtClean="0">
                <a:hlinkClick r:id="rId2" action="ppaction://hlinkfile"/>
              </a:rPr>
              <a:t>Ortigoza MB</a:t>
            </a:r>
            <a:r>
              <a:rPr lang="hu-HU" sz="1800" dirty="0" smtClean="0"/>
              <a:t>, </a:t>
            </a:r>
            <a:r>
              <a:rPr lang="hu-HU" sz="1800" dirty="0" smtClean="0">
                <a:hlinkClick r:id="rId3" action="ppaction://hlinkfile"/>
              </a:rPr>
              <a:t>Dibben O</a:t>
            </a:r>
            <a:r>
              <a:rPr lang="hu-HU" sz="1800" dirty="0" smtClean="0"/>
              <a:t>, </a:t>
            </a:r>
            <a:r>
              <a:rPr lang="hu-HU" sz="1800" dirty="0" smtClean="0">
                <a:hlinkClick r:id="rId4" action="ppaction://hlinkfile"/>
              </a:rPr>
              <a:t>Maamary J</a:t>
            </a:r>
            <a:r>
              <a:rPr lang="hu-HU" sz="1800" dirty="0" smtClean="0"/>
              <a:t>, </a:t>
            </a:r>
            <a:r>
              <a:rPr lang="hu-HU" sz="1800" dirty="0" smtClean="0">
                <a:hlinkClick r:id="rId5" action="ppaction://hlinkfile"/>
              </a:rPr>
              <a:t>Martinez-Gil L</a:t>
            </a:r>
            <a:r>
              <a:rPr lang="hu-HU" sz="1800" dirty="0" smtClean="0"/>
              <a:t>, </a:t>
            </a:r>
            <a:r>
              <a:rPr lang="hu-HU" sz="1800" dirty="0" smtClean="0">
                <a:hlinkClick r:id="rId6" action="ppaction://hlinkfile"/>
              </a:rPr>
              <a:t>Leyva-Grado VH</a:t>
            </a:r>
            <a:r>
              <a:rPr lang="hu-HU" sz="1800" dirty="0" smtClean="0"/>
              <a:t>, </a:t>
            </a:r>
            <a:r>
              <a:rPr lang="hu-HU" sz="1800" dirty="0" smtClean="0">
                <a:hlinkClick r:id="rId7" action="ppaction://hlinkfile"/>
              </a:rPr>
              <a:t>Abreu P Jr</a:t>
            </a:r>
            <a:r>
              <a:rPr lang="hu-HU" sz="1800" dirty="0" smtClean="0"/>
              <a:t>, </a:t>
            </a:r>
            <a:r>
              <a:rPr lang="hu-HU" sz="1800" dirty="0" smtClean="0">
                <a:hlinkClick r:id="rId8" action="ppaction://hlinkfile"/>
              </a:rPr>
              <a:t>Ayllon J</a:t>
            </a:r>
            <a:r>
              <a:rPr lang="hu-HU" sz="1800" dirty="0" smtClean="0"/>
              <a:t>, </a:t>
            </a:r>
            <a:r>
              <a:rPr lang="hu-HU" sz="1800" dirty="0" smtClean="0">
                <a:hlinkClick r:id="rId9" action="ppaction://hlinkfile"/>
              </a:rPr>
              <a:t>Palese P</a:t>
            </a:r>
            <a:r>
              <a:rPr lang="hu-HU" sz="1800" dirty="0" smtClean="0"/>
              <a:t>, </a:t>
            </a:r>
            <a:r>
              <a:rPr lang="hu-HU" sz="1800" dirty="0" smtClean="0">
                <a:hlinkClick r:id="rId10" action="ppaction://hlinkfile"/>
              </a:rPr>
              <a:t>Shaw ML</a:t>
            </a:r>
            <a:r>
              <a:rPr lang="hu-HU" sz="1800" dirty="0" smtClean="0"/>
              <a:t>.: </a:t>
            </a:r>
            <a:r>
              <a:rPr lang="en-US" sz="1800" b="1" dirty="0" smtClean="0"/>
              <a:t>A Novel Small Molecule Inhibitor of Influenza A Viruses that Targets Polymerase Function and Indirectly Induces Interferon.</a:t>
            </a:r>
            <a:r>
              <a:rPr lang="hu-HU" sz="1800" b="1" dirty="0" smtClean="0"/>
              <a:t> </a:t>
            </a:r>
            <a:r>
              <a:rPr lang="pt-BR" sz="1800" dirty="0" smtClean="0">
                <a:hlinkClick r:id="rId11" action="ppaction://hlinkfile" tooltip="PLoS pathogens."/>
              </a:rPr>
              <a:t>PLoS Pathog.</a:t>
            </a:r>
            <a:r>
              <a:rPr lang="pt-BR" sz="1800" dirty="0" smtClean="0"/>
              <a:t> 2012 Apr;</a:t>
            </a:r>
            <a:r>
              <a:rPr lang="hu-HU" sz="1800" dirty="0" smtClean="0"/>
              <a:t> </a:t>
            </a:r>
            <a:r>
              <a:rPr lang="pt-BR" sz="1800" dirty="0" smtClean="0"/>
              <a:t>8</a:t>
            </a:r>
            <a:r>
              <a:rPr lang="hu-HU" sz="1800" dirty="0" smtClean="0"/>
              <a:t> </a:t>
            </a:r>
            <a:r>
              <a:rPr lang="pt-BR" sz="1800" dirty="0" smtClean="0"/>
              <a:t>(4):</a:t>
            </a:r>
            <a:r>
              <a:rPr lang="hu-HU" sz="1800" dirty="0" smtClean="0"/>
              <a:t> </a:t>
            </a:r>
            <a:r>
              <a:rPr lang="pt-BR" sz="1800" dirty="0" smtClean="0"/>
              <a:t>e1002668.</a:t>
            </a:r>
            <a:r>
              <a:rPr lang="hu-HU" sz="1800" dirty="0" smtClean="0"/>
              <a:t> </a:t>
            </a:r>
            <a:br>
              <a:rPr lang="hu-HU" sz="1800" dirty="0" smtClean="0"/>
            </a:br>
            <a:r>
              <a:rPr lang="hu-HU" sz="1800" b="1" dirty="0" smtClean="0">
                <a:solidFill>
                  <a:srgbClr val="FFFF00"/>
                </a:solidFill>
              </a:rPr>
              <a:t>AZ ASN2 AZ RNS-FÜGGŐ RNS POLIMERÁZ P1 ALEGYSÉGÉT GÁTOLJA, ÉS KÖZVETETTEN INTERFERONT INDUKÁL. KÍSÉRLETI ÁLLATBAN RÉSZLEGES HATÁSA VAN.</a:t>
            </a:r>
            <a:br>
              <a:rPr lang="hu-HU" sz="1800" b="1" dirty="0" smtClean="0">
                <a:solidFill>
                  <a:srgbClr val="FFFF00"/>
                </a:solidFill>
              </a:rPr>
            </a:br>
            <a:r>
              <a:rPr lang="en-US" sz="1800" b="1" dirty="0" smtClean="0"/>
              <a:t/>
            </a:r>
            <a:br>
              <a:rPr lang="en-US" sz="1800" b="1" dirty="0" smtClean="0"/>
            </a:br>
            <a:r>
              <a:rPr lang="hu-HU" sz="1800" dirty="0" smtClean="0"/>
              <a:t/>
            </a:r>
            <a:br>
              <a:rPr lang="hu-HU" sz="1800" dirty="0" smtClean="0"/>
            </a:br>
            <a:endParaRPr lang="hu-HU" sz="1800" dirty="0"/>
          </a:p>
        </p:txBody>
      </p:sp>
      <p:pic>
        <p:nvPicPr>
          <p:cNvPr id="52227" name="Picture 2"/>
          <p:cNvPicPr>
            <a:picLocks noGrp="1" noChangeAspect="1" noChangeArrowheads="1"/>
          </p:cNvPicPr>
          <p:nvPr>
            <p:ph idx="1"/>
          </p:nvPr>
        </p:nvPicPr>
        <p:blipFill>
          <a:blip r:embed="rId12" cstate="print"/>
          <a:srcRect/>
          <a:stretch>
            <a:fillRect/>
          </a:stretch>
        </p:blipFill>
        <p:spPr>
          <a:xfrm>
            <a:off x="927100" y="1784350"/>
            <a:ext cx="7747000" cy="4572000"/>
          </a:xfrm>
        </p:spPr>
      </p:pic>
      <p:sp>
        <p:nvSpPr>
          <p:cNvPr id="52228" name="TextBox 4"/>
          <p:cNvSpPr txBox="1">
            <a:spLocks noChangeArrowheads="1"/>
          </p:cNvSpPr>
          <p:nvPr/>
        </p:nvSpPr>
        <p:spPr bwMode="auto">
          <a:xfrm>
            <a:off x="6264275" y="4149725"/>
            <a:ext cx="2879725" cy="2308225"/>
          </a:xfrm>
          <a:prstGeom prst="rect">
            <a:avLst/>
          </a:prstGeom>
          <a:solidFill>
            <a:schemeClr val="tx1"/>
          </a:solidFill>
          <a:ln w="9525">
            <a:noFill/>
            <a:miter lim="800000"/>
            <a:headEnd/>
            <a:tailEnd/>
          </a:ln>
        </p:spPr>
        <p:txBody>
          <a:bodyPr>
            <a:spAutoFit/>
          </a:bodyPr>
          <a:lstStyle/>
          <a:p>
            <a:r>
              <a:rPr lang="hu-HU" b="1">
                <a:solidFill>
                  <a:srgbClr val="FF0000"/>
                </a:solidFill>
              </a:rPr>
              <a:t>INTERFERON TERMELŐDÉS CSAK INFLUENZA VÍRUS JELENLÉTÉBEN TÖRTÉNIK, HA AZ NS1 GÉN HIBÁS, ÉS AZT NEM TUDJA AKADÁLYOZNI.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p:nvPr>
        </p:nvSpPr>
        <p:spPr>
          <a:xfrm>
            <a:off x="457200" y="188913"/>
            <a:ext cx="8507413" cy="6480175"/>
          </a:xfrm>
          <a:solidFill>
            <a:schemeClr val="bg1"/>
          </a:solidFill>
        </p:spPr>
        <p:txBody>
          <a:bodyPr/>
          <a:lstStyle/>
          <a:p>
            <a:pPr>
              <a:defRPr/>
            </a:pPr>
            <a:r>
              <a:rPr lang="hu-HU" sz="2000" b="1" u="sng" dirty="0">
                <a:solidFill>
                  <a:srgbClr val="FFFF00"/>
                </a:solidFill>
                <a:effectLst>
                  <a:outerShdw blurRad="38100" dist="38100" dir="2700000" algn="tl">
                    <a:srgbClr val="FFFFFF"/>
                  </a:outerShdw>
                </a:effectLst>
              </a:rPr>
              <a:t>RSV	</a:t>
            </a:r>
            <a:r>
              <a:rPr lang="hu-HU" sz="2000" b="1" u="sng" dirty="0" smtClean="0">
                <a:solidFill>
                  <a:srgbClr val="FFFF00"/>
                </a:solidFill>
                <a:effectLst>
                  <a:outerShdw blurRad="38100" dist="38100" dir="2700000" algn="tl">
                    <a:srgbClr val="FFFFFF"/>
                  </a:outerShdw>
                </a:effectLst>
              </a:rPr>
              <a:t>, légúti óriássejtes vírus (respiratory syncytial virus)</a:t>
            </a:r>
            <a:r>
              <a:rPr lang="hu-HU" sz="1600" b="1" u="sng" dirty="0">
                <a:solidFill>
                  <a:srgbClr val="FFFF00"/>
                </a:solidFill>
                <a:effectLst>
                  <a:outerShdw blurRad="38100" dist="38100" dir="2700000" algn="tl">
                    <a:srgbClr val="FFFFFF"/>
                  </a:outerShdw>
                </a:effectLst>
              </a:rPr>
              <a:t>	</a:t>
            </a:r>
            <a:r>
              <a:rPr lang="hu-HU" sz="1600" u="sng" dirty="0"/>
              <a:t> </a:t>
            </a:r>
            <a:endParaRPr lang="hu-HU" sz="1600" u="sng" dirty="0" smtClean="0"/>
          </a:p>
          <a:p>
            <a:pPr>
              <a:defRPr/>
            </a:pPr>
            <a:r>
              <a:rPr lang="hu-HU" sz="1600" b="1" dirty="0" smtClean="0">
                <a:solidFill>
                  <a:srgbClr val="FFFF00"/>
                </a:solidFill>
                <a:effectLst>
                  <a:outerShdw blurRad="38100" dist="38100" dir="2700000" algn="tl">
                    <a:srgbClr val="FFFFFF"/>
                  </a:outerShdw>
                </a:effectLst>
              </a:rPr>
              <a:t>palmitoyl-oleoyl-phosphatidylglycerol </a:t>
            </a:r>
            <a:r>
              <a:rPr lang="hu-HU" sz="1600" b="1" dirty="0">
                <a:solidFill>
                  <a:srgbClr val="FFFF00"/>
                </a:solidFill>
                <a:effectLst>
                  <a:outerShdw blurRad="38100" dist="38100" dir="2700000" algn="tl">
                    <a:srgbClr val="FFFFFF"/>
                  </a:outerShdw>
                </a:effectLst>
              </a:rPr>
              <a:t>(POPG), </a:t>
            </a:r>
          </a:p>
          <a:p>
            <a:pPr>
              <a:defRPr/>
            </a:pPr>
            <a:r>
              <a:rPr lang="hu-HU" sz="1400" b="1" dirty="0">
                <a:solidFill>
                  <a:schemeClr val="hlink"/>
                </a:solidFill>
                <a:effectLst>
                  <a:outerShdw blurRad="38100" dist="38100" dir="2700000" algn="tl">
                    <a:srgbClr val="FFFFFF"/>
                  </a:outerShdw>
                </a:effectLst>
              </a:rPr>
              <a:t>AZ ANYAG KÖTŐDIK A TOLL-LIKE RECEPTOR 4-HEZ KAPCSOLÓDÓ CD14 ÉS MD2 FEHÉRJÉKHEZ.</a:t>
            </a:r>
          </a:p>
          <a:p>
            <a:pPr>
              <a:defRPr/>
            </a:pPr>
            <a:r>
              <a:rPr lang="hu-HU" sz="1400" b="1" dirty="0">
                <a:solidFill>
                  <a:schemeClr val="hlink"/>
                </a:solidFill>
                <a:effectLst>
                  <a:outerShdw blurRad="38100" dist="38100" dir="2700000" algn="tl">
                    <a:srgbClr val="FFFFFF"/>
                  </a:outerShdw>
                </a:effectLst>
              </a:rPr>
              <a:t>SZÖVETTENYÉSZETBEN 4 LOG VÍRUSTITER CSÖKKENÉST, </a:t>
            </a:r>
          </a:p>
          <a:p>
            <a:pPr>
              <a:defRPr/>
            </a:pPr>
            <a:r>
              <a:rPr lang="hu-HU" sz="1400" b="1" dirty="0">
                <a:solidFill>
                  <a:schemeClr val="hlink"/>
                </a:solidFill>
                <a:effectLst>
                  <a:outerShdw blurRad="38100" dist="38100" dir="2700000" algn="tl">
                    <a:srgbClr val="FFFFFF"/>
                  </a:outerShdw>
                </a:effectLst>
              </a:rPr>
              <a:t>EGÉRBEN PEDIG A TÜDŐGYULLADÁS KIALAKULÁSÁT GÁTOLJA.</a:t>
            </a:r>
          </a:p>
          <a:p>
            <a:pPr>
              <a:defRPr/>
            </a:pPr>
            <a:r>
              <a:rPr lang="hu-HU" sz="1400" b="1" dirty="0">
                <a:solidFill>
                  <a:schemeClr val="hlink"/>
                </a:solidFill>
                <a:effectLst>
                  <a:outerShdw blurRad="38100" dist="38100" dir="2700000" algn="tl">
                    <a:srgbClr val="FFFFFF"/>
                  </a:outerShdw>
                </a:effectLst>
              </a:rPr>
              <a:t>MÁS SYNCYTIUM INDUKÁLÓ VÍRUSOKAT IS GÁTOL</a:t>
            </a:r>
            <a:r>
              <a:rPr lang="hu-HU" sz="1400" b="1" dirty="0" smtClean="0">
                <a:solidFill>
                  <a:schemeClr val="hlink"/>
                </a:solidFill>
                <a:effectLst>
                  <a:outerShdw blurRad="38100" dist="38100" dir="2700000" algn="tl">
                    <a:srgbClr val="FFFFFF"/>
                  </a:outerShdw>
                </a:effectLst>
              </a:rPr>
              <a:t>.</a:t>
            </a:r>
            <a:endParaRPr lang="hu-HU" sz="1400" b="1" dirty="0">
              <a:solidFill>
                <a:srgbClr val="FFFF00"/>
              </a:solidFill>
              <a:effectLst>
                <a:outerShdw blurRad="38100" dist="38100" dir="2700000" algn="tl">
                  <a:srgbClr val="FFFFFF"/>
                </a:outerShdw>
              </a:effectLst>
            </a:endParaRPr>
          </a:p>
          <a:p>
            <a:pPr>
              <a:buFont typeface="Wingdings" pitchFamily="2" charset="2"/>
              <a:buNone/>
              <a:defRPr/>
            </a:pPr>
            <a:r>
              <a:rPr lang="pt-BR" sz="1600" b="1" dirty="0" smtClean="0"/>
              <a:t>Numata </a:t>
            </a:r>
            <a:r>
              <a:rPr lang="pt-BR" sz="1600" b="1" dirty="0"/>
              <a:t>M, Chu HW, Dakhama A, Voelker DR.</a:t>
            </a:r>
            <a:r>
              <a:rPr lang="hu-HU" sz="1600" b="1" dirty="0"/>
              <a:t>: Pulmonary surfactant phosphatidylglycerol inhibits respiratory syncytial virus-induced inflammation and infection. Proc Natl Acad Sci U S A. 2010 Jan 5;107(1):320-5</a:t>
            </a:r>
            <a:r>
              <a:rPr lang="hu-HU" sz="1600" b="1" dirty="0" smtClean="0"/>
              <a:t>.</a:t>
            </a:r>
          </a:p>
          <a:p>
            <a:pPr>
              <a:buFont typeface="Wingdings" pitchFamily="2" charset="2"/>
              <a:buNone/>
              <a:defRPr/>
            </a:pPr>
            <a:r>
              <a:rPr lang="hu-HU" sz="2000" b="1" u="sng" dirty="0" smtClean="0">
                <a:solidFill>
                  <a:srgbClr val="FFFF00"/>
                </a:solidFill>
              </a:rPr>
              <a:t>INFLUENZA RNS-FÜGGŐ RNS POLIMERÁZ ENZIM GÁTLÁSA</a:t>
            </a:r>
          </a:p>
          <a:p>
            <a:pPr>
              <a:buFont typeface="Wingdings" pitchFamily="2" charset="2"/>
              <a:buNone/>
              <a:defRPr/>
            </a:pPr>
            <a:r>
              <a:rPr lang="hu-HU" sz="1400" b="1" dirty="0" smtClean="0"/>
              <a:t>Kiso M, Takahashi K, Sakai-Tagawa Y, Shinya K, Sakabe S, Le QM, Ozawa M, Furuta Y, Kawaoka Y.: T-705 (favipiravir) activity against lethal H5N1 influenza A viruses. Proc Natl Acad Sci U S A. 2010; 107: 882-7. </a:t>
            </a:r>
            <a:r>
              <a:rPr lang="hu-HU" sz="2000" dirty="0" smtClean="0"/>
              <a:t>(</a:t>
            </a:r>
            <a:r>
              <a:rPr lang="hu-HU" sz="2000" b="1" dirty="0" smtClean="0">
                <a:solidFill>
                  <a:srgbClr val="FFFF00"/>
                </a:solidFill>
              </a:rPr>
              <a:t>FAVIPIRAVIR</a:t>
            </a:r>
            <a:r>
              <a:rPr lang="hu-HU" sz="2000" dirty="0" smtClean="0"/>
              <a:t>; 6-fluoro-3-hydroxy-2-pyrazinecarboxamide) gátolja a szezonális  influenza vírusok szaporodását, de az influenza A/H5N1-re való hatása nem tisztázott.</a:t>
            </a:r>
          </a:p>
          <a:p>
            <a:pPr>
              <a:buFont typeface="Wingdings" pitchFamily="2" charset="2"/>
              <a:buNone/>
              <a:defRPr/>
            </a:pPr>
            <a:r>
              <a:rPr lang="hu-HU" sz="2000" b="1" u="sng" dirty="0" smtClean="0">
                <a:solidFill>
                  <a:srgbClr val="FFFF00"/>
                </a:solidFill>
              </a:rPr>
              <a:t>FAVIPIRAVIR</a:t>
            </a:r>
            <a:r>
              <a:rPr lang="hu-HU" sz="2000" b="1" dirty="0" smtClean="0">
                <a:solidFill>
                  <a:srgbClr val="FFFF00"/>
                </a:solidFill>
              </a:rPr>
              <a:t> GÁTOLJA AZ ARENA VÍRUSOKAT </a:t>
            </a:r>
            <a:r>
              <a:rPr lang="hu-HU" sz="2000" dirty="0" smtClean="0"/>
              <a:t>Pichinde´ arenavirus (PICV)</a:t>
            </a:r>
          </a:p>
          <a:p>
            <a:pPr>
              <a:defRPr/>
            </a:pPr>
            <a:r>
              <a:rPr lang="hu-HU" sz="2000" dirty="0" smtClean="0"/>
              <a:t>Mendenhall M, Russell A, Smee DF, Hall JO, Skirpstunas R, Furuta Y, Gowen BB.: </a:t>
            </a:r>
            <a:r>
              <a:rPr lang="hu-HU" sz="2000" dirty="0" smtClean="0">
                <a:hlinkClick r:id="rId2"/>
              </a:rPr>
              <a:t>Effective oral </a:t>
            </a:r>
            <a:r>
              <a:rPr lang="hu-HU" sz="2000" b="1" dirty="0" smtClean="0">
                <a:hlinkClick r:id="rId2"/>
              </a:rPr>
              <a:t>favipiravir</a:t>
            </a:r>
            <a:r>
              <a:rPr lang="hu-HU" sz="2000" dirty="0" smtClean="0">
                <a:hlinkClick r:id="rId2"/>
              </a:rPr>
              <a:t> (T-705) therapy initiated after the onset of clinical disease in a model of arenavirus hemorrhagic Fever.</a:t>
            </a:r>
            <a:r>
              <a:rPr lang="hu-HU" sz="2000" dirty="0" smtClean="0"/>
              <a:t> PLoS Negl Trop Dis. 2011; 5: e1342.</a:t>
            </a:r>
          </a:p>
          <a:p>
            <a:pPr>
              <a:buFont typeface="Wingdings" pitchFamily="2" charset="2"/>
              <a:buNone/>
              <a:defRPr/>
            </a:pPr>
            <a:endParaRPr lang="hu-HU" sz="2000" b="1" dirty="0" smtClean="0">
              <a:solidFill>
                <a:srgbClr val="FFFF00"/>
              </a:solidFill>
            </a:endParaRPr>
          </a:p>
          <a:p>
            <a:pPr>
              <a:buFont typeface="Wingdings" pitchFamily="2" charset="2"/>
              <a:buNone/>
              <a:defRPr/>
            </a:pPr>
            <a:endParaRPr lang="hu-HU" sz="1600" b="1" dirty="0"/>
          </a:p>
          <a:p>
            <a:pPr>
              <a:defRPr/>
            </a:pPr>
            <a:endParaRPr lang="hu-HU" sz="16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type="title"/>
          </p:nvPr>
        </p:nvPicPr>
        <p:blipFill>
          <a:blip r:embed="rId2" cstate="print"/>
          <a:srcRect/>
          <a:stretch>
            <a:fillRect/>
          </a:stretch>
        </p:blipFill>
        <p:spPr bwMode="auto">
          <a:xfrm>
            <a:off x="468313" y="115888"/>
            <a:ext cx="8229600" cy="1417637"/>
          </a:xfrm>
        </p:spPr>
      </p:pic>
      <p:pic>
        <p:nvPicPr>
          <p:cNvPr id="54275" name="Picture 3"/>
          <p:cNvPicPr>
            <a:picLocks noGrp="1" noChangeAspect="1" noChangeArrowheads="1"/>
          </p:cNvPicPr>
          <p:nvPr>
            <p:ph type="body" idx="1"/>
          </p:nvPr>
        </p:nvPicPr>
        <p:blipFill>
          <a:blip r:embed="rId3" cstate="print"/>
          <a:srcRect/>
          <a:stretch>
            <a:fillRect/>
          </a:stretch>
        </p:blipFill>
        <p:spPr>
          <a:xfrm>
            <a:off x="457200" y="1600200"/>
            <a:ext cx="8229600" cy="4924425"/>
          </a:xfrm>
        </p:spPr>
      </p:pic>
      <p:sp>
        <p:nvSpPr>
          <p:cNvPr id="54276" name="TextBox 3"/>
          <p:cNvSpPr txBox="1">
            <a:spLocks noChangeArrowheads="1"/>
          </p:cNvSpPr>
          <p:nvPr/>
        </p:nvSpPr>
        <p:spPr bwMode="auto">
          <a:xfrm>
            <a:off x="0" y="6488113"/>
            <a:ext cx="9144000" cy="369887"/>
          </a:xfrm>
          <a:prstGeom prst="rect">
            <a:avLst/>
          </a:prstGeom>
          <a:solidFill>
            <a:schemeClr val="bg1"/>
          </a:solidFill>
          <a:ln w="9525">
            <a:noFill/>
            <a:miter lim="800000"/>
            <a:headEnd/>
            <a:tailEnd/>
          </a:ln>
        </p:spPr>
        <p:txBody>
          <a:bodyPr>
            <a:spAutoFit/>
          </a:bodyPr>
          <a:lstStyle/>
          <a:p>
            <a:r>
              <a:rPr lang="hu-HU" b="1">
                <a:solidFill>
                  <a:srgbClr val="FFFF00"/>
                </a:solidFill>
                <a:latin typeface="Corbel" pitchFamily="34" charset="0"/>
              </a:rPr>
              <a:t>A HIMLŐVÍRUS GÁTLÓSZER SCH16 IZOMÉRJE GÁTOL ENCEPHALITIS- VÍRUSOKAT 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Grp="1" noChangeAspect="1" noChangeArrowheads="1"/>
          </p:cNvPicPr>
          <p:nvPr>
            <p:ph/>
          </p:nvPr>
        </p:nvPicPr>
        <p:blipFill>
          <a:blip r:embed="rId2" cstate="print"/>
          <a:srcRect/>
          <a:stretch>
            <a:fillRect/>
          </a:stretch>
        </p:blipFill>
        <p:spPr>
          <a:xfrm>
            <a:off x="611188" y="765175"/>
            <a:ext cx="8229600" cy="5853113"/>
          </a:xfrm>
        </p:spPr>
      </p:pic>
      <p:sp>
        <p:nvSpPr>
          <p:cNvPr id="19459" name="TextBox 2"/>
          <p:cNvSpPr txBox="1">
            <a:spLocks noChangeArrowheads="1"/>
          </p:cNvSpPr>
          <p:nvPr/>
        </p:nvSpPr>
        <p:spPr bwMode="auto">
          <a:xfrm>
            <a:off x="611188" y="188913"/>
            <a:ext cx="8281987" cy="368300"/>
          </a:xfrm>
          <a:prstGeom prst="rect">
            <a:avLst/>
          </a:prstGeom>
          <a:noFill/>
          <a:ln w="9525">
            <a:noFill/>
            <a:miter lim="800000"/>
            <a:headEnd/>
            <a:tailEnd/>
          </a:ln>
        </p:spPr>
        <p:txBody>
          <a:bodyPr>
            <a:spAutoFit/>
          </a:bodyPr>
          <a:lstStyle/>
          <a:p>
            <a:r>
              <a:rPr lang="hu-HU" b="1">
                <a:solidFill>
                  <a:srgbClr val="FFFF00"/>
                </a:solidFill>
                <a:latin typeface="Corbel" pitchFamily="34" charset="0"/>
              </a:rPr>
              <a:t>A HCV ALTÍPUSOK REZISZTENCIA MUTÁCIÓI (ÜRESEN MARADT, AHOL NINCS)</a:t>
            </a:r>
          </a:p>
        </p:txBody>
      </p:sp>
      <p:sp>
        <p:nvSpPr>
          <p:cNvPr id="19460" name="TextBox 3"/>
          <p:cNvSpPr txBox="1">
            <a:spLocks noChangeArrowheads="1"/>
          </p:cNvSpPr>
          <p:nvPr/>
        </p:nvSpPr>
        <p:spPr bwMode="auto">
          <a:xfrm>
            <a:off x="6227763" y="981075"/>
            <a:ext cx="2376487" cy="307975"/>
          </a:xfrm>
          <a:prstGeom prst="rect">
            <a:avLst/>
          </a:prstGeom>
          <a:noFill/>
          <a:ln w="9525">
            <a:noFill/>
            <a:miter lim="800000"/>
            <a:headEnd/>
            <a:tailEnd/>
          </a:ln>
        </p:spPr>
        <p:txBody>
          <a:bodyPr>
            <a:spAutoFit/>
          </a:bodyPr>
          <a:lstStyle/>
          <a:p>
            <a:r>
              <a:rPr lang="hu-HU" sz="1400" b="1">
                <a:solidFill>
                  <a:srgbClr val="FF0000"/>
                </a:solidFill>
                <a:latin typeface="Corbel" pitchFamily="34" charset="0"/>
              </a:rPr>
              <a:t>HCV GENOTÍPUSOK</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Grp="1" noChangeAspect="1" noChangeArrowheads="1"/>
          </p:cNvPicPr>
          <p:nvPr>
            <p:ph/>
          </p:nvPr>
        </p:nvPicPr>
        <p:blipFill>
          <a:blip r:embed="rId2" cstate="print"/>
          <a:srcRect/>
          <a:stretch>
            <a:fillRect/>
          </a:stretch>
        </p:blipFill>
        <p:spPr>
          <a:xfrm>
            <a:off x="468313" y="260350"/>
            <a:ext cx="8229600" cy="6319838"/>
          </a:xfrm>
        </p:spPr>
      </p:pic>
      <p:sp>
        <p:nvSpPr>
          <p:cNvPr id="55299" name="Text Box 6"/>
          <p:cNvSpPr txBox="1">
            <a:spLocks noChangeArrowheads="1"/>
          </p:cNvSpPr>
          <p:nvPr/>
        </p:nvSpPr>
        <p:spPr bwMode="auto">
          <a:xfrm>
            <a:off x="5435600" y="333375"/>
            <a:ext cx="1728788" cy="366713"/>
          </a:xfrm>
          <a:prstGeom prst="rect">
            <a:avLst/>
          </a:prstGeom>
          <a:noFill/>
          <a:ln w="9525">
            <a:noFill/>
            <a:miter lim="800000"/>
            <a:headEnd/>
            <a:tailEnd/>
          </a:ln>
        </p:spPr>
        <p:txBody>
          <a:bodyPr>
            <a:spAutoFit/>
          </a:bodyPr>
          <a:lstStyle/>
          <a:p>
            <a:pPr>
              <a:spcBef>
                <a:spcPct val="50000"/>
              </a:spcBef>
            </a:pPr>
            <a:r>
              <a:rPr lang="hu-HU" b="1">
                <a:solidFill>
                  <a:schemeClr val="bg1"/>
                </a:solidFill>
                <a:latin typeface="Corbel" pitchFamily="34" charset="0"/>
              </a:rPr>
              <a:t>RIBAVIRIN</a:t>
            </a:r>
          </a:p>
        </p:txBody>
      </p:sp>
      <p:sp>
        <p:nvSpPr>
          <p:cNvPr id="55300" name="Text Box 7"/>
          <p:cNvSpPr txBox="1">
            <a:spLocks noChangeArrowheads="1"/>
          </p:cNvSpPr>
          <p:nvPr/>
        </p:nvSpPr>
        <p:spPr bwMode="auto">
          <a:xfrm>
            <a:off x="1692275" y="333375"/>
            <a:ext cx="1728788" cy="366713"/>
          </a:xfrm>
          <a:prstGeom prst="rect">
            <a:avLst/>
          </a:prstGeom>
          <a:noFill/>
          <a:ln w="9525">
            <a:noFill/>
            <a:miter lim="800000"/>
            <a:headEnd/>
            <a:tailEnd/>
          </a:ln>
        </p:spPr>
        <p:txBody>
          <a:bodyPr>
            <a:spAutoFit/>
          </a:bodyPr>
          <a:lstStyle/>
          <a:p>
            <a:pPr>
              <a:spcBef>
                <a:spcPct val="50000"/>
              </a:spcBef>
            </a:pPr>
            <a:r>
              <a:rPr lang="hu-HU" b="1">
                <a:solidFill>
                  <a:schemeClr val="bg1"/>
                </a:solidFill>
                <a:latin typeface="Corbel" pitchFamily="34" charset="0"/>
              </a:rPr>
              <a:t>RIBAVIRIN</a:t>
            </a:r>
          </a:p>
        </p:txBody>
      </p:sp>
      <p:sp>
        <p:nvSpPr>
          <p:cNvPr id="55301" name="Text Box 8"/>
          <p:cNvSpPr txBox="1">
            <a:spLocks noChangeArrowheads="1"/>
          </p:cNvSpPr>
          <p:nvPr/>
        </p:nvSpPr>
        <p:spPr bwMode="auto">
          <a:xfrm>
            <a:off x="1547813" y="2349500"/>
            <a:ext cx="2592387" cy="366713"/>
          </a:xfrm>
          <a:prstGeom prst="rect">
            <a:avLst/>
          </a:prstGeom>
          <a:noFill/>
          <a:ln w="9525">
            <a:noFill/>
            <a:miter lim="800000"/>
            <a:headEnd/>
            <a:tailEnd/>
          </a:ln>
        </p:spPr>
        <p:txBody>
          <a:bodyPr>
            <a:spAutoFit/>
          </a:bodyPr>
          <a:lstStyle/>
          <a:p>
            <a:pPr>
              <a:spcBef>
                <a:spcPct val="50000"/>
              </a:spcBef>
            </a:pPr>
            <a:r>
              <a:rPr lang="hu-HU" b="1">
                <a:solidFill>
                  <a:schemeClr val="bg1"/>
                </a:solidFill>
                <a:latin typeface="Corbel" pitchFamily="34" charset="0"/>
              </a:rPr>
              <a:t>SCH16 (JEV ÉS WN)</a:t>
            </a:r>
          </a:p>
        </p:txBody>
      </p:sp>
      <p:sp>
        <p:nvSpPr>
          <p:cNvPr id="55302" name="Text Box 9"/>
          <p:cNvSpPr txBox="1">
            <a:spLocks noChangeArrowheads="1"/>
          </p:cNvSpPr>
          <p:nvPr/>
        </p:nvSpPr>
        <p:spPr bwMode="auto">
          <a:xfrm>
            <a:off x="5364163" y="2420938"/>
            <a:ext cx="2232025" cy="366712"/>
          </a:xfrm>
          <a:prstGeom prst="rect">
            <a:avLst/>
          </a:prstGeom>
          <a:noFill/>
          <a:ln w="9525">
            <a:noFill/>
            <a:miter lim="800000"/>
            <a:headEnd/>
            <a:tailEnd/>
          </a:ln>
        </p:spPr>
        <p:txBody>
          <a:bodyPr>
            <a:spAutoFit/>
          </a:bodyPr>
          <a:lstStyle/>
          <a:p>
            <a:pPr>
              <a:spcBef>
                <a:spcPct val="50000"/>
              </a:spcBef>
            </a:pPr>
            <a:r>
              <a:rPr lang="hu-HU" b="1">
                <a:solidFill>
                  <a:schemeClr val="bg1"/>
                </a:solidFill>
                <a:latin typeface="Corbel" pitchFamily="34" charset="0"/>
              </a:rPr>
              <a:t>SCH16 (DEN-2)</a:t>
            </a:r>
          </a:p>
        </p:txBody>
      </p:sp>
      <p:sp>
        <p:nvSpPr>
          <p:cNvPr id="55303" name="TextBox 6"/>
          <p:cNvSpPr txBox="1">
            <a:spLocks noChangeArrowheads="1"/>
          </p:cNvSpPr>
          <p:nvPr/>
        </p:nvSpPr>
        <p:spPr bwMode="auto">
          <a:xfrm>
            <a:off x="1187450" y="4437063"/>
            <a:ext cx="7488238" cy="307975"/>
          </a:xfrm>
          <a:prstGeom prst="rect">
            <a:avLst/>
          </a:prstGeom>
          <a:noFill/>
          <a:ln w="9525">
            <a:noFill/>
            <a:miter lim="800000"/>
            <a:headEnd/>
            <a:tailEnd/>
          </a:ln>
        </p:spPr>
        <p:txBody>
          <a:bodyPr>
            <a:spAutoFit/>
          </a:bodyPr>
          <a:lstStyle/>
          <a:p>
            <a:r>
              <a:rPr lang="hu-HU" sz="1400" b="1">
                <a:solidFill>
                  <a:srgbClr val="FF0000"/>
                </a:solidFill>
                <a:latin typeface="Corbel" pitchFamily="34" charset="0"/>
              </a:rPr>
              <a:t>A RIBAVIRIN MINDHÁROM VÍRUS SZAPORODÁSÁT GÁTOLJA, AZ SCH16 A DENGUE-2-T NEM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Grp="1" noChangeAspect="1" noChangeArrowheads="1"/>
          </p:cNvPicPr>
          <p:nvPr>
            <p:ph type="title"/>
          </p:nvPr>
        </p:nvPicPr>
        <p:blipFill>
          <a:blip r:embed="rId2" cstate="print"/>
          <a:srcRect/>
          <a:stretch>
            <a:fillRect/>
          </a:stretch>
        </p:blipFill>
        <p:spPr bwMode="auto">
          <a:xfrm>
            <a:off x="457200" y="277813"/>
            <a:ext cx="8229600" cy="1495425"/>
          </a:xfrm>
        </p:spPr>
      </p:pic>
      <p:pic>
        <p:nvPicPr>
          <p:cNvPr id="56323" name="Picture 4"/>
          <p:cNvPicPr>
            <a:picLocks noGrp="1" noChangeAspect="1" noChangeArrowheads="1"/>
          </p:cNvPicPr>
          <p:nvPr>
            <p:ph idx="1"/>
          </p:nvPr>
        </p:nvPicPr>
        <p:blipFill>
          <a:blip r:embed="rId3" cstate="print"/>
          <a:srcRect/>
          <a:stretch>
            <a:fillRect/>
          </a:stretch>
        </p:blipFill>
        <p:spPr>
          <a:xfrm>
            <a:off x="468313" y="2133600"/>
            <a:ext cx="5889625" cy="4530725"/>
          </a:xfrm>
        </p:spPr>
      </p:pic>
      <p:sp>
        <p:nvSpPr>
          <p:cNvPr id="56324" name="Text Box 6"/>
          <p:cNvSpPr txBox="1">
            <a:spLocks noChangeArrowheads="1"/>
          </p:cNvSpPr>
          <p:nvPr/>
        </p:nvSpPr>
        <p:spPr bwMode="auto">
          <a:xfrm>
            <a:off x="5724525" y="2060575"/>
            <a:ext cx="647700" cy="3117850"/>
          </a:xfrm>
          <a:prstGeom prst="rect">
            <a:avLst/>
          </a:prstGeom>
          <a:noFill/>
          <a:ln w="9525">
            <a:noFill/>
            <a:miter lim="800000"/>
            <a:headEnd/>
            <a:tailEnd/>
          </a:ln>
        </p:spPr>
        <p:txBody>
          <a:bodyPr>
            <a:spAutoFit/>
          </a:bodyPr>
          <a:lstStyle/>
          <a:p>
            <a:pPr>
              <a:spcBef>
                <a:spcPct val="50000"/>
              </a:spcBef>
            </a:pPr>
            <a:r>
              <a:rPr lang="hu-HU" b="1">
                <a:solidFill>
                  <a:schemeClr val="bg1"/>
                </a:solidFill>
                <a:latin typeface="Corbel" pitchFamily="34" charset="0"/>
              </a:rPr>
              <a:t>túl-élő</a:t>
            </a:r>
          </a:p>
          <a:p>
            <a:pPr>
              <a:spcBef>
                <a:spcPct val="50000"/>
              </a:spcBef>
            </a:pPr>
            <a:r>
              <a:rPr lang="hu-HU" b="1">
                <a:solidFill>
                  <a:schemeClr val="bg1"/>
                </a:solidFill>
                <a:latin typeface="Corbel" pitchFamily="34" charset="0"/>
              </a:rPr>
              <a:t>4</a:t>
            </a:r>
          </a:p>
          <a:p>
            <a:pPr>
              <a:spcBef>
                <a:spcPct val="50000"/>
              </a:spcBef>
            </a:pPr>
            <a:endParaRPr lang="hu-HU" b="1">
              <a:solidFill>
                <a:schemeClr val="bg1"/>
              </a:solidFill>
              <a:latin typeface="Corbel" pitchFamily="34" charset="0"/>
            </a:endParaRPr>
          </a:p>
          <a:p>
            <a:pPr>
              <a:spcBef>
                <a:spcPct val="50000"/>
              </a:spcBef>
            </a:pPr>
            <a:r>
              <a:rPr lang="hu-HU" b="1">
                <a:solidFill>
                  <a:schemeClr val="bg1"/>
                </a:solidFill>
                <a:latin typeface="Corbel" pitchFamily="34" charset="0"/>
              </a:rPr>
              <a:t>2</a:t>
            </a:r>
          </a:p>
          <a:p>
            <a:pPr>
              <a:spcBef>
                <a:spcPct val="50000"/>
              </a:spcBef>
            </a:pPr>
            <a:endParaRPr lang="hu-HU" b="1">
              <a:solidFill>
                <a:schemeClr val="bg1"/>
              </a:solidFill>
              <a:latin typeface="Corbel" pitchFamily="34" charset="0"/>
            </a:endParaRPr>
          </a:p>
          <a:p>
            <a:pPr>
              <a:spcBef>
                <a:spcPct val="50000"/>
              </a:spcBef>
            </a:pPr>
            <a:r>
              <a:rPr lang="hu-HU" b="1">
                <a:solidFill>
                  <a:schemeClr val="bg1"/>
                </a:solidFill>
                <a:latin typeface="Corbel" pitchFamily="34" charset="0"/>
              </a:rPr>
              <a:t>1</a:t>
            </a:r>
          </a:p>
          <a:p>
            <a:pPr>
              <a:spcBef>
                <a:spcPct val="50000"/>
              </a:spcBef>
            </a:pPr>
            <a:r>
              <a:rPr lang="hu-HU" b="1">
                <a:solidFill>
                  <a:schemeClr val="bg1"/>
                </a:solidFill>
                <a:latin typeface="Corbel" pitchFamily="34" charset="0"/>
              </a:rPr>
              <a:t>0</a:t>
            </a:r>
          </a:p>
        </p:txBody>
      </p:sp>
      <p:sp>
        <p:nvSpPr>
          <p:cNvPr id="56325" name="TextBox 4"/>
          <p:cNvSpPr txBox="1">
            <a:spLocks noChangeArrowheads="1"/>
          </p:cNvSpPr>
          <p:nvPr/>
        </p:nvSpPr>
        <p:spPr bwMode="auto">
          <a:xfrm>
            <a:off x="6443663" y="2205038"/>
            <a:ext cx="2520950" cy="2032000"/>
          </a:xfrm>
          <a:prstGeom prst="rect">
            <a:avLst/>
          </a:prstGeom>
          <a:noFill/>
          <a:ln w="9525">
            <a:noFill/>
            <a:miter lim="800000"/>
            <a:headEnd/>
            <a:tailEnd/>
          </a:ln>
        </p:spPr>
        <p:txBody>
          <a:bodyPr>
            <a:spAutoFit/>
          </a:bodyPr>
          <a:lstStyle/>
          <a:p>
            <a:r>
              <a:rPr lang="hu-HU" b="1">
                <a:solidFill>
                  <a:srgbClr val="FFFF00"/>
                </a:solidFill>
                <a:latin typeface="Corbel" pitchFamily="34" charset="0"/>
              </a:rPr>
              <a:t> METHYLISATIN-</a:t>
            </a:r>
            <a:r>
              <a:rPr lang="el-GR" b="1">
                <a:solidFill>
                  <a:srgbClr val="FFFF00"/>
                </a:solidFill>
                <a:latin typeface="Corbel" pitchFamily="34" charset="0"/>
              </a:rPr>
              <a:t>β</a:t>
            </a:r>
            <a:r>
              <a:rPr lang="hu-HU" b="1">
                <a:solidFill>
                  <a:srgbClr val="FFFF00"/>
                </a:solidFill>
                <a:latin typeface="Corbel" pitchFamily="34" charset="0"/>
              </a:rPr>
              <a:t> THIOSEMICARBAZON SCH16 IZOMÉRJE MEGVÉDI AZ EGEREKET A JAPÁN ENCEPHALITIS VÍRUS ENCEPHALITISTŐL!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250825" y="0"/>
            <a:ext cx="8642350" cy="7848600"/>
          </a:xfrm>
          <a:prstGeom prst="rect">
            <a:avLst/>
          </a:prstGeom>
          <a:noFill/>
          <a:ln w="9525">
            <a:noFill/>
            <a:miter lim="800000"/>
            <a:headEnd/>
            <a:tailEnd/>
          </a:ln>
        </p:spPr>
        <p:txBody>
          <a:bodyPr>
            <a:spAutoFit/>
          </a:bodyPr>
          <a:lstStyle/>
          <a:p>
            <a:r>
              <a:rPr lang="hu-HU">
                <a:hlinkClick r:id="rId2" action="ppaction://hlinkfile"/>
              </a:rPr>
              <a:t>Coulerie P</a:t>
            </a:r>
            <a:r>
              <a:rPr lang="hu-HU"/>
              <a:t>, </a:t>
            </a:r>
            <a:r>
              <a:rPr lang="hu-HU">
                <a:hlinkClick r:id="rId3" action="ppaction://hlinkfile"/>
              </a:rPr>
              <a:t>Eydoux C</a:t>
            </a:r>
            <a:r>
              <a:rPr lang="hu-HU"/>
              <a:t>, </a:t>
            </a:r>
            <a:r>
              <a:rPr lang="hu-HU">
                <a:hlinkClick r:id="rId4" action="ppaction://hlinkfile"/>
              </a:rPr>
              <a:t>Hnawia E</a:t>
            </a:r>
            <a:r>
              <a:rPr lang="hu-HU"/>
              <a:t>, </a:t>
            </a:r>
            <a:r>
              <a:rPr lang="hu-HU">
                <a:hlinkClick r:id="rId5" action="ppaction://hlinkfile"/>
              </a:rPr>
              <a:t>Stuhl L</a:t>
            </a:r>
            <a:r>
              <a:rPr lang="hu-HU"/>
              <a:t>, </a:t>
            </a:r>
            <a:r>
              <a:rPr lang="hu-HU">
                <a:hlinkClick r:id="rId6" action="ppaction://hlinkfile"/>
              </a:rPr>
              <a:t>Maciuk A</a:t>
            </a:r>
            <a:r>
              <a:rPr lang="hu-HU"/>
              <a:t>, </a:t>
            </a:r>
            <a:r>
              <a:rPr lang="hu-HU">
                <a:hlinkClick r:id="rId7" action="ppaction://hlinkfile"/>
              </a:rPr>
              <a:t>Lebouvier N</a:t>
            </a:r>
            <a:r>
              <a:rPr lang="hu-HU"/>
              <a:t>, </a:t>
            </a:r>
            <a:r>
              <a:rPr lang="hu-HU">
                <a:hlinkClick r:id="rId8" action="ppaction://hlinkfile"/>
              </a:rPr>
              <a:t>Canard B</a:t>
            </a:r>
            <a:r>
              <a:rPr lang="hu-HU"/>
              <a:t>, </a:t>
            </a:r>
            <a:r>
              <a:rPr lang="hu-HU">
                <a:hlinkClick r:id="rId9" action="ppaction://hlinkfile"/>
              </a:rPr>
              <a:t>Figadère B</a:t>
            </a:r>
            <a:r>
              <a:rPr lang="hu-HU"/>
              <a:t>, </a:t>
            </a:r>
            <a:r>
              <a:rPr lang="hu-HU">
                <a:hlinkClick r:id="rId10" action="ppaction://hlinkfile"/>
              </a:rPr>
              <a:t>Guillemot JC</a:t>
            </a:r>
            <a:r>
              <a:rPr lang="hu-HU"/>
              <a:t>, </a:t>
            </a:r>
            <a:r>
              <a:rPr lang="hu-HU">
                <a:hlinkClick r:id="rId11" action="ppaction://hlinkfile"/>
              </a:rPr>
              <a:t>Nour M</a:t>
            </a:r>
            <a:r>
              <a:rPr lang="hu-HU"/>
              <a:t>.: </a:t>
            </a:r>
            <a:r>
              <a:rPr lang="en-US" b="1"/>
              <a:t>Biflavonoids of </a:t>
            </a:r>
            <a:r>
              <a:rPr lang="en-US" b="1" i="1"/>
              <a:t>Dacrydium balansae </a:t>
            </a:r>
            <a:r>
              <a:rPr lang="en-US" b="1"/>
              <a:t>with Potent Inhibitory Activity on Dengue 2 NS5 Polymerase.</a:t>
            </a:r>
            <a:r>
              <a:rPr lang="hu-HU" b="1"/>
              <a:t> </a:t>
            </a:r>
            <a:r>
              <a:rPr lang="hu-HU">
                <a:hlinkClick r:id="rId12" action="ppaction://hlinkfile" tooltip="Planta medica."/>
              </a:rPr>
              <a:t>Planta Med.</a:t>
            </a:r>
            <a:r>
              <a:rPr lang="hu-HU"/>
              <a:t> 2012; 78: 672-7.</a:t>
            </a:r>
          </a:p>
          <a:p>
            <a:r>
              <a:rPr lang="hu-HU" b="1"/>
              <a:t>A Dengue 2-vírus NS5 fehérjéjének a segítségével találtak olyan növényi </a:t>
            </a:r>
            <a:r>
              <a:rPr lang="hu-HU" b="1">
                <a:solidFill>
                  <a:srgbClr val="FFFF00"/>
                </a:solidFill>
              </a:rPr>
              <a:t>BIFLAVONOIDOKAT</a:t>
            </a:r>
            <a:r>
              <a:rPr lang="hu-HU" b="1"/>
              <a:t>, amelyek dátolják a vírus RNS-függő RNS-polimeráz enzimjét.</a:t>
            </a:r>
          </a:p>
          <a:p>
            <a:r>
              <a:rPr lang="hu-HU">
                <a:hlinkClick r:id="rId13" action="ppaction://hlinkfile"/>
              </a:rPr>
              <a:t>Low JS</a:t>
            </a:r>
            <a:r>
              <a:rPr lang="hu-HU"/>
              <a:t>, </a:t>
            </a:r>
            <a:r>
              <a:rPr lang="hu-HU">
                <a:hlinkClick r:id="rId14" action="ppaction://hlinkfile"/>
              </a:rPr>
              <a:t>Wu KX</a:t>
            </a:r>
            <a:r>
              <a:rPr lang="hu-HU"/>
              <a:t>, </a:t>
            </a:r>
            <a:r>
              <a:rPr lang="hu-HU">
                <a:hlinkClick r:id="rId15" action="ppaction://hlinkfile"/>
              </a:rPr>
              <a:t>Chen KC</a:t>
            </a:r>
            <a:r>
              <a:rPr lang="hu-HU"/>
              <a:t>, </a:t>
            </a:r>
            <a:r>
              <a:rPr lang="hu-HU">
                <a:hlinkClick r:id="rId16" action="ppaction://hlinkfile"/>
              </a:rPr>
              <a:t>Ng MM</a:t>
            </a:r>
            <a:r>
              <a:rPr lang="hu-HU"/>
              <a:t>, </a:t>
            </a:r>
            <a:r>
              <a:rPr lang="hu-HU">
                <a:hlinkClick r:id="rId17" action="ppaction://hlinkfile"/>
              </a:rPr>
              <a:t>Chu JJ</a:t>
            </a:r>
            <a:r>
              <a:rPr lang="hu-HU"/>
              <a:t>.: </a:t>
            </a:r>
            <a:r>
              <a:rPr lang="hu-HU" b="1"/>
              <a:t>Narasin, a novel antiviral compound that blocks dengue virus protein expression.</a:t>
            </a:r>
            <a:r>
              <a:rPr lang="hu-HU">
                <a:hlinkClick r:id="rId18" action="ppaction://hlinkfile" tooltip="Antiviral therapy."/>
              </a:rPr>
              <a:t> Antivir Ther.</a:t>
            </a:r>
            <a:r>
              <a:rPr lang="hu-HU"/>
              <a:t> 2011; 16: 1203-18.</a:t>
            </a:r>
          </a:p>
          <a:p>
            <a:r>
              <a:rPr lang="hu-HU" b="1">
                <a:solidFill>
                  <a:srgbClr val="FFFF00"/>
                </a:solidFill>
              </a:rPr>
              <a:t>NARASIN: GÁTOLJA  A DENGUE VÍRUS TÍPUSOK PROTEIN SZINTÉZISÉT</a:t>
            </a:r>
          </a:p>
          <a:p>
            <a:r>
              <a:rPr lang="hu-HU" b="1"/>
              <a:t> „IONOPHOR” NARASIN TERÁPIÁS INDEXE 1/1000</a:t>
            </a:r>
          </a:p>
          <a:p>
            <a:r>
              <a:rPr lang="hu-HU" b="1" i="1">
                <a:solidFill>
                  <a:srgbClr val="FFFF00"/>
                </a:solidFill>
              </a:rPr>
              <a:t>Stephania cepharantha </a:t>
            </a:r>
            <a:r>
              <a:rPr lang="hu-HU" b="1">
                <a:solidFill>
                  <a:srgbClr val="FFFF00"/>
                </a:solidFill>
              </a:rPr>
              <a:t>növény alkaloidája a </a:t>
            </a:r>
            <a:r>
              <a:rPr lang="hu-HU" b="1" u="sng">
                <a:solidFill>
                  <a:srgbClr val="FFFF00"/>
                </a:solidFill>
              </a:rPr>
              <a:t>CEPHARANTINE</a:t>
            </a:r>
            <a:r>
              <a:rPr lang="hu-HU" b="1">
                <a:solidFill>
                  <a:srgbClr val="FFFF00"/>
                </a:solidFill>
              </a:rPr>
              <a:t>, aminek gyulladásgátló, daganat- és vírusszaporodás gátló hatása is van. A HBV core, HBeAg és a gazdasejt HSP70 fehérje expresszióját gátolja. Gátolja a HIV és SARS Coronavírus szaporodását is.</a:t>
            </a:r>
          </a:p>
          <a:p>
            <a:r>
              <a:rPr lang="hu-HU">
                <a:hlinkClick r:id="rId19" action="ppaction://hlinkfile"/>
              </a:rPr>
              <a:t>Zhou YB</a:t>
            </a:r>
            <a:r>
              <a:rPr lang="hu-HU"/>
              <a:t>, </a:t>
            </a:r>
            <a:r>
              <a:rPr lang="hu-HU">
                <a:hlinkClick r:id="rId20" action="ppaction://hlinkfile"/>
              </a:rPr>
              <a:t>Wang YF</a:t>
            </a:r>
            <a:r>
              <a:rPr lang="hu-HU"/>
              <a:t>, </a:t>
            </a:r>
            <a:r>
              <a:rPr lang="hu-HU">
                <a:hlinkClick r:id="rId21" action="ppaction://hlinkfile"/>
              </a:rPr>
              <a:t>Zhang Y</a:t>
            </a:r>
            <a:r>
              <a:rPr lang="hu-HU"/>
              <a:t>, </a:t>
            </a:r>
            <a:r>
              <a:rPr lang="hu-HU">
                <a:hlinkClick r:id="rId22" action="ppaction://hlinkfile"/>
              </a:rPr>
              <a:t>Zheng LY</a:t>
            </a:r>
            <a:r>
              <a:rPr lang="hu-HU"/>
              <a:t>, </a:t>
            </a:r>
            <a:r>
              <a:rPr lang="hu-HU">
                <a:hlinkClick r:id="rId18" action="ppaction://hlinkfile"/>
              </a:rPr>
              <a:t>Yang XA</a:t>
            </a:r>
            <a:r>
              <a:rPr lang="hu-HU"/>
              <a:t>, </a:t>
            </a:r>
            <a:r>
              <a:rPr lang="hu-HU">
                <a:hlinkClick r:id="rId23" action="ppaction://hlinkfile"/>
              </a:rPr>
              <a:t>Wang N</a:t>
            </a:r>
            <a:r>
              <a:rPr lang="hu-HU"/>
              <a:t>, </a:t>
            </a:r>
            <a:r>
              <a:rPr lang="hu-HU">
                <a:hlinkClick r:id="rId24" action="ppaction://hlinkfile"/>
              </a:rPr>
              <a:t>Jiang JH</a:t>
            </a:r>
            <a:r>
              <a:rPr lang="hu-HU"/>
              <a:t>, </a:t>
            </a:r>
            <a:r>
              <a:rPr lang="hu-HU">
                <a:hlinkClick r:id="rId25" action="ppaction://hlinkfile"/>
              </a:rPr>
              <a:t>Ma F</a:t>
            </a:r>
            <a:r>
              <a:rPr lang="hu-HU"/>
              <a:t>, </a:t>
            </a:r>
            <a:r>
              <a:rPr lang="hu-HU">
                <a:hlinkClick r:id="rId26" action="ppaction://hlinkfile"/>
              </a:rPr>
              <a:t>Yin DT</a:t>
            </a:r>
            <a:r>
              <a:rPr lang="hu-HU"/>
              <a:t>, </a:t>
            </a:r>
            <a:r>
              <a:rPr lang="hu-HU">
                <a:hlinkClick r:id="rId27" action="ppaction://hlinkfile"/>
              </a:rPr>
              <a:t>Sun CY</a:t>
            </a:r>
            <a:r>
              <a:rPr lang="hu-HU"/>
              <a:t>, </a:t>
            </a:r>
            <a:r>
              <a:rPr lang="hu-HU">
                <a:hlinkClick r:id="rId28" action="ppaction://hlinkfile"/>
              </a:rPr>
              <a:t>Wang QD</a:t>
            </a:r>
            <a:r>
              <a:rPr lang="hu-HU"/>
              <a:t>.: </a:t>
            </a:r>
            <a:r>
              <a:rPr lang="hu-HU" b="1"/>
              <a:t>In vitro activity of cepharanthine hydrochloride against clinical wild-type and lamivudine-resistant hepatitis B virus isolates. </a:t>
            </a:r>
            <a:r>
              <a:rPr lang="en-US">
                <a:hlinkClick r:id="rId29" action="ppaction://hlinkfile" tooltip="European journal of pharmacology."/>
              </a:rPr>
              <a:t>Eur J Pharmacol.</a:t>
            </a:r>
            <a:r>
              <a:rPr lang="en-US"/>
              <a:t> 2012;</a:t>
            </a:r>
            <a:r>
              <a:rPr lang="hu-HU"/>
              <a:t> </a:t>
            </a:r>
            <a:r>
              <a:rPr lang="en-US"/>
              <a:t>683:</a:t>
            </a:r>
            <a:r>
              <a:rPr lang="hu-HU"/>
              <a:t> </a:t>
            </a:r>
            <a:r>
              <a:rPr lang="en-US"/>
              <a:t>10-5.</a:t>
            </a:r>
            <a:endParaRPr lang="hu-HU" b="1"/>
          </a:p>
          <a:p>
            <a:r>
              <a:rPr lang="hu-HU" b="1">
                <a:solidFill>
                  <a:srgbClr val="FFFF00"/>
                </a:solidFill>
              </a:rPr>
              <a:t>INGAVIRIN</a:t>
            </a:r>
            <a:r>
              <a:rPr lang="hu-HU"/>
              <a:t> [2-(imidazole-4-yl-ethanamide) pentandioic-1,5 acid] against human </a:t>
            </a:r>
            <a:r>
              <a:rPr lang="hu-HU" b="1">
                <a:solidFill>
                  <a:srgbClr val="FFFF00"/>
                </a:solidFill>
              </a:rPr>
              <a:t>adenovirus type 5 állatkísérletben. </a:t>
            </a:r>
            <a:r>
              <a:rPr lang="hu-HU">
                <a:hlinkClick r:id="rId30" action="ppaction://hlinkfile"/>
              </a:rPr>
              <a:t>Zarubaev VV</a:t>
            </a:r>
            <a:r>
              <a:rPr lang="hu-HU"/>
              <a:t>, </a:t>
            </a:r>
            <a:r>
              <a:rPr lang="hu-HU">
                <a:hlinkClick r:id="rId31" action="ppaction://hlinkfile"/>
              </a:rPr>
              <a:t>Slita AV</a:t>
            </a:r>
            <a:r>
              <a:rPr lang="hu-HU"/>
              <a:t>, </a:t>
            </a:r>
            <a:r>
              <a:rPr lang="hu-HU">
                <a:hlinkClick r:id="rId32" action="ppaction://hlinkfile"/>
              </a:rPr>
              <a:t>Beliaevskaia SV</a:t>
            </a:r>
            <a:r>
              <a:rPr lang="hu-HU"/>
              <a:t>, </a:t>
            </a:r>
            <a:r>
              <a:rPr lang="hu-HU">
                <a:hlinkClick r:id="rId33" action="ppaction://hlinkfile"/>
              </a:rPr>
              <a:t>Nebol'sin VE</a:t>
            </a:r>
            <a:r>
              <a:rPr lang="hu-HU"/>
              <a:t>, </a:t>
            </a:r>
            <a:r>
              <a:rPr lang="hu-HU">
                <a:hlinkClick r:id="rId34" action="ppaction://hlinkfile"/>
              </a:rPr>
              <a:t>Kiselev OI</a:t>
            </a:r>
            <a:r>
              <a:rPr lang="hu-HU"/>
              <a:t>, </a:t>
            </a:r>
            <a:r>
              <a:rPr lang="hu-HU">
                <a:hlinkClick r:id="rId35" action="ppaction://hlinkfile"/>
              </a:rPr>
              <a:t>Reĭkhart DV</a:t>
            </a:r>
            <a:r>
              <a:rPr lang="hu-HU"/>
              <a:t>.: </a:t>
            </a:r>
            <a:r>
              <a:rPr lang="en-US" b="1"/>
              <a:t>[Antiviral activity of Ingavirin on an animal model for experimental disseminated adenovirus infection].</a:t>
            </a:r>
            <a:r>
              <a:rPr lang="hu-HU">
                <a:hlinkClick r:id="rId36" action="ppaction://hlinkfile" tooltip="Voprosy virusologii."/>
              </a:rPr>
              <a:t> Vopr Virusol.</a:t>
            </a:r>
            <a:r>
              <a:rPr lang="hu-HU"/>
              <a:t> 2011; 56: 23-7.</a:t>
            </a:r>
          </a:p>
          <a:p>
            <a:r>
              <a:rPr lang="hu-HU" b="1"/>
              <a:t> </a:t>
            </a:r>
            <a:endParaRPr lang="en-US" b="1"/>
          </a:p>
          <a:p>
            <a:endParaRPr lang="hu-HU"/>
          </a:p>
          <a:p>
            <a:endParaRPr lang="en-US" b="1">
              <a:solidFill>
                <a:srgbClr val="FFFF00"/>
              </a:solidFill>
            </a:endParaRPr>
          </a:p>
          <a:p>
            <a:endParaRPr lang="hu-H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07950" y="115888"/>
            <a:ext cx="9036050" cy="1008062"/>
          </a:xfrm>
        </p:spPr>
        <p:txBody>
          <a:bodyPr/>
          <a:lstStyle/>
          <a:p>
            <a:pPr eaLnBrk="1" fontAlgn="auto" hangingPunct="1">
              <a:spcAft>
                <a:spcPts val="0"/>
              </a:spcAft>
              <a:defRPr/>
            </a:pPr>
            <a:r>
              <a:rPr lang="hu-HU" smtClean="0">
                <a:solidFill>
                  <a:schemeClr val="tx2">
                    <a:satMod val="200000"/>
                  </a:schemeClr>
                </a:solidFill>
              </a:rPr>
              <a:t>Filovírus kezelési lehetőségek és tünetek</a:t>
            </a:r>
          </a:p>
        </p:txBody>
      </p:sp>
      <p:sp>
        <p:nvSpPr>
          <p:cNvPr id="137219" name="Rectangle 3"/>
          <p:cNvSpPr>
            <a:spLocks noGrp="1" noChangeArrowheads="1"/>
          </p:cNvSpPr>
          <p:nvPr>
            <p:ph sz="half" idx="2"/>
          </p:nvPr>
        </p:nvSpPr>
        <p:spPr>
          <a:xfrm>
            <a:off x="4356100" y="1125538"/>
            <a:ext cx="4787900" cy="5732462"/>
          </a:xfrm>
        </p:spPr>
        <p:txBody>
          <a:bodyPr>
            <a:normAutofit lnSpcReduction="10000"/>
          </a:bodyPr>
          <a:lstStyle/>
          <a:p>
            <a:pPr marL="411480" eaLnBrk="1" fontAlgn="auto" hangingPunct="1">
              <a:spcAft>
                <a:spcPts val="0"/>
              </a:spcAft>
              <a:buFont typeface="Wingdings" pitchFamily="2" charset="2"/>
              <a:buNone/>
              <a:defRPr/>
            </a:pPr>
            <a:r>
              <a:rPr lang="hu-HU" b="1" smtClean="0">
                <a:solidFill>
                  <a:schemeClr val="hlink"/>
                </a:solidFill>
                <a:effectLst>
                  <a:outerShdw blurRad="38100" dist="38100" dir="2700000" algn="tl">
                    <a:srgbClr val="FFFFFF"/>
                  </a:outerShdw>
                </a:effectLst>
              </a:rPr>
              <a:t>Specificus klinikai tünetek</a:t>
            </a:r>
          </a:p>
          <a:p>
            <a:pPr marL="411480" eaLnBrk="1" fontAlgn="auto" hangingPunct="1">
              <a:spcAft>
                <a:spcPts val="0"/>
              </a:spcAft>
              <a:buFont typeface="Wingdings" pitchFamily="2" charset="2"/>
              <a:buNone/>
              <a:defRPr/>
            </a:pPr>
            <a:r>
              <a:rPr lang="hu-HU" smtClean="0"/>
              <a:t>Véralvadásra való hajlam,</a:t>
            </a:r>
          </a:p>
          <a:p>
            <a:pPr marL="411480" eaLnBrk="1" fontAlgn="auto" hangingPunct="1">
              <a:spcAft>
                <a:spcPts val="0"/>
              </a:spcAft>
              <a:buFont typeface="Wingdings" pitchFamily="2" charset="2"/>
              <a:buNone/>
              <a:defRPr/>
            </a:pPr>
            <a:r>
              <a:rPr lang="hu-HU" smtClean="0"/>
              <a:t>Immunhiány, Vérzések,</a:t>
            </a:r>
          </a:p>
          <a:p>
            <a:pPr marL="411480" eaLnBrk="1" fontAlgn="auto" hangingPunct="1">
              <a:spcAft>
                <a:spcPts val="0"/>
              </a:spcAft>
              <a:buFont typeface="Wingdings" pitchFamily="2" charset="2"/>
              <a:buNone/>
              <a:defRPr/>
            </a:pPr>
            <a:r>
              <a:rPr lang="hu-HU" smtClean="0"/>
              <a:t>Vérnyomásesés </a:t>
            </a:r>
          </a:p>
          <a:p>
            <a:pPr marL="411480" eaLnBrk="1" fontAlgn="auto" hangingPunct="1">
              <a:spcAft>
                <a:spcPts val="0"/>
              </a:spcAft>
              <a:buFont typeface="Wingdings"/>
              <a:buChar char=""/>
              <a:defRPr/>
            </a:pPr>
            <a:r>
              <a:rPr lang="hu-HU" smtClean="0"/>
              <a:t>interleukin (IL)-1 beta IFN- gamma –indukálta </a:t>
            </a:r>
          </a:p>
          <a:p>
            <a:pPr marL="411480" eaLnBrk="1" fontAlgn="auto" hangingPunct="1">
              <a:spcAft>
                <a:spcPts val="0"/>
              </a:spcAft>
              <a:buFont typeface="Wingdings"/>
              <a:buChar char=""/>
              <a:defRPr/>
            </a:pPr>
            <a:r>
              <a:rPr lang="hu-HU" smtClean="0"/>
              <a:t>protein-10, RANTES (emelkedik)</a:t>
            </a:r>
          </a:p>
          <a:p>
            <a:pPr marL="411480" eaLnBrk="1" fontAlgn="auto" hangingPunct="1">
              <a:spcAft>
                <a:spcPts val="0"/>
              </a:spcAft>
              <a:buFont typeface="Wingdings"/>
              <a:buChar char=""/>
              <a:defRPr/>
            </a:pPr>
            <a:r>
              <a:rPr lang="hu-HU" smtClean="0"/>
              <a:t>IL-6, IL-8, IL-10 és MF-gyulladásos fehérje 1 béta emelkedése a rossz kimenetelt jelzi </a:t>
            </a:r>
          </a:p>
        </p:txBody>
      </p:sp>
      <p:sp>
        <p:nvSpPr>
          <p:cNvPr id="137220" name="Rectangle 4"/>
          <p:cNvSpPr>
            <a:spLocks noGrp="1" noChangeArrowheads="1"/>
          </p:cNvSpPr>
          <p:nvPr>
            <p:ph sz="half" idx="1"/>
          </p:nvPr>
        </p:nvSpPr>
        <p:spPr>
          <a:xfrm>
            <a:off x="179388" y="1196975"/>
            <a:ext cx="4464050" cy="5472113"/>
          </a:xfrm>
        </p:spPr>
        <p:txBody>
          <a:bodyPr>
            <a:normAutofit lnSpcReduction="10000"/>
          </a:bodyPr>
          <a:lstStyle/>
          <a:p>
            <a:pPr marL="411480" eaLnBrk="1" fontAlgn="auto" hangingPunct="1">
              <a:spcAft>
                <a:spcPts val="0"/>
              </a:spcAft>
              <a:buFont typeface="Wingdings"/>
              <a:buChar char=""/>
              <a:defRPr/>
            </a:pPr>
            <a:r>
              <a:rPr lang="hu-HU" b="1" smtClean="0"/>
              <a:t>Interferon</a:t>
            </a:r>
          </a:p>
          <a:p>
            <a:pPr marL="411480" eaLnBrk="1" fontAlgn="auto" hangingPunct="1">
              <a:spcAft>
                <a:spcPts val="0"/>
              </a:spcAft>
              <a:buFont typeface="Wingdings"/>
              <a:buChar char=""/>
              <a:defRPr/>
            </a:pPr>
            <a:r>
              <a:rPr lang="hu-HU" b="1" smtClean="0"/>
              <a:t>Ribavirin</a:t>
            </a:r>
          </a:p>
          <a:p>
            <a:pPr marL="411480" eaLnBrk="1" fontAlgn="auto" hangingPunct="1">
              <a:spcAft>
                <a:spcPts val="0"/>
              </a:spcAft>
              <a:buFont typeface="Wingdings"/>
              <a:buChar char=""/>
              <a:defRPr/>
            </a:pPr>
            <a:r>
              <a:rPr lang="hu-HU" b="1" smtClean="0"/>
              <a:t>Rekombináns aktivált protein C</a:t>
            </a:r>
          </a:p>
          <a:p>
            <a:pPr marL="411480" eaLnBrk="1" fontAlgn="auto" hangingPunct="1">
              <a:spcAft>
                <a:spcPts val="0"/>
              </a:spcAft>
              <a:buFont typeface="Wingdings"/>
              <a:buChar char=""/>
              <a:defRPr/>
            </a:pPr>
            <a:r>
              <a:rPr lang="hu-HU" b="1" smtClean="0"/>
              <a:t>EBOLA glikoproteid</a:t>
            </a:r>
          </a:p>
          <a:p>
            <a:pPr marL="411480" eaLnBrk="1" fontAlgn="auto" hangingPunct="1">
              <a:spcAft>
                <a:spcPts val="0"/>
              </a:spcAft>
              <a:buFont typeface="Wingdings"/>
              <a:buChar char=""/>
              <a:defRPr/>
            </a:pPr>
            <a:r>
              <a:rPr lang="hu-HU" b="1" smtClean="0"/>
              <a:t>Rekombináns IL10</a:t>
            </a:r>
          </a:p>
        </p:txBody>
      </p:sp>
      <p:sp>
        <p:nvSpPr>
          <p:cNvPr id="58373" name="Text Box 5"/>
          <p:cNvSpPr txBox="1">
            <a:spLocks noChangeArrowheads="1"/>
          </p:cNvSpPr>
          <p:nvPr/>
        </p:nvSpPr>
        <p:spPr bwMode="auto">
          <a:xfrm>
            <a:off x="179388" y="3860800"/>
            <a:ext cx="3960812" cy="366713"/>
          </a:xfrm>
          <a:prstGeom prst="rect">
            <a:avLst/>
          </a:prstGeom>
          <a:noFill/>
          <a:ln w="9525">
            <a:noFill/>
            <a:miter lim="800000"/>
            <a:headEnd/>
            <a:tailEnd/>
          </a:ln>
        </p:spPr>
        <p:txBody>
          <a:bodyPr>
            <a:spAutoFit/>
          </a:bodyPr>
          <a:lstStyle/>
          <a:p>
            <a:pPr>
              <a:spcBef>
                <a:spcPct val="50000"/>
              </a:spcBef>
            </a:pPr>
            <a:endParaRPr lang="hu-HU">
              <a:latin typeface="Corbe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type="title"/>
          </p:nvPr>
        </p:nvPicPr>
        <p:blipFill>
          <a:blip r:embed="rId2" cstate="print"/>
          <a:srcRect/>
          <a:stretch>
            <a:fillRect/>
          </a:stretch>
        </p:blipFill>
        <p:spPr bwMode="auto">
          <a:xfrm>
            <a:off x="3276600" y="188913"/>
            <a:ext cx="5581650" cy="1133475"/>
          </a:xfrm>
        </p:spPr>
      </p:pic>
      <p:pic>
        <p:nvPicPr>
          <p:cNvPr id="59395" name="Picture 4"/>
          <p:cNvPicPr>
            <a:picLocks noGrp="1" noChangeAspect="1" noChangeArrowheads="1"/>
          </p:cNvPicPr>
          <p:nvPr>
            <p:ph sz="half" idx="1"/>
          </p:nvPr>
        </p:nvPicPr>
        <p:blipFill>
          <a:blip r:embed="rId3" cstate="print"/>
          <a:srcRect/>
          <a:stretch>
            <a:fillRect/>
          </a:stretch>
        </p:blipFill>
        <p:spPr>
          <a:xfrm>
            <a:off x="179388" y="2133600"/>
            <a:ext cx="4038600" cy="4530725"/>
          </a:xfrm>
        </p:spPr>
      </p:pic>
      <p:pic>
        <p:nvPicPr>
          <p:cNvPr id="59396" name="Picture 5"/>
          <p:cNvPicPr>
            <a:picLocks noGrp="1" noChangeAspect="1" noChangeArrowheads="1"/>
          </p:cNvPicPr>
          <p:nvPr>
            <p:ph sz="half" idx="2"/>
          </p:nvPr>
        </p:nvPicPr>
        <p:blipFill>
          <a:blip r:embed="rId4" cstate="print"/>
          <a:srcRect/>
          <a:stretch>
            <a:fillRect/>
          </a:stretch>
        </p:blipFill>
        <p:spPr>
          <a:xfrm>
            <a:off x="4356100" y="3933825"/>
            <a:ext cx="4608513" cy="2773363"/>
          </a:xfrm>
        </p:spPr>
      </p:pic>
      <p:sp>
        <p:nvSpPr>
          <p:cNvPr id="59397" name="Text Box 6"/>
          <p:cNvSpPr txBox="1">
            <a:spLocks noChangeArrowheads="1"/>
          </p:cNvSpPr>
          <p:nvPr/>
        </p:nvSpPr>
        <p:spPr bwMode="auto">
          <a:xfrm>
            <a:off x="4643438" y="1700213"/>
            <a:ext cx="4321175" cy="366712"/>
          </a:xfrm>
          <a:prstGeom prst="rect">
            <a:avLst/>
          </a:prstGeom>
          <a:noFill/>
          <a:ln w="9525">
            <a:noFill/>
            <a:miter lim="800000"/>
            <a:headEnd/>
            <a:tailEnd/>
          </a:ln>
        </p:spPr>
        <p:txBody>
          <a:bodyPr>
            <a:spAutoFit/>
          </a:bodyPr>
          <a:lstStyle/>
          <a:p>
            <a:pPr>
              <a:spcBef>
                <a:spcPct val="50000"/>
              </a:spcBef>
            </a:pPr>
            <a:endParaRPr lang="hu-HU">
              <a:latin typeface="Corbel" pitchFamily="34" charset="0"/>
            </a:endParaRPr>
          </a:p>
        </p:txBody>
      </p:sp>
      <p:pic>
        <p:nvPicPr>
          <p:cNvPr id="59398" name="Picture 7"/>
          <p:cNvPicPr>
            <a:picLocks noChangeAspect="1" noChangeArrowheads="1"/>
          </p:cNvPicPr>
          <p:nvPr/>
        </p:nvPicPr>
        <p:blipFill>
          <a:blip r:embed="rId5" cstate="print"/>
          <a:srcRect/>
          <a:stretch>
            <a:fillRect/>
          </a:stretch>
        </p:blipFill>
        <p:spPr bwMode="auto">
          <a:xfrm>
            <a:off x="5508625" y="1557338"/>
            <a:ext cx="3311525" cy="2230437"/>
          </a:xfrm>
          <a:prstGeom prst="rect">
            <a:avLst/>
          </a:prstGeom>
          <a:noFill/>
          <a:ln w="9525">
            <a:noFill/>
            <a:miter lim="800000"/>
            <a:headEnd/>
            <a:tailEnd/>
          </a:ln>
        </p:spPr>
      </p:pic>
      <p:sp>
        <p:nvSpPr>
          <p:cNvPr id="59399" name="TextBox 7"/>
          <p:cNvSpPr txBox="1">
            <a:spLocks noChangeArrowheads="1"/>
          </p:cNvSpPr>
          <p:nvPr/>
        </p:nvSpPr>
        <p:spPr bwMode="auto">
          <a:xfrm>
            <a:off x="0" y="260350"/>
            <a:ext cx="3276600" cy="1754188"/>
          </a:xfrm>
          <a:prstGeom prst="rect">
            <a:avLst/>
          </a:prstGeom>
          <a:noFill/>
          <a:ln w="9525">
            <a:noFill/>
            <a:miter lim="800000"/>
            <a:headEnd/>
            <a:tailEnd/>
          </a:ln>
        </p:spPr>
        <p:txBody>
          <a:bodyPr>
            <a:spAutoFit/>
          </a:bodyPr>
          <a:lstStyle/>
          <a:p>
            <a:r>
              <a:rPr lang="hu-HU" b="1">
                <a:solidFill>
                  <a:srgbClr val="FFFF00"/>
                </a:solidFill>
                <a:latin typeface="Corbel" pitchFamily="34" charset="0"/>
              </a:rPr>
              <a:t>OLIGOPEPTIDEKKEL GÁTOLNI LEHET AZ AMERIKAI TŰDŐ-HANTAVÍRUS KÖTŐDÉSÉT A </a:t>
            </a:r>
            <a:r>
              <a:rPr lang="el-GR" b="1">
                <a:solidFill>
                  <a:srgbClr val="FFFF00"/>
                </a:solidFill>
                <a:latin typeface="Corbel" pitchFamily="34" charset="0"/>
              </a:rPr>
              <a:t>β</a:t>
            </a:r>
            <a:r>
              <a:rPr lang="hu-HU" b="1">
                <a:solidFill>
                  <a:srgbClr val="FFFF00"/>
                </a:solidFill>
                <a:latin typeface="Corbel" pitchFamily="34" charset="0"/>
              </a:rPr>
              <a:t>3 INTEGRIN  RECEPTORHOZ SZÖVETTENYÉSZETBEN (VERO-E6)</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7813"/>
            <a:ext cx="8229600" cy="561975"/>
          </a:xfrm>
        </p:spPr>
        <p:txBody>
          <a:bodyPr/>
          <a:lstStyle/>
          <a:p>
            <a:pPr eaLnBrk="1" fontAlgn="auto" hangingPunct="1">
              <a:spcAft>
                <a:spcPts val="0"/>
              </a:spcAft>
              <a:defRPr/>
            </a:pPr>
            <a:r>
              <a:rPr lang="hu-HU" sz="2400" dirty="0" smtClean="0">
                <a:solidFill>
                  <a:schemeClr val="tx2">
                    <a:satMod val="200000"/>
                  </a:schemeClr>
                </a:solidFill>
              </a:rPr>
              <a:t>Kezelés, adszorbció gátló antivirális szerek</a:t>
            </a:r>
            <a:endParaRPr lang="en-US" sz="2400" dirty="0" smtClean="0">
              <a:solidFill>
                <a:schemeClr val="tx2">
                  <a:satMod val="200000"/>
                </a:schemeClr>
              </a:solidFill>
            </a:endParaRPr>
          </a:p>
        </p:txBody>
      </p:sp>
      <p:pic>
        <p:nvPicPr>
          <p:cNvPr id="60419" name="Picture 3" descr="2"/>
          <p:cNvPicPr>
            <a:picLocks noGrp="1" noChangeAspect="1" noChangeArrowheads="1"/>
          </p:cNvPicPr>
          <p:nvPr>
            <p:ph type="body" idx="1"/>
          </p:nvPr>
        </p:nvPicPr>
        <p:blipFill>
          <a:blip r:embed="rId2" cstate="print"/>
          <a:srcRect r="45695"/>
          <a:stretch>
            <a:fillRect/>
          </a:stretch>
        </p:blipFill>
        <p:spPr>
          <a:xfrm>
            <a:off x="3200400" y="2516188"/>
            <a:ext cx="1981200" cy="2058987"/>
          </a:xfrm>
        </p:spPr>
      </p:pic>
      <p:sp>
        <p:nvSpPr>
          <p:cNvPr id="60420" name="Text Box 4"/>
          <p:cNvSpPr txBox="1">
            <a:spLocks noChangeArrowheads="1"/>
          </p:cNvSpPr>
          <p:nvPr/>
        </p:nvSpPr>
        <p:spPr bwMode="auto">
          <a:xfrm>
            <a:off x="1812925" y="1941513"/>
            <a:ext cx="184150" cy="366712"/>
          </a:xfrm>
          <a:prstGeom prst="rect">
            <a:avLst/>
          </a:prstGeom>
          <a:noFill/>
          <a:ln w="9525">
            <a:noFill/>
            <a:miter lim="800000"/>
            <a:headEnd/>
            <a:tailEnd/>
          </a:ln>
        </p:spPr>
        <p:txBody>
          <a:bodyPr wrap="none">
            <a:spAutoFit/>
          </a:bodyPr>
          <a:lstStyle/>
          <a:p>
            <a:endParaRPr lang="hu-HU">
              <a:latin typeface="Corbel" pitchFamily="34" charset="0"/>
            </a:endParaRPr>
          </a:p>
        </p:txBody>
      </p:sp>
      <p:sp>
        <p:nvSpPr>
          <p:cNvPr id="60421" name="Text Box 5"/>
          <p:cNvSpPr txBox="1">
            <a:spLocks noChangeArrowheads="1"/>
          </p:cNvSpPr>
          <p:nvPr/>
        </p:nvSpPr>
        <p:spPr bwMode="auto">
          <a:xfrm>
            <a:off x="395288" y="1066800"/>
            <a:ext cx="7834312" cy="915988"/>
          </a:xfrm>
          <a:prstGeom prst="rect">
            <a:avLst/>
          </a:prstGeom>
          <a:noFill/>
          <a:ln w="9525">
            <a:noFill/>
            <a:miter lim="800000"/>
            <a:headEnd/>
            <a:tailEnd/>
          </a:ln>
        </p:spPr>
        <p:txBody>
          <a:bodyPr>
            <a:spAutoFit/>
          </a:bodyPr>
          <a:lstStyle/>
          <a:p>
            <a:r>
              <a:rPr lang="hu-HU">
                <a:latin typeface="Corbel" pitchFamily="34" charset="0"/>
              </a:rPr>
              <a:t>Tüneti kezelés : rehidratáció, fájdalomcsillapítás, IFN, vírus antitest terápia, pl. idegrendszeri megbetegedéseknél: immunglobulin; krónikus fáradság syndroma: ribavirin+IFN </a:t>
            </a:r>
            <a:r>
              <a:rPr lang="el-GR">
                <a:latin typeface="Corbel" pitchFamily="34" charset="0"/>
                <a:cs typeface="Arial" pitchFamily="34" charset="0"/>
              </a:rPr>
              <a:t>ά</a:t>
            </a:r>
          </a:p>
        </p:txBody>
      </p:sp>
      <p:sp>
        <p:nvSpPr>
          <p:cNvPr id="60422" name="Text Box 6"/>
          <p:cNvSpPr txBox="1">
            <a:spLocks noChangeArrowheads="1"/>
          </p:cNvSpPr>
          <p:nvPr/>
        </p:nvSpPr>
        <p:spPr bwMode="auto">
          <a:xfrm>
            <a:off x="395288" y="2057400"/>
            <a:ext cx="7050087" cy="641350"/>
          </a:xfrm>
          <a:prstGeom prst="rect">
            <a:avLst/>
          </a:prstGeom>
          <a:noFill/>
          <a:ln w="9525">
            <a:noFill/>
            <a:miter lim="800000"/>
            <a:headEnd/>
            <a:tailEnd/>
          </a:ln>
        </p:spPr>
        <p:txBody>
          <a:bodyPr>
            <a:spAutoFit/>
          </a:bodyPr>
          <a:lstStyle/>
          <a:p>
            <a:r>
              <a:rPr lang="hu-HU">
                <a:latin typeface="Corbel" pitchFamily="34" charset="0"/>
              </a:rPr>
              <a:t>WIN komponens: </a:t>
            </a:r>
            <a:r>
              <a:rPr lang="hu-HU" b="1">
                <a:solidFill>
                  <a:srgbClr val="FF7C80"/>
                </a:solidFill>
                <a:latin typeface="Corbel" pitchFamily="34" charset="0"/>
              </a:rPr>
              <a:t>plekonaril</a:t>
            </a:r>
            <a:r>
              <a:rPr lang="hu-HU">
                <a:latin typeface="Corbel" pitchFamily="34" charset="0"/>
              </a:rPr>
              <a:t> (dózis: </a:t>
            </a:r>
            <a:r>
              <a:rPr lang="en-GB">
                <a:latin typeface="Corbel" pitchFamily="34" charset="0"/>
              </a:rPr>
              <a:t>2.5 or 5mg/kg</a:t>
            </a:r>
            <a:r>
              <a:rPr lang="hu-HU">
                <a:latin typeface="Corbel" pitchFamily="34" charset="0"/>
              </a:rPr>
              <a:t>,</a:t>
            </a:r>
            <a:r>
              <a:rPr lang="en-GB">
                <a:latin typeface="Corbel" pitchFamily="34" charset="0"/>
              </a:rPr>
              <a:t> 7 </a:t>
            </a:r>
            <a:r>
              <a:rPr lang="hu-HU">
                <a:latin typeface="Corbel" pitchFamily="34" charset="0"/>
              </a:rPr>
              <a:t>napig): receptorkötő canyon régió blokkolása</a:t>
            </a:r>
            <a:endParaRPr lang="en-US">
              <a:latin typeface="Corbel" pitchFamily="34" charset="0"/>
            </a:endParaRPr>
          </a:p>
        </p:txBody>
      </p:sp>
      <p:sp>
        <p:nvSpPr>
          <p:cNvPr id="60423" name="Text Box 7"/>
          <p:cNvSpPr txBox="1">
            <a:spLocks noChangeArrowheads="1"/>
          </p:cNvSpPr>
          <p:nvPr/>
        </p:nvSpPr>
        <p:spPr bwMode="auto">
          <a:xfrm>
            <a:off x="1371600" y="5334000"/>
            <a:ext cx="533400" cy="366713"/>
          </a:xfrm>
          <a:prstGeom prst="rect">
            <a:avLst/>
          </a:prstGeom>
          <a:noFill/>
          <a:ln w="9525">
            <a:noFill/>
            <a:miter lim="800000"/>
            <a:headEnd/>
            <a:tailEnd/>
          </a:ln>
        </p:spPr>
        <p:txBody>
          <a:bodyPr>
            <a:spAutoFit/>
          </a:bodyPr>
          <a:lstStyle/>
          <a:p>
            <a:pPr>
              <a:spcBef>
                <a:spcPct val="50000"/>
              </a:spcBef>
            </a:pPr>
            <a:endParaRPr lang="hu-HU">
              <a:latin typeface="Corbel" pitchFamily="34" charset="0"/>
            </a:endParaRPr>
          </a:p>
        </p:txBody>
      </p:sp>
      <p:sp>
        <p:nvSpPr>
          <p:cNvPr id="60424" name="Text Box 8"/>
          <p:cNvSpPr txBox="1">
            <a:spLocks noChangeArrowheads="1"/>
          </p:cNvSpPr>
          <p:nvPr/>
        </p:nvSpPr>
        <p:spPr bwMode="auto">
          <a:xfrm>
            <a:off x="395288" y="4572000"/>
            <a:ext cx="4929187" cy="641350"/>
          </a:xfrm>
          <a:prstGeom prst="rect">
            <a:avLst/>
          </a:prstGeom>
          <a:noFill/>
          <a:ln w="9525">
            <a:noFill/>
            <a:miter lim="800000"/>
            <a:headEnd/>
            <a:tailEnd/>
          </a:ln>
        </p:spPr>
        <p:txBody>
          <a:bodyPr>
            <a:spAutoFit/>
          </a:bodyPr>
          <a:lstStyle/>
          <a:p>
            <a:r>
              <a:rPr lang="hu-HU" b="1">
                <a:solidFill>
                  <a:srgbClr val="FFFF00"/>
                </a:solidFill>
                <a:latin typeface="Corbel" pitchFamily="34" charset="0"/>
              </a:rPr>
              <a:t>Enviroxime: </a:t>
            </a:r>
            <a:r>
              <a:rPr lang="hu-HU">
                <a:latin typeface="Corbel" pitchFamily="34" charset="0"/>
              </a:rPr>
              <a:t>RNS szintézis blokkoló, emberre toxikus</a:t>
            </a:r>
            <a:endParaRPr lang="en-US">
              <a:latin typeface="Corbel" pitchFamily="34" charset="0"/>
            </a:endParaRPr>
          </a:p>
        </p:txBody>
      </p:sp>
      <p:sp>
        <p:nvSpPr>
          <p:cNvPr id="60425" name="Text Box 9"/>
          <p:cNvSpPr txBox="1">
            <a:spLocks noChangeArrowheads="1"/>
          </p:cNvSpPr>
          <p:nvPr/>
        </p:nvSpPr>
        <p:spPr bwMode="auto">
          <a:xfrm>
            <a:off x="395288" y="5334000"/>
            <a:ext cx="5319712" cy="1465263"/>
          </a:xfrm>
          <a:prstGeom prst="rect">
            <a:avLst/>
          </a:prstGeom>
          <a:noFill/>
          <a:ln w="9525">
            <a:noFill/>
            <a:miter lim="800000"/>
            <a:headEnd/>
            <a:tailEnd/>
          </a:ln>
        </p:spPr>
        <p:txBody>
          <a:bodyPr>
            <a:spAutoFit/>
          </a:bodyPr>
          <a:lstStyle/>
          <a:p>
            <a:r>
              <a:rPr lang="hu-HU" b="1" u="sng">
                <a:latin typeface="Corbel" pitchFamily="34" charset="0"/>
              </a:rPr>
              <a:t>VAKCINA GYÁRTÁS:</a:t>
            </a:r>
          </a:p>
          <a:p>
            <a:r>
              <a:rPr lang="hu-HU">
                <a:latin typeface="Corbel" pitchFamily="34" charset="0"/>
              </a:rPr>
              <a:t>SingVax (Szingapúr), tervezett klinikai kísérletek: 2009</a:t>
            </a:r>
          </a:p>
          <a:p>
            <a:r>
              <a:rPr lang="hu-HU">
                <a:latin typeface="Corbel" pitchFamily="34" charset="0"/>
              </a:rPr>
              <a:t>SinovacBiotech (Kína),</a:t>
            </a:r>
          </a:p>
          <a:p>
            <a:r>
              <a:rPr lang="hu-HU">
                <a:latin typeface="Corbel" pitchFamily="34" charset="0"/>
              </a:rPr>
              <a:t>Centers for Disease Control and Prevention (Taiwan)</a:t>
            </a:r>
          </a:p>
          <a:p>
            <a:endParaRPr lang="en-US">
              <a:latin typeface="Corbel" pitchFamily="34" charset="0"/>
            </a:endParaRPr>
          </a:p>
        </p:txBody>
      </p:sp>
      <p:pic>
        <p:nvPicPr>
          <p:cNvPr id="60426" name="Picture 10"/>
          <p:cNvPicPr>
            <a:picLocks noChangeAspect="1" noChangeArrowheads="1"/>
          </p:cNvPicPr>
          <p:nvPr/>
        </p:nvPicPr>
        <p:blipFill>
          <a:blip r:embed="rId3" cstate="print"/>
          <a:srcRect l="7100" t="49162" r="5325" b="16573"/>
          <a:stretch>
            <a:fillRect/>
          </a:stretch>
        </p:blipFill>
        <p:spPr bwMode="auto">
          <a:xfrm>
            <a:off x="5181600" y="2438400"/>
            <a:ext cx="2819400" cy="1752600"/>
          </a:xfrm>
          <a:prstGeom prst="rect">
            <a:avLst/>
          </a:prstGeom>
          <a:noFill/>
          <a:ln w="9525">
            <a:noFill/>
            <a:miter lim="800000"/>
            <a:headEnd/>
            <a:tailEnd/>
          </a:ln>
        </p:spPr>
      </p:pic>
      <p:pic>
        <p:nvPicPr>
          <p:cNvPr id="60427" name="Picture 11"/>
          <p:cNvPicPr>
            <a:picLocks noChangeAspect="1" noChangeArrowheads="1"/>
          </p:cNvPicPr>
          <p:nvPr/>
        </p:nvPicPr>
        <p:blipFill>
          <a:blip r:embed="rId4" cstate="print"/>
          <a:srcRect l="2380" t="5556" r="7143" b="22223"/>
          <a:stretch>
            <a:fillRect/>
          </a:stretch>
        </p:blipFill>
        <p:spPr bwMode="auto">
          <a:xfrm>
            <a:off x="6019800" y="4267200"/>
            <a:ext cx="2895600" cy="1981200"/>
          </a:xfrm>
          <a:prstGeom prst="rect">
            <a:avLst/>
          </a:prstGeom>
          <a:noFill/>
          <a:ln w="9525">
            <a:noFill/>
            <a:miter lim="800000"/>
            <a:headEnd/>
            <a:tailEnd/>
          </a:ln>
        </p:spPr>
      </p:pic>
      <p:sp>
        <p:nvSpPr>
          <p:cNvPr id="60428" name="AutoShape 12"/>
          <p:cNvSpPr>
            <a:spLocks noChangeArrowheads="1"/>
          </p:cNvSpPr>
          <p:nvPr/>
        </p:nvSpPr>
        <p:spPr bwMode="auto">
          <a:xfrm flipV="1">
            <a:off x="1600200" y="2743200"/>
            <a:ext cx="1981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p:nvPr>
        </p:nvSpPr>
        <p:spPr>
          <a:xfrm>
            <a:off x="107950" y="277813"/>
            <a:ext cx="9036050" cy="6319837"/>
          </a:xfrm>
        </p:spPr>
        <p:txBody>
          <a:bodyPr>
            <a:normAutofit/>
          </a:bodyPr>
          <a:lstStyle/>
          <a:p>
            <a:pPr marL="411480" eaLnBrk="1" fontAlgn="auto" hangingPunct="1">
              <a:spcAft>
                <a:spcPts val="0"/>
              </a:spcAft>
              <a:buFont typeface="Wingdings" pitchFamily="2" charset="2"/>
              <a:buNone/>
              <a:defRPr/>
            </a:pPr>
            <a:r>
              <a:rPr lang="hu-HU" sz="2000" b="1" dirty="0" smtClean="0">
                <a:solidFill>
                  <a:srgbClr val="FF99CC"/>
                </a:solidFill>
                <a:effectLst>
                  <a:outerShdw blurRad="38100" dist="38100" dir="2700000" algn="tl">
                    <a:srgbClr val="FFFFFF"/>
                  </a:outerShdw>
                </a:effectLst>
              </a:rPr>
              <a:t>	</a:t>
            </a:r>
            <a:r>
              <a:rPr lang="hu-HU" sz="1800" b="1" dirty="0" smtClean="0">
                <a:solidFill>
                  <a:srgbClr val="FF99CC"/>
                </a:solidFill>
                <a:effectLst>
                  <a:outerShdw blurRad="38100" dist="38100" dir="2700000" algn="tl">
                    <a:srgbClr val="FFFFFF"/>
                  </a:outerShdw>
                </a:effectLst>
              </a:rPr>
              <a:t>Guanidin-HCl			milliószoros gátló hatás Poliovírus</a:t>
            </a:r>
          </a:p>
          <a:p>
            <a:pPr marL="411480" eaLnBrk="1" fontAlgn="auto" hangingPunct="1">
              <a:spcAft>
                <a:spcPts val="0"/>
              </a:spcAft>
              <a:buFont typeface="Wingdings" pitchFamily="2" charset="2"/>
              <a:buNone/>
              <a:defRPr/>
            </a:pPr>
            <a:r>
              <a:rPr lang="hu-HU" sz="1800" b="1" dirty="0" smtClean="0"/>
              <a:t>	aurintricarboxylic acid (ATA)	ENTEROVÍRUS 71  </a:t>
            </a:r>
          </a:p>
          <a:p>
            <a:pPr marL="411480" eaLnBrk="1" fontAlgn="auto" hangingPunct="1">
              <a:spcAft>
                <a:spcPts val="0"/>
              </a:spcAft>
              <a:buFont typeface="Wingdings" pitchFamily="2" charset="2"/>
              <a:buNone/>
              <a:defRPr/>
            </a:pPr>
            <a:r>
              <a:rPr lang="hu-HU" sz="1800" b="1" dirty="0" smtClean="0"/>
              <a:t>						</a:t>
            </a:r>
            <a:r>
              <a:rPr lang="hu-HU" sz="1800" b="1" dirty="0" smtClean="0">
                <a:solidFill>
                  <a:srgbClr val="CCFF99"/>
                </a:solidFill>
                <a:effectLst>
                  <a:outerShdw blurRad="38100" dist="38100" dir="2700000" algn="tl">
                    <a:srgbClr val="FFFFFF"/>
                  </a:outerShdw>
                </a:effectLst>
              </a:rPr>
              <a:t>RNS-POLIMERÁZ 3D</a:t>
            </a:r>
          </a:p>
          <a:p>
            <a:pPr marL="411480" eaLnBrk="1" fontAlgn="auto" hangingPunct="1">
              <a:spcAft>
                <a:spcPts val="0"/>
              </a:spcAft>
              <a:buFont typeface="Wingdings" pitchFamily="2" charset="2"/>
              <a:buNone/>
              <a:defRPr/>
            </a:pPr>
            <a:r>
              <a:rPr lang="hu-HU" sz="1800" b="1" dirty="0" smtClean="0"/>
              <a:t>	</a:t>
            </a:r>
            <a:r>
              <a:rPr lang="hu-HU" sz="1800" b="1" dirty="0" smtClean="0">
                <a:solidFill>
                  <a:srgbClr val="FFFF00"/>
                </a:solidFill>
                <a:effectLst>
                  <a:outerShdw blurRad="38100" dist="38100" dir="2700000" algn="tl">
                    <a:srgbClr val="FFFFFF"/>
                  </a:outerShdw>
                </a:effectLst>
              </a:rPr>
              <a:t>peptidomimetic (utánzó)inhibitor AG7088 	EV71 3C protease </a:t>
            </a:r>
          </a:p>
          <a:p>
            <a:pPr marL="411480" eaLnBrk="1" fontAlgn="auto" hangingPunct="1">
              <a:spcAft>
                <a:spcPts val="0"/>
              </a:spcAft>
              <a:buFont typeface="Wingdings" pitchFamily="2" charset="2"/>
              <a:buNone/>
              <a:defRPr/>
            </a:pPr>
            <a:r>
              <a:rPr lang="hu-HU" sz="1800" b="1" dirty="0" smtClean="0">
                <a:solidFill>
                  <a:srgbClr val="FFFF00"/>
                </a:solidFill>
                <a:effectLst>
                  <a:outerShdw blurRad="38100" dist="38100" dir="2700000" algn="tl">
                    <a:srgbClr val="FFFFFF"/>
                  </a:outerShdw>
                </a:effectLst>
              </a:rPr>
              <a:t>	</a:t>
            </a:r>
            <a:r>
              <a:rPr lang="hu-HU" sz="1800" b="1" dirty="0" smtClean="0"/>
              <a:t>enviroxime és					PROTEIN KINÁZ 3A</a:t>
            </a:r>
          </a:p>
          <a:p>
            <a:pPr marL="411480" eaLnBrk="1" fontAlgn="auto" hangingPunct="1">
              <a:spcAft>
                <a:spcPts val="0"/>
              </a:spcAft>
              <a:buFont typeface="Wingdings" pitchFamily="2" charset="2"/>
              <a:buNone/>
              <a:defRPr/>
            </a:pPr>
            <a:r>
              <a:rPr lang="hu-HU" sz="1800" b="1" dirty="0" smtClean="0"/>
              <a:t>	GW5074 (3-(3, 5-dibromo-4-hydroxybenzylidine-5-iodo-1,3-dihydro-indol-2-one)) (Raf-1 inhibitor) 	REZISZTENS MUTÁNS </a:t>
            </a:r>
            <a:r>
              <a:rPr lang="hu-HU" sz="1800" b="1" dirty="0" smtClean="0">
                <a:solidFill>
                  <a:srgbClr val="FFFF00"/>
                </a:solidFill>
                <a:effectLst>
                  <a:outerShdw blurRad="38100" dist="38100" dir="2700000" algn="tl">
                    <a:srgbClr val="FFFFFF"/>
                  </a:outerShdw>
                </a:effectLst>
              </a:rPr>
              <a:t>Ala70Thr</a:t>
            </a:r>
          </a:p>
          <a:p>
            <a:pPr marL="411480" eaLnBrk="1" fontAlgn="auto" hangingPunct="1">
              <a:spcAft>
                <a:spcPts val="0"/>
              </a:spcAft>
              <a:buFont typeface="Wingdings" pitchFamily="2" charset="2"/>
              <a:buNone/>
              <a:defRPr/>
            </a:pPr>
            <a:r>
              <a:rPr lang="hu-HU" sz="1800" b="1" dirty="0" smtClean="0">
                <a:solidFill>
                  <a:srgbClr val="FFFF00"/>
                </a:solidFill>
                <a:effectLst>
                  <a:outerShdw blurRad="38100" dist="38100" dir="2700000" algn="tl">
                    <a:srgbClr val="FFFFFF"/>
                  </a:outerShdw>
                </a:effectLst>
              </a:rPr>
              <a:t>	</a:t>
            </a:r>
            <a:r>
              <a:rPr lang="hu-HU" sz="1800" b="1" dirty="0" smtClean="0"/>
              <a:t>DTriP-22 				ENTEROVÍRUSOK (+ÉS-RNS)</a:t>
            </a:r>
          </a:p>
          <a:p>
            <a:pPr marL="411480" eaLnBrk="1" fontAlgn="auto" hangingPunct="1">
              <a:spcAft>
                <a:spcPts val="0"/>
              </a:spcAft>
              <a:buFont typeface="Wingdings" pitchFamily="2" charset="2"/>
              <a:buNone/>
              <a:defRPr/>
            </a:pPr>
            <a:r>
              <a:rPr lang="hu-HU" sz="1800" b="1" dirty="0" smtClean="0"/>
              <a:t>						</a:t>
            </a:r>
            <a:r>
              <a:rPr lang="hu-HU" sz="1800" b="1" dirty="0" smtClean="0">
                <a:solidFill>
                  <a:srgbClr val="CCFF99"/>
                </a:solidFill>
                <a:effectLst>
                  <a:outerShdw blurRad="38100" dist="38100" dir="2700000" algn="tl">
                    <a:srgbClr val="FFFFFF"/>
                  </a:outerShdw>
                </a:effectLst>
              </a:rPr>
              <a:t>poly-U-elongáció</a:t>
            </a:r>
          </a:p>
          <a:p>
            <a:pPr marL="411480" eaLnBrk="1" fontAlgn="auto" hangingPunct="1">
              <a:spcAft>
                <a:spcPts val="0"/>
              </a:spcAft>
              <a:buFont typeface="Wingdings" pitchFamily="2" charset="2"/>
              <a:buNone/>
              <a:defRPr/>
            </a:pPr>
            <a:r>
              <a:rPr lang="hu-HU" sz="1800" b="1" dirty="0" smtClean="0">
                <a:solidFill>
                  <a:srgbClr val="FFFF00"/>
                </a:solidFill>
                <a:effectLst>
                  <a:outerShdw blurRad="38100" dist="38100" dir="2700000" algn="tl">
                    <a:srgbClr val="FFFFFF"/>
                  </a:outerShdw>
                </a:effectLst>
              </a:rPr>
              <a:t>(4{4-[(2-bromo-phenyl)-(3-methyl-thiophen-2-yl)-methyl]-piperazin-1-yl}-1 </a:t>
            </a:r>
            <a:r>
              <a:rPr lang="hu-HU" sz="1800" b="1" u="sng" dirty="0" smtClean="0">
                <a:solidFill>
                  <a:srgbClr val="FFFF00"/>
                </a:solidFill>
                <a:effectLst>
                  <a:outerShdw blurRad="38100" dist="38100" dir="2700000" algn="tl">
                    <a:srgbClr val="FFFFFF"/>
                  </a:outerShdw>
                </a:effectLst>
              </a:rPr>
              <a:t>pheny-1H-pyrazolo[3,4-d]pyrimidine)</a:t>
            </a:r>
            <a:r>
              <a:rPr lang="hu-HU" sz="1800" b="1" dirty="0" smtClean="0">
                <a:solidFill>
                  <a:srgbClr val="FFFF00"/>
                </a:solidFill>
                <a:effectLst>
                  <a:outerShdw blurRad="38100" dist="38100" dir="2700000" algn="tl">
                    <a:srgbClr val="FFFFFF"/>
                  </a:outerShdw>
                </a:effectLst>
              </a:rPr>
              <a:t>____________________________</a:t>
            </a:r>
          </a:p>
          <a:p>
            <a:pPr marL="411480" eaLnBrk="1" fontAlgn="auto" hangingPunct="1">
              <a:spcAft>
                <a:spcPts val="0"/>
              </a:spcAft>
              <a:buFont typeface="Wingdings" pitchFamily="2" charset="2"/>
              <a:buNone/>
              <a:defRPr/>
            </a:pPr>
            <a:r>
              <a:rPr lang="hu-HU" sz="1800" b="1" dirty="0" smtClean="0"/>
              <a:t>	</a:t>
            </a:r>
            <a:r>
              <a:rPr lang="en-US" sz="1800" b="1" dirty="0" smtClean="0">
                <a:solidFill>
                  <a:srgbClr val="CCFF99"/>
                </a:solidFill>
                <a:effectLst>
                  <a:outerShdw blurRad="38100" dist="38100" dir="2700000" algn="tl">
                    <a:srgbClr val="FFFFFF"/>
                  </a:outerShdw>
                </a:effectLst>
              </a:rPr>
              <a:t>CAR-</a:t>
            </a:r>
            <a:r>
              <a:rPr lang="en-US" sz="1800" b="1" dirty="0" err="1" smtClean="0">
                <a:solidFill>
                  <a:srgbClr val="CCFF99"/>
                </a:solidFill>
                <a:effectLst>
                  <a:outerShdw blurRad="38100" dist="38100" dir="2700000" algn="tl">
                    <a:srgbClr val="FFFFFF"/>
                  </a:outerShdw>
                </a:effectLst>
              </a:rPr>
              <a:t>specifi</a:t>
            </a:r>
            <a:r>
              <a:rPr lang="hu-HU" sz="1800" b="1" dirty="0" smtClean="0">
                <a:solidFill>
                  <a:srgbClr val="CCFF99"/>
                </a:solidFill>
                <a:effectLst>
                  <a:outerShdw blurRad="38100" dist="38100" dir="2700000" algn="tl">
                    <a:srgbClr val="FFFFFF"/>
                  </a:outerShdw>
                </a:effectLst>
              </a:rPr>
              <a:t>kus IgG</a:t>
            </a:r>
            <a:r>
              <a:rPr lang="en-US" sz="1800" b="1" dirty="0" smtClean="0"/>
              <a:t> </a:t>
            </a:r>
            <a:r>
              <a:rPr lang="hu-HU" sz="1800" b="1" dirty="0" smtClean="0"/>
              <a:t>aktiválja az </a:t>
            </a:r>
            <a:r>
              <a:rPr lang="en-US" sz="1800" b="1" dirty="0" err="1" smtClean="0"/>
              <a:t>extracellul</a:t>
            </a:r>
            <a:r>
              <a:rPr lang="hu-HU" sz="1800" b="1" dirty="0" smtClean="0"/>
              <a:t>á</a:t>
            </a:r>
            <a:r>
              <a:rPr lang="en-US" sz="1800" b="1" dirty="0" smtClean="0"/>
              <a:t>r</a:t>
            </a:r>
            <a:r>
              <a:rPr lang="hu-HU" sz="1800" b="1" dirty="0" smtClean="0"/>
              <a:t>is</a:t>
            </a:r>
            <a:r>
              <a:rPr lang="en-US" sz="1800" b="1" dirty="0" smtClean="0"/>
              <a:t> signal-</a:t>
            </a:r>
            <a:r>
              <a:rPr lang="en-US" sz="1800" b="1" dirty="0" err="1" smtClean="0"/>
              <a:t>regul</a:t>
            </a:r>
            <a:r>
              <a:rPr lang="hu-HU" sz="1800" b="1" dirty="0" smtClean="0"/>
              <a:t>álta</a:t>
            </a:r>
            <a:r>
              <a:rPr lang="en-US" sz="1800" b="1" dirty="0" smtClean="0"/>
              <a:t> kin</a:t>
            </a:r>
            <a:r>
              <a:rPr lang="hu-HU" sz="1800" b="1" dirty="0" smtClean="0"/>
              <a:t>ázt</a:t>
            </a:r>
            <a:r>
              <a:rPr lang="en-US" sz="1800" b="1" dirty="0" smtClean="0"/>
              <a:t> (ERK)</a:t>
            </a:r>
            <a:r>
              <a:rPr lang="hu-HU" sz="1800" b="1" dirty="0" smtClean="0"/>
              <a:t>	</a:t>
            </a:r>
            <a:r>
              <a:rPr lang="hu-HU" sz="1800" b="1" dirty="0" smtClean="0">
                <a:solidFill>
                  <a:srgbClr val="CCFF99"/>
                </a:solidFill>
                <a:effectLst>
                  <a:outerShdw blurRad="38100" dist="38100" dir="2700000" algn="tl">
                    <a:srgbClr val="FFFFFF"/>
                  </a:outerShdw>
                </a:effectLst>
              </a:rPr>
              <a:t>gátolja az eredményes COXSACKIE B3 internalizációt</a:t>
            </a:r>
          </a:p>
          <a:p>
            <a:pPr marL="411480" eaLnBrk="1" fontAlgn="auto" hangingPunct="1">
              <a:spcAft>
                <a:spcPts val="0"/>
              </a:spcAft>
              <a:buFont typeface="Wingdings" pitchFamily="2" charset="2"/>
              <a:buNone/>
              <a:defRPr/>
            </a:pPr>
            <a:r>
              <a:rPr lang="hu-HU" sz="1800" b="1" dirty="0" smtClean="0"/>
              <a:t>				Clathrin- and caveolae-mediated endocytosis</a:t>
            </a:r>
          </a:p>
          <a:p>
            <a:pPr marL="411480" eaLnBrk="1" fontAlgn="auto" hangingPunct="1">
              <a:spcAft>
                <a:spcPts val="0"/>
              </a:spcAft>
              <a:buFont typeface="Wingdings" pitchFamily="2" charset="2"/>
              <a:buNone/>
              <a:defRPr/>
            </a:pPr>
            <a:r>
              <a:rPr lang="hu-HU" sz="1800" b="1" dirty="0" smtClean="0"/>
              <a:t>   </a:t>
            </a:r>
            <a:r>
              <a:rPr lang="en-US" sz="1800" b="1" dirty="0" err="1" smtClean="0"/>
              <a:t>Coxsackievirus</a:t>
            </a:r>
            <a:r>
              <a:rPr lang="en-US" sz="1800" b="1" dirty="0" smtClean="0"/>
              <a:t> type B3 (CVB3) </a:t>
            </a:r>
            <a:r>
              <a:rPr lang="hu-HU" sz="1800" b="1" dirty="0" smtClean="0"/>
              <a:t>„</a:t>
            </a:r>
            <a:r>
              <a:rPr lang="en-US" sz="1800" b="1" dirty="0" smtClean="0"/>
              <a:t>decay-accelerating </a:t>
            </a:r>
            <a:r>
              <a:rPr lang="en-US" sz="1800" b="1" dirty="0" err="1" smtClean="0"/>
              <a:t>fa</a:t>
            </a:r>
            <a:r>
              <a:rPr lang="hu-HU" sz="1800" b="1" dirty="0" smtClean="0"/>
              <a:t>k</a:t>
            </a:r>
            <a:r>
              <a:rPr lang="en-US" sz="1800" b="1" dirty="0" smtClean="0"/>
              <a:t>tor</a:t>
            </a:r>
            <a:r>
              <a:rPr lang="hu-HU" sz="1800" b="1" dirty="0" smtClean="0"/>
              <a:t>”-hoz kötődve</a:t>
            </a:r>
            <a:r>
              <a:rPr lang="en-US" sz="1800" b="1" dirty="0" smtClean="0"/>
              <a:t> </a:t>
            </a:r>
            <a:r>
              <a:rPr lang="hu-HU" sz="1800" b="1" dirty="0" smtClean="0"/>
              <a:t> </a:t>
            </a:r>
          </a:p>
          <a:p>
            <a:pPr marL="411480" eaLnBrk="1" fontAlgn="auto" hangingPunct="1">
              <a:spcAft>
                <a:spcPts val="0"/>
              </a:spcAft>
              <a:buFont typeface="Wingdings" pitchFamily="2" charset="2"/>
              <a:buNone/>
              <a:defRPr/>
            </a:pPr>
            <a:r>
              <a:rPr lang="hu-HU" sz="1800" b="1" dirty="0" smtClean="0"/>
              <a:t> 			ADP-ribosylation factor 6 (Arf6)-függő endocitózist okoz </a:t>
            </a:r>
          </a:p>
          <a:p>
            <a:pPr marL="411480" eaLnBrk="1" fontAlgn="auto" hangingPunct="1">
              <a:spcAft>
                <a:spcPts val="0"/>
              </a:spcAft>
              <a:buFont typeface="Wingdings" pitchFamily="2" charset="2"/>
              <a:buNone/>
              <a:defRPr/>
            </a:pPr>
            <a:r>
              <a:rPr lang="hu-HU" sz="2000" b="1" dirty="0" smtClean="0">
                <a:solidFill>
                  <a:srgbClr val="FFFF00"/>
                </a:solidFill>
                <a:effectLst>
                  <a:outerShdw blurRad="38100" dist="38100" dir="2700000" algn="tl">
                    <a:srgbClr val="FFFFFF"/>
                  </a:outerShdw>
                </a:effectLst>
              </a:rPr>
              <a:t>	</a:t>
            </a:r>
          </a:p>
        </p:txBody>
      </p:sp>
      <p:pic>
        <p:nvPicPr>
          <p:cNvPr id="61443" name="Picture 5"/>
          <p:cNvPicPr>
            <a:picLocks noChangeAspect="1" noChangeArrowheads="1"/>
          </p:cNvPicPr>
          <p:nvPr/>
        </p:nvPicPr>
        <p:blipFill>
          <a:blip r:embed="rId2" cstate="print"/>
          <a:srcRect/>
          <a:stretch>
            <a:fillRect/>
          </a:stretch>
        </p:blipFill>
        <p:spPr bwMode="auto">
          <a:xfrm>
            <a:off x="1042988" y="5589588"/>
            <a:ext cx="7058025" cy="1268412"/>
          </a:xfrm>
          <a:prstGeom prst="rect">
            <a:avLst/>
          </a:prstGeom>
          <a:noFill/>
          <a:ln w="9525">
            <a:noFill/>
            <a:miter lim="800000"/>
            <a:headEnd/>
            <a:tailEnd/>
          </a:ln>
        </p:spPr>
      </p:pic>
      <p:sp>
        <p:nvSpPr>
          <p:cNvPr id="61444" name="Line 6"/>
          <p:cNvSpPr>
            <a:spLocks noChangeShapeType="1"/>
          </p:cNvSpPr>
          <p:nvPr/>
        </p:nvSpPr>
        <p:spPr bwMode="auto">
          <a:xfrm flipH="1">
            <a:off x="6227763" y="1268413"/>
            <a:ext cx="649287" cy="4321175"/>
          </a:xfrm>
          <a:prstGeom prst="line">
            <a:avLst/>
          </a:prstGeom>
          <a:noFill/>
          <a:ln w="28575">
            <a:solidFill>
              <a:schemeClr val="tx1"/>
            </a:solidFill>
            <a:round/>
            <a:headEnd/>
            <a:tailEnd type="triangle" w="med" len="med"/>
          </a:ln>
        </p:spPr>
        <p:txBody>
          <a:bodyPr/>
          <a:lstStyle/>
          <a:p>
            <a:endParaRPr lang="hu-HU"/>
          </a:p>
        </p:txBody>
      </p:sp>
      <p:sp>
        <p:nvSpPr>
          <p:cNvPr id="61445" name="Line 7"/>
          <p:cNvSpPr>
            <a:spLocks noChangeShapeType="1"/>
          </p:cNvSpPr>
          <p:nvPr/>
        </p:nvSpPr>
        <p:spPr bwMode="auto">
          <a:xfrm flipH="1">
            <a:off x="5292725" y="1628775"/>
            <a:ext cx="287338" cy="3960813"/>
          </a:xfrm>
          <a:prstGeom prst="line">
            <a:avLst/>
          </a:prstGeom>
          <a:noFill/>
          <a:ln w="28575">
            <a:solidFill>
              <a:schemeClr val="tx1"/>
            </a:solidFill>
            <a:round/>
            <a:headEnd/>
            <a:tailEnd type="triangle" w="med" len="med"/>
          </a:ln>
        </p:spPr>
        <p:txBody>
          <a:bodyPr/>
          <a:lstStyle/>
          <a:p>
            <a:endParaRPr lang="hu-HU"/>
          </a:p>
        </p:txBody>
      </p:sp>
      <p:sp>
        <p:nvSpPr>
          <p:cNvPr id="61446" name="Line 8"/>
          <p:cNvSpPr>
            <a:spLocks noChangeShapeType="1"/>
          </p:cNvSpPr>
          <p:nvPr/>
        </p:nvSpPr>
        <p:spPr bwMode="auto">
          <a:xfrm flipH="1">
            <a:off x="5076825" y="1916113"/>
            <a:ext cx="1800225" cy="3600450"/>
          </a:xfrm>
          <a:prstGeom prst="line">
            <a:avLst/>
          </a:prstGeom>
          <a:noFill/>
          <a:ln w="28575">
            <a:solidFill>
              <a:schemeClr val="tx1"/>
            </a:solidFill>
            <a:round/>
            <a:headEnd/>
            <a:tailEnd type="triangle" w="med" len="med"/>
          </a:ln>
        </p:spPr>
        <p:txBody>
          <a:bodyPr/>
          <a:lstStyle/>
          <a:p>
            <a:endParaRPr lang="hu-H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a:xfrm>
            <a:off x="457200" y="512763"/>
            <a:ext cx="8229600" cy="914400"/>
          </a:xfrm>
        </p:spPr>
        <p:txBody>
          <a:bodyPr/>
          <a:lstStyle/>
          <a:p>
            <a:pPr eaLnBrk="1" fontAlgn="auto" hangingPunct="1">
              <a:spcAft>
                <a:spcPts val="0"/>
              </a:spcAft>
              <a:defRPr/>
            </a:pPr>
            <a:r>
              <a:rPr lang="hu-HU" sz="1600" smtClean="0">
                <a:solidFill>
                  <a:schemeClr val="tx2">
                    <a:satMod val="200000"/>
                  </a:schemeClr>
                </a:solidFill>
              </a:rPr>
              <a:t>Chen TC, Chang HY, Lin PF, Chern JH, Hsu JT, Chang CY, Shih SR.</a:t>
            </a:r>
            <a:br>
              <a:rPr lang="hu-HU" sz="1600" smtClean="0">
                <a:solidFill>
                  <a:schemeClr val="tx2">
                    <a:satMod val="200000"/>
                  </a:schemeClr>
                </a:solidFill>
              </a:rPr>
            </a:br>
            <a:r>
              <a:rPr lang="hu-HU" sz="1600" smtClean="0">
                <a:solidFill>
                  <a:schemeClr val="tx2">
                    <a:satMod val="200000"/>
                  </a:schemeClr>
                </a:solidFill>
              </a:rPr>
              <a:t> Novel antiviral agent DTriP-22 targets RNA-dependent RNA polymerase of enterovirus 71. Antimicrob Agents Chemother. 2009 Jul;53(7):2740-7. Epub 2009 May 4.</a:t>
            </a:r>
            <a:br>
              <a:rPr lang="hu-HU" sz="1600" smtClean="0">
                <a:solidFill>
                  <a:schemeClr val="tx2">
                    <a:satMod val="200000"/>
                  </a:schemeClr>
                </a:solidFill>
              </a:rPr>
            </a:br>
            <a:endParaRPr lang="hu-HU" sz="1600" smtClean="0">
              <a:solidFill>
                <a:schemeClr val="tx2">
                  <a:satMod val="200000"/>
                </a:schemeClr>
              </a:solidFill>
            </a:endParaRPr>
          </a:p>
        </p:txBody>
      </p:sp>
      <p:pic>
        <p:nvPicPr>
          <p:cNvPr id="62467" name="Picture 5"/>
          <p:cNvPicPr>
            <a:picLocks noGrp="1" noChangeAspect="1" noChangeArrowheads="1"/>
          </p:cNvPicPr>
          <p:nvPr>
            <p:ph sz="half" idx="1"/>
          </p:nvPr>
        </p:nvPicPr>
        <p:blipFill>
          <a:blip r:embed="rId2" cstate="print"/>
          <a:srcRect/>
          <a:stretch>
            <a:fillRect/>
          </a:stretch>
        </p:blipFill>
        <p:spPr>
          <a:xfrm>
            <a:off x="457200" y="1600200"/>
            <a:ext cx="4038600" cy="5068888"/>
          </a:xfrm>
        </p:spPr>
      </p:pic>
      <p:pic>
        <p:nvPicPr>
          <p:cNvPr id="62468" name="Picture 6"/>
          <p:cNvPicPr>
            <a:picLocks noGrp="1" noChangeAspect="1" noChangeArrowheads="1"/>
          </p:cNvPicPr>
          <p:nvPr>
            <p:ph sz="half" idx="2"/>
          </p:nvPr>
        </p:nvPicPr>
        <p:blipFill>
          <a:blip r:embed="rId3" cstate="print"/>
          <a:srcRect/>
          <a:stretch>
            <a:fillRect/>
          </a:stretch>
        </p:blipFill>
        <p:spPr>
          <a:xfrm>
            <a:off x="4648200" y="1600200"/>
            <a:ext cx="4038600" cy="506888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p:nvPr>
        </p:nvPicPr>
        <p:blipFill>
          <a:blip r:embed="rId3" cstate="print"/>
          <a:srcRect/>
          <a:stretch>
            <a:fillRect/>
          </a:stretch>
        </p:blipFill>
        <p:spPr>
          <a:xfrm>
            <a:off x="1116013" y="836613"/>
            <a:ext cx="7280275" cy="5853112"/>
          </a:xfrm>
        </p:spPr>
      </p:pic>
      <p:sp>
        <p:nvSpPr>
          <p:cNvPr id="63491" name="TextBox 2"/>
          <p:cNvSpPr txBox="1">
            <a:spLocks noChangeArrowheads="1"/>
          </p:cNvSpPr>
          <p:nvPr/>
        </p:nvSpPr>
        <p:spPr bwMode="auto">
          <a:xfrm>
            <a:off x="468313" y="188913"/>
            <a:ext cx="8351837" cy="646112"/>
          </a:xfrm>
          <a:prstGeom prst="rect">
            <a:avLst/>
          </a:prstGeom>
          <a:noFill/>
          <a:ln w="9525">
            <a:noFill/>
            <a:miter lim="800000"/>
            <a:headEnd/>
            <a:tailEnd/>
          </a:ln>
        </p:spPr>
        <p:txBody>
          <a:bodyPr>
            <a:spAutoFit/>
          </a:bodyPr>
          <a:lstStyle/>
          <a:p>
            <a:pPr algn="ctr"/>
            <a:r>
              <a:rPr lang="hu-HU" b="1">
                <a:solidFill>
                  <a:srgbClr val="FFFF00"/>
                </a:solidFill>
              </a:rPr>
              <a:t>A NÁTHAVÍRUS (Rhinovirus) GÁTLÓSZER (KÉK) A „CANYON” AMINOSAVAIHOZ KÖTŐDIK (PIROSAK)</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68313" y="0"/>
            <a:ext cx="8567737" cy="1417638"/>
          </a:xfrm>
        </p:spPr>
        <p:txBody>
          <a:bodyPr/>
          <a:lstStyle/>
          <a:p>
            <a:pPr eaLnBrk="1" fontAlgn="auto" hangingPunct="1">
              <a:spcAft>
                <a:spcPts val="0"/>
              </a:spcAft>
              <a:defRPr/>
            </a:pPr>
            <a:r>
              <a:rPr lang="hu-HU" sz="2400" b="1" dirty="0" smtClean="0">
                <a:solidFill>
                  <a:schemeClr val="tx2">
                    <a:satMod val="200000"/>
                  </a:schemeClr>
                </a:solidFill>
              </a:rPr>
              <a:t>MAJOM-HIMLŐ JÁRVÁNY AZ USÁ-BAN. A CIDOFOVIR CSAK AZ INKUBÁCIÓS IDŐBEN VOLT HATÁSOS</a:t>
            </a:r>
            <a:endParaRPr lang="en-US" sz="2400" b="1" dirty="0" smtClean="0">
              <a:solidFill>
                <a:schemeClr val="tx2">
                  <a:satMod val="200000"/>
                </a:schemeClr>
              </a:solidFill>
              <a:cs typeface="Arial" pitchFamily="34" charset="0"/>
            </a:endParaRPr>
          </a:p>
        </p:txBody>
      </p:sp>
      <p:pic>
        <p:nvPicPr>
          <p:cNvPr id="64515" name="Picture 3"/>
          <p:cNvPicPr>
            <a:picLocks noGrp="1" noChangeAspect="1" noChangeArrowheads="1"/>
          </p:cNvPicPr>
          <p:nvPr>
            <p:ph type="body" idx="1"/>
          </p:nvPr>
        </p:nvPicPr>
        <p:blipFill>
          <a:blip r:embed="rId2" cstate="print"/>
          <a:srcRect/>
          <a:stretch>
            <a:fillRect/>
          </a:stretch>
        </p:blipFill>
        <p:spPr>
          <a:xfrm>
            <a:off x="457200" y="1600200"/>
            <a:ext cx="8229600" cy="499745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29688" cy="2154238"/>
          </a:xfrm>
          <a:prstGeom prst="rect">
            <a:avLst/>
          </a:prstGeom>
          <a:noFill/>
        </p:spPr>
        <p:txBody>
          <a:bodyPr>
            <a:spAutoFit/>
          </a:bodyPr>
          <a:lstStyle/>
          <a:p>
            <a:pPr algn="ctr" fontAlgn="auto">
              <a:spcBef>
                <a:spcPts val="0"/>
              </a:spcBef>
              <a:spcAft>
                <a:spcPts val="0"/>
              </a:spcAft>
              <a:defRPr/>
            </a:pPr>
            <a:r>
              <a:rPr lang="hu-HU" sz="2000" b="1" dirty="0">
                <a:solidFill>
                  <a:srgbClr val="FFFF00"/>
                </a:solidFill>
                <a:latin typeface="+mn-lt"/>
              </a:rPr>
              <a:t>KÖZVETLENÜL HATÓ, SERIN PROTEÁZ (NS3/4A) GÁTLÓSZEREK</a:t>
            </a:r>
          </a:p>
          <a:p>
            <a:pPr fontAlgn="auto">
              <a:spcBef>
                <a:spcPts val="0"/>
              </a:spcBef>
              <a:spcAft>
                <a:spcPts val="0"/>
              </a:spcAft>
              <a:defRPr/>
            </a:pPr>
            <a:r>
              <a:rPr lang="hu-HU" b="1" dirty="0">
                <a:solidFill>
                  <a:schemeClr val="accent2">
                    <a:lumMod val="20000"/>
                    <a:lumOff val="80000"/>
                  </a:schemeClr>
                </a:solidFill>
                <a:latin typeface="+mn-lt"/>
              </a:rPr>
              <a:t>TELAPREVIR ÉS BOCEPREVIR EGYÜTT KELL ADNI  PEGYLÁLT INTERFERONNAL ÉS RIBAVIRINNEL (hármas kezelés) (57-75% EREDMÉNY)</a:t>
            </a:r>
          </a:p>
          <a:p>
            <a:pPr fontAlgn="auto">
              <a:spcBef>
                <a:spcPts val="0"/>
              </a:spcBef>
              <a:spcAft>
                <a:spcPts val="0"/>
              </a:spcAft>
              <a:defRPr/>
            </a:pPr>
            <a:r>
              <a:rPr lang="de-DE" sz="1400" b="1" dirty="0">
                <a:solidFill>
                  <a:srgbClr val="FFFF00"/>
                </a:solidFill>
                <a:latin typeface="+mn-lt"/>
                <a:hlinkClick r:id="rId2" action="ppaction://hlinkfile"/>
              </a:rPr>
              <a:t>Jesudian AB</a:t>
            </a:r>
            <a:r>
              <a:rPr lang="de-DE" sz="1400" b="1" dirty="0">
                <a:solidFill>
                  <a:srgbClr val="FFFF00"/>
                </a:solidFill>
                <a:latin typeface="+mn-lt"/>
              </a:rPr>
              <a:t>, </a:t>
            </a:r>
            <a:r>
              <a:rPr lang="de-DE" sz="1400" b="1" dirty="0">
                <a:solidFill>
                  <a:srgbClr val="FFFF00"/>
                </a:solidFill>
                <a:latin typeface="+mn-lt"/>
                <a:hlinkClick r:id="rId3" action="ppaction://hlinkfile"/>
              </a:rPr>
              <a:t>Gambarin-Gelwan M</a:t>
            </a:r>
            <a:r>
              <a:rPr lang="de-DE" sz="1400" b="1" dirty="0">
                <a:solidFill>
                  <a:srgbClr val="FFFF00"/>
                </a:solidFill>
                <a:latin typeface="+mn-lt"/>
              </a:rPr>
              <a:t>, </a:t>
            </a:r>
            <a:r>
              <a:rPr lang="de-DE" sz="1400" b="1" dirty="0">
                <a:solidFill>
                  <a:srgbClr val="FFFF00"/>
                </a:solidFill>
                <a:latin typeface="+mn-lt"/>
                <a:hlinkClick r:id="rId4" action="ppaction://hlinkfile"/>
              </a:rPr>
              <a:t>Jacobson IM</a:t>
            </a:r>
            <a:r>
              <a:rPr lang="de-DE" sz="1400" b="1" dirty="0">
                <a:solidFill>
                  <a:srgbClr val="FFFF00"/>
                </a:solidFill>
                <a:latin typeface="+mn-lt"/>
              </a:rPr>
              <a:t>.</a:t>
            </a:r>
            <a:r>
              <a:rPr lang="hu-HU" sz="1400" b="1" dirty="0">
                <a:latin typeface="+mn-lt"/>
              </a:rPr>
              <a:t>: </a:t>
            </a:r>
            <a:r>
              <a:rPr lang="en-US" sz="1400" b="1" dirty="0">
                <a:latin typeface="+mn-lt"/>
              </a:rPr>
              <a:t>Advances in the treatment of hepatitis C virus infection.</a:t>
            </a:r>
            <a:r>
              <a:rPr lang="hu-HU" sz="1400" b="1" dirty="0">
                <a:latin typeface="+mn-lt"/>
              </a:rPr>
              <a:t> </a:t>
            </a:r>
            <a:r>
              <a:rPr lang="hu-HU" sz="1400" b="1" dirty="0">
                <a:latin typeface="+mn-lt"/>
                <a:hlinkClick r:id="rId5" action="ppaction://hlinkfile" tooltip="Gastroenterology &amp; hepatology."/>
              </a:rPr>
              <a:t>Gastroenterol Hepatol (N Y).</a:t>
            </a:r>
            <a:r>
              <a:rPr lang="hu-HU" sz="1400" b="1" dirty="0">
                <a:latin typeface="+mn-lt"/>
              </a:rPr>
              <a:t> 2012; 8: 91-101</a:t>
            </a:r>
          </a:p>
          <a:p>
            <a:pPr fontAlgn="auto">
              <a:spcBef>
                <a:spcPts val="0"/>
              </a:spcBef>
              <a:spcAft>
                <a:spcPts val="0"/>
              </a:spcAft>
              <a:defRPr/>
            </a:pPr>
            <a:r>
              <a:rPr lang="hu-HU" sz="1400" b="1" dirty="0">
                <a:solidFill>
                  <a:schemeClr val="accent2">
                    <a:lumMod val="20000"/>
                    <a:lumOff val="80000"/>
                  </a:schemeClr>
                </a:solidFill>
              </a:rPr>
              <a:t>–  BI 201335 (INTERFERON NÉLKÜL!),   POLYMERASE INHIBITOR BI 207127 + RIBAVIRIN</a:t>
            </a:r>
            <a:r>
              <a:rPr lang="hu-HU" sz="1200" b="1" dirty="0">
                <a:solidFill>
                  <a:schemeClr val="accent2">
                    <a:lumMod val="20000"/>
                    <a:lumOff val="80000"/>
                  </a:schemeClr>
                </a:solidFill>
              </a:rPr>
              <a:t>. </a:t>
            </a:r>
            <a:r>
              <a:rPr lang="hu-HU" sz="1200" b="1" u="sng" dirty="0">
                <a:hlinkClick r:id="rId6"/>
              </a:rPr>
              <a:t>Duan J</a:t>
            </a:r>
            <a:r>
              <a:rPr lang="hu-HU" sz="1200" b="1" dirty="0"/>
              <a:t>, </a:t>
            </a:r>
            <a:r>
              <a:rPr lang="hu-HU" sz="1200" b="1" u="sng" dirty="0">
                <a:hlinkClick r:id="rId7"/>
              </a:rPr>
              <a:t>Yong CL</a:t>
            </a:r>
            <a:r>
              <a:rPr lang="hu-HU" sz="1200" b="1" dirty="0"/>
              <a:t>, </a:t>
            </a:r>
            <a:r>
              <a:rPr lang="hu-HU" sz="1200" b="1" u="sng" dirty="0">
                <a:hlinkClick r:id="rId8"/>
              </a:rPr>
              <a:t>Garneau M</a:t>
            </a:r>
            <a:r>
              <a:rPr lang="hu-HU" sz="1200" b="1" dirty="0"/>
              <a:t>, </a:t>
            </a:r>
            <a:r>
              <a:rPr lang="hu-HU" sz="1200" b="1" u="sng" dirty="0">
                <a:hlinkClick r:id="rId9"/>
              </a:rPr>
              <a:t>Amad M</a:t>
            </a:r>
            <a:r>
              <a:rPr lang="hu-HU" sz="1200" b="1" dirty="0"/>
              <a:t>, </a:t>
            </a:r>
            <a:r>
              <a:rPr lang="hu-HU" sz="1200" b="1" u="sng" dirty="0">
                <a:hlinkClick r:id="rId10"/>
              </a:rPr>
              <a:t>Bolger G</a:t>
            </a:r>
            <a:r>
              <a:rPr lang="hu-HU" sz="1200" b="1" dirty="0"/>
              <a:t>, </a:t>
            </a:r>
            <a:r>
              <a:rPr lang="hu-HU" sz="1200" b="1" u="sng" dirty="0">
                <a:hlinkClick r:id="rId11"/>
              </a:rPr>
              <a:t>De Marte J</a:t>
            </a:r>
            <a:r>
              <a:rPr lang="hu-HU" sz="1200" b="1" dirty="0"/>
              <a:t>, </a:t>
            </a:r>
            <a:r>
              <a:rPr lang="hu-HU" sz="1200" b="1" u="sng" dirty="0">
                <a:hlinkClick r:id="rId12"/>
              </a:rPr>
              <a:t>Montpetit H</a:t>
            </a:r>
            <a:r>
              <a:rPr lang="hu-HU" sz="1200" b="1" dirty="0"/>
              <a:t>, </a:t>
            </a:r>
            <a:r>
              <a:rPr lang="hu-HU" sz="1200" b="1" u="sng" dirty="0">
                <a:hlinkClick r:id="rId13"/>
              </a:rPr>
              <a:t>Otis F</a:t>
            </a:r>
            <a:r>
              <a:rPr lang="hu-HU" sz="1200" b="1" dirty="0"/>
              <a:t>, </a:t>
            </a:r>
            <a:r>
              <a:rPr lang="hu-HU" sz="1200" b="1" u="sng" dirty="0">
                <a:hlinkClick r:id="rId14"/>
              </a:rPr>
              <a:t>Jutras M</a:t>
            </a:r>
            <a:r>
              <a:rPr lang="hu-HU" sz="1200" b="1" dirty="0"/>
              <a:t>, </a:t>
            </a:r>
            <a:r>
              <a:rPr lang="hu-HU" sz="1200" b="1" u="sng" dirty="0">
                <a:hlinkClick r:id="rId15"/>
              </a:rPr>
              <a:t>Rhéaume M</a:t>
            </a:r>
            <a:r>
              <a:rPr lang="hu-HU" sz="1200" b="1" dirty="0"/>
              <a:t>, </a:t>
            </a:r>
            <a:r>
              <a:rPr lang="hu-HU" sz="1200" b="1" u="sng" dirty="0">
                <a:hlinkClick r:id="rId16"/>
              </a:rPr>
              <a:t>White PW</a:t>
            </a:r>
            <a:r>
              <a:rPr lang="hu-HU" sz="1200" b="1" dirty="0"/>
              <a:t>, </a:t>
            </a:r>
            <a:r>
              <a:rPr lang="hu-HU" sz="1200" b="1" u="sng" dirty="0">
                <a:hlinkClick r:id="rId17"/>
              </a:rPr>
              <a:t>Llinàs-Brunet M</a:t>
            </a:r>
            <a:r>
              <a:rPr lang="hu-HU" sz="1200" b="1" dirty="0"/>
              <a:t>, </a:t>
            </a:r>
            <a:r>
              <a:rPr lang="hu-HU" sz="1200" b="1" u="sng" dirty="0">
                <a:hlinkClick r:id="rId18"/>
              </a:rPr>
              <a:t>Bethell RC</a:t>
            </a:r>
            <a:r>
              <a:rPr lang="hu-HU" sz="1200" b="1" dirty="0"/>
              <a:t>, </a:t>
            </a:r>
            <a:r>
              <a:rPr lang="hu-HU" sz="1200" b="1" u="sng" dirty="0">
                <a:hlinkClick r:id="rId19"/>
              </a:rPr>
              <a:t>Cordingley MG</a:t>
            </a:r>
            <a:r>
              <a:rPr lang="hu-HU" sz="1200" b="1" u="sng" dirty="0"/>
              <a:t>: </a:t>
            </a:r>
            <a:r>
              <a:rPr lang="en-US" sz="1200" b="1" dirty="0"/>
              <a:t>Cross-species absorption, metabolism, distribution and pharmacokinetics of BI 201335, a </a:t>
            </a:r>
            <a:r>
              <a:rPr lang="en-US" sz="1200" b="1" dirty="0" err="1"/>
              <a:t>potentHCV</a:t>
            </a:r>
            <a:r>
              <a:rPr lang="en-US" sz="1200" b="1" dirty="0"/>
              <a:t> genotype 1 NS3/4A protease inhibitor.</a:t>
            </a:r>
            <a:r>
              <a:rPr lang="hu-HU" sz="1200" b="1" dirty="0"/>
              <a:t> </a:t>
            </a:r>
            <a:r>
              <a:rPr lang="hu-HU" sz="1200" b="1" u="sng" dirty="0">
                <a:hlinkClick r:id="rId20" tooltip="Xenobiotica; the fate of foreign compounds in biological systems."/>
              </a:rPr>
              <a:t>Xenobiotica.</a:t>
            </a:r>
            <a:r>
              <a:rPr lang="hu-HU" sz="1200" b="1" dirty="0"/>
              <a:t> 2012; 42: 164-72.</a:t>
            </a:r>
            <a:endParaRPr lang="de-DE" sz="1200" b="1" dirty="0">
              <a:latin typeface="+mn-lt"/>
            </a:endParaRPr>
          </a:p>
        </p:txBody>
      </p:sp>
      <p:pic>
        <p:nvPicPr>
          <p:cNvPr id="20483" name="Picture 2" descr="Full-size image"/>
          <p:cNvPicPr>
            <a:picLocks noChangeAspect="1" noChangeArrowheads="1"/>
          </p:cNvPicPr>
          <p:nvPr/>
        </p:nvPicPr>
        <p:blipFill>
          <a:blip r:embed="rId21" cstate="print"/>
          <a:srcRect/>
          <a:stretch>
            <a:fillRect/>
          </a:stretch>
        </p:blipFill>
        <p:spPr bwMode="auto">
          <a:xfrm>
            <a:off x="107950" y="2133600"/>
            <a:ext cx="3467100" cy="2333625"/>
          </a:xfrm>
          <a:prstGeom prst="rect">
            <a:avLst/>
          </a:prstGeom>
          <a:noFill/>
          <a:ln w="9525">
            <a:noFill/>
            <a:miter lim="800000"/>
            <a:headEnd/>
            <a:tailEnd/>
          </a:ln>
        </p:spPr>
      </p:pic>
      <p:pic>
        <p:nvPicPr>
          <p:cNvPr id="20484" name="Picture 4" descr="http://ars.els-cdn.com/content/image/1-s2.0-S2210740112000459-gr2.sml"/>
          <p:cNvPicPr>
            <a:picLocks noChangeAspect="1" noChangeArrowheads="1"/>
          </p:cNvPicPr>
          <p:nvPr/>
        </p:nvPicPr>
        <p:blipFill>
          <a:blip r:embed="rId22" cstate="print"/>
          <a:srcRect/>
          <a:stretch>
            <a:fillRect/>
          </a:stretch>
        </p:blipFill>
        <p:spPr bwMode="auto">
          <a:xfrm>
            <a:off x="3419475" y="2565400"/>
            <a:ext cx="2085975" cy="1362075"/>
          </a:xfrm>
          <a:prstGeom prst="rect">
            <a:avLst/>
          </a:prstGeom>
          <a:noFill/>
          <a:ln w="9525">
            <a:noFill/>
            <a:miter lim="800000"/>
            <a:headEnd/>
            <a:tailEnd/>
          </a:ln>
        </p:spPr>
      </p:pic>
      <p:pic>
        <p:nvPicPr>
          <p:cNvPr id="20485" name="Picture 6" descr="Full-size image"/>
          <p:cNvPicPr>
            <a:picLocks noChangeAspect="1" noChangeArrowheads="1"/>
          </p:cNvPicPr>
          <p:nvPr/>
        </p:nvPicPr>
        <p:blipFill>
          <a:blip r:embed="rId23" cstate="print"/>
          <a:srcRect/>
          <a:stretch>
            <a:fillRect/>
          </a:stretch>
        </p:blipFill>
        <p:spPr bwMode="auto">
          <a:xfrm>
            <a:off x="5648325" y="2133600"/>
            <a:ext cx="3495675" cy="2286000"/>
          </a:xfrm>
          <a:prstGeom prst="rect">
            <a:avLst/>
          </a:prstGeom>
          <a:noFill/>
          <a:ln w="9525">
            <a:noFill/>
            <a:miter lim="800000"/>
            <a:headEnd/>
            <a:tailEnd/>
          </a:ln>
        </p:spPr>
      </p:pic>
      <p:sp>
        <p:nvSpPr>
          <p:cNvPr id="20486" name="Rectangle 7"/>
          <p:cNvSpPr>
            <a:spLocks noChangeArrowheads="1"/>
          </p:cNvSpPr>
          <p:nvPr/>
        </p:nvSpPr>
        <p:spPr bwMode="auto">
          <a:xfrm>
            <a:off x="107950" y="4581525"/>
            <a:ext cx="8856663" cy="2308225"/>
          </a:xfrm>
          <a:prstGeom prst="rect">
            <a:avLst/>
          </a:prstGeom>
          <a:solidFill>
            <a:schemeClr val="bg1"/>
          </a:solidFill>
          <a:ln w="9525">
            <a:noFill/>
            <a:miter lim="800000"/>
            <a:headEnd/>
            <a:tailEnd/>
          </a:ln>
        </p:spPr>
        <p:txBody>
          <a:bodyPr>
            <a:spAutoFit/>
          </a:bodyPr>
          <a:lstStyle/>
          <a:p>
            <a:r>
              <a:rPr lang="en-US">
                <a:latin typeface="Corbel" pitchFamily="34" charset="0"/>
              </a:rPr>
              <a:t> Diffuse small and confluent pustules on erythematous skin (DRESS).</a:t>
            </a:r>
            <a:r>
              <a:rPr lang="en-US" i="1">
                <a:latin typeface="Corbel" pitchFamily="34" charset="0"/>
              </a:rPr>
              <a:t> </a:t>
            </a:r>
            <a:endParaRPr lang="hu-HU" i="1">
              <a:latin typeface="Corbel" pitchFamily="34" charset="0"/>
            </a:endParaRPr>
          </a:p>
          <a:p>
            <a:r>
              <a:rPr lang="en-US" i="1">
                <a:solidFill>
                  <a:srgbClr val="FFFF00"/>
                </a:solidFill>
                <a:latin typeface="Corbel" pitchFamily="34" charset="0"/>
              </a:rPr>
              <a:t>Life-threatening reactions</a:t>
            </a:r>
            <a:r>
              <a:rPr lang="hu-HU" i="1">
                <a:solidFill>
                  <a:srgbClr val="FFFF00"/>
                </a:solidFill>
                <a:latin typeface="Corbel" pitchFamily="34" charset="0"/>
              </a:rPr>
              <a:t>:</a:t>
            </a:r>
            <a:r>
              <a:rPr lang="en-US">
                <a:latin typeface="Corbel" pitchFamily="34" charset="0"/>
              </a:rPr>
              <a:t>  Stevens-Johnson Syndrome (SJS)</a:t>
            </a:r>
            <a:r>
              <a:rPr lang="hu-HU">
                <a:latin typeface="Corbel" pitchFamily="34" charset="0"/>
              </a:rPr>
              <a:t>;</a:t>
            </a:r>
            <a:r>
              <a:rPr lang="en-US">
                <a:latin typeface="Corbel" pitchFamily="34" charset="0"/>
              </a:rPr>
              <a:t>  drug reaction with Eosinophilia and systemic symptoms (DRESS)</a:t>
            </a:r>
            <a:r>
              <a:rPr lang="hu-HU">
                <a:latin typeface="Corbel" pitchFamily="34" charset="0"/>
              </a:rPr>
              <a:t>. </a:t>
            </a:r>
            <a:r>
              <a:rPr lang="hu-HU" sz="2000" b="1">
                <a:solidFill>
                  <a:srgbClr val="FFFF00"/>
                </a:solidFill>
                <a:latin typeface="Corbel" pitchFamily="34" charset="0"/>
              </a:rPr>
              <a:t>Ha 8 heti kezelés után még virémia van, minden kezelést abba kell hagyni! </a:t>
            </a:r>
            <a:r>
              <a:rPr lang="hu-HU" sz="1400">
                <a:latin typeface="Corbel" pitchFamily="34" charset="0"/>
                <a:hlinkClick r:id="rId24" action="ppaction://hlinkfile"/>
              </a:rPr>
              <a:t>Picard O</a:t>
            </a:r>
            <a:r>
              <a:rPr lang="hu-HU" sz="1400">
                <a:latin typeface="Corbel" pitchFamily="34" charset="0"/>
              </a:rPr>
              <a:t>, </a:t>
            </a:r>
            <a:r>
              <a:rPr lang="hu-HU" sz="1400">
                <a:latin typeface="Corbel" pitchFamily="34" charset="0"/>
                <a:hlinkClick r:id="rId25" action="ppaction://hlinkfile"/>
              </a:rPr>
              <a:t>Cacoub P</a:t>
            </a:r>
            <a:r>
              <a:rPr lang="hu-HU" sz="1400">
                <a:latin typeface="Corbel" pitchFamily="34" charset="0"/>
              </a:rPr>
              <a:t>.: </a:t>
            </a:r>
            <a:r>
              <a:rPr lang="en-US" sz="1400" b="1">
                <a:latin typeface="Corbel" pitchFamily="34" charset="0"/>
              </a:rPr>
              <a:t>Dermatological adverse effects during genotype-1 hepatitis C treatment with the protease inhibitors telaprevir and boceprevir. Patient management.</a:t>
            </a:r>
            <a:r>
              <a:rPr lang="hu-HU" sz="1400" b="1">
                <a:latin typeface="Corbel" pitchFamily="34" charset="0"/>
              </a:rPr>
              <a:t> </a:t>
            </a:r>
            <a:r>
              <a:rPr lang="hu-HU" sz="1400">
                <a:latin typeface="Corbel" pitchFamily="34" charset="0"/>
                <a:hlinkClick r:id="rId26" action="ppaction://hlinkfile" tooltip="Clinics and research in hepatology and gastroenterology."/>
              </a:rPr>
              <a:t>Clin Res Hepatol Gastroenterol.</a:t>
            </a:r>
            <a:r>
              <a:rPr lang="hu-HU" sz="1400">
                <a:latin typeface="Corbel" pitchFamily="34" charset="0"/>
              </a:rPr>
              <a:t> 2012 Apr 4. </a:t>
            </a:r>
            <a:r>
              <a:rPr lang="hu-HU" b="1">
                <a:solidFill>
                  <a:srgbClr val="FFFF00"/>
                </a:solidFill>
                <a:latin typeface="Corbel" pitchFamily="34" charset="0"/>
              </a:rPr>
              <a:t>A KEZELÉS KIEGÉSZÍTÉSE PROTEÁZ GÁTLÓSZEREKKEL 40-60%-KAL OLCSÓBBÁ TESZI A KEZELÉST! Anaemia miatt a betegek </a:t>
            </a:r>
            <a:r>
              <a:rPr lang="hu-HU">
                <a:latin typeface="Corbel" pitchFamily="34" charset="0"/>
              </a:rPr>
              <a:t>43%-ánál </a:t>
            </a:r>
            <a:r>
              <a:rPr lang="hu-HU" i="1">
                <a:latin typeface="Corbel" pitchFamily="34" charset="0"/>
              </a:rPr>
              <a:t>eritropoetin (EPO) adására került </a:t>
            </a:r>
            <a:r>
              <a:rPr lang="hu-HU">
                <a:latin typeface="Corbel" pitchFamily="34" charset="0"/>
              </a:rPr>
              <a:t>sor.</a:t>
            </a:r>
            <a:endParaRPr lang="hu-HU" b="1">
              <a:solidFill>
                <a:srgbClr val="FFFF00"/>
              </a:solidFill>
              <a:latin typeface="Corbel" pitchFamily="34" charset="0"/>
            </a:endParaRPr>
          </a:p>
        </p:txBody>
      </p:sp>
      <p:sp>
        <p:nvSpPr>
          <p:cNvPr id="20487" name="TextBox 8"/>
          <p:cNvSpPr txBox="1">
            <a:spLocks noChangeArrowheads="1"/>
          </p:cNvSpPr>
          <p:nvPr/>
        </p:nvSpPr>
        <p:spPr bwMode="auto">
          <a:xfrm>
            <a:off x="3419475" y="4076700"/>
            <a:ext cx="2089150" cy="369888"/>
          </a:xfrm>
          <a:prstGeom prst="rect">
            <a:avLst/>
          </a:prstGeom>
          <a:noFill/>
          <a:ln w="9525">
            <a:noFill/>
            <a:miter lim="800000"/>
            <a:headEnd/>
            <a:tailEnd/>
          </a:ln>
        </p:spPr>
        <p:txBody>
          <a:bodyPr>
            <a:spAutoFit/>
          </a:bodyPr>
          <a:lstStyle/>
          <a:p>
            <a:pPr algn="ctr"/>
            <a:r>
              <a:rPr lang="hu-HU" b="1">
                <a:solidFill>
                  <a:srgbClr val="FFFF00"/>
                </a:solidFill>
                <a:latin typeface="Corbel" pitchFamily="34" charset="0"/>
              </a:rPr>
              <a:t>TELAPREVIR 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492375"/>
          </a:xfrm>
          <a:prstGeom prst="rect">
            <a:avLst/>
          </a:prstGeom>
        </p:spPr>
        <p:txBody>
          <a:bodyPr>
            <a:spAutoFit/>
          </a:bodyPr>
          <a:lstStyle/>
          <a:p>
            <a:pPr fontAlgn="auto">
              <a:spcBef>
                <a:spcPts val="0"/>
              </a:spcBef>
              <a:spcAft>
                <a:spcPts val="0"/>
              </a:spcAft>
              <a:defRPr/>
            </a:pPr>
            <a:r>
              <a:rPr lang="en-US" b="1" dirty="0">
                <a:solidFill>
                  <a:srgbClr val="FFFF00"/>
                </a:solidFill>
                <a:effectLst>
                  <a:outerShdw blurRad="38100" dist="38100" dir="2700000" algn="tl">
                    <a:srgbClr val="FFFFFF"/>
                  </a:outerShdw>
                </a:effectLst>
                <a:latin typeface="+mn-lt"/>
              </a:rPr>
              <a:t>ST-246, which targets the F13L protein in </a:t>
            </a:r>
            <a:r>
              <a:rPr lang="en-US" b="1" dirty="0" err="1">
                <a:solidFill>
                  <a:srgbClr val="FFFF00"/>
                </a:solidFill>
                <a:effectLst>
                  <a:outerShdw blurRad="38100" dist="38100" dir="2700000" algn="tl">
                    <a:srgbClr val="FFFFFF"/>
                  </a:outerShdw>
                </a:effectLst>
                <a:latin typeface="+mn-lt"/>
              </a:rPr>
              <a:t>vaccinia</a:t>
            </a:r>
            <a:r>
              <a:rPr lang="en-US" b="1" dirty="0">
                <a:solidFill>
                  <a:srgbClr val="FFFF00"/>
                </a:solidFill>
                <a:effectLst>
                  <a:outerShdw blurRad="38100" dist="38100" dir="2700000" algn="tl">
                    <a:srgbClr val="FFFFFF"/>
                  </a:outerShdw>
                </a:effectLst>
                <a:latin typeface="+mn-lt"/>
              </a:rPr>
              <a:t> virus and its h</a:t>
            </a:r>
            <a:r>
              <a:rPr lang="hu-HU" b="1" dirty="0">
                <a:solidFill>
                  <a:srgbClr val="FFFF00"/>
                </a:solidFill>
                <a:effectLst>
                  <a:outerShdw blurRad="38100" dist="38100" dir="2700000" algn="tl">
                    <a:srgbClr val="FFFFFF"/>
                  </a:outerShdw>
                </a:effectLst>
                <a:latin typeface="+mn-lt"/>
              </a:rPr>
              <a:t>o</a:t>
            </a:r>
            <a:r>
              <a:rPr lang="en-US" b="1" dirty="0" err="1">
                <a:solidFill>
                  <a:srgbClr val="FFFF00"/>
                </a:solidFill>
                <a:effectLst>
                  <a:outerShdw blurRad="38100" dist="38100" dir="2700000" algn="tl">
                    <a:srgbClr val="FFFFFF"/>
                  </a:outerShdw>
                </a:effectLst>
                <a:latin typeface="+mn-lt"/>
              </a:rPr>
              <a:t>mologs</a:t>
            </a:r>
            <a:r>
              <a:rPr lang="en-US" b="1" dirty="0">
                <a:solidFill>
                  <a:srgbClr val="FFFF00"/>
                </a:solidFill>
                <a:effectLst>
                  <a:outerShdw blurRad="38100" dist="38100" dir="2700000" algn="tl">
                    <a:srgbClr val="FFFFFF"/>
                  </a:outerShdw>
                </a:effectLst>
                <a:latin typeface="+mn-lt"/>
              </a:rPr>
              <a:t> in other </a:t>
            </a:r>
            <a:r>
              <a:rPr lang="en-US" b="1" dirty="0" err="1">
                <a:solidFill>
                  <a:srgbClr val="FFFF00"/>
                </a:solidFill>
                <a:effectLst>
                  <a:outerShdw blurRad="38100" dist="38100" dir="2700000" algn="tl">
                    <a:srgbClr val="FFFFFF"/>
                  </a:outerShdw>
                </a:effectLst>
                <a:latin typeface="+mn-lt"/>
              </a:rPr>
              <a:t>orthopoxvirus</a:t>
            </a:r>
            <a:r>
              <a:rPr lang="en-US" b="1" dirty="0">
                <a:solidFill>
                  <a:srgbClr val="FFFF00"/>
                </a:solidFill>
                <a:effectLst>
                  <a:outerShdw blurRad="38100" dist="38100" dir="2700000" algn="tl">
                    <a:srgbClr val="FFFFFF"/>
                  </a:outerShdw>
                </a:effectLst>
                <a:latin typeface="+mn-lt"/>
              </a:rPr>
              <a:t> species</a:t>
            </a:r>
            <a:endParaRPr lang="hu-HU" b="1" dirty="0">
              <a:solidFill>
                <a:srgbClr val="FFFF00"/>
              </a:solidFill>
              <a:effectLst>
                <a:outerShdw blurRad="38100" dist="38100" dir="2700000" algn="tl">
                  <a:srgbClr val="FFFFFF"/>
                </a:outerShdw>
              </a:effectLst>
              <a:latin typeface="+mn-lt"/>
            </a:endParaRPr>
          </a:p>
          <a:p>
            <a:pPr fontAlgn="auto">
              <a:spcBef>
                <a:spcPts val="0"/>
              </a:spcBef>
              <a:spcAft>
                <a:spcPts val="0"/>
              </a:spcAft>
              <a:defRPr/>
            </a:pPr>
            <a:r>
              <a:rPr lang="hu-HU" dirty="0">
                <a:latin typeface="+mn-lt"/>
              </a:rPr>
              <a:t>Grosenbach DW, Berhanu A, King DS, Mosier S, Jones KF, Jordan RA, Bolken TC, Hruby DE.: Efficacy of ST-246 versus lethal poxvirus challenge in immunodeficient mice. Proc Natl Acad Sci U S A. 2010 Jan 12;107(2):838-43.</a:t>
            </a:r>
          </a:p>
          <a:p>
            <a:pPr fontAlgn="auto">
              <a:spcBef>
                <a:spcPts val="0"/>
              </a:spcBef>
              <a:spcAft>
                <a:spcPts val="0"/>
              </a:spcAft>
              <a:defRPr/>
            </a:pPr>
            <a:endParaRPr lang="hu-HU" sz="1200" dirty="0">
              <a:latin typeface="+mn-lt"/>
            </a:endParaRPr>
          </a:p>
          <a:p>
            <a:pPr fontAlgn="auto">
              <a:spcBef>
                <a:spcPts val="0"/>
              </a:spcBef>
              <a:spcAft>
                <a:spcPts val="0"/>
              </a:spcAft>
              <a:defRPr/>
            </a:pPr>
            <a:r>
              <a:rPr lang="hu-HU" b="1" dirty="0">
                <a:solidFill>
                  <a:srgbClr val="FFFF00"/>
                </a:solidFill>
                <a:latin typeface="+mn-lt"/>
              </a:rPr>
              <a:t>A FÜRDŐCSOMÓT „IMIQUIMODE” KENŐCCSEL LEHET KEZELNI, KÜLSŐLEG,  INTERFERON INDUKTORRAL (ALDARA). SAJNOS AZ ANYAG A NYÁLKAHÁRTYÁKRA TOXIKUS.  </a:t>
            </a:r>
            <a:r>
              <a:rPr lang="hu-HU" b="1">
                <a:solidFill>
                  <a:srgbClr val="FFFF00"/>
                </a:solidFill>
                <a:latin typeface="+mn-lt"/>
              </a:rPr>
              <a:t>A Z ALDARA ELMÚLASZTJA A HERPESZES BŐRELVÁLTOZÁSOKAT IS.</a:t>
            </a:r>
            <a:endParaRPr lang="hu-HU" b="1" dirty="0">
              <a:solidFill>
                <a:srgbClr val="FFFF00"/>
              </a:solidFill>
              <a:latin typeface="+mn-lt"/>
            </a:endParaRPr>
          </a:p>
        </p:txBody>
      </p:sp>
      <p:pic>
        <p:nvPicPr>
          <p:cNvPr id="65539" name="Picture 3"/>
          <p:cNvPicPr>
            <a:picLocks noChangeAspect="1" noChangeArrowheads="1"/>
          </p:cNvPicPr>
          <p:nvPr/>
        </p:nvPicPr>
        <p:blipFill>
          <a:blip r:embed="rId2" cstate="print"/>
          <a:srcRect/>
          <a:stretch>
            <a:fillRect/>
          </a:stretch>
        </p:blipFill>
        <p:spPr bwMode="auto">
          <a:xfrm>
            <a:off x="457200" y="2420938"/>
            <a:ext cx="3538538" cy="4176712"/>
          </a:xfrm>
          <a:prstGeom prst="rect">
            <a:avLst/>
          </a:prstGeom>
          <a:noFill/>
          <a:ln w="9525">
            <a:noFill/>
            <a:miter lim="800000"/>
            <a:headEnd/>
            <a:tailEnd/>
          </a:ln>
        </p:spPr>
      </p:pic>
      <p:pic>
        <p:nvPicPr>
          <p:cNvPr id="65540" name="Picture 4"/>
          <p:cNvPicPr>
            <a:picLocks noChangeAspect="1" noChangeArrowheads="1"/>
          </p:cNvPicPr>
          <p:nvPr/>
        </p:nvPicPr>
        <p:blipFill>
          <a:blip r:embed="rId3" cstate="print"/>
          <a:srcRect/>
          <a:stretch>
            <a:fillRect/>
          </a:stretch>
        </p:blipFill>
        <p:spPr bwMode="auto">
          <a:xfrm>
            <a:off x="5219700" y="2492375"/>
            <a:ext cx="3467100" cy="4032250"/>
          </a:xfrm>
          <a:prstGeom prst="rect">
            <a:avLst/>
          </a:prstGeom>
          <a:noFill/>
          <a:ln w="9525">
            <a:noFill/>
            <a:miter lim="800000"/>
            <a:headEnd/>
            <a:tailEnd/>
          </a:ln>
        </p:spPr>
      </p:pic>
      <p:sp>
        <p:nvSpPr>
          <p:cNvPr id="5" name="Down Arrow 4"/>
          <p:cNvSpPr/>
          <p:nvPr/>
        </p:nvSpPr>
        <p:spPr>
          <a:xfrm>
            <a:off x="6804025" y="4868863"/>
            <a:ext cx="360363" cy="979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type="title"/>
          </p:nvPr>
        </p:nvPicPr>
        <p:blipFill>
          <a:blip r:embed="rId2" cstate="print"/>
          <a:srcRect/>
          <a:stretch>
            <a:fillRect/>
          </a:stretch>
        </p:blipFill>
        <p:spPr bwMode="auto">
          <a:xfrm>
            <a:off x="457200" y="277813"/>
            <a:ext cx="8229600" cy="2359025"/>
          </a:xfrm>
        </p:spPr>
      </p:pic>
      <p:pic>
        <p:nvPicPr>
          <p:cNvPr id="66563" name="Picture 3"/>
          <p:cNvPicPr>
            <a:picLocks noGrp="1" noChangeAspect="1" noChangeArrowheads="1"/>
          </p:cNvPicPr>
          <p:nvPr>
            <p:ph type="body" idx="1"/>
          </p:nvPr>
        </p:nvPicPr>
        <p:blipFill>
          <a:blip r:embed="rId3" cstate="print"/>
          <a:srcRect/>
          <a:stretch>
            <a:fillRect/>
          </a:stretch>
        </p:blipFill>
        <p:spPr>
          <a:xfrm>
            <a:off x="539750" y="3500438"/>
            <a:ext cx="8229600" cy="3163887"/>
          </a:xfrm>
        </p:spPr>
      </p:pic>
      <p:pic>
        <p:nvPicPr>
          <p:cNvPr id="66564" name="Picture 5"/>
          <p:cNvPicPr>
            <a:picLocks noChangeAspect="1" noChangeArrowheads="1"/>
          </p:cNvPicPr>
          <p:nvPr/>
        </p:nvPicPr>
        <p:blipFill>
          <a:blip r:embed="rId4" cstate="print"/>
          <a:srcRect/>
          <a:stretch>
            <a:fillRect/>
          </a:stretch>
        </p:blipFill>
        <p:spPr bwMode="auto">
          <a:xfrm>
            <a:off x="468313" y="2636838"/>
            <a:ext cx="4248150" cy="852487"/>
          </a:xfrm>
          <a:prstGeom prst="rect">
            <a:avLst/>
          </a:prstGeom>
          <a:noFill/>
          <a:ln w="9525">
            <a:noFill/>
            <a:miter lim="800000"/>
            <a:headEnd/>
            <a:tailEnd/>
          </a:ln>
        </p:spPr>
      </p:pic>
      <p:sp>
        <p:nvSpPr>
          <p:cNvPr id="66565" name="Text Box 6"/>
          <p:cNvSpPr txBox="1">
            <a:spLocks noChangeArrowheads="1"/>
          </p:cNvSpPr>
          <p:nvPr/>
        </p:nvSpPr>
        <p:spPr bwMode="auto">
          <a:xfrm>
            <a:off x="4716463" y="2636838"/>
            <a:ext cx="4427537" cy="915987"/>
          </a:xfrm>
          <a:prstGeom prst="rect">
            <a:avLst/>
          </a:prstGeom>
          <a:solidFill>
            <a:schemeClr val="bg1"/>
          </a:solidFill>
          <a:ln w="9525">
            <a:noFill/>
            <a:miter lim="800000"/>
            <a:headEnd/>
            <a:tailEnd/>
          </a:ln>
        </p:spPr>
        <p:txBody>
          <a:bodyPr>
            <a:spAutoFit/>
          </a:bodyPr>
          <a:lstStyle/>
          <a:p>
            <a:pPr>
              <a:spcBef>
                <a:spcPct val="50000"/>
              </a:spcBef>
            </a:pPr>
            <a:r>
              <a:rPr lang="hu-HU" b="1">
                <a:solidFill>
                  <a:srgbClr val="FFFF00"/>
                </a:solidFill>
                <a:latin typeface="Corbel" pitchFamily="34" charset="0"/>
              </a:rPr>
              <a:t>A siRNS POTENCIÁLJA A CIDOFOVIR HATÁSÁT. A RESISTENS  POXVÍRUS DNS-polimerázok ESETÉBEN IS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68313" y="333375"/>
          <a:ext cx="8135937" cy="6191250"/>
        </p:xfrm>
        <a:graphic>
          <a:graphicData uri="http://schemas.openxmlformats.org/presentationml/2006/ole">
            <p:oleObj spid="_x0000_s2050" name="Image" r:id="rId4" imgW="3553354" imgH="2546933" progId="">
              <p:embed/>
            </p:oleObj>
          </a:graphicData>
        </a:graphic>
      </p:graphicFrame>
      <p:sp>
        <p:nvSpPr>
          <p:cNvPr id="2051" name="Text Box 3"/>
          <p:cNvSpPr txBox="1">
            <a:spLocks noChangeArrowheads="1"/>
          </p:cNvSpPr>
          <p:nvPr/>
        </p:nvSpPr>
        <p:spPr bwMode="auto">
          <a:xfrm>
            <a:off x="4140200" y="466725"/>
            <a:ext cx="4248150" cy="366713"/>
          </a:xfrm>
          <a:prstGeom prst="rect">
            <a:avLst/>
          </a:prstGeom>
          <a:noFill/>
          <a:ln w="9525">
            <a:noFill/>
            <a:miter lim="800000"/>
            <a:headEnd/>
            <a:tailEnd/>
          </a:ln>
        </p:spPr>
        <p:txBody>
          <a:bodyPr>
            <a:spAutoFit/>
          </a:bodyPr>
          <a:lstStyle/>
          <a:p>
            <a:pPr>
              <a:spcBef>
                <a:spcPct val="50000"/>
              </a:spcBef>
            </a:pPr>
            <a:r>
              <a:rPr lang="hu-HU" b="1">
                <a:solidFill>
                  <a:srgbClr val="FF0000"/>
                </a:solidFill>
              </a:rPr>
              <a:t>HIV/AIDS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258888" y="188913"/>
          <a:ext cx="6553200" cy="6480175"/>
        </p:xfrm>
        <a:graphic>
          <a:graphicData uri="http://schemas.openxmlformats.org/presentationml/2006/ole">
            <p:oleObj spid="_x0000_s3074" name="Image" r:id="rId4" imgW="1939024" imgH="2208561" progId="">
              <p:embed/>
            </p:oleObj>
          </a:graphicData>
        </a:graphic>
      </p:graphicFrame>
      <p:sp>
        <p:nvSpPr>
          <p:cNvPr id="3075" name="AutoShape 3"/>
          <p:cNvSpPr>
            <a:spLocks noChangeArrowheads="1"/>
          </p:cNvSpPr>
          <p:nvPr/>
        </p:nvSpPr>
        <p:spPr bwMode="auto">
          <a:xfrm rot="4322139">
            <a:off x="5033169" y="3471069"/>
            <a:ext cx="485775" cy="976313"/>
          </a:xfrm>
          <a:prstGeom prst="downArrow">
            <a:avLst>
              <a:gd name="adj1" fmla="val 50000"/>
              <a:gd name="adj2" fmla="val 50245"/>
            </a:avLst>
          </a:prstGeom>
          <a:solidFill>
            <a:srgbClr val="FF0000"/>
          </a:solidFill>
          <a:ln w="9525">
            <a:solidFill>
              <a:srgbClr val="FF0000"/>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524000" y="533400"/>
          <a:ext cx="6019800" cy="5915025"/>
        </p:xfrm>
        <a:graphic>
          <a:graphicData uri="http://schemas.openxmlformats.org/presentationml/2006/ole">
            <p:oleObj spid="_x0000_s4098" name="Image" r:id="rId4" imgW="2286295" imgH="2245427" progId="">
              <p:embed/>
            </p:oleObj>
          </a:graphicData>
        </a:graphic>
      </p:graphicFrame>
      <p:sp>
        <p:nvSpPr>
          <p:cNvPr id="4099" name="AutoShape 3"/>
          <p:cNvSpPr>
            <a:spLocks noChangeArrowheads="1"/>
          </p:cNvSpPr>
          <p:nvPr/>
        </p:nvSpPr>
        <p:spPr bwMode="auto">
          <a:xfrm rot="4322139">
            <a:off x="5969794" y="1167606"/>
            <a:ext cx="485775" cy="976313"/>
          </a:xfrm>
          <a:prstGeom prst="downArrow">
            <a:avLst>
              <a:gd name="adj1" fmla="val 50000"/>
              <a:gd name="adj2" fmla="val 50245"/>
            </a:avLst>
          </a:prstGeom>
          <a:solidFill>
            <a:srgbClr val="FF0000"/>
          </a:solidFill>
          <a:ln w="9525">
            <a:solidFill>
              <a:srgbClr val="FF0000"/>
            </a:solidFill>
            <a:miter lim="800000"/>
            <a:headEnd/>
            <a:tailEnd/>
          </a:ln>
        </p:spPr>
        <p:txBody>
          <a:bodyPr wrap="none" anchor="ctr"/>
          <a:lstStyle/>
          <a:p>
            <a:endParaRPr lang="hu-HU"/>
          </a:p>
        </p:txBody>
      </p:sp>
      <p:sp>
        <p:nvSpPr>
          <p:cNvPr id="4100" name="AutoShape 4"/>
          <p:cNvSpPr>
            <a:spLocks noChangeArrowheads="1"/>
          </p:cNvSpPr>
          <p:nvPr/>
        </p:nvSpPr>
        <p:spPr bwMode="auto">
          <a:xfrm rot="4322139">
            <a:off x="6617494" y="4407694"/>
            <a:ext cx="485775" cy="976313"/>
          </a:xfrm>
          <a:prstGeom prst="downArrow">
            <a:avLst>
              <a:gd name="adj1" fmla="val 50000"/>
              <a:gd name="adj2" fmla="val 50245"/>
            </a:avLst>
          </a:prstGeom>
          <a:solidFill>
            <a:srgbClr val="FF0000"/>
          </a:solidFill>
          <a:ln w="9525">
            <a:solidFill>
              <a:srgbClr val="FF0000"/>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7813"/>
            <a:ext cx="8229600" cy="703262"/>
          </a:xfrm>
        </p:spPr>
        <p:txBody>
          <a:bodyPr/>
          <a:lstStyle/>
          <a:p>
            <a:pPr>
              <a:defRPr/>
            </a:pPr>
            <a:r>
              <a:rPr lang="hu-HU">
                <a:solidFill>
                  <a:srgbClr val="FFFF00"/>
                </a:solidFill>
              </a:rPr>
              <a:t>KEMOTERÁPIA</a:t>
            </a:r>
          </a:p>
        </p:txBody>
      </p:sp>
      <p:sp>
        <p:nvSpPr>
          <p:cNvPr id="67587" name="Rectangle 3"/>
          <p:cNvSpPr>
            <a:spLocks noGrp="1" noChangeArrowheads="1"/>
          </p:cNvSpPr>
          <p:nvPr>
            <p:ph type="body" idx="1"/>
          </p:nvPr>
        </p:nvSpPr>
        <p:spPr>
          <a:xfrm>
            <a:off x="971550" y="1196975"/>
            <a:ext cx="7567613" cy="5184775"/>
          </a:xfrm>
        </p:spPr>
        <p:txBody>
          <a:bodyPr/>
          <a:lstStyle/>
          <a:p>
            <a:pPr>
              <a:buFont typeface="Wingdings" pitchFamily="2" charset="2"/>
              <a:buNone/>
            </a:pPr>
            <a:r>
              <a:rPr lang="hu-HU" sz="2800" smtClean="0"/>
              <a:t>NUKLEOSID ANALOGOK		AZT</a:t>
            </a:r>
          </a:p>
          <a:p>
            <a:pPr>
              <a:buFont typeface="Wingdings" pitchFamily="2" charset="2"/>
              <a:buNone/>
            </a:pPr>
            <a:r>
              <a:rPr lang="hu-HU" sz="2800" smtClean="0"/>
              <a:t>NEM NUKLEOSID-TÍPUSÚ REVERSE TRANSKRIPTASE INHIBITOROK</a:t>
            </a:r>
          </a:p>
          <a:p>
            <a:r>
              <a:rPr lang="hu-HU" sz="2800" smtClean="0"/>
              <a:t>PROTEASE INHIBITOROK</a:t>
            </a:r>
          </a:p>
          <a:p>
            <a:r>
              <a:rPr lang="hu-HU" sz="2800" smtClean="0"/>
              <a:t>CHEMOCHIN RECEPTOR ANTAGONISTÁK</a:t>
            </a:r>
          </a:p>
          <a:p>
            <a:r>
              <a:rPr lang="hu-HU" sz="2800" smtClean="0"/>
              <a:t>MEMBRÁN-FÚZIÓ GÁTLÓSZEREK</a:t>
            </a:r>
          </a:p>
          <a:p>
            <a:r>
              <a:rPr lang="hu-HU" sz="2800" smtClean="0"/>
              <a:t>INTEGRÁZ GÁTLÓSZEREK ÉS CERAMID</a:t>
            </a:r>
          </a:p>
          <a:p>
            <a:r>
              <a:rPr lang="hu-HU" sz="2800" smtClean="0"/>
              <a:t>GLIKOZILÁCIÓ GÁTLÓSZEREK</a:t>
            </a:r>
          </a:p>
          <a:p>
            <a:r>
              <a:rPr lang="hu-HU" sz="2800" smtClean="0"/>
              <a:t>VÍRUS ÖSSZEÉPÜLÉS GÁTLÁSA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71550" y="260350"/>
            <a:ext cx="7772400" cy="914400"/>
          </a:xfrm>
        </p:spPr>
        <p:txBody>
          <a:bodyPr/>
          <a:lstStyle/>
          <a:p>
            <a:pPr algn="ctr" eaLnBrk="1" fontAlgn="auto" hangingPunct="1">
              <a:spcAft>
                <a:spcPts val="0"/>
              </a:spcAft>
              <a:defRPr/>
            </a:pPr>
            <a:r>
              <a:rPr lang="hu-HU" dirty="0" smtClean="0">
                <a:solidFill>
                  <a:schemeClr val="tx2">
                    <a:satMod val="200000"/>
                  </a:schemeClr>
                </a:solidFill>
              </a:rPr>
              <a:t>HIV KEMOTERÁPIA</a:t>
            </a:r>
          </a:p>
        </p:txBody>
      </p:sp>
      <p:sp>
        <p:nvSpPr>
          <p:cNvPr id="68611" name="Rectangle 3"/>
          <p:cNvSpPr>
            <a:spLocks noGrp="1" noChangeArrowheads="1"/>
          </p:cNvSpPr>
          <p:nvPr>
            <p:ph type="body" idx="1"/>
          </p:nvPr>
        </p:nvSpPr>
        <p:spPr>
          <a:xfrm>
            <a:off x="971550" y="1196975"/>
            <a:ext cx="7567613" cy="3600450"/>
          </a:xfrm>
        </p:spPr>
        <p:txBody>
          <a:bodyPr/>
          <a:lstStyle/>
          <a:p>
            <a:pPr eaLnBrk="1" hangingPunct="1">
              <a:lnSpc>
                <a:spcPct val="90000"/>
              </a:lnSpc>
              <a:buFont typeface="Wingdings" pitchFamily="2" charset="2"/>
              <a:buNone/>
            </a:pPr>
            <a:r>
              <a:rPr lang="hu-HU" sz="2400" b="1" smtClean="0">
                <a:solidFill>
                  <a:srgbClr val="FFFF00"/>
                </a:solidFill>
              </a:rPr>
              <a:t>NUKLEOZID ANALOGOK		AZT</a:t>
            </a:r>
          </a:p>
          <a:p>
            <a:pPr eaLnBrk="1" hangingPunct="1">
              <a:lnSpc>
                <a:spcPct val="90000"/>
              </a:lnSpc>
              <a:buFont typeface="Wingdings" pitchFamily="2" charset="2"/>
              <a:buNone/>
            </a:pPr>
            <a:r>
              <a:rPr lang="hu-HU" sz="2400" b="1" smtClean="0">
                <a:solidFill>
                  <a:srgbClr val="FFFF00"/>
                </a:solidFill>
              </a:rPr>
              <a:t>NEM NUKLEOZID-TÍPUSÚ REVERSE TRANSKRIPTASE INHIBITOROK</a:t>
            </a:r>
          </a:p>
          <a:p>
            <a:pPr eaLnBrk="1" hangingPunct="1">
              <a:lnSpc>
                <a:spcPct val="90000"/>
              </a:lnSpc>
            </a:pPr>
            <a:r>
              <a:rPr lang="hu-HU" sz="2400" b="1" smtClean="0">
                <a:solidFill>
                  <a:srgbClr val="FFFF00"/>
                </a:solidFill>
              </a:rPr>
              <a:t>PROTEASE INHIBITOROK</a:t>
            </a:r>
          </a:p>
          <a:p>
            <a:pPr eaLnBrk="1" hangingPunct="1">
              <a:lnSpc>
                <a:spcPct val="90000"/>
              </a:lnSpc>
            </a:pPr>
            <a:r>
              <a:rPr lang="hu-HU" sz="2400" b="1" smtClean="0">
                <a:solidFill>
                  <a:srgbClr val="FFFF00"/>
                </a:solidFill>
              </a:rPr>
              <a:t>CHEMOCHIN RECEPTOR ANTAGONISTÁK</a:t>
            </a:r>
          </a:p>
          <a:p>
            <a:pPr eaLnBrk="1" hangingPunct="1">
              <a:lnSpc>
                <a:spcPct val="90000"/>
              </a:lnSpc>
            </a:pPr>
            <a:r>
              <a:rPr lang="hu-HU" sz="2400" b="1" smtClean="0">
                <a:solidFill>
                  <a:srgbClr val="FFFF00"/>
                </a:solidFill>
              </a:rPr>
              <a:t>MEMBRAN-FUSIO GÁTLÓSZEREK</a:t>
            </a:r>
          </a:p>
          <a:p>
            <a:pPr eaLnBrk="1" hangingPunct="1">
              <a:lnSpc>
                <a:spcPct val="90000"/>
              </a:lnSpc>
            </a:pPr>
            <a:r>
              <a:rPr lang="hu-HU" sz="2400" b="1" smtClean="0">
                <a:solidFill>
                  <a:srgbClr val="FFFF00"/>
                </a:solidFill>
              </a:rPr>
              <a:t>INTEGRASE GÁTLÓSZEREK ÉS CERAMID</a:t>
            </a:r>
          </a:p>
          <a:p>
            <a:pPr eaLnBrk="1" hangingPunct="1">
              <a:lnSpc>
                <a:spcPct val="90000"/>
              </a:lnSpc>
            </a:pPr>
            <a:r>
              <a:rPr lang="hu-HU" sz="2400" b="1" smtClean="0">
                <a:solidFill>
                  <a:srgbClr val="FFFF00"/>
                </a:solidFill>
              </a:rPr>
              <a:t>GLIKOZILÁCIÓ GÁTLÓSZEREK</a:t>
            </a:r>
          </a:p>
          <a:p>
            <a:pPr eaLnBrk="1" hangingPunct="1">
              <a:lnSpc>
                <a:spcPct val="90000"/>
              </a:lnSpc>
            </a:pPr>
            <a:r>
              <a:rPr lang="hu-HU" sz="2400" b="1" smtClean="0">
                <a:solidFill>
                  <a:srgbClr val="FFFF00"/>
                </a:solidFill>
              </a:rPr>
              <a:t>VÍRUSÖSSZEÉPÜLÉS GÁTLÁSA</a:t>
            </a:r>
          </a:p>
        </p:txBody>
      </p:sp>
      <p:pic>
        <p:nvPicPr>
          <p:cNvPr id="68612" name="Picture 4" descr="beolvasás0209"/>
          <p:cNvPicPr>
            <a:picLocks noChangeAspect="1" noChangeArrowheads="1"/>
          </p:cNvPicPr>
          <p:nvPr/>
        </p:nvPicPr>
        <p:blipFill>
          <a:blip r:embed="rId3" cstate="print"/>
          <a:srcRect t="14290" b="53967"/>
          <a:stretch>
            <a:fillRect/>
          </a:stretch>
        </p:blipFill>
        <p:spPr bwMode="auto">
          <a:xfrm>
            <a:off x="539750" y="5418138"/>
            <a:ext cx="8135938" cy="1439862"/>
          </a:xfrm>
          <a:prstGeom prst="rect">
            <a:avLst/>
          </a:prstGeom>
          <a:noFill/>
          <a:ln w="9525">
            <a:noFill/>
            <a:miter lim="800000"/>
            <a:headEnd/>
            <a:tailEnd/>
          </a:ln>
        </p:spPr>
      </p:pic>
      <p:sp>
        <p:nvSpPr>
          <p:cNvPr id="6" name="Down Arrow 5"/>
          <p:cNvSpPr/>
          <p:nvPr/>
        </p:nvSpPr>
        <p:spPr>
          <a:xfrm>
            <a:off x="2627313" y="5013325"/>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RTáz</a:t>
            </a:r>
          </a:p>
        </p:txBody>
      </p:sp>
      <p:sp>
        <p:nvSpPr>
          <p:cNvPr id="7" name="Down Arrow 6"/>
          <p:cNvSpPr/>
          <p:nvPr/>
        </p:nvSpPr>
        <p:spPr>
          <a:xfrm>
            <a:off x="2987675" y="5013325"/>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RTáz</a:t>
            </a:r>
          </a:p>
        </p:txBody>
      </p:sp>
      <p:sp>
        <p:nvSpPr>
          <p:cNvPr id="8" name="Down Arrow 7"/>
          <p:cNvSpPr/>
          <p:nvPr/>
        </p:nvSpPr>
        <p:spPr>
          <a:xfrm>
            <a:off x="5724525" y="4941888"/>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GLYG</a:t>
            </a:r>
          </a:p>
        </p:txBody>
      </p:sp>
      <p:sp>
        <p:nvSpPr>
          <p:cNvPr id="12" name="Left Arrow 11"/>
          <p:cNvSpPr/>
          <p:nvPr/>
        </p:nvSpPr>
        <p:spPr>
          <a:xfrm>
            <a:off x="6588125" y="6165850"/>
            <a:ext cx="9779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FÚZIÓ</a:t>
            </a:r>
          </a:p>
        </p:txBody>
      </p:sp>
      <p:sp>
        <p:nvSpPr>
          <p:cNvPr id="13" name="Down Arrow 12"/>
          <p:cNvSpPr/>
          <p:nvPr/>
        </p:nvSpPr>
        <p:spPr>
          <a:xfrm>
            <a:off x="2124075" y="5013325"/>
            <a:ext cx="484188" cy="1122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00" b="1" dirty="0">
                <a:solidFill>
                  <a:schemeClr val="bg1"/>
                </a:solidFill>
              </a:rPr>
              <a:t>PROTeáz</a:t>
            </a:r>
          </a:p>
        </p:txBody>
      </p:sp>
      <p:sp>
        <p:nvSpPr>
          <p:cNvPr id="14" name="Right Arrow 13"/>
          <p:cNvSpPr/>
          <p:nvPr/>
        </p:nvSpPr>
        <p:spPr>
          <a:xfrm>
            <a:off x="4500563" y="6373813"/>
            <a:ext cx="1122362"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b="1" dirty="0">
                <a:solidFill>
                  <a:schemeClr val="bg1"/>
                </a:solidFill>
              </a:rPr>
              <a:t>CHEMOK</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Grp="1" noChangeAspect="1" noChangeArrowheads="1"/>
          </p:cNvPicPr>
          <p:nvPr>
            <p:ph/>
          </p:nvPr>
        </p:nvPicPr>
        <p:blipFill>
          <a:blip r:embed="rId3" cstate="print"/>
          <a:srcRect/>
          <a:stretch>
            <a:fillRect/>
          </a:stretch>
        </p:blipFill>
        <p:spPr>
          <a:xfrm>
            <a:off x="457200" y="274638"/>
            <a:ext cx="8229600" cy="639445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p:nvPr>
        </p:nvPicPr>
        <p:blipFill>
          <a:blip r:embed="rId2" cstate="print"/>
          <a:srcRect/>
          <a:stretch>
            <a:fillRect/>
          </a:stretch>
        </p:blipFill>
        <p:spPr>
          <a:xfrm>
            <a:off x="2195513" y="260350"/>
            <a:ext cx="6708775" cy="5853113"/>
          </a:xfrm>
        </p:spPr>
      </p:pic>
      <p:sp>
        <p:nvSpPr>
          <p:cNvPr id="70659" name="Rectangle 2"/>
          <p:cNvSpPr>
            <a:spLocks noChangeArrowheads="1"/>
          </p:cNvSpPr>
          <p:nvPr/>
        </p:nvSpPr>
        <p:spPr bwMode="auto">
          <a:xfrm>
            <a:off x="395288" y="5380038"/>
            <a:ext cx="8748712" cy="1754187"/>
          </a:xfrm>
          <a:prstGeom prst="rect">
            <a:avLst/>
          </a:prstGeom>
          <a:solidFill>
            <a:schemeClr val="bg1"/>
          </a:solidFill>
          <a:ln w="9525">
            <a:noFill/>
            <a:miter lim="800000"/>
            <a:headEnd/>
            <a:tailEnd/>
          </a:ln>
        </p:spPr>
        <p:txBody>
          <a:bodyPr>
            <a:spAutoFit/>
          </a:bodyPr>
          <a:lstStyle/>
          <a:p>
            <a:r>
              <a:rPr lang="hu-HU" b="1"/>
              <a:t>. A p66 alegység doménjei: RN-áz H </a:t>
            </a:r>
            <a:r>
              <a:rPr lang="hu-HU"/>
              <a:t>domén (narancssárga), összekötő alegység (magenta színű), hüvelykujj alegység (zöld), tenyér alegység (sárga), ujjak alegység (ciánkék); a p66 alegység 41-es, 215-ös aminosavai piros színnel kiemelve. Az enzim kisebbik, p51 alegysége kék színnel jelölt. A nukleinsav kötő hasadékot a p66-os alegység részei (ujjak, tenyér, hüvelykujj, összekötő alegység, RNáz H) alakítják ki. </a:t>
            </a:r>
          </a:p>
        </p:txBody>
      </p:sp>
      <p:sp>
        <p:nvSpPr>
          <p:cNvPr id="70660" name="TextBox 3"/>
          <p:cNvSpPr txBox="1">
            <a:spLocks noChangeArrowheads="1"/>
          </p:cNvSpPr>
          <p:nvPr/>
        </p:nvSpPr>
        <p:spPr bwMode="auto">
          <a:xfrm>
            <a:off x="7308850" y="836613"/>
            <a:ext cx="647700" cy="277812"/>
          </a:xfrm>
          <a:prstGeom prst="rect">
            <a:avLst/>
          </a:prstGeom>
          <a:noFill/>
          <a:ln w="9525">
            <a:noFill/>
            <a:miter lim="800000"/>
            <a:headEnd/>
            <a:tailEnd/>
          </a:ln>
        </p:spPr>
        <p:txBody>
          <a:bodyPr>
            <a:spAutoFit/>
          </a:bodyPr>
          <a:lstStyle/>
          <a:p>
            <a:r>
              <a:rPr lang="hu-HU" sz="1200" b="1"/>
              <a:t>RNS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p:nvPr>
        </p:nvPicPr>
        <p:blipFill>
          <a:blip r:embed="rId2" cstate="print"/>
          <a:srcRect/>
          <a:stretch>
            <a:fillRect/>
          </a:stretch>
        </p:blipFill>
        <p:spPr>
          <a:xfrm>
            <a:off x="468313" y="0"/>
            <a:ext cx="8229600" cy="5006975"/>
          </a:xfrm>
        </p:spPr>
      </p:pic>
      <p:sp>
        <p:nvSpPr>
          <p:cNvPr id="71683" name="Rectangle 3"/>
          <p:cNvSpPr>
            <a:spLocks noChangeArrowheads="1"/>
          </p:cNvSpPr>
          <p:nvPr/>
        </p:nvSpPr>
        <p:spPr bwMode="auto">
          <a:xfrm>
            <a:off x="574675" y="5041900"/>
            <a:ext cx="8569325" cy="1816100"/>
          </a:xfrm>
          <a:prstGeom prst="rect">
            <a:avLst/>
          </a:prstGeom>
          <a:solidFill>
            <a:schemeClr val="bg1"/>
          </a:solidFill>
          <a:ln w="9525">
            <a:noFill/>
            <a:miter lim="800000"/>
            <a:headEnd/>
            <a:tailEnd/>
          </a:ln>
        </p:spPr>
        <p:txBody>
          <a:bodyPr>
            <a:spAutoFit/>
          </a:bodyPr>
          <a:lstStyle/>
          <a:p>
            <a:r>
              <a:rPr lang="hu-HU" sz="1600" b="1">
                <a:solidFill>
                  <a:srgbClr val="FFFF00"/>
                </a:solidFill>
              </a:rPr>
              <a:t>HIV-1 L100I/K103N mutáns reverz transzkriptáz komplexe a rilpivirine nem nukleozid analóg RT inhibitorral. A p66 alegység doménjei: RN-áz H domén (narancssárga), összekötő alegység (magenta színű), hüvelykujj alegység (zöld), tenyér alegység (sárga), ujjak alegység (ciánkék); p66 alegység N103 mutáns aminosava piros színnel van kiemelve. Az enzim kisebbik, p51 alegysége kék színnel jelölt. Az inhibitor kötőzsebet alkotó aminosavak lazac színnel vannak kijelölve. A HBY 097 NNRTI - amely a hidrofób kötőzsebbe illeszkedik- türkiz színű.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950" y="1700213"/>
            <a:ext cx="8785225" cy="4770437"/>
          </a:xfrm>
          <a:prstGeom prst="rect">
            <a:avLst/>
          </a:prstGeom>
        </p:spPr>
        <p:txBody>
          <a:bodyPr>
            <a:spAutoFit/>
          </a:bodyPr>
          <a:lstStyle/>
          <a:p>
            <a:pPr fontAlgn="auto">
              <a:spcBef>
                <a:spcPts val="0"/>
              </a:spcBef>
              <a:spcAft>
                <a:spcPts val="0"/>
              </a:spcAft>
              <a:defRPr/>
            </a:pPr>
            <a:r>
              <a:rPr lang="hu-HU" sz="1400" dirty="0">
                <a:latin typeface="+mn-lt"/>
              </a:rPr>
              <a:t>Derbala M, Shebl FM, Rashid A, Amer A, Bener A.:  Microalbuminuria in hepatitis C-genotype 4: effect of pegylated interferon and ribavirin. World J Gastroenterol. 2010 Mar 14;16(10):1226-31.</a:t>
            </a:r>
          </a:p>
          <a:p>
            <a:pPr fontAlgn="auto">
              <a:spcBef>
                <a:spcPts val="0"/>
              </a:spcBef>
              <a:spcAft>
                <a:spcPts val="0"/>
              </a:spcAft>
              <a:defRPr/>
            </a:pPr>
            <a:endParaRPr lang="hu-HU" sz="1400" dirty="0">
              <a:latin typeface="+mn-lt"/>
            </a:endParaRPr>
          </a:p>
          <a:p>
            <a:pPr fontAlgn="auto">
              <a:spcBef>
                <a:spcPts val="0"/>
              </a:spcBef>
              <a:spcAft>
                <a:spcPts val="0"/>
              </a:spcAft>
              <a:defRPr/>
            </a:pPr>
            <a:r>
              <a:rPr lang="hu-HU" b="1" u="sng" dirty="0">
                <a:solidFill>
                  <a:srgbClr val="FFFF00"/>
                </a:solidFill>
                <a:latin typeface="+mn-lt"/>
              </a:rPr>
              <a:t>FEJLESZTÉS ALATT ÁLLÓ GYÓGYSZEREK:</a:t>
            </a:r>
          </a:p>
          <a:p>
            <a:pPr fontAlgn="auto">
              <a:spcBef>
                <a:spcPts val="0"/>
              </a:spcBef>
              <a:spcAft>
                <a:spcPts val="0"/>
              </a:spcAft>
              <a:defRPr/>
            </a:pPr>
            <a:r>
              <a:rPr lang="hu-HU" b="1" dirty="0">
                <a:solidFill>
                  <a:srgbClr val="FFFF00"/>
                </a:solidFill>
                <a:latin typeface="+mn-lt"/>
              </a:rPr>
              <a:t>PROTEÁZ (NS3/4A) GÁTLÓSZEREK</a:t>
            </a:r>
          </a:p>
          <a:p>
            <a:pPr fontAlgn="auto">
              <a:spcBef>
                <a:spcPts val="0"/>
              </a:spcBef>
              <a:spcAft>
                <a:spcPts val="0"/>
              </a:spcAft>
              <a:defRPr/>
            </a:pPr>
            <a:r>
              <a:rPr lang="hu-HU" b="1" dirty="0">
                <a:solidFill>
                  <a:srgbClr val="FFFF00"/>
                </a:solidFill>
                <a:latin typeface="+mn-lt"/>
              </a:rPr>
              <a:t>NUKLEOZID/NUKLEOTID  ANALÓGOK  ÉS NEM NUKLEOZID TÍPUSÚ GÁTLÓSZEREK</a:t>
            </a:r>
          </a:p>
          <a:p>
            <a:pPr fontAlgn="auto">
              <a:spcBef>
                <a:spcPts val="0"/>
              </a:spcBef>
              <a:spcAft>
                <a:spcPts val="0"/>
              </a:spcAft>
              <a:defRPr/>
            </a:pPr>
            <a:r>
              <a:rPr lang="hu-HU" b="1" dirty="0">
                <a:solidFill>
                  <a:srgbClr val="FFFF00"/>
                </a:solidFill>
                <a:latin typeface="+mn-lt"/>
              </a:rPr>
              <a:t>AZ (NS5B) RNS-DEPENDENS RNS POLIMERÁZ GÁTLÁSÁRA</a:t>
            </a:r>
          </a:p>
          <a:p>
            <a:pPr fontAlgn="auto">
              <a:spcBef>
                <a:spcPts val="0"/>
              </a:spcBef>
              <a:spcAft>
                <a:spcPts val="0"/>
              </a:spcAft>
              <a:defRPr/>
            </a:pPr>
            <a:r>
              <a:rPr lang="hu-HU" b="1" dirty="0">
                <a:solidFill>
                  <a:srgbClr val="FFFF00"/>
                </a:solidFill>
                <a:latin typeface="+mn-lt"/>
              </a:rPr>
              <a:t>CYDOPHILIN INHIBITOR (</a:t>
            </a:r>
            <a:r>
              <a:rPr lang="hu-HU" dirty="0">
                <a:latin typeface="+mn-lt"/>
              </a:rPr>
              <a:t>Alisporivir</a:t>
            </a:r>
            <a:r>
              <a:rPr lang="hu-HU" b="1" dirty="0">
                <a:solidFill>
                  <a:srgbClr val="FFFF00"/>
                </a:solidFill>
                <a:latin typeface="+mn-lt"/>
              </a:rPr>
              <a:t>)  KIPRÓBÁLÁS ALATT</a:t>
            </a:r>
          </a:p>
          <a:p>
            <a:pPr fontAlgn="auto">
              <a:spcBef>
                <a:spcPts val="0"/>
              </a:spcBef>
              <a:spcAft>
                <a:spcPts val="0"/>
              </a:spcAft>
              <a:defRPr/>
            </a:pPr>
            <a:r>
              <a:rPr lang="hu-HU" dirty="0">
                <a:latin typeface="+mn-lt"/>
              </a:rPr>
              <a:t>A </a:t>
            </a:r>
            <a:r>
              <a:rPr lang="hu-HU" b="1" u="sng" dirty="0"/>
              <a:t>peptidyl-prolyl </a:t>
            </a:r>
            <a:r>
              <a:rPr lang="hu-HU" b="1" u="sng" dirty="0">
                <a:latin typeface="+mn-lt"/>
              </a:rPr>
              <a:t>cyclophilin</a:t>
            </a:r>
            <a:r>
              <a:rPr lang="hu-HU" dirty="0">
                <a:latin typeface="+mn-lt"/>
              </a:rPr>
              <a:t> cis-trans </a:t>
            </a:r>
            <a:r>
              <a:rPr lang="en-US" dirty="0" err="1">
                <a:latin typeface="+mn-lt"/>
              </a:rPr>
              <a:t>isomerase</a:t>
            </a:r>
            <a:r>
              <a:rPr lang="en-US" dirty="0">
                <a:latin typeface="+mn-lt"/>
              </a:rPr>
              <a:t> enzyme </a:t>
            </a:r>
            <a:r>
              <a:rPr lang="en-US" dirty="0" err="1">
                <a:latin typeface="+mn-lt"/>
              </a:rPr>
              <a:t>activit</a:t>
            </a:r>
            <a:r>
              <a:rPr lang="hu-HU" dirty="0">
                <a:latin typeface="+mn-lt"/>
              </a:rPr>
              <a:t>ásának a gátlása, ami kötődik mind az NS5A és NS5B </a:t>
            </a:r>
            <a:r>
              <a:rPr lang="en-US" dirty="0">
                <a:latin typeface="+mn-lt"/>
              </a:rPr>
              <a:t> </a:t>
            </a:r>
            <a:r>
              <a:rPr lang="hu-HU" dirty="0">
                <a:latin typeface="+mn-lt"/>
              </a:rPr>
              <a:t>fehérjéhez, a HCV szaporodás </a:t>
            </a:r>
            <a:r>
              <a:rPr lang="en-US" dirty="0">
                <a:latin typeface="+mn-lt"/>
              </a:rPr>
              <a:t>s</a:t>
            </a:r>
            <a:r>
              <a:rPr lang="hu-HU" dirty="0">
                <a:latin typeface="+mn-lt"/>
              </a:rPr>
              <a:t>z</a:t>
            </a:r>
            <a:r>
              <a:rPr lang="en-US" dirty="0" err="1">
                <a:latin typeface="+mn-lt"/>
              </a:rPr>
              <a:t>ignifi</a:t>
            </a:r>
            <a:r>
              <a:rPr lang="hu-HU" dirty="0">
                <a:latin typeface="+mn-lt"/>
              </a:rPr>
              <a:t>káns gátlását eredményezi.</a:t>
            </a:r>
          </a:p>
          <a:p>
            <a:pPr fontAlgn="auto">
              <a:spcBef>
                <a:spcPts val="0"/>
              </a:spcBef>
              <a:spcAft>
                <a:spcPts val="0"/>
              </a:spcAft>
              <a:defRPr/>
            </a:pPr>
            <a:r>
              <a:rPr lang="hu-HU" sz="1400" dirty="0">
                <a:latin typeface="+mn-lt"/>
                <a:hlinkClick r:id="rId2" action="ppaction://hlinkfile"/>
              </a:rPr>
              <a:t>Pawlotsky JM</a:t>
            </a:r>
            <a:r>
              <a:rPr lang="hu-HU" sz="1400" dirty="0">
                <a:latin typeface="+mn-lt"/>
              </a:rPr>
              <a:t>.: </a:t>
            </a:r>
            <a:r>
              <a:rPr lang="en-US" sz="1400" b="1" dirty="0">
                <a:latin typeface="+mn-lt"/>
              </a:rPr>
              <a:t>New antiviral agents for hepatitis C.</a:t>
            </a:r>
            <a:r>
              <a:rPr lang="hu-HU" sz="1400" b="1" dirty="0">
                <a:latin typeface="+mn-lt"/>
              </a:rPr>
              <a:t> </a:t>
            </a:r>
            <a:r>
              <a:rPr lang="hu-HU" sz="1400" dirty="0">
                <a:latin typeface="+mn-lt"/>
                <a:hlinkClick r:id="rId3" action="ppaction://hlinkfile" tooltip="F1000 biology reports."/>
              </a:rPr>
              <a:t>F1000 Biol Rep.</a:t>
            </a:r>
            <a:r>
              <a:rPr lang="hu-HU" sz="1400" dirty="0">
                <a:latin typeface="+mn-lt"/>
              </a:rPr>
              <a:t> 2012; 4: 5.</a:t>
            </a:r>
          </a:p>
          <a:p>
            <a:pPr fontAlgn="auto">
              <a:spcBef>
                <a:spcPts val="0"/>
              </a:spcBef>
              <a:spcAft>
                <a:spcPts val="0"/>
              </a:spcAft>
              <a:defRPr/>
            </a:pPr>
            <a:endParaRPr lang="en-US" sz="1400" b="1" dirty="0">
              <a:latin typeface="+mn-lt"/>
            </a:endParaRPr>
          </a:p>
          <a:p>
            <a:pPr fontAlgn="auto">
              <a:spcBef>
                <a:spcPts val="0"/>
              </a:spcBef>
              <a:spcAft>
                <a:spcPts val="0"/>
              </a:spcAft>
              <a:defRPr/>
            </a:pPr>
            <a:r>
              <a:rPr lang="hu-HU" b="1" dirty="0">
                <a:solidFill>
                  <a:schemeClr val="accent2">
                    <a:lumMod val="40000"/>
                    <a:lumOff val="60000"/>
                  </a:schemeClr>
                </a:solidFill>
                <a:latin typeface="+mn-lt"/>
              </a:rPr>
              <a:t>BOCEPREVIR.  </a:t>
            </a:r>
            <a:r>
              <a:rPr lang="hu-HU" b="1" dirty="0">
                <a:latin typeface="+mn-lt"/>
              </a:rPr>
              <a:t>Boceprevir is a linear peptidomimetic ketoamide </a:t>
            </a:r>
            <a:r>
              <a:rPr lang="en-US" b="1" dirty="0">
                <a:latin typeface="+mn-lt"/>
              </a:rPr>
              <a:t>serine protease inhibitor that was recently approved</a:t>
            </a:r>
            <a:r>
              <a:rPr lang="hu-HU" b="1" dirty="0">
                <a:latin typeface="+mn-lt"/>
              </a:rPr>
              <a:t> </a:t>
            </a:r>
            <a:r>
              <a:rPr lang="en-US" b="1" dirty="0">
                <a:latin typeface="+mn-lt"/>
              </a:rPr>
              <a:t>for the treatment of CHC, particularly for genotype</a:t>
            </a:r>
            <a:r>
              <a:rPr lang="hu-HU" b="1" dirty="0">
                <a:latin typeface="+mn-lt"/>
              </a:rPr>
              <a:t> 1</a:t>
            </a:r>
          </a:p>
          <a:p>
            <a:pPr fontAlgn="auto">
              <a:spcBef>
                <a:spcPts val="0"/>
              </a:spcBef>
              <a:spcAft>
                <a:spcPts val="0"/>
              </a:spcAft>
              <a:defRPr/>
            </a:pPr>
            <a:r>
              <a:rPr lang="en-US" b="1" dirty="0">
                <a:solidFill>
                  <a:schemeClr val="accent2">
                    <a:lumMod val="40000"/>
                    <a:lumOff val="60000"/>
                  </a:schemeClr>
                </a:solidFill>
                <a:latin typeface="+mn-lt"/>
              </a:rPr>
              <a:t>TELAPREVIR</a:t>
            </a:r>
            <a:r>
              <a:rPr lang="en-US" b="1" dirty="0">
                <a:latin typeface="+mn-lt"/>
              </a:rPr>
              <a:t>. </a:t>
            </a:r>
            <a:r>
              <a:rPr lang="en-US" b="1" dirty="0" err="1">
                <a:latin typeface="+mn-lt"/>
              </a:rPr>
              <a:t>Telaprevir</a:t>
            </a:r>
            <a:r>
              <a:rPr lang="en-US" b="1" dirty="0">
                <a:latin typeface="+mn-lt"/>
              </a:rPr>
              <a:t> is an orally available inhibitor</a:t>
            </a:r>
            <a:r>
              <a:rPr lang="hu-HU" b="1" dirty="0">
                <a:latin typeface="+mn-lt"/>
              </a:rPr>
              <a:t> </a:t>
            </a:r>
            <a:r>
              <a:rPr lang="en-US" b="1" dirty="0">
                <a:latin typeface="+mn-lt"/>
              </a:rPr>
              <a:t>specific to the HCV nonstructural 3/4A serine protease</a:t>
            </a:r>
            <a:endParaRPr lang="hu-HU" b="1" dirty="0">
              <a:latin typeface="+mn-lt"/>
            </a:endParaRPr>
          </a:p>
        </p:txBody>
      </p:sp>
      <p:sp>
        <p:nvSpPr>
          <p:cNvPr id="21507" name="TextBox 4"/>
          <p:cNvSpPr txBox="1">
            <a:spLocks noChangeArrowheads="1"/>
          </p:cNvSpPr>
          <p:nvPr/>
        </p:nvSpPr>
        <p:spPr bwMode="auto">
          <a:xfrm>
            <a:off x="0" y="0"/>
            <a:ext cx="9144000" cy="1754188"/>
          </a:xfrm>
          <a:prstGeom prst="rect">
            <a:avLst/>
          </a:prstGeom>
          <a:noFill/>
          <a:ln w="9525">
            <a:noFill/>
            <a:miter lim="800000"/>
            <a:headEnd/>
            <a:tailEnd/>
          </a:ln>
        </p:spPr>
        <p:txBody>
          <a:bodyPr>
            <a:spAutoFit/>
          </a:bodyPr>
          <a:lstStyle/>
          <a:p>
            <a:r>
              <a:rPr lang="hu-HU" b="1">
                <a:solidFill>
                  <a:srgbClr val="FFFF00"/>
                </a:solidFill>
                <a:latin typeface="Corbel" pitchFamily="34" charset="0"/>
              </a:rPr>
              <a:t>AZ IDÜLT HEPATITIS C FERTŐZÉS ASPECIFIKUS KEZELÉSE: </a:t>
            </a:r>
          </a:p>
          <a:p>
            <a:r>
              <a:rPr lang="hu-HU" b="1">
                <a:solidFill>
                  <a:srgbClr val="FFFF00"/>
                </a:solidFill>
                <a:latin typeface="Corbel" pitchFamily="34" charset="0"/>
              </a:rPr>
              <a:t>HETI 1 ALKALOMMAL 180 </a:t>
            </a:r>
            <a:r>
              <a:rPr lang="el-GR" b="1">
                <a:solidFill>
                  <a:srgbClr val="FFFF00"/>
                </a:solidFill>
                <a:latin typeface="Corbel" pitchFamily="34" charset="0"/>
              </a:rPr>
              <a:t>μ</a:t>
            </a:r>
            <a:r>
              <a:rPr lang="hu-HU" b="1">
                <a:solidFill>
                  <a:srgbClr val="FFFF00"/>
                </a:solidFill>
                <a:latin typeface="Corbel" pitchFamily="34" charset="0"/>
              </a:rPr>
              <a:t>g PEGINTERFERON </a:t>
            </a:r>
            <a:r>
              <a:rPr lang="el-GR" b="1">
                <a:solidFill>
                  <a:srgbClr val="FFFF00"/>
                </a:solidFill>
                <a:latin typeface="Corbel" pitchFamily="34" charset="0"/>
              </a:rPr>
              <a:t>α</a:t>
            </a:r>
            <a:r>
              <a:rPr lang="hu-HU" b="1">
                <a:solidFill>
                  <a:srgbClr val="FFFF00"/>
                </a:solidFill>
                <a:latin typeface="Corbel" pitchFamily="34" charset="0"/>
              </a:rPr>
              <a:t>2a VAGY </a:t>
            </a:r>
            <a:r>
              <a:rPr lang="el-GR" b="1">
                <a:solidFill>
                  <a:srgbClr val="FFFF00"/>
                </a:solidFill>
                <a:latin typeface="Corbel" pitchFamily="34" charset="0"/>
              </a:rPr>
              <a:t>α</a:t>
            </a:r>
            <a:r>
              <a:rPr lang="hu-HU" b="1">
                <a:solidFill>
                  <a:srgbClr val="FFFF00"/>
                </a:solidFill>
                <a:latin typeface="Corbel" pitchFamily="34" charset="0"/>
              </a:rPr>
              <a:t>2b  (1.5 mg/kg/nap) subcutan</a:t>
            </a:r>
          </a:p>
          <a:p>
            <a:r>
              <a:rPr lang="hu-HU" b="1">
                <a:solidFill>
                  <a:srgbClr val="FFFF00"/>
                </a:solidFill>
                <a:latin typeface="Corbel" pitchFamily="34" charset="0"/>
              </a:rPr>
              <a:t>NAPONTA 1000 mg RIBAVIRIN (&lt;75 kg) 1200 mg (&gt;75 kg) szájon át: </a:t>
            </a:r>
          </a:p>
          <a:p>
            <a:r>
              <a:rPr lang="hu-HU" b="1">
                <a:solidFill>
                  <a:srgbClr val="FFFF00"/>
                </a:solidFill>
                <a:latin typeface="Corbel" pitchFamily="34" charset="0"/>
              </a:rPr>
              <a:t>12 NAPON KERESZTÜL  8-ÓRÁNKÉNT KELL „TELAPREVIR”-T ADNI „ZSÍROS ÉTELLEL”, </a:t>
            </a:r>
            <a:r>
              <a:rPr lang="hu-HU" b="1" u="sng">
                <a:solidFill>
                  <a:srgbClr val="FFFF00"/>
                </a:solidFill>
                <a:latin typeface="Corbel" pitchFamily="34" charset="0"/>
              </a:rPr>
              <a:t>MAJD 12 NAPON ÁT PROTEÁZ-KEZELÉSI SZÜNET KÖVETKEZIK</a:t>
            </a:r>
            <a:r>
              <a:rPr lang="hu-HU" b="1">
                <a:solidFill>
                  <a:srgbClr val="FFFF00"/>
                </a:solidFill>
                <a:latin typeface="Corbel" pitchFamily="34" charset="0"/>
              </a:rPr>
              <a:t>! A proteázgátló kezelés a 24-től 36. napig újból folytatódik.</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p:nvPr>
        </p:nvSpPr>
        <p:spPr>
          <a:xfrm>
            <a:off x="457200" y="0"/>
            <a:ext cx="8229600" cy="6130925"/>
          </a:xfrm>
        </p:spPr>
        <p:txBody>
          <a:bodyPr>
            <a:normAutofit/>
          </a:bodyPr>
          <a:lstStyle/>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REVERZ  TRANSZKRIPTÁZ GÁTLÓ NUKLEOZID ANALÓGOK</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Zidovoudin		(AZT)	Retrovir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Stavudin		(D4T)	Zerit</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Lamivudin		(3TC)	Epivir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Abacavir		(ABC)	Ziagen</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Didanosine		(DDI)	Videx</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Zalcitabine		(DDC)	Hivid</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Emtricidabin		(FTC)	Emtriva</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Tenofovir		(TDF)	Viread</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Entecavir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Adefovir			</a:t>
            </a:r>
          </a:p>
          <a:p>
            <a:pPr marL="411480" eaLnBrk="1" fontAlgn="auto" hangingPunct="1">
              <a:spcAft>
                <a:spcPts val="0"/>
              </a:spcAft>
              <a:buFont typeface="Wingdings"/>
              <a:buChar char=""/>
              <a:defRPr/>
            </a:pPr>
            <a:endParaRPr lang="hu-HU" sz="1600" b="1" dirty="0" smtClean="0"/>
          </a:p>
        </p:txBody>
      </p:sp>
      <p:pic>
        <p:nvPicPr>
          <p:cNvPr id="72707" name="Picture 5" descr="beolvasás0195"/>
          <p:cNvPicPr>
            <a:picLocks noChangeAspect="1" noChangeArrowheads="1"/>
          </p:cNvPicPr>
          <p:nvPr/>
        </p:nvPicPr>
        <p:blipFill>
          <a:blip r:embed="rId2" cstate="print"/>
          <a:srcRect/>
          <a:stretch>
            <a:fillRect/>
          </a:stretch>
        </p:blipFill>
        <p:spPr bwMode="auto">
          <a:xfrm>
            <a:off x="468313" y="4005263"/>
            <a:ext cx="8280400" cy="2420937"/>
          </a:xfrm>
          <a:prstGeom prst="rect">
            <a:avLst/>
          </a:prstGeom>
          <a:noFill/>
          <a:ln w="9525">
            <a:noFill/>
            <a:miter lim="800000"/>
            <a:headEnd/>
            <a:tailEnd/>
          </a:ln>
        </p:spPr>
      </p:pic>
      <p:sp>
        <p:nvSpPr>
          <p:cNvPr id="72708" name="AutoShape 6"/>
          <p:cNvSpPr>
            <a:spLocks/>
          </p:cNvSpPr>
          <p:nvPr/>
        </p:nvSpPr>
        <p:spPr bwMode="auto">
          <a:xfrm>
            <a:off x="5219700" y="1412875"/>
            <a:ext cx="152400" cy="431800"/>
          </a:xfrm>
          <a:prstGeom prst="rightBrace">
            <a:avLst>
              <a:gd name="adj1" fmla="val 23611"/>
              <a:gd name="adj2" fmla="val 50000"/>
            </a:avLst>
          </a:prstGeom>
          <a:noFill/>
          <a:ln w="38100">
            <a:solidFill>
              <a:schemeClr val="tx1"/>
            </a:solidFill>
            <a:round/>
            <a:headEnd/>
            <a:tailEnd/>
          </a:ln>
        </p:spPr>
        <p:txBody>
          <a:bodyPr wrap="none" anchor="ctr"/>
          <a:lstStyle/>
          <a:p>
            <a:endParaRPr lang="hu-HU">
              <a:latin typeface="Corbel" pitchFamily="34" charset="0"/>
            </a:endParaRPr>
          </a:p>
        </p:txBody>
      </p:sp>
      <p:sp>
        <p:nvSpPr>
          <p:cNvPr id="72709" name="AutoShape 7"/>
          <p:cNvSpPr>
            <a:spLocks/>
          </p:cNvSpPr>
          <p:nvPr/>
        </p:nvSpPr>
        <p:spPr bwMode="auto">
          <a:xfrm>
            <a:off x="5219700" y="2708275"/>
            <a:ext cx="144463" cy="1225550"/>
          </a:xfrm>
          <a:prstGeom prst="rightBrace">
            <a:avLst>
              <a:gd name="adj1" fmla="val 23565"/>
              <a:gd name="adj2" fmla="val 50000"/>
            </a:avLst>
          </a:prstGeom>
          <a:noFill/>
          <a:ln w="38100">
            <a:solidFill>
              <a:schemeClr val="tx1"/>
            </a:solidFill>
            <a:round/>
            <a:headEnd/>
            <a:tailEnd/>
          </a:ln>
        </p:spPr>
        <p:txBody>
          <a:bodyPr wrap="none" anchor="ctr"/>
          <a:lstStyle/>
          <a:p>
            <a:endParaRPr lang="hu-HU">
              <a:latin typeface="Corbel" pitchFamily="34" charset="0"/>
            </a:endParaRPr>
          </a:p>
        </p:txBody>
      </p:sp>
      <p:sp>
        <p:nvSpPr>
          <p:cNvPr id="72710" name="AutoShape 8"/>
          <p:cNvSpPr>
            <a:spLocks noChangeArrowheads="1"/>
          </p:cNvSpPr>
          <p:nvPr/>
        </p:nvSpPr>
        <p:spPr bwMode="auto">
          <a:xfrm>
            <a:off x="5651500" y="1484313"/>
            <a:ext cx="288925" cy="360362"/>
          </a:xfrm>
          <a:prstGeom prst="irregularSeal1">
            <a:avLst/>
          </a:prstGeom>
          <a:solidFill>
            <a:schemeClr val="accent1"/>
          </a:solidFill>
          <a:ln w="9525">
            <a:solidFill>
              <a:schemeClr val="tx1"/>
            </a:solidFill>
            <a:miter lim="800000"/>
            <a:headEnd/>
            <a:tailEnd/>
          </a:ln>
        </p:spPr>
        <p:txBody>
          <a:bodyPr wrap="none" anchor="ctr"/>
          <a:lstStyle/>
          <a:p>
            <a:endParaRPr lang="hu-HU">
              <a:latin typeface="Corbel" pitchFamily="34" charset="0"/>
            </a:endParaRPr>
          </a:p>
        </p:txBody>
      </p:sp>
      <p:sp>
        <p:nvSpPr>
          <p:cNvPr id="72711" name="AutoShape 8"/>
          <p:cNvSpPr>
            <a:spLocks noChangeArrowheads="1"/>
          </p:cNvSpPr>
          <p:nvPr/>
        </p:nvSpPr>
        <p:spPr bwMode="auto">
          <a:xfrm>
            <a:off x="5651500" y="3141663"/>
            <a:ext cx="288925" cy="360362"/>
          </a:xfrm>
          <a:prstGeom prst="irregularSeal1">
            <a:avLst/>
          </a:prstGeom>
          <a:solidFill>
            <a:schemeClr val="accent1"/>
          </a:solidFill>
          <a:ln w="9525">
            <a:solidFill>
              <a:schemeClr val="tx1"/>
            </a:solidFill>
            <a:miter lim="800000"/>
            <a:headEnd/>
            <a:tailEnd/>
          </a:ln>
        </p:spPr>
        <p:txBody>
          <a:bodyPr wrap="none" anchor="ctr"/>
          <a:lstStyle/>
          <a:p>
            <a:endParaRPr lang="hu-HU">
              <a:latin typeface="Corbel" pitchFamily="34" charset="0"/>
            </a:endParaRPr>
          </a:p>
        </p:txBody>
      </p:sp>
      <p:sp>
        <p:nvSpPr>
          <p:cNvPr id="8" name="TextBox 7"/>
          <p:cNvSpPr txBox="1"/>
          <p:nvPr/>
        </p:nvSpPr>
        <p:spPr>
          <a:xfrm>
            <a:off x="6443663" y="1341438"/>
            <a:ext cx="2232025" cy="646112"/>
          </a:xfrm>
          <a:prstGeom prst="rect">
            <a:avLst/>
          </a:prstGeom>
          <a:noFill/>
        </p:spPr>
        <p:txBody>
          <a:bodyPr>
            <a:spAutoFit/>
          </a:bodyPr>
          <a:lstStyle/>
          <a:p>
            <a:pPr fontAlgn="auto">
              <a:spcBef>
                <a:spcPts val="0"/>
              </a:spcBef>
              <a:spcAft>
                <a:spcPts val="0"/>
              </a:spcAft>
              <a:defRPr/>
            </a:pPr>
            <a:r>
              <a:rPr lang="hu-HU" b="1" dirty="0">
                <a:solidFill>
                  <a:schemeClr val="accent1">
                    <a:lumMod val="60000"/>
                    <a:lumOff val="40000"/>
                  </a:schemeClr>
                </a:solidFill>
                <a:latin typeface="+mn-lt"/>
              </a:rPr>
              <a:t>HBV  KEZELÉSÉRE IS ALKALMASAK</a:t>
            </a:r>
          </a:p>
        </p:txBody>
      </p:sp>
      <p:sp>
        <p:nvSpPr>
          <p:cNvPr id="9" name="Rectangle 8"/>
          <p:cNvSpPr/>
          <p:nvPr/>
        </p:nvSpPr>
        <p:spPr>
          <a:xfrm>
            <a:off x="6443663" y="2997200"/>
            <a:ext cx="2089150" cy="646113"/>
          </a:xfrm>
          <a:prstGeom prst="rect">
            <a:avLst/>
          </a:prstGeom>
        </p:spPr>
        <p:txBody>
          <a:bodyPr>
            <a:spAutoFit/>
          </a:bodyPr>
          <a:lstStyle/>
          <a:p>
            <a:pPr fontAlgn="auto">
              <a:spcBef>
                <a:spcPts val="0"/>
              </a:spcBef>
              <a:spcAft>
                <a:spcPts val="0"/>
              </a:spcAft>
              <a:defRPr/>
            </a:pPr>
            <a:r>
              <a:rPr lang="hu-HU" b="1" dirty="0">
                <a:solidFill>
                  <a:schemeClr val="accent1">
                    <a:lumMod val="60000"/>
                    <a:lumOff val="40000"/>
                  </a:schemeClr>
                </a:solidFill>
                <a:latin typeface="+mn-lt"/>
              </a:rPr>
              <a:t>HBV  KEZELÉSÉRE IS ALKALMASAK</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Grp="1" noChangeAspect="1" noChangeArrowheads="1"/>
          </p:cNvPicPr>
          <p:nvPr>
            <p:ph/>
          </p:nvPr>
        </p:nvPicPr>
        <p:blipFill>
          <a:blip r:embed="rId2" cstate="print"/>
          <a:srcRect/>
          <a:stretch>
            <a:fillRect/>
          </a:stretch>
        </p:blipFill>
        <p:spPr>
          <a:xfrm>
            <a:off x="1908175" y="1557338"/>
            <a:ext cx="6772275" cy="4899025"/>
          </a:xfrm>
        </p:spPr>
      </p:pic>
      <p:sp>
        <p:nvSpPr>
          <p:cNvPr id="73731" name="Rectangle 3"/>
          <p:cNvSpPr>
            <a:spLocks noChangeArrowheads="1"/>
          </p:cNvSpPr>
          <p:nvPr/>
        </p:nvSpPr>
        <p:spPr bwMode="auto">
          <a:xfrm>
            <a:off x="323850" y="188913"/>
            <a:ext cx="8496300" cy="954087"/>
          </a:xfrm>
          <a:prstGeom prst="rect">
            <a:avLst/>
          </a:prstGeom>
          <a:noFill/>
          <a:ln w="9525">
            <a:noFill/>
            <a:miter lim="800000"/>
            <a:headEnd/>
            <a:tailEnd/>
          </a:ln>
        </p:spPr>
        <p:txBody>
          <a:bodyPr>
            <a:spAutoFit/>
          </a:bodyPr>
          <a:lstStyle/>
          <a:p>
            <a:pPr algn="ctr"/>
            <a:r>
              <a:rPr lang="hu-HU" sz="2800" b="1">
                <a:solidFill>
                  <a:srgbClr val="FFFF00"/>
                </a:solidFill>
              </a:rPr>
              <a:t>Nukleozid (nukleotid) analóg RT inhibitorok kémiai struktúrája (Sarafianos és mtsai, 2009)</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24300" y="277813"/>
            <a:ext cx="3384550" cy="3006725"/>
          </a:xfrm>
        </p:spPr>
        <p:txBody>
          <a:bodyPr/>
          <a:lstStyle/>
          <a:p>
            <a:pPr eaLnBrk="1" fontAlgn="auto" hangingPunct="1">
              <a:spcAft>
                <a:spcPts val="0"/>
              </a:spcAft>
              <a:defRPr/>
            </a:pPr>
            <a:r>
              <a:rPr lang="hu-HU" sz="2800" b="1" dirty="0" smtClean="0">
                <a:solidFill>
                  <a:srgbClr val="FFFF00"/>
                </a:solidFill>
              </a:rPr>
              <a:t>NEM NUKLEOZID RT-áz GÁTLÓK „</a:t>
            </a:r>
            <a:r>
              <a:rPr lang="hu-HU" sz="2800" b="1" dirty="0" smtClean="0">
                <a:solidFill>
                  <a:schemeClr val="tx2">
                    <a:satMod val="200000"/>
                  </a:schemeClr>
                </a:solidFill>
              </a:rPr>
              <a:t>TIBO” ill-eszkedik a Reverztranszkrip-táz aktív zsebébe a Trifoszfát helyett</a:t>
            </a:r>
          </a:p>
        </p:txBody>
      </p:sp>
      <p:sp>
        <p:nvSpPr>
          <p:cNvPr id="98307" name="Rectangle 3"/>
          <p:cNvSpPr>
            <a:spLocks noGrp="1" noChangeArrowheads="1"/>
          </p:cNvSpPr>
          <p:nvPr>
            <p:ph sz="half" idx="2"/>
          </p:nvPr>
        </p:nvSpPr>
        <p:spPr>
          <a:xfrm>
            <a:off x="3851275" y="3357563"/>
            <a:ext cx="5292725" cy="3500437"/>
          </a:xfrm>
        </p:spPr>
        <p:txBody>
          <a:bodyPr>
            <a:normAutofit fontScale="92500" lnSpcReduction="10000"/>
          </a:bodyPr>
          <a:lstStyle/>
          <a:p>
            <a:pPr marL="411480" eaLnBrk="1" fontAlgn="auto" hangingPunct="1">
              <a:spcAft>
                <a:spcPts val="0"/>
              </a:spcAft>
              <a:buFont typeface="Wingdings"/>
              <a:buNone/>
              <a:defRPr/>
            </a:pPr>
            <a:r>
              <a:rPr lang="hu-HU" b="1" u="sng" dirty="0" smtClean="0">
                <a:solidFill>
                  <a:srgbClr val="CCFF99"/>
                </a:solidFill>
                <a:effectLst>
                  <a:outerShdw blurRad="38100" dist="38100" dir="2700000" algn="tl">
                    <a:srgbClr val="FFFFFF"/>
                  </a:outerShdw>
                </a:effectLst>
              </a:rPr>
              <a:t>Delaviridine</a:t>
            </a:r>
            <a:r>
              <a:rPr lang="hu-HU" b="1" dirty="0" smtClean="0">
                <a:solidFill>
                  <a:srgbClr val="CCFF99"/>
                </a:solidFill>
                <a:effectLst>
                  <a:outerShdw blurRad="38100" dist="38100" dir="2700000" algn="tl">
                    <a:srgbClr val="FFFFFF"/>
                  </a:outerShdw>
                </a:effectLst>
              </a:rPr>
              <a:t> (DLV)  Rescriptor</a:t>
            </a:r>
          </a:p>
          <a:p>
            <a:pPr marL="411480" eaLnBrk="1" fontAlgn="auto" hangingPunct="1">
              <a:spcAft>
                <a:spcPts val="0"/>
              </a:spcAft>
              <a:buFont typeface="Wingdings"/>
              <a:buNone/>
              <a:defRPr/>
            </a:pPr>
            <a:r>
              <a:rPr lang="hu-HU" b="1" u="sng" dirty="0" smtClean="0">
                <a:solidFill>
                  <a:srgbClr val="CCFF99"/>
                </a:solidFill>
                <a:effectLst>
                  <a:outerShdw blurRad="38100" dist="38100" dir="2700000" algn="tl">
                    <a:srgbClr val="FFFFFF"/>
                  </a:outerShdw>
                </a:effectLst>
              </a:rPr>
              <a:t>Efavirenz</a:t>
            </a:r>
            <a:r>
              <a:rPr lang="hu-HU" b="1" dirty="0" smtClean="0">
                <a:solidFill>
                  <a:srgbClr val="CCFF99"/>
                </a:solidFill>
                <a:effectLst>
                  <a:outerShdw blurRad="38100" dist="38100" dir="2700000" algn="tl">
                    <a:srgbClr val="FFFFFF"/>
                  </a:outerShdw>
                </a:effectLst>
              </a:rPr>
              <a:t> (EFV) Sustiva</a:t>
            </a:r>
          </a:p>
          <a:p>
            <a:pPr marL="411480" eaLnBrk="1" fontAlgn="auto" hangingPunct="1">
              <a:spcAft>
                <a:spcPts val="0"/>
              </a:spcAft>
              <a:buFont typeface="Wingdings"/>
              <a:buNone/>
              <a:defRPr/>
            </a:pPr>
            <a:r>
              <a:rPr lang="hu-HU" b="1" u="sng" dirty="0" smtClean="0">
                <a:solidFill>
                  <a:srgbClr val="CCFF99"/>
                </a:solidFill>
                <a:effectLst>
                  <a:outerShdw blurRad="38100" dist="38100" dir="2700000" algn="tl">
                    <a:srgbClr val="FFFFFF"/>
                  </a:outerShdw>
                </a:effectLst>
              </a:rPr>
              <a:t>Nevirapine</a:t>
            </a:r>
            <a:r>
              <a:rPr lang="hu-HU" b="1" dirty="0" smtClean="0">
                <a:solidFill>
                  <a:srgbClr val="CCFF99"/>
                </a:solidFill>
                <a:effectLst>
                  <a:outerShdw blurRad="38100" dist="38100" dir="2700000" algn="tl">
                    <a:srgbClr val="FFFFFF"/>
                  </a:outerShdw>
                </a:effectLst>
              </a:rPr>
              <a:t> (NVP) 	Viramune</a:t>
            </a:r>
          </a:p>
          <a:p>
            <a:pPr marL="411480" eaLnBrk="1" fontAlgn="auto" hangingPunct="1">
              <a:spcAft>
                <a:spcPts val="0"/>
              </a:spcAft>
              <a:buFont typeface="Wingdings"/>
              <a:buNone/>
              <a:defRPr/>
            </a:pPr>
            <a:r>
              <a:rPr lang="hu-HU" b="1" u="sng" dirty="0" smtClean="0">
                <a:solidFill>
                  <a:srgbClr val="CCFF99"/>
                </a:solidFill>
                <a:effectLst>
                  <a:outerShdw blurRad="38100" dist="38100" dir="2700000" algn="tl">
                    <a:srgbClr val="FFFFFF"/>
                  </a:outerShdw>
                </a:effectLst>
              </a:rPr>
              <a:t>Etravirine</a:t>
            </a:r>
          </a:p>
          <a:p>
            <a:pPr marL="411480" eaLnBrk="1" fontAlgn="auto" hangingPunct="1">
              <a:spcAft>
                <a:spcPts val="0"/>
              </a:spcAft>
              <a:buFont typeface="Wingdings"/>
              <a:buNone/>
              <a:defRPr/>
            </a:pPr>
            <a:r>
              <a:rPr lang="en-US" dirty="0" err="1" smtClean="0"/>
              <a:t>Martínez</a:t>
            </a:r>
            <a:r>
              <a:rPr lang="en-US" dirty="0" smtClean="0"/>
              <a:t> E, Nelson M.</a:t>
            </a:r>
            <a:r>
              <a:rPr lang="hu-HU" dirty="0" smtClean="0"/>
              <a:t>: </a:t>
            </a:r>
            <a:r>
              <a:rPr lang="en-US" dirty="0" smtClean="0"/>
              <a:t>Simplification of antiretroviral therapy with </a:t>
            </a:r>
            <a:r>
              <a:rPr lang="en-US" dirty="0" err="1" smtClean="0"/>
              <a:t>etravirine</a:t>
            </a:r>
            <a:r>
              <a:rPr lang="en-US" dirty="0" smtClean="0"/>
              <a:t>.</a:t>
            </a:r>
            <a:r>
              <a:rPr lang="hu-HU" dirty="0" smtClean="0"/>
              <a:t> </a:t>
            </a:r>
            <a:r>
              <a:rPr lang="en-US" dirty="0" smtClean="0"/>
              <a:t>AIDS Rev. 2010;</a:t>
            </a:r>
            <a:r>
              <a:rPr lang="hu-HU" dirty="0" smtClean="0"/>
              <a:t> </a:t>
            </a:r>
            <a:r>
              <a:rPr lang="en-US" dirty="0" smtClean="0"/>
              <a:t>12:</a:t>
            </a:r>
            <a:r>
              <a:rPr lang="hu-HU" dirty="0" smtClean="0"/>
              <a:t> </a:t>
            </a:r>
            <a:r>
              <a:rPr lang="en-US" dirty="0" smtClean="0"/>
              <a:t>52</a:t>
            </a:r>
            <a:endParaRPr lang="hu-HU" dirty="0" smtClean="0"/>
          </a:p>
          <a:p>
            <a:pPr marL="411480" eaLnBrk="1" fontAlgn="auto" hangingPunct="1">
              <a:spcAft>
                <a:spcPts val="0"/>
              </a:spcAft>
              <a:buFont typeface="Wingdings"/>
              <a:buNone/>
              <a:defRPr/>
            </a:pPr>
            <a:r>
              <a:rPr lang="hu-HU" dirty="0" smtClean="0"/>
              <a:t> </a:t>
            </a:r>
            <a:r>
              <a:rPr lang="hu-HU" b="1" u="sng" dirty="0" smtClean="0">
                <a:solidFill>
                  <a:schemeClr val="accent1">
                    <a:lumMod val="40000"/>
                    <a:lumOff val="60000"/>
                  </a:schemeClr>
                </a:solidFill>
              </a:rPr>
              <a:t>Lersivirine</a:t>
            </a:r>
            <a:r>
              <a:rPr lang="hu-HU" dirty="0" smtClean="0"/>
              <a:t> (UK-453,061)</a:t>
            </a:r>
          </a:p>
          <a:p>
            <a:pPr marL="411480" eaLnBrk="1" fontAlgn="auto" hangingPunct="1">
              <a:spcAft>
                <a:spcPts val="0"/>
              </a:spcAft>
              <a:buFont typeface="Wingdings"/>
              <a:buChar char=""/>
              <a:defRPr/>
            </a:pPr>
            <a:endParaRPr lang="hu-HU" b="1" dirty="0" smtClean="0">
              <a:solidFill>
                <a:srgbClr val="CCFF99"/>
              </a:solidFill>
              <a:effectLst>
                <a:outerShdw blurRad="38100" dist="38100" dir="2700000" algn="tl">
                  <a:srgbClr val="FFFFFF"/>
                </a:outerShdw>
              </a:effectLst>
            </a:endParaRPr>
          </a:p>
        </p:txBody>
      </p:sp>
      <p:pic>
        <p:nvPicPr>
          <p:cNvPr id="74756" name="Picture 4" descr="beolvasás0130"/>
          <p:cNvPicPr>
            <a:picLocks noGrp="1" noChangeAspect="1" noChangeArrowheads="1"/>
          </p:cNvPicPr>
          <p:nvPr>
            <p:ph sz="half" idx="1"/>
          </p:nvPr>
        </p:nvPicPr>
        <p:blipFill>
          <a:blip r:embed="rId3" cstate="print"/>
          <a:srcRect/>
          <a:stretch>
            <a:fillRect/>
          </a:stretch>
        </p:blipFill>
        <p:spPr>
          <a:xfrm>
            <a:off x="179388" y="260350"/>
            <a:ext cx="3627437" cy="6337300"/>
          </a:xfrm>
        </p:spPr>
      </p:pic>
      <p:pic>
        <p:nvPicPr>
          <p:cNvPr id="74757" name="Picture 2"/>
          <p:cNvPicPr>
            <a:picLocks noChangeAspect="1" noChangeArrowheads="1"/>
          </p:cNvPicPr>
          <p:nvPr/>
        </p:nvPicPr>
        <p:blipFill>
          <a:blip r:embed="rId4" cstate="print"/>
          <a:srcRect/>
          <a:stretch>
            <a:fillRect/>
          </a:stretch>
        </p:blipFill>
        <p:spPr bwMode="auto">
          <a:xfrm>
            <a:off x="7164388" y="188913"/>
            <a:ext cx="1979612"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p:nvPr>
        </p:nvPicPr>
        <p:blipFill>
          <a:blip r:embed="rId2" cstate="print"/>
          <a:srcRect/>
          <a:stretch>
            <a:fillRect/>
          </a:stretch>
        </p:blipFill>
        <p:spPr>
          <a:xfrm>
            <a:off x="2843213" y="1916113"/>
            <a:ext cx="6019800" cy="4600575"/>
          </a:xfrm>
        </p:spPr>
      </p:pic>
      <p:sp>
        <p:nvSpPr>
          <p:cNvPr id="75779" name="Rectangle 3"/>
          <p:cNvSpPr>
            <a:spLocks noChangeArrowheads="1"/>
          </p:cNvSpPr>
          <p:nvPr/>
        </p:nvSpPr>
        <p:spPr bwMode="auto">
          <a:xfrm>
            <a:off x="395288" y="260350"/>
            <a:ext cx="8497887" cy="1570038"/>
          </a:xfrm>
          <a:prstGeom prst="rect">
            <a:avLst/>
          </a:prstGeom>
          <a:noFill/>
          <a:ln w="9525">
            <a:noFill/>
            <a:miter lim="800000"/>
            <a:headEnd/>
            <a:tailEnd/>
          </a:ln>
        </p:spPr>
        <p:txBody>
          <a:bodyPr>
            <a:spAutoFit/>
          </a:bodyPr>
          <a:lstStyle/>
          <a:p>
            <a:pPr algn="ctr"/>
            <a:r>
              <a:rPr lang="hu-HU" sz="3200" b="1">
                <a:solidFill>
                  <a:srgbClr val="FFFF00"/>
                </a:solidFill>
              </a:rPr>
              <a:t>Nem nukleozid analóg RT inhibitorok kémiai stuktúrája (Sarafianos és mtsai, 2009)</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new"/>
          <p:cNvPicPr>
            <a:picLocks noChangeAspect="1" noChangeArrowheads="1"/>
          </p:cNvPicPr>
          <p:nvPr/>
        </p:nvPicPr>
        <p:blipFill>
          <a:blip r:embed="rId3" cstate="print"/>
          <a:srcRect b="48628"/>
          <a:stretch>
            <a:fillRect/>
          </a:stretch>
        </p:blipFill>
        <p:spPr bwMode="auto">
          <a:xfrm>
            <a:off x="395288" y="0"/>
            <a:ext cx="7850187" cy="3213100"/>
          </a:xfrm>
          <a:prstGeom prst="rect">
            <a:avLst/>
          </a:prstGeom>
          <a:noFill/>
          <a:ln w="9525">
            <a:noFill/>
            <a:miter lim="800000"/>
            <a:headEnd/>
            <a:tailEnd/>
          </a:ln>
        </p:spPr>
      </p:pic>
      <p:sp>
        <p:nvSpPr>
          <p:cNvPr id="76803" name="Text Box 3"/>
          <p:cNvSpPr txBox="1">
            <a:spLocks noChangeArrowheads="1"/>
          </p:cNvSpPr>
          <p:nvPr/>
        </p:nvSpPr>
        <p:spPr bwMode="auto">
          <a:xfrm>
            <a:off x="0" y="3500438"/>
            <a:ext cx="9144000" cy="609600"/>
          </a:xfrm>
          <a:prstGeom prst="rect">
            <a:avLst/>
          </a:prstGeom>
          <a:noFill/>
          <a:ln w="9525">
            <a:noFill/>
            <a:miter lim="800000"/>
            <a:headEnd/>
            <a:tailEnd/>
          </a:ln>
        </p:spPr>
        <p:txBody>
          <a:bodyPr>
            <a:spAutoFit/>
          </a:bodyPr>
          <a:lstStyle/>
          <a:p>
            <a:pPr>
              <a:spcBef>
                <a:spcPct val="50000"/>
              </a:spcBef>
            </a:pPr>
            <a:r>
              <a:rPr lang="en-US" sz="1700">
                <a:latin typeface="Tahoma" pitchFamily="34" charset="0"/>
                <a:cs typeface="Arial" pitchFamily="34" charset="0"/>
              </a:rPr>
              <a:t>T. Skern, B. Hampölz, A. Guarné, I. Fita, E. Bergmann, J. Petersen and M. N.G. James et al Molecular Biology of Picornaviruses by B. L. Semler and E. Wimmer 199-212 (2002)</a:t>
            </a:r>
            <a:endParaRPr lang="hu-HU" sz="1700">
              <a:latin typeface="Tahoma" pitchFamily="34" charset="0"/>
              <a:cs typeface="Arial" pitchFamily="34" charset="0"/>
            </a:endParaRPr>
          </a:p>
        </p:txBody>
      </p:sp>
      <p:sp>
        <p:nvSpPr>
          <p:cNvPr id="76804" name="Text Box 4"/>
          <p:cNvSpPr txBox="1">
            <a:spLocks noChangeArrowheads="1"/>
          </p:cNvSpPr>
          <p:nvPr/>
        </p:nvSpPr>
        <p:spPr bwMode="auto">
          <a:xfrm>
            <a:off x="0" y="3213100"/>
            <a:ext cx="9144000" cy="381000"/>
          </a:xfrm>
          <a:prstGeom prst="rect">
            <a:avLst/>
          </a:prstGeom>
          <a:noFill/>
          <a:ln w="9525" algn="ctr">
            <a:noFill/>
            <a:miter lim="800000"/>
            <a:headEnd/>
            <a:tailEnd/>
          </a:ln>
        </p:spPr>
        <p:txBody>
          <a:bodyPr>
            <a:spAutoFit/>
          </a:bodyPr>
          <a:lstStyle/>
          <a:p>
            <a:pPr algn="ctr">
              <a:spcBef>
                <a:spcPct val="50000"/>
              </a:spcBef>
            </a:pPr>
            <a:r>
              <a:rPr lang="en-US" sz="1900">
                <a:latin typeface="Tahoma" pitchFamily="34" charset="0"/>
                <a:cs typeface="Arial" pitchFamily="34" charset="0"/>
              </a:rPr>
              <a:t>HAV 3C</a:t>
            </a:r>
            <a:r>
              <a:rPr lang="en-US" sz="1900" baseline="30000">
                <a:latin typeface="Tahoma" pitchFamily="34" charset="0"/>
                <a:cs typeface="Arial" pitchFamily="34" charset="0"/>
              </a:rPr>
              <a:t>pro                         </a:t>
            </a:r>
            <a:r>
              <a:rPr lang="en-US" sz="1900">
                <a:latin typeface="Tahoma" pitchFamily="34" charset="0"/>
                <a:cs typeface="Arial" pitchFamily="34" charset="0"/>
              </a:rPr>
              <a:t>   </a:t>
            </a:r>
            <a:r>
              <a:rPr lang="en-US" sz="1900">
                <a:latin typeface="Symbol" pitchFamily="18" charset="2"/>
                <a:cs typeface="Arial" pitchFamily="34" charset="0"/>
              </a:rPr>
              <a:t>a</a:t>
            </a:r>
            <a:r>
              <a:rPr lang="en-US" sz="1900">
                <a:latin typeface="Tahoma" pitchFamily="34" charset="0"/>
                <a:cs typeface="Arial" pitchFamily="34" charset="0"/>
              </a:rPr>
              <a:t>-chymotrypsin                   PV1 3C</a:t>
            </a:r>
            <a:r>
              <a:rPr lang="en-US" sz="1900" baseline="30000">
                <a:latin typeface="Tahoma" pitchFamily="34" charset="0"/>
                <a:cs typeface="Arial" pitchFamily="34" charset="0"/>
              </a:rPr>
              <a:t>pro</a:t>
            </a:r>
            <a:endParaRPr lang="hu-HU" sz="1900">
              <a:latin typeface="Tahoma" pitchFamily="34" charset="0"/>
              <a:cs typeface="Arial" pitchFamily="34" charset="0"/>
            </a:endParaRPr>
          </a:p>
        </p:txBody>
      </p:sp>
      <p:pic>
        <p:nvPicPr>
          <p:cNvPr id="76805" name="Picture 5" descr="Untitled-2"/>
          <p:cNvPicPr>
            <a:picLocks noChangeAspect="1" noChangeArrowheads="1"/>
          </p:cNvPicPr>
          <p:nvPr/>
        </p:nvPicPr>
        <p:blipFill>
          <a:blip r:embed="rId4" cstate="print"/>
          <a:srcRect/>
          <a:stretch>
            <a:fillRect/>
          </a:stretch>
        </p:blipFill>
        <p:spPr bwMode="auto">
          <a:xfrm>
            <a:off x="2268538" y="4168775"/>
            <a:ext cx="3097212" cy="2689225"/>
          </a:xfrm>
          <a:prstGeom prst="rect">
            <a:avLst/>
          </a:prstGeom>
          <a:noFill/>
          <a:ln w="9525">
            <a:noFill/>
            <a:miter lim="800000"/>
            <a:headEnd/>
            <a:tailEnd/>
          </a:ln>
        </p:spPr>
      </p:pic>
      <p:sp>
        <p:nvSpPr>
          <p:cNvPr id="76806" name="Text Box 6"/>
          <p:cNvSpPr txBox="1">
            <a:spLocks noChangeArrowheads="1"/>
          </p:cNvSpPr>
          <p:nvPr/>
        </p:nvSpPr>
        <p:spPr bwMode="auto">
          <a:xfrm>
            <a:off x="5364163" y="6216650"/>
            <a:ext cx="3779837" cy="641350"/>
          </a:xfrm>
          <a:prstGeom prst="rect">
            <a:avLst/>
          </a:prstGeom>
          <a:noFill/>
          <a:ln w="9525">
            <a:noFill/>
            <a:miter lim="800000"/>
            <a:headEnd/>
            <a:tailEnd/>
          </a:ln>
        </p:spPr>
        <p:txBody>
          <a:bodyPr>
            <a:spAutoFit/>
          </a:bodyPr>
          <a:lstStyle/>
          <a:p>
            <a:pPr rtl="1"/>
            <a:r>
              <a:rPr lang="en-US">
                <a:latin typeface="Tahoma" pitchFamily="34" charset="0"/>
                <a:cs typeface="Arial" pitchFamily="34" charset="0"/>
              </a:rPr>
              <a:t>William A. Haseltine et al Scientific American November 2001 44-51</a:t>
            </a:r>
            <a:endParaRPr lang="hu-HU">
              <a:latin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p:nvPr>
        </p:nvSpPr>
        <p:spPr>
          <a:xfrm>
            <a:off x="457200" y="277813"/>
            <a:ext cx="8507413" cy="5853112"/>
          </a:xfrm>
        </p:spPr>
        <p:txBody>
          <a:bodyPr>
            <a:normAutofit lnSpcReduction="10000"/>
          </a:bodyPr>
          <a:lstStyle/>
          <a:p>
            <a:pPr marL="411480" eaLnBrk="1" fontAlgn="auto" hangingPunct="1">
              <a:spcAft>
                <a:spcPts val="0"/>
              </a:spcAft>
              <a:buFont typeface="Wingdings"/>
              <a:buChar char=""/>
              <a:defRPr/>
            </a:pPr>
            <a:r>
              <a:rPr lang="hu-HU" sz="1800" b="1" u="sng" dirty="0" smtClean="0">
                <a:solidFill>
                  <a:srgbClr val="FFFF00"/>
                </a:solidFill>
                <a:effectLst>
                  <a:outerShdw blurRad="38100" dist="38100" dir="2700000" algn="tl">
                    <a:srgbClr val="FFFFFF"/>
                  </a:outerShdw>
                </a:effectLst>
              </a:rPr>
              <a:t>PROTEÁZ INHBÍTOROK</a:t>
            </a:r>
            <a:r>
              <a:rPr lang="hu-HU" sz="1800" b="1" dirty="0" smtClean="0">
                <a:solidFill>
                  <a:srgbClr val="FFFF00"/>
                </a:solidFill>
                <a:effectLst>
                  <a:outerShdw blurRad="38100" dist="38100" dir="2700000" algn="tl">
                    <a:srgbClr val="FFFFFF"/>
                  </a:outerShdw>
                </a:effectLst>
              </a:rPr>
              <a:t> (beilleszkedik az aktív helyre, de nam hasad el)</a:t>
            </a:r>
          </a:p>
          <a:p>
            <a:pPr marL="411480" eaLnBrk="1" fontAlgn="auto" hangingPunct="1">
              <a:spcAft>
                <a:spcPts val="0"/>
              </a:spcAft>
              <a:buFont typeface="Wingdings"/>
              <a:buChar char=""/>
              <a:defRPr/>
            </a:pPr>
            <a:endParaRPr lang="hu-HU" sz="1800" b="1" dirty="0" smtClean="0">
              <a:solidFill>
                <a:srgbClr val="FFFF00"/>
              </a:solidFill>
              <a:effectLst>
                <a:outerShdw blurRad="38100" dist="38100" dir="2700000" algn="tl">
                  <a:srgbClr val="FFFFFF"/>
                </a:outerShdw>
              </a:effectLst>
            </a:endParaRP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Atanazavir 		(ATV)	Reyataz</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Ritonavir 		(RTV)	Norvir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Amprenavir		(APV)	Agenerase/Lexiva</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Fosamprenavir	(FPV)	Agenerase/Telzir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Indinavir		(IDV)	Crixivan</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Lopinavir		(LPV)	Kaletra</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Nelfinavir		(NFV)	Viracept</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Saquinavir		(SQV)	Fortovase/Invirase</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Tipranavir		(TPV)	Aptivus</a:t>
            </a:r>
          </a:p>
          <a:p>
            <a:pPr marL="411480" eaLnBrk="1" fontAlgn="auto" hangingPunct="1">
              <a:spcAft>
                <a:spcPts val="0"/>
              </a:spcAft>
              <a:buFont typeface="Wingdings"/>
              <a:buChar char=""/>
              <a:defRPr/>
            </a:pPr>
            <a:endParaRPr lang="hu-HU" sz="1800" b="1" dirty="0" smtClean="0">
              <a:solidFill>
                <a:srgbClr val="FFFF00"/>
              </a:solidFill>
              <a:effectLst>
                <a:outerShdw blurRad="38100" dist="38100" dir="2700000" algn="tl">
                  <a:srgbClr val="FFFFFF"/>
                </a:outerShdw>
              </a:effectLst>
            </a:endParaRPr>
          </a:p>
          <a:p>
            <a:pPr marL="411480" eaLnBrk="1" fontAlgn="auto" hangingPunct="1">
              <a:spcAft>
                <a:spcPts val="0"/>
              </a:spcAft>
              <a:buFont typeface="Wingdings"/>
              <a:buChar char=""/>
              <a:defRPr/>
            </a:pPr>
            <a:r>
              <a:rPr lang="hu-HU" sz="1800" b="1" u="sng" dirty="0" smtClean="0">
                <a:solidFill>
                  <a:srgbClr val="FFFF00"/>
                </a:solidFill>
                <a:effectLst>
                  <a:outerShdw blurRad="38100" dist="38100" dir="2700000" algn="tl">
                    <a:srgbClr val="FFFFFF"/>
                  </a:outerShdw>
                </a:effectLst>
              </a:rPr>
              <a:t>INTEGRÁZ INHIBÍTOROK</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Raltergavir</a:t>
            </a:r>
          </a:p>
          <a:p>
            <a:pPr marL="411480" eaLnBrk="1" fontAlgn="auto" hangingPunct="1">
              <a:spcAft>
                <a:spcPts val="0"/>
              </a:spcAft>
              <a:buFont typeface="Wingdings"/>
              <a:buChar char=""/>
              <a:defRPr/>
            </a:pPr>
            <a:r>
              <a:rPr lang="hu-HU" sz="1800" b="1" dirty="0" smtClean="0">
                <a:solidFill>
                  <a:srgbClr val="FFFF00"/>
                </a:solidFill>
                <a:effectLst>
                  <a:outerShdw blurRad="38100" dist="38100" dir="2700000" algn="tl">
                    <a:srgbClr val="FFFFFF"/>
                  </a:outerShdw>
                </a:effectLst>
              </a:rPr>
              <a:t>Elvitegravir</a:t>
            </a:r>
          </a:p>
          <a:p>
            <a:pPr marL="411480" eaLnBrk="1" fontAlgn="auto" hangingPunct="1">
              <a:spcAft>
                <a:spcPts val="0"/>
              </a:spcAft>
              <a:buFont typeface="Wingdings"/>
              <a:buChar char=""/>
              <a:defRPr/>
            </a:pPr>
            <a:r>
              <a:rPr lang="hu-HU" sz="1800" b="1" u="sng" dirty="0" smtClean="0">
                <a:solidFill>
                  <a:srgbClr val="FFFF00"/>
                </a:solidFill>
                <a:effectLst>
                  <a:outerShdw blurRad="38100" dist="38100" dir="2700000" algn="tl">
                    <a:srgbClr val="FFFFFF"/>
                  </a:outerShdw>
                </a:effectLst>
              </a:rPr>
              <a:t>FÚZIÓ-INHIBÍTOROK</a:t>
            </a:r>
            <a:r>
              <a:rPr lang="hu-HU" sz="1800" b="1" dirty="0" smtClean="0">
                <a:solidFill>
                  <a:srgbClr val="FFFF00"/>
                </a:solidFill>
                <a:effectLst>
                  <a:outerShdw blurRad="38100" dist="38100" dir="2700000" algn="tl">
                    <a:srgbClr val="FFFFFF"/>
                  </a:outerShdw>
                </a:effectLst>
              </a:rPr>
              <a:t>		Enfuvirtid	gp41-gátlószer</a:t>
            </a:r>
          </a:p>
          <a:p>
            <a:pPr marL="411480" eaLnBrk="1" fontAlgn="auto" hangingPunct="1">
              <a:spcAft>
                <a:spcPts val="0"/>
              </a:spcAft>
              <a:buFont typeface="Wingdings"/>
              <a:buChar char=""/>
              <a:defRPr/>
            </a:pPr>
            <a:r>
              <a:rPr lang="hu-HU" sz="1800" b="1" u="sng" dirty="0" smtClean="0">
                <a:solidFill>
                  <a:srgbClr val="FFFF00"/>
                </a:solidFill>
                <a:effectLst>
                  <a:outerShdw blurRad="38100" dist="38100" dir="2700000" algn="tl">
                    <a:srgbClr val="FFFFFF"/>
                  </a:outerShdw>
                </a:effectLst>
              </a:rPr>
              <a:t>CCR5 RECEPTOR ANTAGONISTA</a:t>
            </a:r>
            <a:r>
              <a:rPr lang="hu-HU" sz="1800" b="1" dirty="0" smtClean="0">
                <a:solidFill>
                  <a:srgbClr val="FFFF00"/>
                </a:solidFill>
                <a:effectLst>
                  <a:outerShdw blurRad="38100" dist="38100" dir="2700000" algn="tl">
                    <a:srgbClr val="FFFFFF"/>
                  </a:outerShdw>
                </a:effectLst>
              </a:rPr>
              <a:t>		Maraviroc</a:t>
            </a:r>
          </a:p>
        </p:txBody>
      </p:sp>
      <p:sp>
        <p:nvSpPr>
          <p:cNvPr id="77827" name="AutoShape 5"/>
          <p:cNvSpPr>
            <a:spLocks/>
          </p:cNvSpPr>
          <p:nvPr/>
        </p:nvSpPr>
        <p:spPr bwMode="auto">
          <a:xfrm>
            <a:off x="6156325" y="1484313"/>
            <a:ext cx="584200" cy="1296987"/>
          </a:xfrm>
          <a:prstGeom prst="rightBrace">
            <a:avLst>
              <a:gd name="adj1" fmla="val 0"/>
              <a:gd name="adj2" fmla="val 50000"/>
            </a:avLst>
          </a:prstGeom>
          <a:noFill/>
          <a:ln w="38100">
            <a:solidFill>
              <a:schemeClr val="tx1"/>
            </a:solidFill>
            <a:round/>
            <a:headEnd/>
            <a:tailEnd/>
          </a:ln>
        </p:spPr>
        <p:txBody>
          <a:bodyPr wrap="none" anchor="ctr"/>
          <a:lstStyle/>
          <a:p>
            <a:endParaRPr lang="hu-HU">
              <a:latin typeface="Corbel" pitchFamily="34" charset="0"/>
            </a:endParaRPr>
          </a:p>
        </p:txBody>
      </p:sp>
      <p:sp>
        <p:nvSpPr>
          <p:cNvPr id="77828" name="AutoShape 6"/>
          <p:cNvSpPr>
            <a:spLocks/>
          </p:cNvSpPr>
          <p:nvPr/>
        </p:nvSpPr>
        <p:spPr bwMode="auto">
          <a:xfrm>
            <a:off x="6732588" y="1484313"/>
            <a:ext cx="584200" cy="1944687"/>
          </a:xfrm>
          <a:prstGeom prst="rightBrace">
            <a:avLst>
              <a:gd name="adj1" fmla="val 0"/>
              <a:gd name="adj2" fmla="val 50000"/>
            </a:avLst>
          </a:prstGeom>
          <a:noFill/>
          <a:ln w="38100">
            <a:solidFill>
              <a:schemeClr val="tx1"/>
            </a:solidFill>
            <a:round/>
            <a:headEnd/>
            <a:tailEnd/>
          </a:ln>
        </p:spPr>
        <p:txBody>
          <a:bodyPr wrap="none" anchor="ctr"/>
          <a:lstStyle/>
          <a:p>
            <a:endParaRPr lang="hu-HU">
              <a:latin typeface="Corbel" pitchFamily="34" charset="0"/>
            </a:endParaRPr>
          </a:p>
        </p:txBody>
      </p:sp>
      <p:sp>
        <p:nvSpPr>
          <p:cNvPr id="77829" name="Text Box 7"/>
          <p:cNvSpPr txBox="1">
            <a:spLocks noChangeArrowheads="1"/>
          </p:cNvSpPr>
          <p:nvPr/>
        </p:nvSpPr>
        <p:spPr bwMode="auto">
          <a:xfrm>
            <a:off x="7380288" y="2133600"/>
            <a:ext cx="1763712" cy="922338"/>
          </a:xfrm>
          <a:prstGeom prst="rect">
            <a:avLst/>
          </a:prstGeom>
          <a:noFill/>
          <a:ln w="9525">
            <a:noFill/>
            <a:miter lim="800000"/>
            <a:headEnd/>
            <a:tailEnd/>
          </a:ln>
        </p:spPr>
        <p:txBody>
          <a:bodyPr>
            <a:spAutoFit/>
          </a:bodyPr>
          <a:lstStyle/>
          <a:p>
            <a:pPr>
              <a:spcBef>
                <a:spcPct val="50000"/>
              </a:spcBef>
            </a:pPr>
            <a:r>
              <a:rPr lang="hu-HU" b="1">
                <a:solidFill>
                  <a:srgbClr val="CCFF99"/>
                </a:solidFill>
                <a:latin typeface="Corbel" pitchFamily="34" charset="0"/>
              </a:rPr>
              <a:t>TERHESEKBEN KOMBINÁLHATÓK</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50825" y="260350"/>
            <a:ext cx="8642350" cy="6740525"/>
          </a:xfrm>
          <a:prstGeom prst="rect">
            <a:avLst/>
          </a:prstGeom>
          <a:noFill/>
          <a:ln w="9525">
            <a:noFill/>
            <a:miter lim="800000"/>
            <a:headEnd/>
            <a:tailEnd/>
          </a:ln>
        </p:spPr>
        <p:txBody>
          <a:bodyPr>
            <a:spAutoFit/>
          </a:bodyPr>
          <a:lstStyle/>
          <a:p>
            <a:r>
              <a:rPr lang="hu-HU">
                <a:solidFill>
                  <a:srgbClr val="FFFF00"/>
                </a:solidFill>
              </a:rPr>
              <a:t>A kezelés kezdetén az „IRÁNYELVEK” a </a:t>
            </a:r>
            <a:r>
              <a:rPr lang="hu-HU"/>
              <a:t>HIV-ellenes kezelést olyan kombinációval javasolják, amely egy nucleoside/nucleotide reverse transcriptase inhibitorból (N(t)RTI)- és egy nem-nukleozid inhibitorból (NNRTI), vagy egy </a:t>
            </a:r>
          </a:p>
          <a:p>
            <a:r>
              <a:rPr lang="hu-HU"/>
              <a:t>integrase inhibitorból (INI) vagy egy ritonavirrel (RTV)-fokozott proteaz inhibitorból (PI) áll. </a:t>
            </a:r>
          </a:p>
          <a:p>
            <a:r>
              <a:rPr lang="hu-HU"/>
              <a:t>			(N(t)RTI)- + NNRTI</a:t>
            </a:r>
          </a:p>
          <a:p>
            <a:r>
              <a:rPr lang="hu-HU"/>
              <a:t>			(N(t)RTI)- + INI</a:t>
            </a:r>
          </a:p>
          <a:p>
            <a:r>
              <a:rPr lang="hu-HU"/>
              <a:t>			(N(t)RTI)- + RTV+PI</a:t>
            </a:r>
          </a:p>
          <a:p>
            <a:r>
              <a:rPr lang="hu-HU"/>
              <a:t>(</a:t>
            </a:r>
            <a:r>
              <a:rPr lang="en-US"/>
              <a:t>Panel on Antiretroviral Guidelines for Adult and Adolescents (2008) Guidelines</a:t>
            </a:r>
          </a:p>
          <a:p>
            <a:r>
              <a:rPr lang="en-US"/>
              <a:t>for the use of antiretroviral agents in HIV-1 infected adults and adolescents.</a:t>
            </a:r>
          </a:p>
          <a:p>
            <a:r>
              <a:rPr lang="en-US"/>
              <a:t>Department of Health and Human Services. January 29, 2008; 1–128.</a:t>
            </a:r>
          </a:p>
          <a:p>
            <a:r>
              <a:rPr lang="en-US"/>
              <a:t>Available: http://www.aidsinfo.nih.gov/ContentFiles/AdultandAdolescentGL.</a:t>
            </a:r>
          </a:p>
          <a:p>
            <a:r>
              <a:rPr lang="en-US"/>
              <a:t>pdf. Accessed 2010 Aug 22.</a:t>
            </a:r>
            <a:r>
              <a:rPr lang="hu-HU"/>
              <a:t>)</a:t>
            </a:r>
          </a:p>
          <a:p>
            <a:r>
              <a:rPr lang="hu-HU" b="1">
                <a:solidFill>
                  <a:srgbClr val="FFFF00"/>
                </a:solidFill>
              </a:rPr>
              <a:t>A proteáz gátlószerek „dyslipémiát és zsírszövet atrófiát” okoznak. Erre utóbbi időben találtak kísérleti gyógyítási lehetőséget. A</a:t>
            </a:r>
            <a:r>
              <a:rPr lang="hu-HU"/>
              <a:t> </a:t>
            </a:r>
            <a:r>
              <a:rPr lang="hu-HU" b="1">
                <a:solidFill>
                  <a:srgbClr val="FFFF00"/>
                </a:solidFill>
              </a:rPr>
              <a:t>Leflunomide egy anti-rheumás gyulladáscsökkentő gyógyszer, ami gátolja a limfociták aktivációját is. </a:t>
            </a:r>
            <a:endParaRPr lang="hu-HU" b="1" u="sng">
              <a:solidFill>
                <a:srgbClr val="FFFF00"/>
              </a:solidFill>
              <a:hlinkClick r:id="rId2"/>
            </a:endParaRPr>
          </a:p>
          <a:p>
            <a:r>
              <a:rPr lang="it-IT" u="sng">
                <a:hlinkClick r:id="rId2"/>
              </a:rPr>
              <a:t>Mencarelli A</a:t>
            </a:r>
            <a:r>
              <a:rPr lang="it-IT"/>
              <a:t>, </a:t>
            </a:r>
            <a:r>
              <a:rPr lang="it-IT" u="sng">
                <a:hlinkClick r:id="rId3"/>
              </a:rPr>
              <a:t>Francisci D</a:t>
            </a:r>
            <a:r>
              <a:rPr lang="it-IT"/>
              <a:t>, </a:t>
            </a:r>
            <a:r>
              <a:rPr lang="it-IT" u="sng">
                <a:hlinkClick r:id="rId4"/>
              </a:rPr>
              <a:t>Renga B</a:t>
            </a:r>
            <a:r>
              <a:rPr lang="it-IT"/>
              <a:t>, </a:t>
            </a:r>
            <a:r>
              <a:rPr lang="it-IT" u="sng">
                <a:hlinkClick r:id="rId5"/>
              </a:rPr>
              <a:t>D'Amore C</a:t>
            </a:r>
            <a:r>
              <a:rPr lang="it-IT"/>
              <a:t>, </a:t>
            </a:r>
            <a:r>
              <a:rPr lang="it-IT" u="sng">
                <a:hlinkClick r:id="rId6"/>
              </a:rPr>
              <a:t>Cipriani S</a:t>
            </a:r>
            <a:r>
              <a:rPr lang="it-IT"/>
              <a:t>, </a:t>
            </a:r>
            <a:r>
              <a:rPr lang="it-IT" u="sng">
                <a:hlinkClick r:id="rId7"/>
              </a:rPr>
              <a:t>Basile F</a:t>
            </a:r>
            <a:r>
              <a:rPr lang="it-IT"/>
              <a:t>, </a:t>
            </a:r>
            <a:r>
              <a:rPr lang="it-IT" u="sng">
                <a:hlinkClick r:id="rId8"/>
              </a:rPr>
              <a:t>Schiaroli E</a:t>
            </a:r>
            <a:r>
              <a:rPr lang="it-IT"/>
              <a:t>, </a:t>
            </a:r>
            <a:r>
              <a:rPr lang="it-IT" u="sng">
                <a:hlinkClick r:id="rId9"/>
              </a:rPr>
              <a:t>Baldelli F</a:t>
            </a:r>
            <a:r>
              <a:rPr lang="it-IT"/>
              <a:t>, </a:t>
            </a:r>
            <a:r>
              <a:rPr lang="it-IT" u="sng">
                <a:hlinkClick r:id="rId10"/>
              </a:rPr>
              <a:t>Fiorucci S</a:t>
            </a:r>
            <a:r>
              <a:rPr lang="hu-HU" u="sng"/>
              <a:t>.: </a:t>
            </a:r>
            <a:r>
              <a:rPr lang="hu-HU" b="1"/>
              <a:t>Ritonavir-induced lipoatrophy and dyslipidaemia is reversed by the anti-inflammatory drug leflunomide in a PPAR-</a:t>
            </a:r>
            <a:r>
              <a:rPr lang="el-GR" b="1"/>
              <a:t>γ-</a:t>
            </a:r>
            <a:r>
              <a:rPr lang="hu-HU" b="1"/>
              <a:t>dependent manner. </a:t>
            </a:r>
            <a:r>
              <a:rPr lang="en-US" u="sng">
                <a:hlinkClick r:id="rId11" tooltip="Antiviral therapy."/>
              </a:rPr>
              <a:t>Antivir Ther.</a:t>
            </a:r>
            <a:r>
              <a:rPr lang="en-US"/>
              <a:t> 2012 Jan 25. doi: 10.3851/IMP2039.</a:t>
            </a:r>
            <a:endParaRPr lang="hu-HU" b="1"/>
          </a:p>
          <a:p>
            <a:endParaRPr lang="hu-HU"/>
          </a:p>
          <a:p>
            <a:endParaRPr lang="hu-HU"/>
          </a:p>
          <a:p>
            <a:endParaRPr lang="hu-HU"/>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Grp="1" noChangeAspect="1" noChangeArrowheads="1"/>
          </p:cNvPicPr>
          <p:nvPr>
            <p:ph type="title"/>
          </p:nvPr>
        </p:nvPicPr>
        <p:blipFill>
          <a:blip r:embed="rId2" cstate="print"/>
          <a:srcRect/>
          <a:stretch>
            <a:fillRect/>
          </a:stretch>
        </p:blipFill>
        <p:spPr bwMode="auto">
          <a:xfrm>
            <a:off x="457200" y="277813"/>
            <a:ext cx="8229600" cy="1782762"/>
          </a:xfrm>
        </p:spPr>
      </p:pic>
      <p:pic>
        <p:nvPicPr>
          <p:cNvPr id="79875" name="Picture 3"/>
          <p:cNvPicPr>
            <a:picLocks noGrp="1" noChangeAspect="1" noChangeArrowheads="1"/>
          </p:cNvPicPr>
          <p:nvPr>
            <p:ph type="body" idx="1"/>
          </p:nvPr>
        </p:nvPicPr>
        <p:blipFill>
          <a:blip r:embed="rId3" cstate="print"/>
          <a:srcRect/>
          <a:stretch>
            <a:fillRect/>
          </a:stretch>
        </p:blipFill>
        <p:spPr>
          <a:xfrm>
            <a:off x="468313" y="2205038"/>
            <a:ext cx="8229600" cy="4530725"/>
          </a:xfrm>
        </p:spPr>
      </p:pic>
      <p:pic>
        <p:nvPicPr>
          <p:cNvPr id="79876" name="Picture 4"/>
          <p:cNvPicPr>
            <a:picLocks noChangeAspect="1" noChangeArrowheads="1"/>
          </p:cNvPicPr>
          <p:nvPr/>
        </p:nvPicPr>
        <p:blipFill>
          <a:blip r:embed="rId4" cstate="print"/>
          <a:srcRect/>
          <a:stretch>
            <a:fillRect/>
          </a:stretch>
        </p:blipFill>
        <p:spPr bwMode="auto">
          <a:xfrm>
            <a:off x="4572000" y="115888"/>
            <a:ext cx="2663825" cy="1081087"/>
          </a:xfrm>
          <a:prstGeom prst="rect">
            <a:avLst/>
          </a:prstGeom>
          <a:noFill/>
          <a:ln w="9525">
            <a:noFill/>
            <a:miter lim="800000"/>
            <a:headEnd/>
            <a:tailEnd/>
          </a:ln>
        </p:spPr>
      </p:pic>
      <p:pic>
        <p:nvPicPr>
          <p:cNvPr id="79877" name="Picture 5"/>
          <p:cNvPicPr>
            <a:picLocks noChangeAspect="1" noChangeArrowheads="1"/>
          </p:cNvPicPr>
          <p:nvPr/>
        </p:nvPicPr>
        <p:blipFill>
          <a:blip r:embed="rId5" cstate="print"/>
          <a:srcRect/>
          <a:stretch>
            <a:fillRect/>
          </a:stretch>
        </p:blipFill>
        <p:spPr bwMode="auto">
          <a:xfrm>
            <a:off x="4067175" y="1700213"/>
            <a:ext cx="4819650" cy="323850"/>
          </a:xfrm>
          <a:prstGeom prst="rect">
            <a:avLst/>
          </a:prstGeom>
          <a:noFill/>
          <a:ln w="9525">
            <a:noFill/>
            <a:miter lim="800000"/>
            <a:headEnd/>
            <a:tailEnd/>
          </a:ln>
        </p:spPr>
      </p:pic>
      <p:sp>
        <p:nvSpPr>
          <p:cNvPr id="79878" name="TextBox 5"/>
          <p:cNvSpPr txBox="1">
            <a:spLocks noChangeArrowheads="1"/>
          </p:cNvSpPr>
          <p:nvPr/>
        </p:nvSpPr>
        <p:spPr bwMode="auto">
          <a:xfrm>
            <a:off x="611188" y="2492375"/>
            <a:ext cx="2232025" cy="369888"/>
          </a:xfrm>
          <a:prstGeom prst="rect">
            <a:avLst/>
          </a:prstGeom>
          <a:noFill/>
          <a:ln w="9525">
            <a:noFill/>
            <a:miter lim="800000"/>
            <a:headEnd/>
            <a:tailEnd/>
          </a:ln>
        </p:spPr>
        <p:txBody>
          <a:bodyPr>
            <a:spAutoFit/>
          </a:bodyPr>
          <a:lstStyle/>
          <a:p>
            <a:r>
              <a:rPr lang="hu-HU" b="1">
                <a:solidFill>
                  <a:srgbClr val="FF0000"/>
                </a:solidFill>
              </a:rPr>
              <a:t>PROTEÁZ GÁTLÓ</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Grp="1" noChangeAspect="1" noChangeArrowheads="1"/>
          </p:cNvPicPr>
          <p:nvPr>
            <p:ph type="title"/>
          </p:nvPr>
        </p:nvPicPr>
        <p:blipFill>
          <a:blip r:embed="rId2" cstate="print"/>
          <a:srcRect/>
          <a:stretch>
            <a:fillRect/>
          </a:stretch>
        </p:blipFill>
        <p:spPr bwMode="auto">
          <a:xfrm>
            <a:off x="457200" y="0"/>
            <a:ext cx="8229600" cy="1989138"/>
          </a:xfrm>
        </p:spPr>
      </p:pic>
      <p:pic>
        <p:nvPicPr>
          <p:cNvPr id="80899" name="Picture 5"/>
          <p:cNvPicPr>
            <a:picLocks noGrp="1" noChangeAspect="1" noChangeArrowheads="1"/>
          </p:cNvPicPr>
          <p:nvPr>
            <p:ph sz="half" idx="1"/>
          </p:nvPr>
        </p:nvPicPr>
        <p:blipFill>
          <a:blip r:embed="rId3" cstate="print"/>
          <a:srcRect/>
          <a:stretch>
            <a:fillRect/>
          </a:stretch>
        </p:blipFill>
        <p:spPr>
          <a:xfrm>
            <a:off x="468313" y="1860550"/>
            <a:ext cx="4038600" cy="4997450"/>
          </a:xfrm>
        </p:spPr>
      </p:pic>
      <p:pic>
        <p:nvPicPr>
          <p:cNvPr id="80900" name="Picture 6"/>
          <p:cNvPicPr>
            <a:picLocks noGrp="1" noChangeAspect="1" noChangeArrowheads="1"/>
          </p:cNvPicPr>
          <p:nvPr>
            <p:ph sz="quarter" idx="2"/>
          </p:nvPr>
        </p:nvPicPr>
        <p:blipFill>
          <a:blip r:embed="rId4" cstate="print"/>
          <a:srcRect/>
          <a:stretch>
            <a:fillRect/>
          </a:stretch>
        </p:blipFill>
        <p:spPr>
          <a:xfrm>
            <a:off x="4716463" y="2349500"/>
            <a:ext cx="4038600" cy="2189163"/>
          </a:xfrm>
        </p:spPr>
      </p:pic>
      <p:pic>
        <p:nvPicPr>
          <p:cNvPr id="80901" name="Picture 7"/>
          <p:cNvPicPr>
            <a:picLocks noGrp="1" noChangeAspect="1" noChangeArrowheads="1"/>
          </p:cNvPicPr>
          <p:nvPr>
            <p:ph sz="quarter" idx="3"/>
          </p:nvPr>
        </p:nvPicPr>
        <p:blipFill>
          <a:blip r:embed="rId5" cstate="print"/>
          <a:srcRect/>
          <a:stretch>
            <a:fillRect/>
          </a:stretch>
        </p:blipFill>
        <p:spPr>
          <a:xfrm>
            <a:off x="4716463" y="4668838"/>
            <a:ext cx="4038600" cy="2189162"/>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Grp="1" noChangeAspect="1" noChangeArrowheads="1"/>
          </p:cNvPicPr>
          <p:nvPr>
            <p:ph sz="half" idx="1"/>
          </p:nvPr>
        </p:nvPicPr>
        <p:blipFill>
          <a:blip r:embed="rId2" cstate="print"/>
          <a:srcRect/>
          <a:stretch>
            <a:fillRect/>
          </a:stretch>
        </p:blipFill>
        <p:spPr>
          <a:xfrm>
            <a:off x="465138" y="1770063"/>
            <a:ext cx="4038600" cy="4525962"/>
          </a:xfrm>
        </p:spPr>
      </p:pic>
      <p:pic>
        <p:nvPicPr>
          <p:cNvPr id="81923" name="Picture 6"/>
          <p:cNvPicPr>
            <a:picLocks noGrp="1" noChangeAspect="1" noChangeArrowheads="1"/>
          </p:cNvPicPr>
          <p:nvPr>
            <p:ph sz="half" idx="2"/>
          </p:nvPr>
        </p:nvPicPr>
        <p:blipFill>
          <a:blip r:embed="rId3" cstate="print"/>
          <a:srcRect/>
          <a:stretch>
            <a:fillRect/>
          </a:stretch>
        </p:blipFill>
        <p:spPr>
          <a:xfrm>
            <a:off x="4648200" y="3429000"/>
            <a:ext cx="4038600" cy="2701925"/>
          </a:xfrm>
        </p:spPr>
      </p:pic>
      <p:sp>
        <p:nvSpPr>
          <p:cNvPr id="81924" name="Text Box 7"/>
          <p:cNvSpPr txBox="1">
            <a:spLocks noChangeArrowheads="1"/>
          </p:cNvSpPr>
          <p:nvPr/>
        </p:nvSpPr>
        <p:spPr bwMode="auto">
          <a:xfrm>
            <a:off x="468313" y="6299200"/>
            <a:ext cx="3959225" cy="366713"/>
          </a:xfrm>
          <a:prstGeom prst="rect">
            <a:avLst/>
          </a:prstGeom>
          <a:solidFill>
            <a:schemeClr val="bg1"/>
          </a:solidFill>
          <a:ln w="9525">
            <a:noFill/>
            <a:miter lim="800000"/>
            <a:headEnd/>
            <a:tailEnd/>
          </a:ln>
        </p:spPr>
        <p:txBody>
          <a:bodyPr>
            <a:spAutoFit/>
          </a:bodyPr>
          <a:lstStyle/>
          <a:p>
            <a:pPr>
              <a:spcBef>
                <a:spcPct val="50000"/>
              </a:spcBef>
            </a:pPr>
            <a:r>
              <a:rPr lang="hu-HU" b="1">
                <a:solidFill>
                  <a:srgbClr val="CCFF99"/>
                </a:solidFill>
                <a:latin typeface="Corbel" pitchFamily="34" charset="0"/>
              </a:rPr>
              <a:t>Hydroxypyrimidinone carboxamid</a:t>
            </a:r>
          </a:p>
        </p:txBody>
      </p:sp>
      <p:sp>
        <p:nvSpPr>
          <p:cNvPr id="120840" name="Rectangle 8"/>
          <p:cNvSpPr>
            <a:spLocks noGrp="1" noChangeArrowheads="1"/>
          </p:cNvSpPr>
          <p:nvPr>
            <p:ph type="title"/>
          </p:nvPr>
        </p:nvSpPr>
        <p:spPr>
          <a:xfrm>
            <a:off x="250825" y="277813"/>
            <a:ext cx="8713788" cy="1139825"/>
          </a:xfrm>
        </p:spPr>
        <p:txBody>
          <a:bodyPr/>
          <a:lstStyle/>
          <a:p>
            <a:pPr eaLnBrk="1" fontAlgn="auto" hangingPunct="1">
              <a:spcAft>
                <a:spcPts val="0"/>
              </a:spcAft>
              <a:defRPr/>
            </a:pPr>
            <a:r>
              <a:rPr lang="en-US" sz="1800" smtClean="0">
                <a:solidFill>
                  <a:schemeClr val="tx2">
                    <a:satMod val="200000"/>
                  </a:schemeClr>
                </a:solidFill>
              </a:rPr>
              <a:t>Pandey KK, Grandgenett DP.</a:t>
            </a:r>
            <a:r>
              <a:rPr lang="hu-HU" sz="1800" smtClean="0">
                <a:solidFill>
                  <a:schemeClr val="tx2">
                    <a:satMod val="200000"/>
                  </a:schemeClr>
                </a:solidFill>
              </a:rPr>
              <a:t>: </a:t>
            </a:r>
            <a:r>
              <a:rPr lang="en-US" sz="1800" smtClean="0">
                <a:solidFill>
                  <a:schemeClr val="tx2">
                    <a:satMod val="200000"/>
                  </a:schemeClr>
                </a:solidFill>
              </a:rPr>
              <a:t>HIV-1 Integrase Strand Transfer Inhibitors: Novel Insights into their Mechanism of Action.</a:t>
            </a:r>
            <a:r>
              <a:rPr lang="hu-HU" sz="1800" smtClean="0">
                <a:solidFill>
                  <a:schemeClr val="tx2">
                    <a:satMod val="200000"/>
                  </a:schemeClr>
                </a:solidFill>
              </a:rPr>
              <a:t> R</a:t>
            </a:r>
            <a:r>
              <a:rPr lang="en-US" sz="1800" smtClean="0">
                <a:solidFill>
                  <a:schemeClr val="tx2">
                    <a:satMod val="200000"/>
                  </a:schemeClr>
                </a:solidFill>
              </a:rPr>
              <a:t>etrovirology. 2008 Nov 5;2:11-16.</a:t>
            </a:r>
            <a:endParaRPr lang="hu-HU" sz="1800" smtClean="0">
              <a:solidFill>
                <a:schemeClr val="tx2">
                  <a:satMod val="200000"/>
                </a:schemeClr>
              </a:solidFill>
            </a:endParaRPr>
          </a:p>
        </p:txBody>
      </p:sp>
      <p:sp>
        <p:nvSpPr>
          <p:cNvPr id="81926" name="Text Box 9"/>
          <p:cNvSpPr txBox="1">
            <a:spLocks noChangeArrowheads="1"/>
          </p:cNvSpPr>
          <p:nvPr/>
        </p:nvSpPr>
        <p:spPr bwMode="auto">
          <a:xfrm>
            <a:off x="4500563" y="1628775"/>
            <a:ext cx="4176712" cy="1192213"/>
          </a:xfrm>
          <a:prstGeom prst="rect">
            <a:avLst/>
          </a:prstGeom>
          <a:noFill/>
          <a:ln w="9525">
            <a:noFill/>
            <a:miter lim="800000"/>
            <a:headEnd/>
            <a:tailEnd/>
          </a:ln>
        </p:spPr>
        <p:txBody>
          <a:bodyPr>
            <a:spAutoFit/>
          </a:bodyPr>
          <a:lstStyle/>
          <a:p>
            <a:pPr>
              <a:spcBef>
                <a:spcPct val="50000"/>
              </a:spcBef>
            </a:pPr>
            <a:r>
              <a:rPr lang="hu-HU" b="1">
                <a:latin typeface="Corbel" pitchFamily="34" charset="0"/>
              </a:rPr>
              <a:t>INTEGRÁZ   </a:t>
            </a:r>
            <a:r>
              <a:rPr lang="hu-HU" b="1">
                <a:solidFill>
                  <a:srgbClr val="CCFF99"/>
                </a:solidFill>
                <a:latin typeface="Corbel" pitchFamily="34" charset="0"/>
              </a:rPr>
              <a:t>Szinaptikus</a:t>
            </a:r>
            <a:r>
              <a:rPr lang="hu-HU" b="1">
                <a:latin typeface="Corbel" pitchFamily="34" charset="0"/>
              </a:rPr>
              <a:t>	DNS lánc</a:t>
            </a:r>
          </a:p>
          <a:p>
            <a:pPr>
              <a:spcBef>
                <a:spcPct val="50000"/>
              </a:spcBef>
            </a:pPr>
            <a:r>
              <a:rPr lang="hu-HU" b="1">
                <a:latin typeface="Corbel" pitchFamily="34" charset="0"/>
              </a:rPr>
              <a:t>Donor DNS     </a:t>
            </a:r>
            <a:r>
              <a:rPr lang="hu-HU" b="1">
                <a:solidFill>
                  <a:srgbClr val="CCFF99"/>
                </a:solidFill>
                <a:latin typeface="Corbel" pitchFamily="34" charset="0"/>
              </a:rPr>
              <a:t>komplex</a:t>
            </a:r>
            <a:r>
              <a:rPr lang="hu-HU" b="1">
                <a:latin typeface="Corbel" pitchFamily="34" charset="0"/>
              </a:rPr>
              <a:t>	transzfer</a:t>
            </a:r>
          </a:p>
          <a:p>
            <a:pPr>
              <a:spcBef>
                <a:spcPct val="50000"/>
              </a:spcBef>
            </a:pPr>
            <a:r>
              <a:rPr lang="hu-HU" b="1">
                <a:latin typeface="Corbel" pitchFamily="34" charset="0"/>
              </a:rPr>
              <a:t>			komplex</a:t>
            </a:r>
          </a:p>
        </p:txBody>
      </p:sp>
      <p:sp>
        <p:nvSpPr>
          <p:cNvPr id="81927" name="AutoShape 10"/>
          <p:cNvSpPr>
            <a:spLocks noChangeArrowheads="1"/>
          </p:cNvSpPr>
          <p:nvPr/>
        </p:nvSpPr>
        <p:spPr bwMode="auto">
          <a:xfrm>
            <a:off x="5219700" y="2420938"/>
            <a:ext cx="485775" cy="1079500"/>
          </a:xfrm>
          <a:prstGeom prst="downArrow">
            <a:avLst>
              <a:gd name="adj1" fmla="val 50000"/>
              <a:gd name="adj2" fmla="val 55556"/>
            </a:avLst>
          </a:prstGeom>
          <a:solidFill>
            <a:schemeClr val="accent1"/>
          </a:solidFill>
          <a:ln w="9525">
            <a:solidFill>
              <a:schemeClr val="tx1"/>
            </a:solidFill>
            <a:miter lim="800000"/>
            <a:headEnd/>
            <a:tailEnd/>
          </a:ln>
        </p:spPr>
        <p:txBody>
          <a:bodyPr wrap="none" anchor="ctr"/>
          <a:lstStyle/>
          <a:p>
            <a:endParaRPr lang="hu-HU">
              <a:latin typeface="Corbel" pitchFamily="34" charset="0"/>
            </a:endParaRPr>
          </a:p>
        </p:txBody>
      </p:sp>
      <p:sp>
        <p:nvSpPr>
          <p:cNvPr id="81928" name="Text Box 11"/>
          <p:cNvSpPr txBox="1">
            <a:spLocks noChangeArrowheads="1"/>
          </p:cNvSpPr>
          <p:nvPr/>
        </p:nvSpPr>
        <p:spPr bwMode="auto">
          <a:xfrm>
            <a:off x="8388350" y="2997200"/>
            <a:ext cx="755650" cy="779463"/>
          </a:xfrm>
          <a:prstGeom prst="rect">
            <a:avLst/>
          </a:prstGeom>
          <a:solidFill>
            <a:schemeClr val="bg1"/>
          </a:solidFill>
          <a:ln w="9525">
            <a:noFill/>
            <a:miter lim="800000"/>
            <a:headEnd/>
            <a:tailEnd/>
          </a:ln>
        </p:spPr>
        <p:txBody>
          <a:bodyPr>
            <a:spAutoFit/>
          </a:bodyPr>
          <a:lstStyle/>
          <a:p>
            <a:pPr>
              <a:spcBef>
                <a:spcPct val="50000"/>
              </a:spcBef>
            </a:pPr>
            <a:r>
              <a:rPr lang="hu-HU" b="1">
                <a:latin typeface="Corbel" pitchFamily="34" charset="0"/>
              </a:rPr>
              <a:t>CÉL</a:t>
            </a:r>
          </a:p>
          <a:p>
            <a:pPr>
              <a:spcBef>
                <a:spcPct val="50000"/>
              </a:spcBef>
            </a:pPr>
            <a:r>
              <a:rPr lang="hu-HU" b="1">
                <a:latin typeface="Corbel" pitchFamily="34" charset="0"/>
              </a:rPr>
              <a:t>DNS</a:t>
            </a:r>
          </a:p>
        </p:txBody>
      </p:sp>
      <p:sp>
        <p:nvSpPr>
          <p:cNvPr id="81929" name="Text Box 12"/>
          <p:cNvSpPr txBox="1">
            <a:spLocks noChangeArrowheads="1"/>
          </p:cNvSpPr>
          <p:nvPr/>
        </p:nvSpPr>
        <p:spPr bwMode="auto">
          <a:xfrm>
            <a:off x="7019925" y="4365625"/>
            <a:ext cx="2016125" cy="1741488"/>
          </a:xfrm>
          <a:prstGeom prst="rect">
            <a:avLst/>
          </a:prstGeom>
          <a:solidFill>
            <a:schemeClr val="tx1"/>
          </a:solidFill>
          <a:ln w="9525">
            <a:noFill/>
            <a:miter lim="800000"/>
            <a:headEnd/>
            <a:tailEnd/>
          </a:ln>
        </p:spPr>
        <p:txBody>
          <a:bodyPr>
            <a:spAutoFit/>
          </a:bodyPr>
          <a:lstStyle/>
          <a:p>
            <a:pPr>
              <a:spcBef>
                <a:spcPct val="50000"/>
              </a:spcBef>
            </a:pPr>
            <a:r>
              <a:rPr lang="hu-HU" b="1">
                <a:solidFill>
                  <a:srgbClr val="FF0066"/>
                </a:solidFill>
                <a:latin typeface="Corbel" pitchFamily="34" charset="0"/>
              </a:rPr>
              <a:t>DNS lánc TRANSZFER GÁTLÁS</a:t>
            </a:r>
          </a:p>
          <a:p>
            <a:pPr>
              <a:spcBef>
                <a:spcPct val="50000"/>
              </a:spcBef>
            </a:pPr>
            <a:r>
              <a:rPr lang="hu-HU" b="1">
                <a:solidFill>
                  <a:srgbClr val="FF0066"/>
                </a:solidFill>
                <a:latin typeface="Corbel" pitchFamily="34" charset="0"/>
              </a:rPr>
              <a:t>KONFORMÁCIÓ</a:t>
            </a:r>
          </a:p>
          <a:p>
            <a:pPr>
              <a:spcBef>
                <a:spcPct val="50000"/>
              </a:spcBef>
            </a:pPr>
            <a:r>
              <a:rPr lang="hu-HU" b="1">
                <a:solidFill>
                  <a:srgbClr val="FF0066"/>
                </a:solidFill>
                <a:latin typeface="Corbel" pitchFamily="34" charset="0"/>
              </a:rPr>
              <a:t>VÁLTOZÁS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95288" y="981075"/>
            <a:ext cx="4714875" cy="2952750"/>
          </a:xfrm>
          <a:prstGeom prst="rect">
            <a:avLst/>
          </a:prstGeom>
          <a:noFill/>
          <a:ln w="9525">
            <a:noFill/>
            <a:miter lim="800000"/>
            <a:headEnd/>
            <a:tailEnd/>
          </a:ln>
        </p:spPr>
      </p:pic>
      <p:sp>
        <p:nvSpPr>
          <p:cNvPr id="22531" name="Rectangle 2"/>
          <p:cNvSpPr>
            <a:spLocks noChangeArrowheads="1"/>
          </p:cNvSpPr>
          <p:nvPr/>
        </p:nvSpPr>
        <p:spPr bwMode="auto">
          <a:xfrm>
            <a:off x="0" y="3995738"/>
            <a:ext cx="9144000" cy="2862262"/>
          </a:xfrm>
          <a:prstGeom prst="rect">
            <a:avLst/>
          </a:prstGeom>
          <a:noFill/>
          <a:ln w="9525">
            <a:noFill/>
            <a:miter lim="800000"/>
            <a:headEnd/>
            <a:tailEnd/>
          </a:ln>
        </p:spPr>
        <p:txBody>
          <a:bodyPr>
            <a:spAutoFit/>
          </a:bodyPr>
          <a:lstStyle/>
          <a:p>
            <a:r>
              <a:rPr lang="hu-HU" b="1">
                <a:solidFill>
                  <a:srgbClr val="FFFF00"/>
                </a:solidFill>
                <a:latin typeface="Corbel" pitchFamily="34" charset="0"/>
              </a:rPr>
              <a:t>A „CORE” FEHÉRJE ÉS NS5A GÁTOLJA A VELESZÜLETETT IMMUNITÁS FUNKCIÓIT IS: </a:t>
            </a:r>
          </a:p>
          <a:p>
            <a:r>
              <a:rPr lang="hu-HU">
                <a:hlinkClick r:id="rId3" action="ppaction://hlinkfile" tooltip="Hepatology (Baltimore, Md.)."/>
              </a:rPr>
              <a:t>NAGGIE S. ET AL. </a:t>
            </a:r>
            <a:r>
              <a:rPr lang="en-US">
                <a:hlinkClick r:id="rId4" action="ppaction://hlinkfile" tooltip="Hepatology (Baltimore, Md.)."/>
              </a:rPr>
              <a:t>Hepatology.</a:t>
            </a:r>
            <a:r>
              <a:rPr lang="en-US"/>
              <a:t> 2012 Feb 13. doi: 10.1002/hep.25647.</a:t>
            </a:r>
            <a:endParaRPr lang="hu-HU">
              <a:latin typeface="Corbel" pitchFamily="34" charset="0"/>
            </a:endParaRPr>
          </a:p>
          <a:p>
            <a:r>
              <a:rPr lang="hu-HU">
                <a:latin typeface="Corbel" pitchFamily="34" charset="0"/>
              </a:rPr>
              <a:t>A hepatitis C-vírus- (HCV-) fertőzés diagnosztikája. Jelölések: : HCV-PCR-vizsgálat időpontja; folyamatos nyíl: kötelező lépés. Rövidítések: </a:t>
            </a:r>
            <a:r>
              <a:rPr lang="fr-FR">
                <a:latin typeface="Corbel" pitchFamily="34" charset="0"/>
              </a:rPr>
              <a:t>HCV elleni antitest </a:t>
            </a:r>
            <a:r>
              <a:rPr lang="fr-FR" i="1">
                <a:latin typeface="Corbel" pitchFamily="34" charset="0"/>
              </a:rPr>
              <a:t>(anti-HCV); polymerase chain reaction</a:t>
            </a:r>
            <a:r>
              <a:rPr lang="hu-HU" i="1">
                <a:latin typeface="Corbel" pitchFamily="34" charset="0"/>
              </a:rPr>
              <a:t> (PCR); alanin-aminotranszferáz (ALT); glutamát-piruvát </a:t>
            </a:r>
            <a:r>
              <a:rPr lang="hu-HU">
                <a:latin typeface="Corbel" pitchFamily="34" charset="0"/>
              </a:rPr>
              <a:t>transzamináz </a:t>
            </a:r>
            <a:r>
              <a:rPr lang="hu-HU" i="1">
                <a:latin typeface="Corbel" pitchFamily="34" charset="0"/>
              </a:rPr>
              <a:t>(GPT)</a:t>
            </a:r>
            <a:r>
              <a:rPr lang="hu-HU">
                <a:latin typeface="Corbel" pitchFamily="34" charset="0"/>
              </a:rPr>
              <a:t> </a:t>
            </a:r>
          </a:p>
          <a:p>
            <a:r>
              <a:rPr lang="hu-HU">
                <a:latin typeface="Corbel" pitchFamily="34" charset="0"/>
              </a:rPr>
              <a:t>Bármely </a:t>
            </a:r>
            <a:r>
              <a:rPr lang="hu-HU" i="1">
                <a:latin typeface="Corbel" pitchFamily="34" charset="0"/>
              </a:rPr>
              <a:t>új gyógyszer bevezetését követően az első </a:t>
            </a:r>
            <a:r>
              <a:rPr lang="hu-HU">
                <a:latin typeface="Corbel" pitchFamily="34" charset="0"/>
              </a:rPr>
              <a:t>négy hétben kéthetente, majd négy-nyolc hetenként teljes vérkép, GPT/ALT, GOT/AST, szérumbilirubin, 12 hetenként szérumkreatinin, vércukor, TSH. • Tartós vírusválasz (SVR) megítélésére a HCV-RNS negatívvá vált betegeknél a kezelés befejezése után 24 héttel HCV-RNS-vizsgálat szükséges. </a:t>
            </a:r>
          </a:p>
          <a:p>
            <a:r>
              <a:rPr lang="hu-HU" b="1">
                <a:solidFill>
                  <a:srgbClr val="FFFF00"/>
                </a:solidFill>
                <a:latin typeface="Corbel" pitchFamily="34" charset="0"/>
              </a:rPr>
              <a:t>A kezelés előtt vagy alatt hepatitis A és hepatitis B ellen vakcináció javasolt.</a:t>
            </a:r>
          </a:p>
        </p:txBody>
      </p:sp>
      <p:sp>
        <p:nvSpPr>
          <p:cNvPr id="22532" name="TextBox 3"/>
          <p:cNvSpPr txBox="1">
            <a:spLocks noChangeArrowheads="1"/>
          </p:cNvSpPr>
          <p:nvPr/>
        </p:nvSpPr>
        <p:spPr bwMode="auto">
          <a:xfrm>
            <a:off x="0" y="0"/>
            <a:ext cx="9036050" cy="923925"/>
          </a:xfrm>
          <a:prstGeom prst="rect">
            <a:avLst/>
          </a:prstGeom>
          <a:noFill/>
          <a:ln w="9525">
            <a:noFill/>
            <a:miter lim="800000"/>
            <a:headEnd/>
            <a:tailEnd/>
          </a:ln>
        </p:spPr>
        <p:txBody>
          <a:bodyPr>
            <a:spAutoFit/>
          </a:bodyPr>
          <a:lstStyle/>
          <a:p>
            <a:r>
              <a:rPr lang="hu-HU">
                <a:latin typeface="Corbel" pitchFamily="34" charset="0"/>
                <a:hlinkClick r:id="rId5" action="ppaction://hlinkfile"/>
              </a:rPr>
              <a:t>Makara M</a:t>
            </a:r>
            <a:r>
              <a:rPr lang="hu-HU">
                <a:latin typeface="Corbel" pitchFamily="34" charset="0"/>
              </a:rPr>
              <a:t>, </a:t>
            </a:r>
            <a:r>
              <a:rPr lang="hu-HU">
                <a:latin typeface="Corbel" pitchFamily="34" charset="0"/>
                <a:hlinkClick r:id="rId6" action="ppaction://hlinkfile"/>
              </a:rPr>
              <a:t>Horváth G</a:t>
            </a:r>
            <a:r>
              <a:rPr lang="hu-HU">
                <a:latin typeface="Corbel" pitchFamily="34" charset="0"/>
              </a:rPr>
              <a:t>, </a:t>
            </a:r>
            <a:r>
              <a:rPr lang="hu-HU">
                <a:latin typeface="Corbel" pitchFamily="34" charset="0"/>
                <a:hlinkClick r:id="rId7" action="ppaction://hlinkfile"/>
              </a:rPr>
              <a:t>Gervain J</a:t>
            </a:r>
            <a:r>
              <a:rPr lang="hu-HU">
                <a:latin typeface="Corbel" pitchFamily="34" charset="0"/>
              </a:rPr>
              <a:t>, </a:t>
            </a:r>
            <a:r>
              <a:rPr lang="hu-HU">
                <a:latin typeface="Corbel" pitchFamily="34" charset="0"/>
                <a:hlinkClick r:id="rId8" action="ppaction://hlinkfile"/>
              </a:rPr>
              <a:t>Pár A</a:t>
            </a:r>
            <a:r>
              <a:rPr lang="hu-HU">
                <a:latin typeface="Corbel" pitchFamily="34" charset="0"/>
              </a:rPr>
              <a:t>, </a:t>
            </a:r>
            <a:r>
              <a:rPr lang="hu-HU">
                <a:latin typeface="Corbel" pitchFamily="34" charset="0"/>
                <a:hlinkClick r:id="rId9" action="ppaction://hlinkfile"/>
              </a:rPr>
              <a:t>Szalay F</a:t>
            </a:r>
            <a:r>
              <a:rPr lang="hu-HU">
                <a:latin typeface="Corbel" pitchFamily="34" charset="0"/>
              </a:rPr>
              <a:t>, </a:t>
            </a:r>
            <a:r>
              <a:rPr lang="hu-HU">
                <a:latin typeface="Corbel" pitchFamily="34" charset="0"/>
                <a:hlinkClick r:id="rId10" action="ppaction://hlinkfile"/>
              </a:rPr>
              <a:t>Telegdy L</a:t>
            </a:r>
            <a:r>
              <a:rPr lang="hu-HU">
                <a:latin typeface="Corbel" pitchFamily="34" charset="0"/>
              </a:rPr>
              <a:t>, </a:t>
            </a:r>
            <a:r>
              <a:rPr lang="hu-HU">
                <a:latin typeface="Corbel" pitchFamily="34" charset="0"/>
                <a:hlinkClick r:id="rId11" action="ppaction://hlinkfile"/>
              </a:rPr>
              <a:t>Tornai I</a:t>
            </a:r>
            <a:r>
              <a:rPr lang="hu-HU">
                <a:latin typeface="Corbel" pitchFamily="34" charset="0"/>
              </a:rPr>
              <a:t>, </a:t>
            </a:r>
            <a:r>
              <a:rPr lang="hu-HU">
                <a:latin typeface="Corbel" pitchFamily="34" charset="0"/>
                <a:hlinkClick r:id="rId12" action="ppaction://hlinkfile"/>
              </a:rPr>
              <a:t>Ujhelyi E</a:t>
            </a:r>
            <a:r>
              <a:rPr lang="hu-HU">
                <a:latin typeface="Corbel" pitchFamily="34" charset="0"/>
              </a:rPr>
              <a:t>, </a:t>
            </a:r>
            <a:r>
              <a:rPr lang="hu-HU">
                <a:latin typeface="Corbel" pitchFamily="34" charset="0"/>
                <a:hlinkClick r:id="rId13" action="ppaction://hlinkfile"/>
              </a:rPr>
              <a:t>Hunyady B</a:t>
            </a:r>
            <a:r>
              <a:rPr lang="hu-HU">
                <a:latin typeface="Corbel" pitchFamily="34" charset="0"/>
              </a:rPr>
              <a:t>.</a:t>
            </a:r>
            <a:r>
              <a:rPr lang="en-US" b="1">
                <a:latin typeface="Corbel" pitchFamily="34" charset="0"/>
              </a:rPr>
              <a:t> [Hungarian consensus guideline for the diagnosis and treatment of B, C, and D viral hepatitis]</a:t>
            </a:r>
            <a:r>
              <a:rPr lang="hu-HU">
                <a:latin typeface="Corbel" pitchFamily="34" charset="0"/>
                <a:hlinkClick r:id="rId14" action="ppaction://hlinkfile" tooltip="Orvosi hetilap."/>
              </a:rPr>
              <a:t> Orv Hetil.</a:t>
            </a:r>
            <a:r>
              <a:rPr lang="hu-HU">
                <a:latin typeface="Corbel" pitchFamily="34" charset="0"/>
              </a:rPr>
              <a:t> 2012; 153: 375-94.   </a:t>
            </a:r>
          </a:p>
        </p:txBody>
      </p:sp>
      <p:sp>
        <p:nvSpPr>
          <p:cNvPr id="5" name="5-Point Star 4"/>
          <p:cNvSpPr/>
          <p:nvPr/>
        </p:nvSpPr>
        <p:spPr>
          <a:xfrm>
            <a:off x="5867400" y="4581525"/>
            <a:ext cx="215900"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
        <p:nvSpPr>
          <p:cNvPr id="6" name="Left Arrow 5"/>
          <p:cNvSpPr/>
          <p:nvPr/>
        </p:nvSpPr>
        <p:spPr>
          <a:xfrm>
            <a:off x="5219700" y="836613"/>
            <a:ext cx="3924300" cy="91598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b="1" dirty="0">
                <a:solidFill>
                  <a:srgbClr val="FF0000"/>
                </a:solidFill>
              </a:rPr>
              <a:t>LDL-C &lt; vagy &gt; mint 130 mg/ml, ha több, eredményesebb a kezelés</a:t>
            </a:r>
          </a:p>
        </p:txBody>
      </p:sp>
      <p:sp>
        <p:nvSpPr>
          <p:cNvPr id="22535" name="TextBox 6"/>
          <p:cNvSpPr txBox="1">
            <a:spLocks noChangeArrowheads="1"/>
          </p:cNvSpPr>
          <p:nvPr/>
        </p:nvSpPr>
        <p:spPr bwMode="auto">
          <a:xfrm>
            <a:off x="5219700" y="1628775"/>
            <a:ext cx="3924300" cy="2308225"/>
          </a:xfrm>
          <a:prstGeom prst="rect">
            <a:avLst/>
          </a:prstGeom>
          <a:noFill/>
          <a:ln w="9525">
            <a:noFill/>
            <a:miter lim="800000"/>
            <a:headEnd/>
            <a:tailEnd/>
          </a:ln>
        </p:spPr>
        <p:txBody>
          <a:bodyPr>
            <a:spAutoFit/>
          </a:bodyPr>
          <a:lstStyle/>
          <a:p>
            <a:r>
              <a:rPr lang="hu-HU" b="1">
                <a:solidFill>
                  <a:srgbClr val="FFFF00"/>
                </a:solidFill>
              </a:rPr>
              <a:t>A VÍRUS „CORE” ÉS NS5a FEHÉRJÉJE OKOZZA A MÁJELZSÍROSODÁST, MERT CSÖKKENTI AZ LDL-C MENNYISÉGÉT A VÉRPLAZMÁBAN. A HATÁS A BETEG IL8b GÉN POLIMORFIZMUSÁTÓL FÜGG.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0" y="0"/>
            <a:ext cx="4572000" cy="4868863"/>
          </a:xfrm>
        </p:spPr>
        <p:txBody>
          <a:bodyPr/>
          <a:lstStyle/>
          <a:p>
            <a:pPr>
              <a:defRPr/>
            </a:pPr>
            <a:r>
              <a:rPr lang="hu-HU" sz="2000" b="1" dirty="0" smtClean="0">
                <a:solidFill>
                  <a:srgbClr val="FFFF00"/>
                </a:solidFill>
              </a:rPr>
              <a:t>MEGLEPŐ MÓDON A PROTEÁZ GÁTLÓK EGYES GOMBÁK SZAPORODÁSÁT IS GÁTOLJÁK.</a:t>
            </a:r>
            <a:br>
              <a:rPr lang="hu-HU" sz="2000" b="1" dirty="0" smtClean="0">
                <a:solidFill>
                  <a:srgbClr val="FFFF00"/>
                </a:solidFill>
              </a:rPr>
            </a:br>
            <a:r>
              <a:rPr lang="hu-HU" sz="2000" b="1" dirty="0" smtClean="0">
                <a:solidFill>
                  <a:srgbClr val="FFFF00"/>
                </a:solidFill>
              </a:rPr>
              <a:t>A GB3 ceramid felületi expressziója HIV-rezisztenciát okoz B-sejtekben és a GB3 expressziot akadályozó kémiai szerek megkönnyítik a HIV fertőzést. </a:t>
            </a:r>
            <a:r>
              <a:rPr lang="hu-HU" sz="2000" dirty="0" smtClean="0"/>
              <a:t>Ramkumar S, Sakac D, Binnington B, Branch DR, Lingwood CA: </a:t>
            </a:r>
            <a:r>
              <a:rPr lang="en-US" sz="2000" dirty="0" smtClean="0"/>
              <a:t>Induction of HIV-1 resistance: cell susceptibility to infection is an inverse</a:t>
            </a:r>
            <a:br>
              <a:rPr lang="en-US" sz="2000" dirty="0" smtClean="0"/>
            </a:br>
            <a:r>
              <a:rPr lang="en-US" sz="2000" dirty="0" smtClean="0"/>
              <a:t>function of </a:t>
            </a:r>
            <a:r>
              <a:rPr lang="en-US" sz="2000" dirty="0" err="1" smtClean="0"/>
              <a:t>Globotriaosyl</a:t>
            </a:r>
            <a:r>
              <a:rPr lang="en-US" sz="2000" dirty="0" smtClean="0"/>
              <a:t> </a:t>
            </a:r>
            <a:r>
              <a:rPr lang="en-US" sz="2000" dirty="0" err="1" smtClean="0"/>
              <a:t>ceramide</a:t>
            </a:r>
            <a:r>
              <a:rPr lang="en-US" sz="2000" dirty="0" smtClean="0"/>
              <a:t> levels. </a:t>
            </a:r>
            <a:r>
              <a:rPr lang="en-US" sz="2000" dirty="0" err="1" smtClean="0"/>
              <a:t>Glycobiology</a:t>
            </a:r>
            <a:r>
              <a:rPr lang="en-US" sz="2000" dirty="0" smtClean="0"/>
              <a:t> 19, 76.</a:t>
            </a:r>
            <a:endParaRPr lang="hu-HU" sz="2000" b="1" dirty="0" smtClean="0">
              <a:solidFill>
                <a:srgbClr val="FFFF00"/>
              </a:solidFill>
            </a:endParaRPr>
          </a:p>
        </p:txBody>
      </p:sp>
      <p:pic>
        <p:nvPicPr>
          <p:cNvPr id="82947" name="Picture 3"/>
          <p:cNvPicPr>
            <a:picLocks noGrp="1" noChangeAspect="1" noChangeArrowheads="1"/>
          </p:cNvPicPr>
          <p:nvPr>
            <p:ph sz="half" idx="1"/>
          </p:nvPr>
        </p:nvPicPr>
        <p:blipFill>
          <a:blip r:embed="rId3" cstate="print"/>
          <a:srcRect/>
          <a:stretch>
            <a:fillRect/>
          </a:stretch>
        </p:blipFill>
        <p:spPr>
          <a:xfrm>
            <a:off x="0" y="333375"/>
            <a:ext cx="4511675" cy="6335713"/>
          </a:xfrm>
        </p:spPr>
      </p:pic>
      <p:sp>
        <p:nvSpPr>
          <p:cNvPr id="82948" name="Rectangle 4"/>
          <p:cNvSpPr>
            <a:spLocks noGrp="1" noChangeArrowheads="1"/>
          </p:cNvSpPr>
          <p:nvPr>
            <p:ph sz="half" idx="2"/>
          </p:nvPr>
        </p:nvSpPr>
        <p:spPr>
          <a:xfrm>
            <a:off x="4500563" y="4652963"/>
            <a:ext cx="4464050" cy="2205037"/>
          </a:xfrm>
        </p:spPr>
        <p:txBody>
          <a:bodyPr/>
          <a:lstStyle/>
          <a:p>
            <a:pPr eaLnBrk="1" hangingPunct="1">
              <a:buFont typeface="Wingdings" pitchFamily="2" charset="2"/>
              <a:buNone/>
            </a:pPr>
            <a:r>
              <a:rPr lang="hu-HU" sz="2000" smtClean="0"/>
              <a:t>Palmeira VF, Kneipp LF, Rozental S, Alviano CS, Santos AL.: Beneficial effects of HIV peptidase inhibitors on Fonsecaea pedrosoi: promising compounds to arrest key fungal biological processes and virulence.</a:t>
            </a:r>
          </a:p>
          <a:p>
            <a:pPr eaLnBrk="1" hangingPunct="1">
              <a:buFont typeface="Wingdings" pitchFamily="2" charset="2"/>
              <a:buNone/>
            </a:pPr>
            <a:r>
              <a:rPr lang="hu-HU" sz="2000" smtClean="0"/>
              <a:t>PLoS ONE. 2008;3(10):e3382.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ChangeArrowheads="1"/>
          </p:cNvSpPr>
          <p:nvPr>
            <p:ph/>
          </p:nvPr>
        </p:nvSpPr>
        <p:spPr>
          <a:xfrm>
            <a:off x="323850" y="277813"/>
            <a:ext cx="8820150" cy="5853112"/>
          </a:xfrm>
        </p:spPr>
        <p:txBody>
          <a:bodyPr/>
          <a:lstStyle/>
          <a:p>
            <a:pPr>
              <a:defRPr/>
            </a:pPr>
            <a:r>
              <a:rPr lang="hu-HU" sz="1800" b="1" dirty="0">
                <a:solidFill>
                  <a:srgbClr val="FFFF00"/>
                </a:solidFill>
                <a:effectLst>
                  <a:outerShdw blurRad="38100" dist="38100" dir="2700000" algn="tl">
                    <a:srgbClr val="FFFFFF"/>
                  </a:outerShdw>
                </a:effectLst>
              </a:rPr>
              <a:t>MULTI RESISZTENCIA KOMPLEXEK A REVERZ TRANSZKRITÁZBAN</a:t>
            </a:r>
          </a:p>
          <a:p>
            <a:pPr>
              <a:defRPr/>
            </a:pPr>
            <a:endParaRPr lang="hu-HU" sz="1800" b="1" dirty="0">
              <a:solidFill>
                <a:srgbClr val="FFFF00"/>
              </a:solidFill>
              <a:effectLst>
                <a:outerShdw blurRad="38100" dist="38100" dir="2700000" algn="tl">
                  <a:srgbClr val="FFFFFF"/>
                </a:outerShdw>
              </a:effectLst>
            </a:endParaRPr>
          </a:p>
          <a:p>
            <a:pPr>
              <a:defRPr/>
            </a:pPr>
            <a:endParaRPr lang="hu-HU" sz="1400" b="1" dirty="0">
              <a:solidFill>
                <a:srgbClr val="FFFF00"/>
              </a:solidFill>
              <a:effectLst>
                <a:outerShdw blurRad="38100" dist="38100" dir="2700000" algn="tl">
                  <a:srgbClr val="FFFFFF"/>
                </a:outerShdw>
              </a:effectLst>
            </a:endParaRPr>
          </a:p>
          <a:p>
            <a:pPr>
              <a:defRPr/>
            </a:pPr>
            <a:endParaRPr lang="hu-HU" sz="1400" b="1" dirty="0">
              <a:solidFill>
                <a:srgbClr val="FFFF00"/>
              </a:solidFill>
              <a:effectLst>
                <a:outerShdw blurRad="38100" dist="38100" dir="2700000" algn="tl">
                  <a:srgbClr val="FFFFFF"/>
                </a:outerShdw>
              </a:effectLst>
            </a:endParaRPr>
          </a:p>
          <a:p>
            <a:pPr>
              <a:defRPr/>
            </a:pPr>
            <a:endParaRPr lang="hu-HU" sz="1400" b="1" dirty="0">
              <a:solidFill>
                <a:srgbClr val="FFFF00"/>
              </a:solidFill>
              <a:effectLst>
                <a:outerShdw blurRad="38100" dist="38100" dir="2700000" algn="tl">
                  <a:srgbClr val="FFFFFF"/>
                </a:outerShdw>
              </a:effectLst>
            </a:endParaRPr>
          </a:p>
          <a:p>
            <a:pPr>
              <a:defRPr/>
            </a:pPr>
            <a:endParaRPr lang="hu-HU" sz="1400" b="1" dirty="0">
              <a:solidFill>
                <a:srgbClr val="FFFF00"/>
              </a:solidFill>
              <a:effectLst>
                <a:outerShdw blurRad="38100" dist="38100" dir="2700000" algn="tl">
                  <a:srgbClr val="FFFFFF"/>
                </a:outerShdw>
              </a:effectLst>
            </a:endParaRPr>
          </a:p>
          <a:p>
            <a:pPr>
              <a:defRPr/>
            </a:pPr>
            <a:r>
              <a:rPr lang="hu-HU" sz="1400" b="1" dirty="0" smtClean="0">
                <a:solidFill>
                  <a:srgbClr val="FFFF00"/>
                </a:solidFill>
                <a:effectLst>
                  <a:outerShdw blurRad="38100" dist="38100" dir="2700000" algn="tl">
                    <a:srgbClr val="FFFFFF"/>
                  </a:outerShdw>
                </a:effectLst>
              </a:rPr>
              <a:t>ABACAVIR</a:t>
            </a:r>
            <a:r>
              <a:rPr lang="hu-HU" sz="1400" b="1" dirty="0">
                <a:solidFill>
                  <a:srgbClr val="FFFF00"/>
                </a:solidFill>
                <a:effectLst>
                  <a:outerShdw blurRad="38100" dist="38100" dir="2700000" algn="tl">
                    <a:srgbClr val="FFFFFF"/>
                  </a:outerShdw>
                </a:effectLst>
              </a:rPr>
              <a:t>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	</a:t>
            </a:r>
            <a:r>
              <a:rPr lang="pt-BR" sz="1400" b="1" dirty="0">
                <a:solidFill>
                  <a:srgbClr val="FFFF00"/>
                </a:solidFill>
                <a:effectLst>
                  <a:outerShdw blurRad="38100" dist="38100" dir="2700000" algn="tl">
                    <a:srgbClr val="FFFFFF"/>
                  </a:outerShdw>
                </a:effectLst>
              </a:rPr>
              <a:t>L74V</a:t>
            </a:r>
            <a:r>
              <a:rPr lang="hu-HU" sz="1400" b="1" dirty="0">
                <a:solidFill>
                  <a:srgbClr val="FFFF00"/>
                </a:solidFill>
                <a:effectLst>
                  <a:outerShdw blurRad="38100" dist="38100" dir="2700000" algn="tl">
                    <a:srgbClr val="FFFFFF"/>
                  </a:outerShdw>
                </a:effectLst>
              </a:rPr>
              <a:t>	Y115F	M184V</a:t>
            </a:r>
          </a:p>
          <a:p>
            <a:pPr>
              <a:defRPr/>
            </a:pPr>
            <a:r>
              <a:rPr lang="hu-HU" sz="1400" b="1" dirty="0">
                <a:solidFill>
                  <a:srgbClr val="FFFF00"/>
                </a:solidFill>
                <a:effectLst>
                  <a:outerShdw blurRad="38100" dist="38100" dir="2700000" algn="tl">
                    <a:srgbClr val="FFFFFF"/>
                  </a:outerShdw>
                </a:effectLst>
              </a:rPr>
              <a:t>DIDANOSINE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	</a:t>
            </a:r>
            <a:r>
              <a:rPr lang="pt-BR" sz="1400" b="1" dirty="0">
                <a:solidFill>
                  <a:srgbClr val="FFFF00"/>
                </a:solidFill>
                <a:effectLst>
                  <a:outerShdw blurRad="38100" dist="38100" dir="2700000" algn="tl">
                    <a:srgbClr val="FFFFFF"/>
                  </a:outerShdw>
                </a:effectLst>
              </a:rPr>
              <a:t>L74V</a:t>
            </a:r>
            <a:endParaRPr lang="hu-HU" sz="1400" b="1" dirty="0">
              <a:solidFill>
                <a:srgbClr val="FFFF00"/>
              </a:solidFill>
              <a:effectLst>
                <a:outerShdw blurRad="38100" dist="38100" dir="2700000" algn="tl">
                  <a:srgbClr val="FFFFFF"/>
                </a:outerShdw>
              </a:effectLst>
            </a:endParaRPr>
          </a:p>
          <a:p>
            <a:pPr>
              <a:defRPr/>
            </a:pPr>
            <a:r>
              <a:rPr lang="hu-HU" sz="1400" b="1" dirty="0">
                <a:solidFill>
                  <a:srgbClr val="FFFF00"/>
                </a:solidFill>
                <a:effectLst>
                  <a:outerShdw blurRad="38100" dist="38100" dir="2700000" algn="tl">
                    <a:srgbClr val="FFFFFF"/>
                  </a:outerShdw>
                </a:effectLst>
              </a:rPr>
              <a:t>EMTRICITABINE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			M184V/I</a:t>
            </a:r>
          </a:p>
          <a:p>
            <a:pPr>
              <a:defRPr/>
            </a:pPr>
            <a:r>
              <a:rPr lang="hu-HU" sz="1400" b="1" dirty="0">
                <a:solidFill>
                  <a:srgbClr val="FFFF00"/>
                </a:solidFill>
                <a:effectLst>
                  <a:outerShdw blurRad="38100" dist="38100" dir="2700000" algn="tl">
                    <a:srgbClr val="FFFFFF"/>
                  </a:outerShdw>
                </a:effectLst>
              </a:rPr>
              <a:t>LAMIVUDINE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			M184V/I</a:t>
            </a:r>
          </a:p>
          <a:p>
            <a:pPr>
              <a:defRPr/>
            </a:pPr>
            <a:r>
              <a:rPr lang="hu-HU" sz="1400" b="1" dirty="0">
                <a:solidFill>
                  <a:srgbClr val="FFFF00"/>
                </a:solidFill>
                <a:effectLst>
                  <a:outerShdw blurRad="38100" dist="38100" dir="2700000" algn="tl">
                    <a:srgbClr val="FFFFFF"/>
                  </a:outerShdw>
                </a:effectLst>
              </a:rPr>
              <a:t>STAVUDINE	M41L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/D67N	K70R		L210W T215Y/F K219Q/E</a:t>
            </a:r>
          </a:p>
          <a:p>
            <a:pPr>
              <a:defRPr/>
            </a:pPr>
            <a:r>
              <a:rPr lang="hu-HU" sz="1400" b="1" dirty="0">
                <a:solidFill>
                  <a:srgbClr val="FFFF00"/>
                </a:solidFill>
                <a:effectLst>
                  <a:outerShdw blurRad="38100" dist="38100" dir="2700000" algn="tl">
                    <a:srgbClr val="FFFFFF"/>
                  </a:outerShdw>
                </a:effectLst>
              </a:rPr>
              <a:t>TENOFOVIR		</a:t>
            </a:r>
            <a:r>
              <a:rPr lang="pt-BR" sz="1400" b="1" dirty="0">
                <a:solidFill>
                  <a:srgbClr val="FFFF00"/>
                </a:solidFill>
                <a:effectLst>
                  <a:outerShdw blurRad="38100" dist="38100" dir="2700000" algn="tl">
                    <a:srgbClr val="FFFFFF"/>
                  </a:outerShdw>
                </a:effectLst>
              </a:rPr>
              <a:t>K65R</a:t>
            </a:r>
            <a:r>
              <a:rPr lang="hu-HU" sz="1400" b="1" dirty="0">
                <a:solidFill>
                  <a:srgbClr val="FFFF00"/>
                </a:solidFill>
                <a:effectLst>
                  <a:outerShdw blurRad="38100" dist="38100" dir="2700000" algn="tl">
                    <a:srgbClr val="FFFFFF"/>
                  </a:outerShdw>
                </a:effectLst>
              </a:rPr>
              <a:t>	K70E</a:t>
            </a:r>
          </a:p>
          <a:p>
            <a:pPr>
              <a:defRPr/>
            </a:pPr>
            <a:r>
              <a:rPr lang="hu-HU" sz="1400" b="1" dirty="0">
                <a:solidFill>
                  <a:srgbClr val="FFFF00"/>
                </a:solidFill>
                <a:effectLst>
                  <a:outerShdw blurRad="38100" dist="38100" dir="2700000" algn="tl">
                    <a:srgbClr val="FFFFFF"/>
                  </a:outerShdw>
                </a:effectLst>
              </a:rPr>
              <a:t>ZIDOVUDINE	M41L	D67N	K70R		L210W T215Y/F K219Q/E</a:t>
            </a:r>
          </a:p>
          <a:p>
            <a:pPr>
              <a:defRPr/>
            </a:pPr>
            <a:endParaRPr lang="hu-HU" sz="1400" b="1" dirty="0">
              <a:solidFill>
                <a:srgbClr val="FFFF00"/>
              </a:solidFill>
              <a:effectLst>
                <a:outerShdw blurRad="38100" dist="38100" dir="2700000" algn="tl">
                  <a:srgbClr val="FFFFFF"/>
                </a:outerShdw>
              </a:effectLst>
            </a:endParaRPr>
          </a:p>
          <a:p>
            <a:pPr>
              <a:defRPr/>
            </a:pPr>
            <a:r>
              <a:rPr lang="hu-HU" sz="1400" b="1" dirty="0">
                <a:solidFill>
                  <a:srgbClr val="FFFF00"/>
                </a:solidFill>
                <a:effectLst>
                  <a:outerShdw blurRad="38100" dist="38100" dir="2700000" algn="tl">
                    <a:srgbClr val="FFFFFF"/>
                  </a:outerShdw>
                </a:effectLst>
              </a:rPr>
              <a:t>TIMIDIN ANALÓGOK ÁLAL SZELEKTÁLT MUTÁCIÓK SZINTÉN VALAMENNYI RTáz GÁTLÓ IRÁNTI REZISZTENCIÁT OKOZNAK </a:t>
            </a:r>
            <a:r>
              <a:rPr lang="pt-BR" sz="1400" b="1" dirty="0">
                <a:solidFill>
                  <a:srgbClr val="FFFF00"/>
                </a:solidFill>
                <a:effectLst>
                  <a:outerShdw blurRad="38100" dist="38100" dir="2700000" algn="tl">
                    <a:srgbClr val="FFFFFF"/>
                  </a:outerShdw>
                </a:effectLst>
              </a:rPr>
              <a:t>(M41L, D67N, K70R, L210W,</a:t>
            </a:r>
            <a:r>
              <a:rPr lang="hu-HU" sz="1400" b="1" dirty="0">
                <a:solidFill>
                  <a:srgbClr val="FFFF00"/>
                </a:solidFill>
                <a:effectLst>
                  <a:outerShdw blurRad="38100" dist="38100" dir="2700000" algn="tl">
                    <a:srgbClr val="FFFFFF"/>
                  </a:outerShdw>
                </a:effectLst>
              </a:rPr>
              <a:t> </a:t>
            </a:r>
            <a:r>
              <a:rPr lang="pt-BR" sz="1400" b="1" dirty="0">
                <a:solidFill>
                  <a:srgbClr val="FFFF00"/>
                </a:solidFill>
                <a:effectLst>
                  <a:outerShdw blurRad="38100" dist="38100" dir="2700000" algn="tl">
                    <a:srgbClr val="FFFFFF"/>
                  </a:outerShdw>
                </a:effectLst>
              </a:rPr>
              <a:t>T215Y/F, and K219Q/E</a:t>
            </a:r>
            <a:r>
              <a:rPr lang="hu-HU" sz="1400" b="1" dirty="0">
                <a:solidFill>
                  <a:srgbClr val="FFFF00"/>
                </a:solidFill>
                <a:effectLst>
                  <a:outerShdw blurRad="38100" dist="38100" dir="2700000" algn="tl">
                    <a:srgbClr val="FFFFFF"/>
                  </a:outerShdw>
                </a:effectLst>
              </a:rPr>
              <a:t>)</a:t>
            </a:r>
          </a:p>
          <a:p>
            <a:pPr>
              <a:defRPr/>
            </a:pPr>
            <a:endParaRPr lang="hu-HU" sz="1400" b="1" dirty="0">
              <a:solidFill>
                <a:srgbClr val="FFFF00"/>
              </a:solidFill>
              <a:effectLst>
                <a:outerShdw blurRad="38100" dist="38100" dir="2700000" algn="tl">
                  <a:srgbClr val="FFFFFF"/>
                </a:outerShdw>
              </a:effectLst>
            </a:endParaRPr>
          </a:p>
          <a:p>
            <a:pPr>
              <a:defRPr/>
            </a:pPr>
            <a:r>
              <a:rPr lang="hu-HU" sz="1400" b="1" dirty="0">
                <a:solidFill>
                  <a:srgbClr val="FFFF00"/>
                </a:solidFill>
                <a:effectLst>
                  <a:outerShdw blurRad="38100" dist="38100" dir="2700000" algn="tl">
                    <a:srgbClr val="FFFFFF"/>
                  </a:outerShdw>
                </a:effectLst>
              </a:rPr>
              <a:t>NEM NUKLEOZID REVERZ TRANSZKRIPTÁZ GÁTLÓK</a:t>
            </a:r>
          </a:p>
          <a:p>
            <a:pPr>
              <a:buFont typeface="Wingdings" pitchFamily="2" charset="2"/>
              <a:buNone/>
              <a:defRPr/>
            </a:pPr>
            <a:r>
              <a:rPr lang="hu-HU" sz="1400" b="1" dirty="0">
                <a:solidFill>
                  <a:srgbClr val="FFFF00"/>
                </a:solidFill>
                <a:effectLst>
                  <a:outerShdw blurRad="38100" dist="38100" dir="2700000" algn="tl">
                    <a:srgbClr val="FFFFFF"/>
                  </a:outerShdw>
                </a:effectLst>
              </a:rPr>
              <a:t>Efavirenz   	L100I K101P K103N V106M V108I	Y181C/I Y188L G190S/A 	P225H</a:t>
            </a:r>
          </a:p>
          <a:p>
            <a:pPr>
              <a:buFont typeface="Wingdings" pitchFamily="2" charset="2"/>
              <a:buNone/>
              <a:defRPr/>
            </a:pPr>
            <a:r>
              <a:rPr lang="hu-HU" sz="1400" b="1" dirty="0">
                <a:solidFill>
                  <a:srgbClr val="FFFF00"/>
                </a:solidFill>
                <a:effectLst>
                  <a:outerShdw blurRad="38100" dist="38100" dir="2700000" algn="tl">
                    <a:srgbClr val="FFFFFF"/>
                  </a:outerShdw>
                </a:effectLst>
              </a:rPr>
              <a:t>Etravirinen </a:t>
            </a:r>
            <a:r>
              <a:rPr lang="hu-HU" sz="1400" dirty="0">
                <a:solidFill>
                  <a:srgbClr val="FFFF00"/>
                </a:solidFill>
                <a:effectLst>
                  <a:outerShdw blurRad="38100" dist="38100" dir="2700000" algn="tl">
                    <a:srgbClr val="FFFFFF"/>
                  </a:outerShdw>
                </a:effectLst>
              </a:rPr>
              <a:t>V90I A98G </a:t>
            </a:r>
            <a:r>
              <a:rPr lang="hu-HU" sz="1400" b="1" dirty="0">
                <a:solidFill>
                  <a:srgbClr val="FFFF00"/>
                </a:solidFill>
                <a:effectLst>
                  <a:outerShdw blurRad="38100" dist="38100" dir="2700000" algn="tl">
                    <a:srgbClr val="FFFFFF"/>
                  </a:outerShdw>
                </a:effectLst>
              </a:rPr>
              <a:t>L100I K101E/H/P V106M	</a:t>
            </a:r>
            <a:r>
              <a:rPr lang="hu-HU" sz="1400" dirty="0">
                <a:solidFill>
                  <a:srgbClr val="FFFF00"/>
                </a:solidFill>
                <a:effectLst>
                  <a:outerShdw blurRad="38100" dist="38100" dir="2700000" algn="tl">
                    <a:srgbClr val="FFFFFF"/>
                  </a:outerShdw>
                </a:effectLst>
              </a:rPr>
              <a:t>E138A V179D/F/T </a:t>
            </a:r>
            <a:r>
              <a:rPr lang="hu-HU" sz="1400" b="1" dirty="0">
                <a:solidFill>
                  <a:srgbClr val="FFFF00"/>
                </a:solidFill>
                <a:effectLst>
                  <a:outerShdw blurRad="38100" dist="38100" dir="2700000" algn="tl">
                    <a:srgbClr val="FFFFFF"/>
                  </a:outerShdw>
                </a:effectLst>
              </a:rPr>
              <a:t>Y181C/I/V G190S/A	   </a:t>
            </a:r>
            <a:r>
              <a:rPr lang="hu-HU" sz="1400" dirty="0">
                <a:solidFill>
                  <a:srgbClr val="FFFF00"/>
                </a:solidFill>
                <a:effectLst>
                  <a:outerShdw blurRad="38100" dist="38100" dir="2700000" algn="tl">
                    <a:srgbClr val="FFFFFF"/>
                  </a:outerShdw>
                </a:effectLst>
              </a:rPr>
              <a:t>M230L</a:t>
            </a:r>
          </a:p>
          <a:p>
            <a:pPr>
              <a:buFont typeface="Wingdings" pitchFamily="2" charset="2"/>
              <a:buNone/>
              <a:defRPr/>
            </a:pPr>
            <a:r>
              <a:rPr lang="hu-HU" sz="1400" b="1" dirty="0">
                <a:solidFill>
                  <a:srgbClr val="FFFF00"/>
                </a:solidFill>
                <a:effectLst>
                  <a:outerShdw blurRad="38100" dist="38100" dir="2700000" algn="tl">
                    <a:srgbClr val="FFFFFF"/>
                  </a:outerShdw>
                </a:effectLst>
              </a:rPr>
              <a:t>NEVIRAPINE 	L100I K101P K103N V106M V108I	Y181C/I Y188L G190S/A</a:t>
            </a:r>
          </a:p>
        </p:txBody>
      </p:sp>
      <p:sp>
        <p:nvSpPr>
          <p:cNvPr id="83971" name="Rectangle 5"/>
          <p:cNvSpPr>
            <a:spLocks noChangeArrowheads="1"/>
          </p:cNvSpPr>
          <p:nvPr/>
        </p:nvSpPr>
        <p:spPr bwMode="auto">
          <a:xfrm>
            <a:off x="684213" y="692150"/>
            <a:ext cx="7920037" cy="288925"/>
          </a:xfrm>
          <a:prstGeom prst="rect">
            <a:avLst/>
          </a:prstGeom>
          <a:solidFill>
            <a:schemeClr val="tx1"/>
          </a:solidFill>
          <a:ln w="9525">
            <a:solidFill>
              <a:schemeClr val="tx1"/>
            </a:solidFill>
            <a:miter lim="800000"/>
            <a:headEnd/>
            <a:tailEnd/>
          </a:ln>
        </p:spPr>
        <p:txBody>
          <a:bodyPr wrap="none" anchor="ctr"/>
          <a:lstStyle/>
          <a:p>
            <a:pPr algn="ctr"/>
            <a:r>
              <a:rPr lang="hu-HU" b="1">
                <a:solidFill>
                  <a:srgbClr val="FF0000"/>
                </a:solidFill>
              </a:rPr>
              <a:t>M41L 	A62V 	69insert K70R 		L210W T215Y/F K219Q/E</a:t>
            </a:r>
          </a:p>
        </p:txBody>
      </p:sp>
      <p:sp>
        <p:nvSpPr>
          <p:cNvPr id="83972" name="Rectangle 6"/>
          <p:cNvSpPr>
            <a:spLocks noChangeArrowheads="1"/>
          </p:cNvSpPr>
          <p:nvPr/>
        </p:nvSpPr>
        <p:spPr bwMode="auto">
          <a:xfrm>
            <a:off x="684213" y="1196975"/>
            <a:ext cx="7920037" cy="288925"/>
          </a:xfrm>
          <a:prstGeom prst="rect">
            <a:avLst/>
          </a:prstGeom>
          <a:solidFill>
            <a:schemeClr val="tx1"/>
          </a:solidFill>
          <a:ln w="9525">
            <a:solidFill>
              <a:schemeClr val="tx1"/>
            </a:solidFill>
            <a:miter lim="800000"/>
            <a:headEnd/>
            <a:tailEnd/>
          </a:ln>
        </p:spPr>
        <p:txBody>
          <a:bodyPr wrap="none" anchor="ctr"/>
          <a:lstStyle/>
          <a:p>
            <a:pPr algn="ctr"/>
            <a:r>
              <a:rPr lang="hu-HU" b="1">
                <a:solidFill>
                  <a:srgbClr val="FF0000"/>
                </a:solidFill>
              </a:rPr>
              <a:t>A62V 	     V75I F77L 	F116Y	Q151M		</a:t>
            </a:r>
          </a:p>
        </p:txBody>
      </p:sp>
      <p:sp>
        <p:nvSpPr>
          <p:cNvPr id="83973" name="Rectangle 7"/>
          <p:cNvSpPr>
            <a:spLocks noChangeArrowheads="1"/>
          </p:cNvSpPr>
          <p:nvPr/>
        </p:nvSpPr>
        <p:spPr bwMode="auto">
          <a:xfrm>
            <a:off x="684213" y="1628775"/>
            <a:ext cx="7920037" cy="288925"/>
          </a:xfrm>
          <a:prstGeom prst="rect">
            <a:avLst/>
          </a:prstGeom>
          <a:solidFill>
            <a:schemeClr val="tx1"/>
          </a:solidFill>
          <a:ln w="9525">
            <a:solidFill>
              <a:schemeClr val="tx1"/>
            </a:solidFill>
            <a:miter lim="800000"/>
            <a:headEnd/>
            <a:tailEnd/>
          </a:ln>
        </p:spPr>
        <p:txBody>
          <a:bodyPr wrap="none" anchor="ctr"/>
          <a:lstStyle/>
          <a:p>
            <a:pPr algn="ctr"/>
            <a:r>
              <a:rPr lang="hu-HU" b="1">
                <a:solidFill>
                  <a:srgbClr val="FF0000"/>
                </a:solidFill>
              </a:rPr>
              <a:t>M41L 	   D67M 	69insert	K70R 		L210W T215Y/F K219Q/E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p:nvPr>
        </p:nvSpPr>
        <p:spPr>
          <a:xfrm>
            <a:off x="395288" y="0"/>
            <a:ext cx="8748712" cy="6742113"/>
          </a:xfrm>
        </p:spPr>
        <p:txBody>
          <a:bodyPr/>
          <a:lstStyle/>
          <a:p>
            <a:pPr>
              <a:buFont typeface="Wingdings" pitchFamily="2" charset="2"/>
              <a:buNone/>
            </a:pPr>
            <a:r>
              <a:rPr lang="hu-HU" sz="1400" b="1" smtClean="0">
                <a:solidFill>
                  <a:srgbClr val="FFFF00"/>
                </a:solidFill>
                <a:latin typeface="Frutiger-Bold"/>
              </a:rPr>
              <a:t>MUT</a:t>
            </a:r>
            <a:r>
              <a:rPr lang="hu-HU" sz="1400" b="1" smtClean="0">
                <a:solidFill>
                  <a:srgbClr val="FFFF00"/>
                </a:solidFill>
              </a:rPr>
              <a:t>ÁCIÓK AMELYEK A PROTEÁZ GÉNBEN REZISZTENCIÁT OKOZNAK A PROTEÁZGÁTLÓK IRÁNT</a:t>
            </a:r>
          </a:p>
          <a:p>
            <a:pPr>
              <a:buFont typeface="Wingdings" pitchFamily="2" charset="2"/>
              <a:buNone/>
            </a:pPr>
            <a:r>
              <a:rPr lang="hu-HU" sz="1400" b="1" smtClean="0">
                <a:solidFill>
                  <a:srgbClr val="FFFF00"/>
                </a:solidFill>
              </a:rPr>
              <a:t>(SÁRGA SZÍNNEL JELÖLT MUTÁCIÓK CSAK EGYETLEN GÁTLÓSZER ESETÉBEN FORDULNAK ELŐ)</a:t>
            </a:r>
          </a:p>
          <a:p>
            <a:pPr>
              <a:buFont typeface="Wingdings" pitchFamily="2" charset="2"/>
              <a:buNone/>
            </a:pPr>
            <a:r>
              <a:rPr lang="hu-HU" sz="1000" smtClean="0">
                <a:latin typeface="Frutiger-Roman"/>
              </a:rPr>
              <a:t>Atazanavir</a:t>
            </a:r>
            <a:r>
              <a:rPr lang="hu-HU" sz="1000" smtClean="0"/>
              <a:t>	</a:t>
            </a:r>
            <a:r>
              <a:rPr lang="hu-HU" sz="1000" smtClean="0">
                <a:latin typeface="Frutiger-LightCn"/>
              </a:rPr>
              <a:t>L</a:t>
            </a:r>
            <a:r>
              <a:rPr lang="hu-HU" sz="1000" smtClean="0"/>
              <a:t>        </a:t>
            </a:r>
            <a:r>
              <a:rPr lang="hu-HU" sz="1000" b="1" smtClean="0">
                <a:solidFill>
                  <a:srgbClr val="FFFF00"/>
                </a:solidFill>
                <a:latin typeface="Frutiger-LightCn"/>
              </a:rPr>
              <a:t>G</a:t>
            </a:r>
            <a:r>
              <a:rPr lang="hu-HU" sz="1000" smtClean="0"/>
              <a:t>	K     L   V    L   </a:t>
            </a:r>
            <a:r>
              <a:rPr lang="hu-HU" sz="1000" b="1" smtClean="0">
                <a:solidFill>
                  <a:srgbClr val="FFFF00"/>
                </a:solidFill>
              </a:rPr>
              <a:t>E</a:t>
            </a:r>
            <a:r>
              <a:rPr lang="hu-HU" sz="1000" smtClean="0"/>
              <a:t>   M	M   G   F    F	        I	</a:t>
            </a:r>
            <a:r>
              <a:rPr lang="hu-HU" sz="1000" b="1" smtClean="0">
                <a:solidFill>
                  <a:srgbClr val="FFFF00"/>
                </a:solidFill>
              </a:rPr>
              <a:t>D</a:t>
            </a:r>
            <a:r>
              <a:rPr lang="hu-HU" sz="1000" smtClean="0"/>
              <a:t>     I     </a:t>
            </a:r>
            <a:r>
              <a:rPr lang="hu-HU" sz="1000" b="1" smtClean="0">
                <a:solidFill>
                  <a:srgbClr val="FFFF00"/>
                </a:solidFill>
              </a:rPr>
              <a:t>I</a:t>
            </a:r>
            <a:r>
              <a:rPr lang="hu-HU" sz="1000" smtClean="0"/>
              <a:t>      A      G	V      I   </a:t>
            </a:r>
            <a:r>
              <a:rPr lang="hu-HU" sz="1000" b="1" smtClean="0">
                <a:solidFill>
                  <a:srgbClr val="FFFF00"/>
                </a:solidFill>
              </a:rPr>
              <a:t>I</a:t>
            </a:r>
            <a:r>
              <a:rPr lang="hu-HU" sz="1000" smtClean="0"/>
              <a:t>    N   L   </a:t>
            </a:r>
            <a:r>
              <a:rPr lang="hu-HU" sz="1000" b="1" smtClean="0">
                <a:solidFill>
                  <a:srgbClr val="FFFF00"/>
                </a:solidFill>
              </a:rPr>
              <a:t>I</a:t>
            </a:r>
          </a:p>
          <a:p>
            <a:pPr>
              <a:buFont typeface="Wingdings" pitchFamily="2" charset="2"/>
              <a:buNone/>
            </a:pPr>
            <a:r>
              <a:rPr lang="hu-HU" sz="1000" smtClean="0">
                <a:latin typeface="Frutiger-Roman"/>
              </a:rPr>
              <a:t>+/–</a:t>
            </a:r>
            <a:r>
              <a:rPr lang="hu-HU" sz="1000" smtClean="0">
                <a:latin typeface="Frutiger-LightCn"/>
              </a:rPr>
              <a:t> </a:t>
            </a:r>
            <a:r>
              <a:rPr lang="hu-HU" sz="1000" smtClean="0"/>
              <a:t>		</a:t>
            </a:r>
            <a:r>
              <a:rPr lang="hu-HU" sz="1000" smtClean="0">
                <a:latin typeface="Frutiger-LightCn"/>
              </a:rPr>
              <a:t>10</a:t>
            </a:r>
            <a:r>
              <a:rPr lang="hu-HU" sz="1000" smtClean="0"/>
              <a:t>     </a:t>
            </a:r>
            <a:r>
              <a:rPr lang="hu-HU" sz="1000" b="1" smtClean="0">
                <a:solidFill>
                  <a:srgbClr val="FFFF00"/>
                </a:solidFill>
              </a:rPr>
              <a:t>16</a:t>
            </a:r>
            <a:r>
              <a:rPr lang="hu-HU" sz="1000" smtClean="0"/>
              <a:t>	20   24 32 33  </a:t>
            </a:r>
            <a:r>
              <a:rPr lang="hu-HU" sz="1000" b="1" smtClean="0">
                <a:solidFill>
                  <a:srgbClr val="FFFF00"/>
                </a:solidFill>
              </a:rPr>
              <a:t>34</a:t>
            </a:r>
            <a:r>
              <a:rPr lang="hu-HU" sz="1000" smtClean="0"/>
              <a:t>  36	46  48 50   53      54	</a:t>
            </a:r>
            <a:r>
              <a:rPr lang="hu-HU" sz="1000" b="1" smtClean="0">
                <a:solidFill>
                  <a:srgbClr val="FFFF00"/>
                </a:solidFill>
              </a:rPr>
              <a:t>60</a:t>
            </a:r>
            <a:r>
              <a:rPr lang="hu-HU" sz="1000" smtClean="0"/>
              <a:t>   62  </a:t>
            </a:r>
            <a:r>
              <a:rPr lang="hu-HU" sz="1000" b="1" smtClean="0">
                <a:solidFill>
                  <a:srgbClr val="FFFF00"/>
                </a:solidFill>
              </a:rPr>
              <a:t>64</a:t>
            </a:r>
            <a:r>
              <a:rPr lang="hu-HU" sz="1000" smtClean="0"/>
              <a:t>   71     73	82   84 </a:t>
            </a:r>
            <a:r>
              <a:rPr lang="hu-HU" sz="1000" b="1" smtClean="0">
                <a:solidFill>
                  <a:srgbClr val="FFFF00"/>
                </a:solidFill>
              </a:rPr>
              <a:t>85</a:t>
            </a:r>
            <a:r>
              <a:rPr lang="hu-HU" sz="1000" smtClean="0"/>
              <a:t> 88 90 </a:t>
            </a:r>
            <a:r>
              <a:rPr lang="hu-HU" sz="1000" b="1" smtClean="0">
                <a:solidFill>
                  <a:srgbClr val="FFFF00"/>
                </a:solidFill>
              </a:rPr>
              <a:t>93</a:t>
            </a:r>
          </a:p>
          <a:p>
            <a:pPr>
              <a:buFont typeface="Wingdings" pitchFamily="2" charset="2"/>
              <a:buNone/>
            </a:pPr>
            <a:r>
              <a:rPr lang="hu-HU" sz="1000" smtClean="0">
                <a:latin typeface="Frutiger-Roman"/>
              </a:rPr>
              <a:t>ritonavirr</a:t>
            </a:r>
            <a:r>
              <a:rPr lang="hu-HU" sz="1000" smtClean="0">
                <a:latin typeface="Frutiger-LightCn"/>
              </a:rPr>
              <a:t> </a:t>
            </a:r>
            <a:r>
              <a:rPr lang="hu-HU" sz="1000" smtClean="0"/>
              <a:t>	</a:t>
            </a:r>
            <a:r>
              <a:rPr lang="hu-HU" sz="1000" smtClean="0">
                <a:latin typeface="Frutiger-LightCn"/>
              </a:rPr>
              <a:t>IFVC</a:t>
            </a:r>
            <a:r>
              <a:rPr lang="hu-HU" sz="1000" smtClean="0"/>
              <a:t>  </a:t>
            </a:r>
            <a:r>
              <a:rPr lang="hu-HU" sz="1000" b="1" smtClean="0">
                <a:solidFill>
                  <a:srgbClr val="FFFF00"/>
                </a:solidFill>
              </a:rPr>
              <a:t>E</a:t>
            </a:r>
            <a:r>
              <a:rPr lang="hu-HU" sz="1000" smtClean="0"/>
              <a:t>  RMITV   I    I  IFV  </a:t>
            </a:r>
            <a:r>
              <a:rPr lang="hu-HU" sz="1000" b="1" smtClean="0">
                <a:solidFill>
                  <a:srgbClr val="FFFF00"/>
                </a:solidFill>
              </a:rPr>
              <a:t>Q</a:t>
            </a:r>
            <a:r>
              <a:rPr lang="hu-HU" sz="1000" smtClean="0"/>
              <a:t>  ILV	IL    V   IL   LY LVMTA	</a:t>
            </a:r>
            <a:r>
              <a:rPr lang="hu-HU" sz="1000" b="1" smtClean="0">
                <a:solidFill>
                  <a:srgbClr val="FFFF00"/>
                </a:solidFill>
              </a:rPr>
              <a:t>E</a:t>
            </a:r>
            <a:r>
              <a:rPr lang="hu-HU" sz="1000" smtClean="0"/>
              <a:t>     V  </a:t>
            </a:r>
            <a:r>
              <a:rPr lang="hu-HU" sz="1000" b="1" smtClean="0">
                <a:solidFill>
                  <a:srgbClr val="FFFF00"/>
                </a:solidFill>
              </a:rPr>
              <a:t>LMV</a:t>
            </a:r>
            <a:r>
              <a:rPr lang="hu-HU" sz="1000" smtClean="0"/>
              <a:t> VITL CSTA   ATFI  V  </a:t>
            </a:r>
            <a:r>
              <a:rPr lang="hu-HU" sz="1000" b="1" smtClean="0">
                <a:solidFill>
                  <a:srgbClr val="FFFF00"/>
                </a:solidFill>
              </a:rPr>
              <a:t>V</a:t>
            </a:r>
            <a:r>
              <a:rPr lang="hu-HU" sz="1000" smtClean="0"/>
              <a:t>   S   M </a:t>
            </a:r>
            <a:r>
              <a:rPr lang="hu-HU" sz="1000" b="1" smtClean="0">
                <a:solidFill>
                  <a:srgbClr val="FFFF00"/>
                </a:solidFill>
              </a:rPr>
              <a:t>LM</a:t>
            </a:r>
          </a:p>
          <a:p>
            <a:pPr>
              <a:buFont typeface="Wingdings" pitchFamily="2" charset="2"/>
              <a:buNone/>
            </a:pPr>
            <a:r>
              <a:rPr lang="hu-HU" sz="1000" smtClean="0">
                <a:latin typeface="Frutiger-Roman"/>
              </a:rPr>
              <a:t>Darunavir/</a:t>
            </a:r>
            <a:r>
              <a:rPr lang="hu-HU" sz="1000" smtClean="0"/>
              <a:t>	 V	             V   L		    I        I	        I		            T   L	        I	 </a:t>
            </a:r>
            <a:r>
              <a:rPr lang="hu-HU" sz="1000" b="1" smtClean="0">
                <a:solidFill>
                  <a:srgbClr val="FFFF00"/>
                </a:solidFill>
              </a:rPr>
              <a:t>L</a:t>
            </a:r>
          </a:p>
          <a:p>
            <a:pPr>
              <a:buFont typeface="Wingdings" pitchFamily="2" charset="2"/>
              <a:buNone/>
            </a:pPr>
            <a:r>
              <a:rPr lang="hu-HU" sz="1000" smtClean="0">
                <a:latin typeface="Frutiger-Roman"/>
              </a:rPr>
              <a:t>Ritonavirs</a:t>
            </a:r>
            <a:r>
              <a:rPr lang="hu-HU" sz="1000" smtClean="0"/>
              <a:t>	11	            32 33		   47    50	       54		           74 76	       84	</a:t>
            </a:r>
            <a:r>
              <a:rPr lang="hu-HU" sz="1000" b="1" smtClean="0">
                <a:solidFill>
                  <a:srgbClr val="FFFF00"/>
                </a:solidFill>
              </a:rPr>
              <a:t>89</a:t>
            </a:r>
          </a:p>
          <a:p>
            <a:pPr>
              <a:buFont typeface="Wingdings" pitchFamily="2" charset="2"/>
              <a:buNone/>
            </a:pPr>
            <a:r>
              <a:rPr lang="hu-HU" sz="1000" smtClean="0"/>
              <a:t>		  I	              I    F		    V      V	       ML		            P   V	        V	 </a:t>
            </a:r>
            <a:r>
              <a:rPr lang="hu-HU" sz="1000" b="1" smtClean="0">
                <a:solidFill>
                  <a:srgbClr val="FFFF00"/>
                </a:solidFill>
              </a:rPr>
              <a:t>V</a:t>
            </a:r>
          </a:p>
          <a:p>
            <a:pPr>
              <a:buFont typeface="Wingdings" pitchFamily="2" charset="2"/>
              <a:buNone/>
            </a:pPr>
            <a:r>
              <a:rPr lang="hu-HU" sz="1000" smtClean="0">
                <a:latin typeface="Frutiger-Roman"/>
              </a:rPr>
              <a:t>Fosamprena</a:t>
            </a:r>
            <a:r>
              <a:rPr lang="hu-HU" sz="1000" smtClean="0"/>
              <a:t>- L 	             V		 M  I      I	        I		        G       L   V     I	   L</a:t>
            </a:r>
          </a:p>
          <a:p>
            <a:pPr>
              <a:buFont typeface="Wingdings" pitchFamily="2" charset="2"/>
              <a:buNone/>
            </a:pPr>
            <a:r>
              <a:rPr lang="hu-HU" sz="1000" smtClean="0">
                <a:latin typeface="Frutiger-Roman"/>
              </a:rPr>
              <a:t>vir/Ritonavir</a:t>
            </a:r>
            <a:r>
              <a:rPr lang="hu-HU" sz="1000" smtClean="0"/>
              <a:t>  10	            32		46 47  50	       54		        73    76  82    84	  90</a:t>
            </a:r>
          </a:p>
          <a:p>
            <a:pPr>
              <a:buFont typeface="Wingdings" pitchFamily="2" charset="2"/>
              <a:buNone/>
            </a:pPr>
            <a:r>
              <a:rPr lang="hu-HU" sz="1000" smtClean="0"/>
              <a:t>		FIRV	              I		 IL  V    V	      LVM		        S      V  AFST V	   M</a:t>
            </a:r>
          </a:p>
          <a:p>
            <a:pPr>
              <a:buFont typeface="Wingdings" pitchFamily="2" charset="2"/>
              <a:buNone/>
            </a:pPr>
            <a:r>
              <a:rPr lang="hu-HU" sz="1000" smtClean="0">
                <a:latin typeface="Frutiger-Roman"/>
              </a:rPr>
              <a:t>Indinavir/</a:t>
            </a:r>
            <a:r>
              <a:rPr lang="hu-HU" sz="1000" smtClean="0"/>
              <a:t>	 L	K     L    V	      M	 M	        I		A      G   L   V  V     I	   L</a:t>
            </a:r>
          </a:p>
          <a:p>
            <a:pPr>
              <a:buFont typeface="Wingdings" pitchFamily="2" charset="2"/>
              <a:buNone/>
            </a:pPr>
            <a:r>
              <a:rPr lang="hu-HU" sz="1000" smtClean="0">
                <a:latin typeface="Frutiger-Roman"/>
              </a:rPr>
              <a:t>Ritonavirt</a:t>
            </a:r>
            <a:r>
              <a:rPr lang="hu-HU" sz="1000" smtClean="0"/>
              <a:t>	10	20   24  32	     36	46	       54		71    73 76 77 82  84	  90</a:t>
            </a:r>
          </a:p>
          <a:p>
            <a:pPr>
              <a:buFont typeface="Wingdings" pitchFamily="2" charset="2"/>
              <a:buNone/>
            </a:pPr>
            <a:r>
              <a:rPr lang="hu-HU" sz="1000" smtClean="0"/>
              <a:t>		IRV	MR   I     I	       I	  I	        V		VT   SA  V   I AFT  V	   M</a:t>
            </a:r>
          </a:p>
          <a:p>
            <a:pPr>
              <a:buFont typeface="Wingdings" pitchFamily="2" charset="2"/>
              <a:buNone/>
            </a:pPr>
            <a:r>
              <a:rPr lang="hu-HU" sz="1000" smtClean="0">
                <a:latin typeface="Frutiger-Roman"/>
              </a:rPr>
              <a:t>Lopinavir/</a:t>
            </a:r>
            <a:r>
              <a:rPr lang="hu-HU" sz="1000" smtClean="0"/>
              <a:t>	L	K      L   V   L		 M  I      F   F          I	        </a:t>
            </a:r>
            <a:r>
              <a:rPr lang="hu-HU" sz="1000" b="1" smtClean="0">
                <a:solidFill>
                  <a:srgbClr val="FFFF00"/>
                </a:solidFill>
              </a:rPr>
              <a:t>L</a:t>
            </a:r>
            <a:r>
              <a:rPr lang="hu-HU" sz="1000" smtClean="0"/>
              <a:t>	A      G   L	  V    I	   L</a:t>
            </a:r>
          </a:p>
          <a:p>
            <a:pPr>
              <a:buFont typeface="Wingdings" pitchFamily="2" charset="2"/>
              <a:buNone/>
            </a:pPr>
            <a:r>
              <a:rPr lang="hu-HU" sz="1000" smtClean="0">
                <a:latin typeface="Frutiger-Roman"/>
              </a:rPr>
              <a:t>Ritonaviru</a:t>
            </a:r>
            <a:r>
              <a:rPr lang="hu-HU" sz="1000" smtClean="0"/>
              <a:t>	10	20   24  32 33	46 47   50  53       54	       </a:t>
            </a:r>
            <a:r>
              <a:rPr lang="hu-HU" sz="1000" b="1" smtClean="0">
                <a:solidFill>
                  <a:srgbClr val="FFFF00"/>
                </a:solidFill>
              </a:rPr>
              <a:t>63</a:t>
            </a:r>
            <a:r>
              <a:rPr lang="hu-HU" sz="1000" smtClean="0"/>
              <a:t>	71    73 76      82  84	  90</a:t>
            </a:r>
          </a:p>
          <a:p>
            <a:pPr>
              <a:buFont typeface="Wingdings" pitchFamily="2" charset="2"/>
              <a:buNone/>
            </a:pPr>
            <a:r>
              <a:rPr lang="hu-HU" sz="1000" smtClean="0"/>
              <a:t>		FIRV	MR   I     I   F		  I   V     V   L    VLAMTS	        </a:t>
            </a:r>
            <a:r>
              <a:rPr lang="hu-HU" sz="1000" b="1" smtClean="0">
                <a:solidFill>
                  <a:srgbClr val="FFFF00"/>
                </a:solidFill>
              </a:rPr>
              <a:t>P</a:t>
            </a:r>
            <a:r>
              <a:rPr lang="hu-HU" sz="1000" smtClean="0"/>
              <a:t>	VT    S   V   AFTS V	   M</a:t>
            </a:r>
          </a:p>
          <a:p>
            <a:pPr>
              <a:buFont typeface="Wingdings" pitchFamily="2" charset="2"/>
              <a:buNone/>
            </a:pPr>
            <a:r>
              <a:rPr lang="hu-HU" sz="1000" smtClean="0">
                <a:latin typeface="Frutiger-Roman"/>
              </a:rPr>
              <a:t>Nelfinavirt,v</a:t>
            </a:r>
            <a:r>
              <a:rPr lang="hu-HU" sz="1000" smtClean="0"/>
              <a:t>	L	            </a:t>
            </a:r>
            <a:r>
              <a:rPr lang="hu-HU" sz="1000" b="1" smtClean="0">
                <a:solidFill>
                  <a:srgbClr val="FFFF00"/>
                </a:solidFill>
              </a:rPr>
              <a:t>D</a:t>
            </a:r>
            <a:r>
              <a:rPr lang="hu-HU" sz="1000" smtClean="0"/>
              <a:t>	      M	 M			A               V    V    I      N	   L </a:t>
            </a:r>
          </a:p>
          <a:p>
            <a:pPr>
              <a:buFont typeface="Wingdings" pitchFamily="2" charset="2"/>
              <a:buNone/>
            </a:pPr>
            <a:r>
              <a:rPr lang="hu-HU" sz="1000" smtClean="0"/>
              <a:t>		10	           </a:t>
            </a:r>
            <a:r>
              <a:rPr lang="hu-HU" sz="1000" b="1" smtClean="0">
                <a:solidFill>
                  <a:srgbClr val="FFFF00"/>
                </a:solidFill>
              </a:rPr>
              <a:t>30</a:t>
            </a:r>
            <a:r>
              <a:rPr lang="hu-HU" sz="1000" smtClean="0"/>
              <a:t>	      36	 46			71             77  82  84   88	  90</a:t>
            </a:r>
          </a:p>
          <a:p>
            <a:pPr>
              <a:buFont typeface="Wingdings" pitchFamily="2" charset="2"/>
              <a:buNone/>
            </a:pPr>
            <a:r>
              <a:rPr lang="hu-HU" sz="1000" smtClean="0"/>
              <a:t>		FI	            </a:t>
            </a:r>
            <a:r>
              <a:rPr lang="hu-HU" sz="1000" b="1" smtClean="0">
                <a:solidFill>
                  <a:srgbClr val="FFFF00"/>
                </a:solidFill>
              </a:rPr>
              <a:t>N</a:t>
            </a:r>
            <a:r>
              <a:rPr lang="hu-HU" sz="1000" smtClean="0"/>
              <a:t>	       I	  IL			VT              I AFTS V    S	   M</a:t>
            </a:r>
          </a:p>
          <a:p>
            <a:pPr>
              <a:buFont typeface="Wingdings" pitchFamily="2" charset="2"/>
              <a:buNone/>
            </a:pPr>
            <a:r>
              <a:rPr lang="hu-HU" sz="1000" smtClean="0">
                <a:latin typeface="Frutiger-Roman"/>
              </a:rPr>
              <a:t>Saquinavir/</a:t>
            </a:r>
            <a:r>
              <a:rPr lang="hu-HU" sz="1000" smtClean="0"/>
              <a:t>	L	       L		        G	        I	   I	A      G       V   V    I	   L</a:t>
            </a:r>
          </a:p>
          <a:p>
            <a:pPr>
              <a:buFont typeface="Wingdings" pitchFamily="2" charset="2"/>
              <a:buNone/>
            </a:pPr>
            <a:r>
              <a:rPr lang="hu-HU" sz="1000" smtClean="0">
                <a:latin typeface="Frutiger-Roman"/>
              </a:rPr>
              <a:t>Ritonavirt</a:t>
            </a:r>
            <a:r>
              <a:rPr lang="hu-HU" sz="1000" smtClean="0"/>
              <a:t>	10	      24		       48	       54	  62	71    73     77  82  84	  90</a:t>
            </a:r>
          </a:p>
          <a:p>
            <a:pPr>
              <a:buFont typeface="Wingdings" pitchFamily="2" charset="2"/>
              <a:buNone/>
            </a:pPr>
            <a:r>
              <a:rPr lang="hu-HU" sz="1000" smtClean="0"/>
              <a:t>		IRV	        I		        V	       VL	   V	VT    S       I AFTS V	   M</a:t>
            </a:r>
          </a:p>
          <a:p>
            <a:pPr>
              <a:buFont typeface="Wingdings" pitchFamily="2" charset="2"/>
              <a:buNone/>
            </a:pPr>
            <a:r>
              <a:rPr lang="hu-HU" sz="1000" smtClean="0">
                <a:latin typeface="Frutiger-Roman"/>
              </a:rPr>
              <a:t>Tipranavir/</a:t>
            </a:r>
            <a:r>
              <a:rPr lang="hu-HU" sz="1000" smtClean="0"/>
              <a:t>	L     </a:t>
            </a:r>
            <a:r>
              <a:rPr lang="hu-HU" sz="1000" b="1" smtClean="0">
                <a:solidFill>
                  <a:srgbClr val="FFFF00"/>
                </a:solidFill>
              </a:rPr>
              <a:t>I</a:t>
            </a:r>
            <a:r>
              <a:rPr lang="hu-HU" sz="1000" smtClean="0"/>
              <a:t>	 K                L  </a:t>
            </a:r>
            <a:r>
              <a:rPr lang="hu-HU" sz="1000" b="1" smtClean="0">
                <a:solidFill>
                  <a:srgbClr val="FFFF00"/>
                </a:solidFill>
              </a:rPr>
              <a:t>E</a:t>
            </a:r>
            <a:r>
              <a:rPr lang="hu-HU" sz="1000" smtClean="0"/>
              <a:t>  M        </a:t>
            </a:r>
            <a:r>
              <a:rPr lang="hu-HU" sz="1000" b="1" smtClean="0">
                <a:solidFill>
                  <a:srgbClr val="FFFF00"/>
                </a:solidFill>
              </a:rPr>
              <a:t>K</a:t>
            </a:r>
            <a:r>
              <a:rPr lang="hu-HU" sz="1000" smtClean="0"/>
              <a:t>	M   I	        I         </a:t>
            </a:r>
            <a:r>
              <a:rPr lang="hu-HU" sz="1000" b="1" smtClean="0">
                <a:solidFill>
                  <a:srgbClr val="FFFF00"/>
                </a:solidFill>
              </a:rPr>
              <a:t>Q</a:t>
            </a:r>
            <a:r>
              <a:rPr lang="hu-HU" sz="1000" smtClean="0"/>
              <a:t>                 H	          T	 V   </a:t>
            </a:r>
            <a:r>
              <a:rPr lang="hu-HU" sz="1000" b="1" smtClean="0">
                <a:solidFill>
                  <a:srgbClr val="FFFF00"/>
                </a:solidFill>
              </a:rPr>
              <a:t>N</a:t>
            </a:r>
            <a:r>
              <a:rPr lang="hu-HU" sz="1000" smtClean="0"/>
              <a:t>  I	   L</a:t>
            </a:r>
          </a:p>
          <a:p>
            <a:pPr>
              <a:buFont typeface="Wingdings" pitchFamily="2" charset="2"/>
              <a:buNone/>
            </a:pPr>
            <a:r>
              <a:rPr lang="hu-HU" sz="1000" smtClean="0">
                <a:latin typeface="Frutiger-Roman"/>
              </a:rPr>
              <a:t>Ritonavirw</a:t>
            </a:r>
            <a:r>
              <a:rPr lang="hu-HU" sz="1000" smtClean="0"/>
              <a:t>	10 </a:t>
            </a:r>
            <a:r>
              <a:rPr lang="hu-HU" sz="1000" b="1" smtClean="0">
                <a:solidFill>
                  <a:srgbClr val="FFFF00"/>
                </a:solidFill>
              </a:rPr>
              <a:t>13</a:t>
            </a:r>
            <a:r>
              <a:rPr lang="hu-HU" sz="1000" smtClean="0"/>
              <a:t>	20              33 </a:t>
            </a:r>
            <a:r>
              <a:rPr lang="hu-HU" sz="1000" b="1" smtClean="0">
                <a:solidFill>
                  <a:srgbClr val="FFFF00"/>
                </a:solidFill>
              </a:rPr>
              <a:t>35</a:t>
            </a:r>
            <a:r>
              <a:rPr lang="hu-HU" sz="1000" smtClean="0"/>
              <a:t> 36      </a:t>
            </a:r>
            <a:r>
              <a:rPr lang="hu-HU" sz="1000" b="1" smtClean="0">
                <a:solidFill>
                  <a:srgbClr val="FFFF00"/>
                </a:solidFill>
              </a:rPr>
              <a:t>43</a:t>
            </a:r>
            <a:r>
              <a:rPr lang="hu-HU" sz="1000" smtClean="0"/>
              <a:t>	46 47	       54      </a:t>
            </a:r>
            <a:r>
              <a:rPr lang="hu-HU" sz="1000" b="1" smtClean="0">
                <a:solidFill>
                  <a:srgbClr val="FFFF00"/>
                </a:solidFill>
              </a:rPr>
              <a:t>58</a:t>
            </a:r>
            <a:r>
              <a:rPr lang="hu-HU" sz="1000" smtClean="0"/>
              <a:t>	                69	         74	82 </a:t>
            </a:r>
            <a:r>
              <a:rPr lang="hu-HU" sz="1000" b="1" smtClean="0">
                <a:solidFill>
                  <a:srgbClr val="FFFF00"/>
                </a:solidFill>
              </a:rPr>
              <a:t>83</a:t>
            </a:r>
            <a:r>
              <a:rPr lang="hu-HU" sz="1000" smtClean="0"/>
              <a:t> 84	  90</a:t>
            </a:r>
          </a:p>
          <a:p>
            <a:pPr>
              <a:buFont typeface="Wingdings" pitchFamily="2" charset="2"/>
              <a:buNone/>
            </a:pPr>
            <a:r>
              <a:rPr lang="hu-HU" sz="1000" smtClean="0"/>
              <a:t>		V    </a:t>
            </a:r>
            <a:r>
              <a:rPr lang="hu-HU" sz="1000" b="1" smtClean="0">
                <a:solidFill>
                  <a:srgbClr val="FFFF00"/>
                </a:solidFill>
              </a:rPr>
              <a:t>V</a:t>
            </a:r>
            <a:r>
              <a:rPr lang="hu-HU" sz="1000" smtClean="0"/>
              <a:t>	MR              F  </a:t>
            </a:r>
            <a:r>
              <a:rPr lang="hu-HU" sz="1000" b="1" smtClean="0">
                <a:solidFill>
                  <a:srgbClr val="FFFF00"/>
                </a:solidFill>
              </a:rPr>
              <a:t>G</a:t>
            </a:r>
            <a:r>
              <a:rPr lang="hu-HU" sz="1000" smtClean="0"/>
              <a:t>   I        </a:t>
            </a:r>
            <a:r>
              <a:rPr lang="hu-HU" sz="1000" b="1" smtClean="0">
                <a:solidFill>
                  <a:srgbClr val="FFFF00"/>
                </a:solidFill>
              </a:rPr>
              <a:t>T</a:t>
            </a:r>
            <a:r>
              <a:rPr lang="hu-HU" sz="1000" smtClean="0"/>
              <a:t>	 L   V	      AMV    </a:t>
            </a:r>
            <a:r>
              <a:rPr lang="hu-HU" sz="1000" b="1" smtClean="0">
                <a:solidFill>
                  <a:srgbClr val="FFFF00"/>
                </a:solidFill>
              </a:rPr>
              <a:t>E</a:t>
            </a:r>
            <a:r>
              <a:rPr lang="hu-HU" sz="1000" smtClean="0"/>
              <a:t>	                 K	          P	LT  </a:t>
            </a:r>
            <a:r>
              <a:rPr lang="hu-HU" sz="1000" b="1" smtClean="0">
                <a:solidFill>
                  <a:srgbClr val="FFFF00"/>
                </a:solidFill>
              </a:rPr>
              <a:t>D</a:t>
            </a:r>
            <a:r>
              <a:rPr lang="hu-HU" sz="1000" smtClean="0"/>
              <a:t>  V	   M</a:t>
            </a:r>
          </a:p>
          <a:p>
            <a:pPr>
              <a:buFont typeface="Wingdings" pitchFamily="2" charset="2"/>
              <a:buNone/>
            </a:pPr>
            <a:r>
              <a:rPr lang="hu-HU" sz="1000" smtClean="0"/>
              <a:t>Amino acid abbreviations: A, alanine; C, cysteine; D, aspartate; E, glutamate; F, phenylalanine; G, glycine; H, histidine; I, isoleucine; K, lysine; L, leucine; M, methionine; N, asparagine; P, proline; Q, glutamine; R, arginine; S, serine; T, threonine; V, valine; W, tryptophan; Y, tyrosine.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p:cNvSpPr>
            <a:spLocks noGrp="1" noChangeArrowheads="1"/>
          </p:cNvSpPr>
          <p:nvPr>
            <p:ph type="title"/>
          </p:nvPr>
        </p:nvSpPr>
        <p:spPr>
          <a:xfrm>
            <a:off x="457200" y="277813"/>
            <a:ext cx="8362950" cy="1782762"/>
          </a:xfrm>
        </p:spPr>
        <p:txBody>
          <a:bodyPr/>
          <a:lstStyle/>
          <a:p>
            <a:pPr>
              <a:defRPr/>
            </a:pPr>
            <a:r>
              <a:rPr lang="hu-HU" sz="1800" b="1" dirty="0">
                <a:solidFill>
                  <a:srgbClr val="FFFF00"/>
                </a:solidFill>
                <a:latin typeface="Frutiger-Bold" charset="0"/>
              </a:rPr>
              <a:t>MUT</a:t>
            </a:r>
            <a:r>
              <a:rPr lang="hu-HU" sz="1800" b="1" dirty="0">
                <a:solidFill>
                  <a:srgbClr val="FFFF00"/>
                </a:solidFill>
              </a:rPr>
              <a:t>ÁCIÓK </a:t>
            </a:r>
            <a:r>
              <a:rPr lang="hu-HU" sz="1800" b="1" dirty="0">
                <a:solidFill>
                  <a:srgbClr val="FFFF00"/>
                </a:solidFill>
                <a:latin typeface="Frutiger-Bold" charset="0"/>
              </a:rPr>
              <a:t>A</a:t>
            </a:r>
            <a:r>
              <a:rPr lang="hu-HU" sz="1800" b="1" dirty="0">
                <a:solidFill>
                  <a:srgbClr val="FFFF00"/>
                </a:solidFill>
              </a:rPr>
              <a:t>Z </a:t>
            </a:r>
            <a:r>
              <a:rPr lang="hu-HU" sz="1800" b="1" dirty="0">
                <a:solidFill>
                  <a:srgbClr val="FFFF00"/>
                </a:solidFill>
                <a:latin typeface="Frutiger-Bold" charset="0"/>
              </a:rPr>
              <a:t>INTEGRASE G</a:t>
            </a:r>
            <a:r>
              <a:rPr lang="hu-HU" sz="1800" b="1" dirty="0">
                <a:solidFill>
                  <a:srgbClr val="FFFF00"/>
                </a:solidFill>
              </a:rPr>
              <a:t>É</a:t>
            </a:r>
            <a:r>
              <a:rPr lang="hu-HU" sz="1800" b="1" dirty="0">
                <a:solidFill>
                  <a:srgbClr val="FFFF00"/>
                </a:solidFill>
                <a:latin typeface="Frutiger-Bold" charset="0"/>
              </a:rPr>
              <a:t>N</a:t>
            </a:r>
            <a:r>
              <a:rPr lang="hu-HU" sz="1800" b="1" dirty="0">
                <a:solidFill>
                  <a:srgbClr val="FFFF00"/>
                </a:solidFill>
              </a:rPr>
              <a:t>B</a:t>
            </a:r>
            <a:r>
              <a:rPr lang="hu-HU" sz="1800" b="1" dirty="0">
                <a:solidFill>
                  <a:srgbClr val="FFFF00"/>
                </a:solidFill>
                <a:latin typeface="Frutiger-Bold" charset="0"/>
              </a:rPr>
              <a:t>E</a:t>
            </a:r>
            <a:r>
              <a:rPr lang="hu-HU" sz="1800" b="1" dirty="0">
                <a:solidFill>
                  <a:srgbClr val="FFFF00"/>
                </a:solidFill>
              </a:rPr>
              <a:t>N AMIK INHIBITOR REZISZTENCIÁT OKOZNAK </a:t>
            </a:r>
            <a:br>
              <a:rPr lang="hu-HU" sz="1800" b="1" dirty="0">
                <a:solidFill>
                  <a:srgbClr val="FFFF00"/>
                </a:solidFill>
              </a:rPr>
            </a:br>
            <a:r>
              <a:rPr lang="hu-HU" sz="1800" b="1" dirty="0">
                <a:solidFill>
                  <a:srgbClr val="FFFF00"/>
                </a:solidFill>
              </a:rPr>
              <a:t/>
            </a:r>
            <a:br>
              <a:rPr lang="hu-HU" sz="1800" b="1" dirty="0">
                <a:solidFill>
                  <a:srgbClr val="FFFF00"/>
                </a:solidFill>
              </a:rPr>
            </a:br>
            <a:r>
              <a:rPr lang="hu-HU" sz="1800" b="1" dirty="0">
                <a:solidFill>
                  <a:srgbClr val="FFFF00"/>
                </a:solidFill>
                <a:latin typeface="Frutiger-Roman" charset="0"/>
              </a:rPr>
              <a:t>Raltegravir</a:t>
            </a:r>
            <a:r>
              <a:rPr lang="hu-HU" sz="1800" b="1" dirty="0">
                <a:solidFill>
                  <a:srgbClr val="FFFF00"/>
                </a:solidFill>
              </a:rPr>
              <a:t> 	  Y	  Q	</a:t>
            </a:r>
            <a:r>
              <a:rPr lang="hu-HU" sz="1800" b="1" dirty="0">
                <a:solidFill>
                  <a:srgbClr val="FFFF00"/>
                </a:solidFill>
                <a:latin typeface="Frutiger-LightCn" charset="0"/>
              </a:rPr>
              <a:t>N</a:t>
            </a:r>
            <a:br>
              <a:rPr lang="hu-HU" sz="1800" b="1" dirty="0">
                <a:solidFill>
                  <a:srgbClr val="FFFF00"/>
                </a:solidFill>
                <a:latin typeface="Frutiger-LightCn" charset="0"/>
              </a:rPr>
            </a:br>
            <a:r>
              <a:rPr lang="hu-HU" sz="1800" b="1" dirty="0">
                <a:solidFill>
                  <a:srgbClr val="FFFF00"/>
                </a:solidFill>
              </a:rPr>
              <a:t>		  143	  148	</a:t>
            </a:r>
            <a:r>
              <a:rPr lang="hu-HU" sz="1800" b="1" dirty="0">
                <a:solidFill>
                  <a:srgbClr val="FFFF00"/>
                </a:solidFill>
                <a:latin typeface="Frutiger-BlackCn" charset="0"/>
              </a:rPr>
              <a:t>155</a:t>
            </a:r>
            <a:br>
              <a:rPr lang="hu-HU" sz="1800" b="1" dirty="0">
                <a:solidFill>
                  <a:srgbClr val="FFFF00"/>
                </a:solidFill>
                <a:latin typeface="Frutiger-BlackCn" charset="0"/>
              </a:rPr>
            </a:br>
            <a:r>
              <a:rPr lang="hu-HU" sz="1800" b="1" dirty="0">
                <a:solidFill>
                  <a:srgbClr val="FFFF00"/>
                </a:solidFill>
              </a:rPr>
              <a:t>		RHC	HKR	</a:t>
            </a:r>
            <a:r>
              <a:rPr lang="hu-HU" sz="1800" b="1" dirty="0">
                <a:solidFill>
                  <a:srgbClr val="FFFF00"/>
                </a:solidFill>
                <a:latin typeface="Frutiger-LightCn" charset="0"/>
              </a:rPr>
              <a:t>H</a:t>
            </a:r>
            <a:r>
              <a:rPr lang="hu-HU" sz="1800" b="1" dirty="0">
                <a:solidFill>
                  <a:srgbClr val="FFFF00"/>
                </a:solidFill>
              </a:rPr>
              <a:t/>
            </a:r>
            <a:br>
              <a:rPr lang="hu-HU" sz="1800" b="1" dirty="0">
                <a:solidFill>
                  <a:srgbClr val="FFFF00"/>
                </a:solidFill>
              </a:rPr>
            </a:br>
            <a:r>
              <a:rPr lang="hu-HU" sz="1800" b="1" dirty="0">
                <a:solidFill>
                  <a:srgbClr val="FFFF00"/>
                </a:solidFill>
              </a:rPr>
              <a:t>Másodlagos mutációk: </a:t>
            </a:r>
            <a:r>
              <a:rPr lang="pt-BR" sz="1800" b="1" dirty="0">
                <a:solidFill>
                  <a:srgbClr val="FFFF00"/>
                </a:solidFill>
                <a:latin typeface="Frutiger-LightCn" charset="0"/>
              </a:rPr>
              <a:t>L74M plus E138A, E138K,</a:t>
            </a:r>
            <a:r>
              <a:rPr lang="hu-HU" sz="1800" b="1" dirty="0">
                <a:solidFill>
                  <a:srgbClr val="FFFF00"/>
                </a:solidFill>
              </a:rPr>
              <a:t> </a:t>
            </a:r>
            <a:r>
              <a:rPr lang="pt-BR" sz="1800" b="1" dirty="0">
                <a:solidFill>
                  <a:srgbClr val="FFFF00"/>
                </a:solidFill>
                <a:latin typeface="Frutiger-LightCn" charset="0"/>
              </a:rPr>
              <a:t>or G140S</a:t>
            </a:r>
            <a:r>
              <a:rPr lang="pt-BR" sz="1800" b="1" dirty="0" smtClean="0">
                <a:solidFill>
                  <a:srgbClr val="FFFF00"/>
                </a:solidFill>
                <a:latin typeface="Frutiger-LightCn" charset="0"/>
              </a:rPr>
              <a:t>.</a:t>
            </a:r>
            <a:r>
              <a:rPr lang="hu-HU" sz="1800" dirty="0" smtClean="0"/>
              <a:t> </a:t>
            </a:r>
            <a:br>
              <a:rPr lang="hu-HU" sz="1800" dirty="0" smtClean="0"/>
            </a:br>
            <a:r>
              <a:rPr lang="hu-HU" sz="1800" dirty="0" smtClean="0"/>
              <a:t/>
            </a:r>
            <a:br>
              <a:rPr lang="hu-HU" sz="1800" dirty="0" smtClean="0"/>
            </a:br>
            <a:r>
              <a:rPr lang="hu-HU" sz="1800" dirty="0" smtClean="0"/>
              <a:t>Waheed AA, Ablan SD, Soheilian F, Nagashima K, Ono A, Schaffner CP, Freed EO: Inhibition of Human Immunodeficiency Virus Type 1 Assembly and Release by the Cholesterol-Binding Compound Amphotericin B Methyl Ester: Evidence for Vpu Dependence. </a:t>
            </a:r>
            <a:r>
              <a:rPr lang="en-US" sz="1800" dirty="0" smtClean="0"/>
              <a:t>JOURNAL OF VIROLOGY, 2008</a:t>
            </a:r>
            <a:r>
              <a:rPr lang="hu-HU" sz="1800" dirty="0" smtClean="0"/>
              <a:t>; 82:</a:t>
            </a:r>
            <a:r>
              <a:rPr lang="en-US" sz="1800" dirty="0" smtClean="0"/>
              <a:t> 9776–9781</a:t>
            </a:r>
            <a:r>
              <a:rPr lang="hu-HU" sz="1800" dirty="0" smtClean="0"/>
              <a:t/>
            </a:r>
            <a:br>
              <a:rPr lang="hu-HU" sz="1800" dirty="0" smtClean="0"/>
            </a:br>
            <a:r>
              <a:rPr lang="hu-HU" sz="1800" b="1" dirty="0" smtClean="0">
                <a:solidFill>
                  <a:srgbClr val="FFFF00"/>
                </a:solidFill>
                <a:effectLst>
                  <a:outerShdw blurRad="38100" dist="38100" dir="2700000" algn="tl">
                    <a:srgbClr val="FFFFFF"/>
                  </a:outerShdw>
                </a:effectLst>
              </a:rPr>
              <a:t>A KOLESZTERINHEZ KÖTŐDŐ AMPHOTERICIN B METILÉSZTER GÁTOLJA A HIV 1 SZAPORODÁSÁT</a:t>
            </a:r>
            <a:br>
              <a:rPr lang="hu-HU" sz="1800" b="1" dirty="0" smtClean="0">
                <a:solidFill>
                  <a:srgbClr val="FFFF00"/>
                </a:solidFill>
                <a:effectLst>
                  <a:outerShdw blurRad="38100" dist="38100" dir="2700000" algn="tl">
                    <a:srgbClr val="FFFFFF"/>
                  </a:outerShdw>
                </a:effectLst>
              </a:rPr>
            </a:br>
            <a:endParaRPr lang="hu-HU" sz="1800" b="1" dirty="0">
              <a:solidFill>
                <a:srgbClr val="FFFF00"/>
              </a:solidFill>
            </a:endParaRPr>
          </a:p>
        </p:txBody>
      </p:sp>
      <p:sp>
        <p:nvSpPr>
          <p:cNvPr id="86019" name="Rectangle 5"/>
          <p:cNvSpPr>
            <a:spLocks noGrp="1" noChangeArrowheads="1"/>
          </p:cNvSpPr>
          <p:nvPr>
            <p:ph idx="1"/>
          </p:nvPr>
        </p:nvSpPr>
        <p:spPr>
          <a:xfrm>
            <a:off x="323850" y="3933825"/>
            <a:ext cx="8229600" cy="2657475"/>
          </a:xfrm>
        </p:spPr>
        <p:txBody>
          <a:bodyPr/>
          <a:lstStyle/>
          <a:p>
            <a:pPr>
              <a:buFont typeface="Wingdings" pitchFamily="2" charset="2"/>
              <a:buNone/>
            </a:pPr>
            <a:r>
              <a:rPr lang="hu-HU" sz="1800" b="1" smtClean="0">
                <a:solidFill>
                  <a:srgbClr val="FFFF00"/>
                </a:solidFill>
              </a:rPr>
              <a:t>MUTÁCIÓK, AMELYEK A VÍRUSBELÉPÉSSEL KAPCSOLATOS gátló LÉPÉSEKET  AKADÁLYOZZÁK</a:t>
            </a:r>
            <a:endParaRPr lang="hu-HU" sz="1400" smtClean="0"/>
          </a:p>
          <a:p>
            <a:pPr>
              <a:buFont typeface="Wingdings" pitchFamily="2" charset="2"/>
              <a:buNone/>
            </a:pPr>
            <a:r>
              <a:rPr lang="hu-HU" sz="1400" smtClean="0">
                <a:latin typeface="Frutiger-Roman"/>
              </a:rPr>
              <a:t>Enfuvirtide</a:t>
            </a:r>
            <a:r>
              <a:rPr lang="hu-HU" sz="1400" smtClean="0"/>
              <a:t> (GP41)	G      V      Q   Q    N   N</a:t>
            </a:r>
          </a:p>
          <a:p>
            <a:pPr>
              <a:buFont typeface="Wingdings" pitchFamily="2" charset="2"/>
              <a:buNone/>
            </a:pPr>
            <a:r>
              <a:rPr lang="hu-HU" sz="1400" smtClean="0"/>
              <a:t>			36    38     39  40  42  43</a:t>
            </a:r>
          </a:p>
          <a:p>
            <a:pPr>
              <a:buFont typeface="Wingdings" pitchFamily="2" charset="2"/>
              <a:buNone/>
            </a:pPr>
            <a:r>
              <a:rPr lang="hu-HU" sz="1400" smtClean="0"/>
              <a:t>			DS  AME   R   H    T   D</a:t>
            </a:r>
          </a:p>
          <a:p>
            <a:pPr>
              <a:buFont typeface="Wingdings" pitchFamily="2" charset="2"/>
              <a:buNone/>
            </a:pPr>
            <a:r>
              <a:rPr lang="hu-HU" sz="1400" smtClean="0">
                <a:latin typeface="Frutiger-Roman"/>
              </a:rPr>
              <a:t>Maraviroc</a:t>
            </a:r>
            <a:r>
              <a:rPr lang="hu-HU" sz="1400" smtClean="0"/>
              <a:t>	(CCR5)	kizárólag a CCR5 ko-receptort használó törzsekre hat.</a:t>
            </a:r>
          </a:p>
          <a:p>
            <a:pPr>
              <a:buFont typeface="Wingdings" pitchFamily="2" charset="2"/>
              <a:buNone/>
            </a:pPr>
            <a:endParaRPr lang="hu-HU" sz="1800" b="1" smtClean="0">
              <a:solidFill>
                <a:srgbClr val="FFCCFF"/>
              </a:solidFill>
            </a:endParaRPr>
          </a:p>
          <a:p>
            <a:pPr>
              <a:buFont typeface="Wingdings" pitchFamily="2" charset="2"/>
              <a:buNone/>
            </a:pPr>
            <a:r>
              <a:rPr lang="hu-HU" sz="1800" b="1" smtClean="0">
                <a:solidFill>
                  <a:srgbClr val="FFCCFF"/>
                </a:solidFill>
              </a:rPr>
              <a:t>HAART = highly active anti retrovírus terápia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p:nvPr>
        </p:nvSpPr>
        <p:spPr>
          <a:xfrm>
            <a:off x="395288" y="0"/>
            <a:ext cx="8569325" cy="6597650"/>
          </a:xfrm>
        </p:spPr>
        <p:txBody>
          <a:bodyPr>
            <a:normAutofit fontScale="92500" lnSpcReduction="10000"/>
          </a:bodyPr>
          <a:lstStyle/>
          <a:p>
            <a:pPr marL="411480" eaLnBrk="1" fontAlgn="auto" hangingPunct="1">
              <a:spcAft>
                <a:spcPts val="0"/>
              </a:spcAft>
              <a:buFont typeface="Wingdings"/>
              <a:buChar char=""/>
              <a:defRPr/>
            </a:pPr>
            <a:r>
              <a:rPr lang="hu-HU" b="1" dirty="0" smtClean="0"/>
              <a:t>AZ IMMUNRENDSZER KÁROSODÁSA ÉS A KRÓNIKUS MÁJBETEGEK</a:t>
            </a:r>
          </a:p>
          <a:p>
            <a:pPr marL="411480" eaLnBrk="1" fontAlgn="auto" hangingPunct="1">
              <a:spcAft>
                <a:spcPts val="0"/>
              </a:spcAft>
              <a:buFont typeface="Wingdings"/>
              <a:buChar char=""/>
              <a:defRPr/>
            </a:pPr>
            <a:r>
              <a:rPr lang="hu-HU" b="1" dirty="0" smtClean="0"/>
              <a:t>1.)	HIV/AIDS FERTŐZÖTTEK </a:t>
            </a:r>
            <a:r>
              <a:rPr lang="hu-HU" b="1" dirty="0" smtClean="0">
                <a:solidFill>
                  <a:srgbClr val="FF3300"/>
                </a:solidFill>
                <a:effectLst>
                  <a:outerShdw blurRad="38100" dist="38100" dir="2700000" algn="tl">
                    <a:srgbClr val="FFFFFF"/>
                  </a:outerShdw>
                </a:effectLst>
              </a:rPr>
              <a:t>(INTERFERONT NEM KAPHATNAK)</a:t>
            </a:r>
          </a:p>
          <a:p>
            <a:pPr marL="411480" eaLnBrk="1" fontAlgn="auto" hangingPunct="1">
              <a:spcAft>
                <a:spcPts val="0"/>
              </a:spcAft>
              <a:buFont typeface="Wingdings"/>
              <a:buChar char=""/>
              <a:defRPr/>
            </a:pPr>
            <a:r>
              <a:rPr lang="hu-HU" b="1" dirty="0" smtClean="0"/>
              <a:t>ALAPSZABÁLY A HIV GYÓGYSZERES KEZELÉSE MINDKÉT FERTŐZÉSNEK ELŐNYÉRE SZOLGÁL (LYONI FERTŐZŐ KÓRHÁZ)</a:t>
            </a:r>
          </a:p>
          <a:p>
            <a:pPr marL="411480" eaLnBrk="1" fontAlgn="auto" hangingPunct="1">
              <a:spcAft>
                <a:spcPts val="0"/>
              </a:spcAft>
              <a:buFont typeface="Wingdings"/>
              <a:buChar char=""/>
              <a:defRPr/>
            </a:pPr>
            <a:r>
              <a:rPr lang="hu-HU" b="1" dirty="0" smtClean="0"/>
              <a:t>2.)	MÁJÁTÜLTETÉSBEN VAGY SZERV-ÁTÜLTETÉSBEN RÉSZESÜLT BETEGEK (AZ ELLENANYAG TERMELÉSÜK JÓ, </a:t>
            </a:r>
          </a:p>
          <a:p>
            <a:pPr marL="411480" eaLnBrk="1" fontAlgn="auto" hangingPunct="1">
              <a:spcAft>
                <a:spcPts val="0"/>
              </a:spcAft>
              <a:buFont typeface="Wingdings"/>
              <a:buNone/>
              <a:defRPr/>
            </a:pPr>
            <a:r>
              <a:rPr lang="hu-HU" b="1" dirty="0" smtClean="0">
                <a:solidFill>
                  <a:srgbClr val="FF3300"/>
                </a:solidFill>
                <a:effectLst>
                  <a:outerShdw blurRad="38100" dist="38100" dir="2700000" algn="tl">
                    <a:srgbClr val="FFFFFF"/>
                  </a:outerShdw>
                </a:effectLst>
              </a:rPr>
              <a:t>HAV és HBV</a:t>
            </a:r>
            <a:r>
              <a:rPr lang="hu-HU" b="1" dirty="0" smtClean="0"/>
              <a:t> </a:t>
            </a:r>
            <a:r>
              <a:rPr lang="hu-HU" sz="2800" b="1" dirty="0" smtClean="0">
                <a:solidFill>
                  <a:srgbClr val="FF3300"/>
                </a:solidFill>
                <a:effectLst>
                  <a:outerShdw blurRad="38100" dist="38100" dir="2700000" algn="tl">
                    <a:srgbClr val="FFFFFF"/>
                  </a:outerShdw>
                </a:effectLst>
              </a:rPr>
              <a:t>VÉDŐOLTÁS a LEGFONTOSABB</a:t>
            </a:r>
          </a:p>
          <a:p>
            <a:pPr marL="411480" eaLnBrk="1" fontAlgn="auto" hangingPunct="1">
              <a:spcAft>
                <a:spcPts val="0"/>
              </a:spcAft>
              <a:buFont typeface="Wingdings"/>
              <a:buNone/>
              <a:defRPr/>
            </a:pPr>
            <a:r>
              <a:rPr lang="hu-HU" sz="2800" b="1" dirty="0" smtClean="0">
                <a:solidFill>
                  <a:srgbClr val="FFFF00"/>
                </a:solidFill>
                <a:effectLst>
                  <a:outerShdw blurRad="38100" dist="38100" dir="2700000" algn="tl">
                    <a:srgbClr val="FFFFFF"/>
                  </a:outerShdw>
                </a:effectLst>
              </a:rPr>
              <a:t>TERHESEK MEGELŐZŐ KEZELÉSE: </a:t>
            </a:r>
            <a:r>
              <a:rPr lang="en-US" sz="2800" b="1" dirty="0" smtClean="0">
                <a:solidFill>
                  <a:srgbClr val="FFFF00"/>
                </a:solidFill>
                <a:effectLst>
                  <a:outerShdw blurRad="38100" dist="38100" dir="2700000" algn="tl">
                    <a:srgbClr val="FFFFFF"/>
                  </a:outerShdw>
                </a:effectLst>
              </a:rPr>
              <a:t> fixed-dose </a:t>
            </a:r>
            <a:r>
              <a:rPr lang="en-US" sz="2800" b="1" dirty="0" err="1" smtClean="0">
                <a:solidFill>
                  <a:srgbClr val="FFFF00"/>
                </a:solidFill>
                <a:effectLst>
                  <a:outerShdw blurRad="38100" dist="38100" dir="2700000" algn="tl">
                    <a:srgbClr val="FFFFFF"/>
                  </a:outerShdw>
                </a:effectLst>
              </a:rPr>
              <a:t>lopinavir</a:t>
            </a:r>
            <a:r>
              <a:rPr lang="en-US" sz="2800" b="1" dirty="0" smtClean="0">
                <a:solidFill>
                  <a:srgbClr val="FFFF00"/>
                </a:solidFill>
                <a:effectLst>
                  <a:outerShdw blurRad="38100" dist="38100" dir="2700000" algn="tl">
                    <a:srgbClr val="FFFFFF"/>
                  </a:outerShdw>
                </a:effectLst>
              </a:rPr>
              <a:t>/</a:t>
            </a:r>
            <a:r>
              <a:rPr lang="en-US" sz="2800" b="1" dirty="0" err="1" smtClean="0">
                <a:solidFill>
                  <a:srgbClr val="FFFF00"/>
                </a:solidFill>
                <a:effectLst>
                  <a:outerShdw blurRad="38100" dist="38100" dir="2700000" algn="tl">
                    <a:srgbClr val="FFFFFF"/>
                  </a:outerShdw>
                </a:effectLst>
              </a:rPr>
              <a:t>ritonavir</a:t>
            </a:r>
            <a:r>
              <a:rPr lang="en-US" sz="2800" b="1" dirty="0" smtClean="0">
                <a:solidFill>
                  <a:srgbClr val="FFFF00"/>
                </a:solidFill>
                <a:effectLst>
                  <a:outerShdw blurRad="38100" dist="38100" dir="2700000" algn="tl">
                    <a:srgbClr val="FFFFFF"/>
                  </a:outerShdw>
                </a:effectLst>
              </a:rPr>
              <a:t> (n = 33) or </a:t>
            </a:r>
            <a:r>
              <a:rPr lang="en-US" sz="2800" b="1" dirty="0" err="1" smtClean="0">
                <a:solidFill>
                  <a:srgbClr val="FFFF00"/>
                </a:solidFill>
                <a:effectLst>
                  <a:outerShdw blurRad="38100" dist="38100" dir="2700000" algn="tl">
                    <a:srgbClr val="FFFFFF"/>
                  </a:outerShdw>
                </a:effectLst>
              </a:rPr>
              <a:t>ritonavir</a:t>
            </a:r>
            <a:r>
              <a:rPr lang="en-US" sz="2800" b="1" dirty="0" smtClean="0">
                <a:solidFill>
                  <a:srgbClr val="FFFF00"/>
                </a:solidFill>
                <a:effectLst>
                  <a:outerShdw blurRad="38100" dist="38100" dir="2700000" algn="tl">
                    <a:srgbClr val="FFFFFF"/>
                  </a:outerShdw>
                </a:effectLst>
              </a:rPr>
              <a:t>-boosted </a:t>
            </a:r>
            <a:r>
              <a:rPr lang="en-US" sz="2800" b="1" dirty="0" err="1" smtClean="0">
                <a:solidFill>
                  <a:srgbClr val="FFFF00"/>
                </a:solidFill>
                <a:effectLst>
                  <a:outerShdw blurRad="38100" dist="38100" dir="2700000" algn="tl">
                    <a:srgbClr val="FFFFFF"/>
                  </a:outerShdw>
                </a:effectLst>
              </a:rPr>
              <a:t>saquinavir</a:t>
            </a:r>
            <a:r>
              <a:rPr lang="en-US" sz="2800" b="1" dirty="0" smtClean="0">
                <a:solidFill>
                  <a:srgbClr val="FFFF00"/>
                </a:solidFill>
                <a:effectLst>
                  <a:outerShdw blurRad="38100" dist="38100" dir="2700000" algn="tl">
                    <a:srgbClr val="FFFFFF"/>
                  </a:outerShdw>
                </a:effectLst>
              </a:rPr>
              <a:t> (n = 7) and a backbone consisting of 2 nucleoside reverse-transcriptase inhibitors </a:t>
            </a:r>
            <a:endParaRPr lang="hu-HU" sz="2800" b="1" dirty="0" smtClean="0">
              <a:solidFill>
                <a:srgbClr val="FFFF00"/>
              </a:solidFill>
              <a:effectLst>
                <a:outerShdw blurRad="38100" dist="38100" dir="2700000" algn="tl">
                  <a:srgbClr val="FFFFFF"/>
                </a:outerShdw>
              </a:effectLst>
            </a:endParaRPr>
          </a:p>
          <a:p>
            <a:pPr marL="411480" eaLnBrk="1" fontAlgn="auto" hangingPunct="1">
              <a:spcAft>
                <a:spcPts val="0"/>
              </a:spcAft>
              <a:buFont typeface="Wingdings" pitchFamily="2" charset="2"/>
              <a:buNone/>
              <a:defRPr/>
            </a:pPr>
            <a:endParaRPr lang="hu-HU" sz="2800" b="1" dirty="0" smtClean="0">
              <a:solidFill>
                <a:srgbClr val="FF33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1989138"/>
          </a:xfrm>
        </p:spPr>
        <p:txBody>
          <a:bodyPr/>
          <a:lstStyle/>
          <a:p>
            <a:pPr>
              <a:defRPr/>
            </a:pPr>
            <a:r>
              <a:rPr lang="en-US" sz="2000"/>
              <a:t>Althaus CL, De Boer RJ.</a:t>
            </a:r>
            <a:r>
              <a:rPr lang="hu-HU" sz="2000"/>
              <a:t>:</a:t>
            </a:r>
            <a:r>
              <a:rPr lang="en-US" sz="2000"/>
              <a:t> Intracellular transactivation of HIV can account for the decelerating decay of virus load during drug therapy.</a:t>
            </a:r>
            <a:r>
              <a:rPr lang="hu-HU" sz="2000"/>
              <a:t> </a:t>
            </a:r>
            <a:r>
              <a:rPr lang="en-US" sz="2000"/>
              <a:t>Mol Syst Biol. 2010;6:348.</a:t>
            </a:r>
            <a:r>
              <a:rPr lang="hu-HU" sz="2000"/>
              <a:t/>
            </a:r>
            <a:br>
              <a:rPr lang="hu-HU" sz="2000"/>
            </a:br>
            <a:r>
              <a:rPr lang="hu-HU" sz="2000"/>
              <a:t/>
            </a:r>
            <a:br>
              <a:rPr lang="hu-HU" sz="2000"/>
            </a:br>
            <a:r>
              <a:rPr lang="hu-HU" sz="2000" b="1">
                <a:solidFill>
                  <a:srgbClr val="FFFF00"/>
                </a:solidFill>
              </a:rPr>
              <a:t>A FERTŐZÖTT SEJTEN BELÜLI TRANSZAKTIVÁCIÓT KI LEHET HASZNÁLNI A GYÓGYSZERES KEZELÉS IDEJÉN A VÍRUSTERHELÉS CSÖKKENTÉSÉRE. (r=GÁTLÓDIK AZ AKTIVÁLÓDÁS)</a:t>
            </a:r>
            <a:endParaRPr lang="hu-HU" sz="2000"/>
          </a:p>
        </p:txBody>
      </p:sp>
      <p:pic>
        <p:nvPicPr>
          <p:cNvPr id="88067" name="Picture 3"/>
          <p:cNvPicPr>
            <a:picLocks noGrp="1" noChangeAspect="1" noChangeArrowheads="1"/>
          </p:cNvPicPr>
          <p:nvPr>
            <p:ph sz="half" idx="1"/>
          </p:nvPr>
        </p:nvPicPr>
        <p:blipFill>
          <a:blip r:embed="rId2" cstate="print"/>
          <a:srcRect/>
          <a:stretch>
            <a:fillRect/>
          </a:stretch>
        </p:blipFill>
        <p:spPr>
          <a:xfrm>
            <a:off x="395288" y="2060575"/>
            <a:ext cx="4038600" cy="4530725"/>
          </a:xfrm>
        </p:spPr>
      </p:pic>
      <p:pic>
        <p:nvPicPr>
          <p:cNvPr id="88068" name="Picture 4"/>
          <p:cNvPicPr>
            <a:picLocks noGrp="1" noChangeAspect="1" noChangeArrowheads="1"/>
          </p:cNvPicPr>
          <p:nvPr>
            <p:ph sz="half" idx="2"/>
          </p:nvPr>
        </p:nvPicPr>
        <p:blipFill>
          <a:blip r:embed="rId3" cstate="print"/>
          <a:srcRect/>
          <a:stretch>
            <a:fillRect/>
          </a:stretch>
        </p:blipFill>
        <p:spPr>
          <a:xfrm>
            <a:off x="4643438" y="2133600"/>
            <a:ext cx="4038600" cy="4530725"/>
          </a:xfrm>
        </p:spPr>
      </p:pic>
      <p:sp>
        <p:nvSpPr>
          <p:cNvPr id="88069" name="Text Box 5"/>
          <p:cNvSpPr txBox="1">
            <a:spLocks noChangeArrowheads="1"/>
          </p:cNvSpPr>
          <p:nvPr/>
        </p:nvSpPr>
        <p:spPr bwMode="auto">
          <a:xfrm>
            <a:off x="2700338" y="3736975"/>
            <a:ext cx="719137" cy="366713"/>
          </a:xfrm>
          <a:prstGeom prst="rect">
            <a:avLst/>
          </a:prstGeom>
          <a:noFill/>
          <a:ln w="9525">
            <a:noFill/>
            <a:miter lim="800000"/>
            <a:headEnd/>
            <a:tailEnd/>
          </a:ln>
        </p:spPr>
        <p:txBody>
          <a:bodyPr>
            <a:spAutoFit/>
          </a:bodyPr>
          <a:lstStyle/>
          <a:p>
            <a:r>
              <a:rPr lang="hu-HU" b="1">
                <a:solidFill>
                  <a:schemeClr val="bg2"/>
                </a:solidFill>
              </a:rPr>
              <a:t>TAT</a:t>
            </a:r>
          </a:p>
        </p:txBody>
      </p:sp>
      <p:sp>
        <p:nvSpPr>
          <p:cNvPr id="88070" name="Text Box 6"/>
          <p:cNvSpPr txBox="1">
            <a:spLocks noChangeArrowheads="1"/>
          </p:cNvSpPr>
          <p:nvPr/>
        </p:nvSpPr>
        <p:spPr bwMode="auto">
          <a:xfrm>
            <a:off x="2124075" y="6092825"/>
            <a:ext cx="1511300" cy="366713"/>
          </a:xfrm>
          <a:prstGeom prst="rect">
            <a:avLst/>
          </a:prstGeom>
          <a:noFill/>
          <a:ln w="9525">
            <a:noFill/>
            <a:miter lim="800000"/>
            <a:headEnd/>
            <a:tailEnd/>
          </a:ln>
        </p:spPr>
        <p:txBody>
          <a:bodyPr>
            <a:spAutoFit/>
          </a:bodyPr>
          <a:lstStyle/>
          <a:p>
            <a:pPr>
              <a:spcBef>
                <a:spcPct val="50000"/>
              </a:spcBef>
            </a:pPr>
            <a:r>
              <a:rPr lang="hu-HU" b="1">
                <a:solidFill>
                  <a:schemeClr val="bg2"/>
                </a:solidFill>
              </a:rPr>
              <a:t>LÁTENCIA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Grp="1" noChangeAspect="1" noChangeArrowheads="1"/>
          </p:cNvPicPr>
          <p:nvPr>
            <p:ph/>
          </p:nvPr>
        </p:nvPicPr>
        <p:blipFill>
          <a:blip r:embed="rId3" cstate="print"/>
          <a:srcRect/>
          <a:stretch>
            <a:fillRect/>
          </a:stretch>
        </p:blipFill>
        <p:spPr>
          <a:xfrm>
            <a:off x="468313" y="115888"/>
            <a:ext cx="8229600" cy="5853112"/>
          </a:xfrm>
        </p:spPr>
      </p:pic>
      <p:sp>
        <p:nvSpPr>
          <p:cNvPr id="89091" name="Text Box 3"/>
          <p:cNvSpPr txBox="1">
            <a:spLocks noChangeArrowheads="1"/>
          </p:cNvSpPr>
          <p:nvPr/>
        </p:nvSpPr>
        <p:spPr bwMode="auto">
          <a:xfrm>
            <a:off x="900113" y="0"/>
            <a:ext cx="7704137" cy="366713"/>
          </a:xfrm>
          <a:prstGeom prst="rect">
            <a:avLst/>
          </a:prstGeom>
          <a:solidFill>
            <a:schemeClr val="bg2"/>
          </a:solidFill>
          <a:ln w="9525">
            <a:noFill/>
            <a:miter lim="800000"/>
            <a:headEnd/>
            <a:tailEnd/>
          </a:ln>
        </p:spPr>
        <p:txBody>
          <a:bodyPr>
            <a:spAutoFit/>
          </a:bodyPr>
          <a:lstStyle/>
          <a:p>
            <a:pPr>
              <a:spcBef>
                <a:spcPct val="50000"/>
              </a:spcBef>
            </a:pPr>
            <a:r>
              <a:rPr lang="hu-HU">
                <a:latin typeface="Tahoma" pitchFamily="34" charset="0"/>
              </a:rPr>
              <a:t>RNAi latency				siRNA-based latency</a:t>
            </a:r>
          </a:p>
        </p:txBody>
      </p:sp>
      <p:sp>
        <p:nvSpPr>
          <p:cNvPr id="89092" name="Text Box 4"/>
          <p:cNvSpPr txBox="1">
            <a:spLocks noChangeArrowheads="1"/>
          </p:cNvSpPr>
          <p:nvPr/>
        </p:nvSpPr>
        <p:spPr bwMode="auto">
          <a:xfrm>
            <a:off x="900113" y="2051050"/>
            <a:ext cx="3527425" cy="779463"/>
          </a:xfrm>
          <a:prstGeom prst="rect">
            <a:avLst/>
          </a:prstGeom>
          <a:solidFill>
            <a:schemeClr val="bg2"/>
          </a:solidFill>
          <a:ln w="9525">
            <a:noFill/>
            <a:miter lim="800000"/>
            <a:headEnd/>
            <a:tailEnd/>
          </a:ln>
        </p:spPr>
        <p:txBody>
          <a:bodyPr>
            <a:spAutoFit/>
          </a:bodyPr>
          <a:lstStyle/>
          <a:p>
            <a:pPr>
              <a:spcBef>
                <a:spcPct val="50000"/>
              </a:spcBef>
            </a:pPr>
            <a:r>
              <a:rPr lang="hu-HU">
                <a:latin typeface="Tahoma" pitchFamily="34" charset="0"/>
              </a:rPr>
              <a:t>	Ag</a:t>
            </a:r>
          </a:p>
          <a:p>
            <a:pPr>
              <a:spcBef>
                <a:spcPct val="50000"/>
              </a:spcBef>
            </a:pPr>
            <a:r>
              <a:rPr lang="hu-HU">
                <a:latin typeface="Tahoma" pitchFamily="34" charset="0"/>
              </a:rPr>
              <a:t>Post-integrational latency   PIC</a:t>
            </a:r>
          </a:p>
        </p:txBody>
      </p:sp>
      <p:sp>
        <p:nvSpPr>
          <p:cNvPr id="89093" name="Text Box 5"/>
          <p:cNvSpPr txBox="1">
            <a:spLocks noChangeArrowheads="1"/>
          </p:cNvSpPr>
          <p:nvPr/>
        </p:nvSpPr>
        <p:spPr bwMode="auto">
          <a:xfrm>
            <a:off x="1619250" y="4292600"/>
            <a:ext cx="4537075" cy="366713"/>
          </a:xfrm>
          <a:prstGeom prst="rect">
            <a:avLst/>
          </a:prstGeom>
          <a:solidFill>
            <a:schemeClr val="bg2"/>
          </a:solidFill>
          <a:ln w="9525">
            <a:noFill/>
            <a:miter lim="800000"/>
            <a:headEnd/>
            <a:tailEnd/>
          </a:ln>
        </p:spPr>
        <p:txBody>
          <a:bodyPr>
            <a:spAutoFit/>
          </a:bodyPr>
          <a:lstStyle/>
          <a:p>
            <a:pPr>
              <a:spcBef>
                <a:spcPct val="50000"/>
              </a:spcBef>
            </a:pPr>
            <a:r>
              <a:rPr lang="hu-HU">
                <a:latin typeface="Tahoma" pitchFamily="34" charset="0"/>
              </a:rPr>
              <a:t>Activation</a:t>
            </a:r>
          </a:p>
        </p:txBody>
      </p:sp>
      <p:sp>
        <p:nvSpPr>
          <p:cNvPr id="89094" name="Text Box 6"/>
          <p:cNvSpPr txBox="1">
            <a:spLocks noChangeArrowheads="1"/>
          </p:cNvSpPr>
          <p:nvPr/>
        </p:nvSpPr>
        <p:spPr bwMode="auto">
          <a:xfrm>
            <a:off x="6516688" y="5300663"/>
            <a:ext cx="2160587" cy="641350"/>
          </a:xfrm>
          <a:prstGeom prst="rect">
            <a:avLst/>
          </a:prstGeom>
          <a:solidFill>
            <a:schemeClr val="bg2"/>
          </a:solidFill>
          <a:ln w="9525">
            <a:noFill/>
            <a:miter lim="800000"/>
            <a:headEnd/>
            <a:tailEnd/>
          </a:ln>
        </p:spPr>
        <p:txBody>
          <a:bodyPr>
            <a:spAutoFit/>
          </a:bodyPr>
          <a:lstStyle/>
          <a:p>
            <a:pPr>
              <a:spcBef>
                <a:spcPct val="50000"/>
              </a:spcBef>
            </a:pPr>
            <a:r>
              <a:rPr lang="hu-HU">
                <a:latin typeface="Tahoma" pitchFamily="34" charset="0"/>
              </a:rPr>
              <a:t>Post-transcriptional latency</a:t>
            </a:r>
          </a:p>
        </p:txBody>
      </p:sp>
      <p:sp>
        <p:nvSpPr>
          <p:cNvPr id="89095" name="Text Box 7"/>
          <p:cNvSpPr txBox="1">
            <a:spLocks noChangeArrowheads="1"/>
          </p:cNvSpPr>
          <p:nvPr/>
        </p:nvSpPr>
        <p:spPr bwMode="auto">
          <a:xfrm>
            <a:off x="0" y="6021388"/>
            <a:ext cx="9144000" cy="641350"/>
          </a:xfrm>
          <a:prstGeom prst="rect">
            <a:avLst/>
          </a:prstGeom>
          <a:noFill/>
          <a:ln w="9525">
            <a:noFill/>
            <a:miter lim="800000"/>
            <a:headEnd/>
            <a:tailEnd/>
          </a:ln>
        </p:spPr>
        <p:txBody>
          <a:bodyPr>
            <a:spAutoFit/>
          </a:bodyPr>
          <a:lstStyle/>
          <a:p>
            <a:pPr>
              <a:spcBef>
                <a:spcPct val="50000"/>
              </a:spcBef>
            </a:pPr>
            <a:r>
              <a:rPr lang="hu-HU" b="1">
                <a:solidFill>
                  <a:srgbClr val="FFFF00"/>
                </a:solidFill>
              </a:rPr>
              <a:t> GÁTLÓ RNS LEHETSÉGES HATÁSA: REAKTIVÁLÓDÁS, LÁTENCIA </a:t>
            </a:r>
            <a:r>
              <a:rPr lang="hu-HU" b="1" i="1">
                <a:solidFill>
                  <a:srgbClr val="FFFF00"/>
                </a:solidFill>
              </a:rPr>
              <a:t>in vitro </a:t>
            </a:r>
            <a:r>
              <a:rPr lang="hu-HU" b="1">
                <a:solidFill>
                  <a:srgbClr val="FFFF00"/>
                </a:solidFill>
              </a:rPr>
              <a:t>jól működnek a rendszerek MA MÉG A BETEGEKBE VALÓ BEJUTTATAS A GOND</a:t>
            </a:r>
            <a:endParaRPr lang="hu-HU" b="1" i="1">
              <a:solidFill>
                <a:srgbClr val="FFFF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85800" y="76200"/>
            <a:ext cx="7772400" cy="1143000"/>
          </a:xfrm>
        </p:spPr>
        <p:txBody>
          <a:bodyPr/>
          <a:lstStyle/>
          <a:p>
            <a:pPr eaLnBrk="1" fontAlgn="auto" hangingPunct="1">
              <a:spcAft>
                <a:spcPts val="0"/>
              </a:spcAft>
              <a:defRPr/>
            </a:pPr>
            <a:r>
              <a:rPr lang="en-US" b="1" smtClean="0">
                <a:solidFill>
                  <a:schemeClr val="tx2">
                    <a:satMod val="200000"/>
                  </a:schemeClr>
                </a:solidFill>
              </a:rPr>
              <a:t>The cannabinoid system</a:t>
            </a:r>
            <a:endParaRPr lang="en-US" sz="2800" b="1" smtClean="0">
              <a:solidFill>
                <a:schemeClr val="tx2">
                  <a:satMod val="200000"/>
                </a:schemeClr>
              </a:solidFill>
            </a:endParaRPr>
          </a:p>
        </p:txBody>
      </p:sp>
      <p:sp>
        <p:nvSpPr>
          <p:cNvPr id="115715" name="Rectangle 3"/>
          <p:cNvSpPr>
            <a:spLocks noGrp="1" noChangeArrowheads="1"/>
          </p:cNvSpPr>
          <p:nvPr>
            <p:ph type="body" sz="half" idx="1"/>
          </p:nvPr>
        </p:nvSpPr>
        <p:spPr>
          <a:xfrm>
            <a:off x="1143000" y="1484313"/>
            <a:ext cx="6583363" cy="1776412"/>
          </a:xfrm>
        </p:spPr>
        <p:txBody>
          <a:bodyPr>
            <a:normAutofit lnSpcReduction="10000"/>
          </a:bodyPr>
          <a:lstStyle/>
          <a:p>
            <a:pPr marL="411480" eaLnBrk="1" fontAlgn="auto" hangingPunct="1">
              <a:spcAft>
                <a:spcPts val="0"/>
              </a:spcAft>
              <a:buFont typeface="Wingdings"/>
              <a:buChar char=""/>
              <a:defRPr/>
            </a:pPr>
            <a:r>
              <a:rPr lang="hu-HU" sz="2800" dirty="0" smtClean="0">
                <a:solidFill>
                  <a:srgbClr val="FFFF00"/>
                </a:solidFill>
              </a:rPr>
              <a:t>A MARIJUANA LEGFONTOSABB PSYCHOACTIVE ALKOTÓRÉSZE A </a:t>
            </a:r>
            <a:r>
              <a:rPr lang="en-US" sz="2800" dirty="0" smtClean="0"/>
              <a:t>delta-9 </a:t>
            </a:r>
            <a:r>
              <a:rPr lang="en-US" sz="2800" dirty="0" err="1" smtClean="0"/>
              <a:t>tetrahydrocannabinol</a:t>
            </a:r>
            <a:r>
              <a:rPr lang="en-US" sz="2800" dirty="0" smtClean="0"/>
              <a:t> (THC).</a:t>
            </a:r>
            <a:endParaRPr lang="hu-HU" sz="2800" dirty="0" smtClean="0"/>
          </a:p>
          <a:p>
            <a:pPr marL="411480" eaLnBrk="1" fontAlgn="auto" hangingPunct="1">
              <a:spcAft>
                <a:spcPts val="0"/>
              </a:spcAft>
              <a:buFont typeface="Wingdings"/>
              <a:buChar char=""/>
              <a:defRPr/>
            </a:pPr>
            <a:r>
              <a:rPr lang="hu-HU" sz="2800" dirty="0" smtClean="0"/>
              <a:t>MEDVECZKY PÉTER, FLORIDA, USA</a:t>
            </a:r>
            <a:endParaRPr lang="en-US" sz="2800" dirty="0" smtClean="0"/>
          </a:p>
          <a:p>
            <a:pPr marL="411480" eaLnBrk="1" fontAlgn="auto" hangingPunct="1">
              <a:spcAft>
                <a:spcPts val="0"/>
              </a:spcAft>
              <a:buFont typeface="Wingdings"/>
              <a:buChar char=""/>
              <a:defRPr/>
            </a:pPr>
            <a:endParaRPr lang="en-US" sz="2800" dirty="0" smtClean="0"/>
          </a:p>
        </p:txBody>
      </p:sp>
      <p:pic>
        <p:nvPicPr>
          <p:cNvPr id="90116" name="Picture 4" descr="pg0220086001">
            <a:hlinkClick r:id="rId2"/>
          </p:cNvPr>
          <p:cNvPicPr>
            <a:picLocks noGrp="1" noChangeAspect="1" noChangeArrowheads="1"/>
          </p:cNvPicPr>
          <p:nvPr>
            <p:ph sz="half" idx="2"/>
          </p:nvPr>
        </p:nvPicPr>
        <p:blipFill>
          <a:blip r:embed="rId3" cstate="print"/>
          <a:srcRect/>
          <a:stretch>
            <a:fillRect/>
          </a:stretch>
        </p:blipFill>
        <p:spPr>
          <a:xfrm>
            <a:off x="1979613" y="3573463"/>
            <a:ext cx="5006975" cy="2992437"/>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THC HVS plot"/>
          <p:cNvPicPr>
            <a:picLocks noChangeAspect="1" noChangeArrowheads="1"/>
          </p:cNvPicPr>
          <p:nvPr/>
        </p:nvPicPr>
        <p:blipFill>
          <a:blip r:embed="rId2" cstate="print"/>
          <a:srcRect/>
          <a:stretch>
            <a:fillRect/>
          </a:stretch>
        </p:blipFill>
        <p:spPr bwMode="auto">
          <a:xfrm>
            <a:off x="76200" y="60325"/>
            <a:ext cx="9067800" cy="679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New KSHV inhibition"/>
          <p:cNvPicPr>
            <a:picLocks noChangeAspect="1" noChangeArrowheads="1"/>
          </p:cNvPicPr>
          <p:nvPr/>
        </p:nvPicPr>
        <p:blipFill>
          <a:blip r:embed="rId2" cstate="print"/>
          <a:srcRect/>
          <a:stretch>
            <a:fillRect/>
          </a:stretch>
        </p:blipFill>
        <p:spPr bwMode="auto">
          <a:xfrm>
            <a:off x="455613" y="1196975"/>
            <a:ext cx="8002587" cy="5661025"/>
          </a:xfrm>
          <a:prstGeom prst="rect">
            <a:avLst/>
          </a:prstGeom>
          <a:noFill/>
          <a:ln w="9525">
            <a:noFill/>
            <a:miter lim="800000"/>
            <a:headEnd/>
            <a:tailEnd/>
          </a:ln>
        </p:spPr>
      </p:pic>
      <p:sp>
        <p:nvSpPr>
          <p:cNvPr id="92163" name="Text Box 3"/>
          <p:cNvSpPr txBox="1">
            <a:spLocks noChangeArrowheads="1"/>
          </p:cNvSpPr>
          <p:nvPr/>
        </p:nvSpPr>
        <p:spPr bwMode="auto">
          <a:xfrm>
            <a:off x="179388" y="41275"/>
            <a:ext cx="9083675" cy="830263"/>
          </a:xfrm>
          <a:prstGeom prst="rect">
            <a:avLst/>
          </a:prstGeom>
          <a:noFill/>
          <a:ln w="9525">
            <a:noFill/>
            <a:miter lim="800000"/>
            <a:headEnd/>
            <a:tailEnd/>
          </a:ln>
        </p:spPr>
        <p:txBody>
          <a:bodyPr>
            <a:spAutoFit/>
          </a:bodyPr>
          <a:lstStyle/>
          <a:p>
            <a:pPr algn="ctr"/>
            <a:r>
              <a:rPr kumimoji="1" lang="hu-HU" sz="2400" b="1">
                <a:solidFill>
                  <a:srgbClr val="FFFF00"/>
                </a:solidFill>
                <a:latin typeface="Corbel" pitchFamily="34" charset="0"/>
              </a:rPr>
              <a:t>A delta 9 TETRAHYDROKANNABIOL HATÁSA A </a:t>
            </a:r>
          </a:p>
          <a:p>
            <a:pPr algn="ctr"/>
            <a:r>
              <a:rPr kumimoji="1" lang="hu-HU" sz="2400" b="1">
                <a:solidFill>
                  <a:srgbClr val="FFFF00"/>
                </a:solidFill>
                <a:latin typeface="Corbel" pitchFamily="34" charset="0"/>
              </a:rPr>
              <a:t>KAPOSI SARCOMA HERPESVÍRUS SZAPORODÁSÁRA</a:t>
            </a:r>
            <a:endParaRPr kumimoji="1" lang="en-US" sz="2400" b="1">
              <a:solidFill>
                <a:srgbClr val="FFFF00"/>
              </a:solidFill>
              <a:latin typeface="Corbel" pitchFamily="34" charset="0"/>
            </a:endParaRPr>
          </a:p>
        </p:txBody>
      </p:sp>
      <p:sp>
        <p:nvSpPr>
          <p:cNvPr id="92164" name="TextBox 3"/>
          <p:cNvSpPr txBox="1">
            <a:spLocks noChangeArrowheads="1"/>
          </p:cNvSpPr>
          <p:nvPr/>
        </p:nvSpPr>
        <p:spPr bwMode="auto">
          <a:xfrm>
            <a:off x="5795963" y="4508500"/>
            <a:ext cx="2663825" cy="647700"/>
          </a:xfrm>
          <a:prstGeom prst="rect">
            <a:avLst/>
          </a:prstGeom>
          <a:solidFill>
            <a:schemeClr val="tx1"/>
          </a:solidFill>
          <a:ln w="9525">
            <a:noFill/>
            <a:miter lim="800000"/>
            <a:headEnd/>
            <a:tailEnd/>
          </a:ln>
        </p:spPr>
        <p:txBody>
          <a:bodyPr>
            <a:spAutoFit/>
          </a:bodyPr>
          <a:lstStyle/>
          <a:p>
            <a:r>
              <a:rPr lang="hu-HU" b="1">
                <a:solidFill>
                  <a:srgbClr val="FF0000"/>
                </a:solidFill>
              </a:rPr>
              <a:t>A LÁTENS KSHV CIRKULÁRIS DNS-E</a:t>
            </a:r>
          </a:p>
        </p:txBody>
      </p:sp>
      <p:sp>
        <p:nvSpPr>
          <p:cNvPr id="92165" name="TextBox 4"/>
          <p:cNvSpPr txBox="1">
            <a:spLocks noChangeArrowheads="1"/>
          </p:cNvSpPr>
          <p:nvPr/>
        </p:nvSpPr>
        <p:spPr bwMode="auto">
          <a:xfrm>
            <a:off x="5795963" y="6021388"/>
            <a:ext cx="2592387" cy="646112"/>
          </a:xfrm>
          <a:prstGeom prst="rect">
            <a:avLst/>
          </a:prstGeom>
          <a:noFill/>
          <a:ln w="9525">
            <a:noFill/>
            <a:miter lim="800000"/>
            <a:headEnd/>
            <a:tailEnd/>
          </a:ln>
        </p:spPr>
        <p:txBody>
          <a:bodyPr>
            <a:spAutoFit/>
          </a:bodyPr>
          <a:lstStyle/>
          <a:p>
            <a:r>
              <a:rPr lang="hu-HU" b="1">
                <a:solidFill>
                  <a:srgbClr val="FF0000"/>
                </a:solidFill>
              </a:rPr>
              <a:t>A REPLIKÁLÓDÓ LINEÁRIS DNS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68313" y="188913"/>
            <a:ext cx="8134350" cy="5040312"/>
          </a:xfrm>
          <a:prstGeom prst="rect">
            <a:avLst/>
          </a:prstGeom>
          <a:noFill/>
          <a:ln w="9525">
            <a:noFill/>
            <a:miter lim="800000"/>
            <a:headEnd/>
            <a:tailEnd/>
          </a:ln>
        </p:spPr>
      </p:pic>
      <p:sp>
        <p:nvSpPr>
          <p:cNvPr id="23555" name="Rectangle 2"/>
          <p:cNvSpPr>
            <a:spLocks noChangeArrowheads="1"/>
          </p:cNvSpPr>
          <p:nvPr/>
        </p:nvSpPr>
        <p:spPr bwMode="auto">
          <a:xfrm>
            <a:off x="0" y="5287963"/>
            <a:ext cx="9144000" cy="1570037"/>
          </a:xfrm>
          <a:prstGeom prst="rect">
            <a:avLst/>
          </a:prstGeom>
          <a:noFill/>
          <a:ln w="9525">
            <a:noFill/>
            <a:miter lim="800000"/>
            <a:headEnd/>
            <a:tailEnd/>
          </a:ln>
        </p:spPr>
        <p:txBody>
          <a:bodyPr>
            <a:spAutoFit/>
          </a:bodyPr>
          <a:lstStyle/>
          <a:p>
            <a:r>
              <a:rPr lang="hu-HU" sz="1600">
                <a:latin typeface="Corbel" pitchFamily="34" charset="0"/>
              </a:rPr>
              <a:t>Korábban még nem kezelt hepatitis C 1-es genotípusával fertőzött (G1) betegek pegilált interferon+ribavirin (PR) kezelésének algoritmusa. Jelölések: : HCV-PCR-vizsgálat időpontja; ≤400 000 és &gt;400 000: kiinduló vírustiter, IU/ml egységben. Vírustiter követése: … hét </a:t>
            </a:r>
            <a:r>
              <a:rPr lang="hu-HU" sz="1600" b="1">
                <a:latin typeface="Corbel" pitchFamily="34" charset="0"/>
              </a:rPr>
              <a:t>+: HCV-RNS </a:t>
            </a:r>
            <a:r>
              <a:rPr lang="hu-HU" sz="1600">
                <a:latin typeface="Corbel" pitchFamily="34" charset="0"/>
              </a:rPr>
              <a:t>az adott héten kimutatható; … hét </a:t>
            </a:r>
            <a:r>
              <a:rPr lang="hu-HU" sz="1600" b="1">
                <a:latin typeface="Corbel" pitchFamily="34" charset="0"/>
              </a:rPr>
              <a:t>– : HCV-RNS az adott héten nem mutatható ki; 1 log: HCV-RNS-titer változása log10 értékben kifejezve. Rövidítések: </a:t>
            </a:r>
            <a:r>
              <a:rPr lang="hu-HU" sz="1600">
                <a:latin typeface="Corbel" pitchFamily="34" charset="0"/>
              </a:rPr>
              <a:t>Peg-IFN+RBV kettős kezelés </a:t>
            </a:r>
            <a:r>
              <a:rPr lang="hu-HU" sz="1600" i="1">
                <a:latin typeface="Corbel" pitchFamily="34" charset="0"/>
              </a:rPr>
              <a:t>(PR); HCV G1 ellen direkt ható proteázgátló antivirális szer (PI)</a:t>
            </a:r>
            <a:endParaRPr lang="hu-HU" sz="1600">
              <a:latin typeface="Corbel" pitchFamily="34" charset="0"/>
            </a:endParaRPr>
          </a:p>
        </p:txBody>
      </p:sp>
      <p:sp>
        <p:nvSpPr>
          <p:cNvPr id="6" name="5-Point Star 5"/>
          <p:cNvSpPr/>
          <p:nvPr/>
        </p:nvSpPr>
        <p:spPr>
          <a:xfrm>
            <a:off x="5148263" y="5589588"/>
            <a:ext cx="215900"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Grp="1" noChangeAspect="1" noChangeArrowheads="1"/>
          </p:cNvPicPr>
          <p:nvPr>
            <p:ph/>
          </p:nvPr>
        </p:nvPicPr>
        <p:blipFill>
          <a:blip r:embed="rId2" cstate="print"/>
          <a:srcRect/>
          <a:stretch>
            <a:fillRect/>
          </a:stretch>
        </p:blipFill>
        <p:spPr/>
      </p:pic>
      <p:sp>
        <p:nvSpPr>
          <p:cNvPr id="93187" name="Text Box 5"/>
          <p:cNvSpPr txBox="1">
            <a:spLocks noChangeArrowheads="1"/>
          </p:cNvSpPr>
          <p:nvPr/>
        </p:nvSpPr>
        <p:spPr bwMode="auto">
          <a:xfrm>
            <a:off x="395288" y="6092825"/>
            <a:ext cx="8748712" cy="923925"/>
          </a:xfrm>
          <a:prstGeom prst="rect">
            <a:avLst/>
          </a:prstGeom>
          <a:solidFill>
            <a:schemeClr val="bg1"/>
          </a:solidFill>
          <a:ln w="9525">
            <a:noFill/>
            <a:miter lim="800000"/>
            <a:headEnd/>
            <a:tailEnd/>
          </a:ln>
        </p:spPr>
        <p:txBody>
          <a:bodyPr>
            <a:spAutoFit/>
          </a:bodyPr>
          <a:lstStyle/>
          <a:p>
            <a:pPr>
              <a:spcBef>
                <a:spcPct val="50000"/>
              </a:spcBef>
            </a:pPr>
            <a:r>
              <a:rPr lang="hu-HU">
                <a:latin typeface="Corbel" pitchFamily="34" charset="0"/>
              </a:rPr>
              <a:t>Zhang L, Wang G, Hou W, Li P, Dulin A, Bonkovsky HL.: Contemporary clinical research of traditional Chinese medicines for chronic hepatitis B in China: an analytical review. Hepatology. 2010 Feb;51(2):690-8. Review.</a:t>
            </a:r>
          </a:p>
        </p:txBody>
      </p:sp>
      <p:sp>
        <p:nvSpPr>
          <p:cNvPr id="93188" name="Text Box 6"/>
          <p:cNvSpPr txBox="1">
            <a:spLocks noChangeArrowheads="1"/>
          </p:cNvSpPr>
          <p:nvPr/>
        </p:nvSpPr>
        <p:spPr bwMode="auto">
          <a:xfrm>
            <a:off x="6659563" y="466725"/>
            <a:ext cx="1944687" cy="336550"/>
          </a:xfrm>
          <a:prstGeom prst="rect">
            <a:avLst/>
          </a:prstGeom>
          <a:noFill/>
          <a:ln w="9525">
            <a:noFill/>
            <a:miter lim="800000"/>
            <a:headEnd/>
            <a:tailEnd/>
          </a:ln>
        </p:spPr>
        <p:txBody>
          <a:bodyPr>
            <a:spAutoFit/>
          </a:bodyPr>
          <a:lstStyle/>
          <a:p>
            <a:pPr>
              <a:spcBef>
                <a:spcPct val="50000"/>
              </a:spcBef>
            </a:pPr>
            <a:r>
              <a:rPr lang="hu-HU" b="1">
                <a:solidFill>
                  <a:srgbClr val="FF0066"/>
                </a:solidFill>
                <a:latin typeface="Corbel" pitchFamily="34" charset="0"/>
              </a:rPr>
              <a:t>RESVERATROL</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p:nvPr>
        </p:nvSpPr>
        <p:spPr>
          <a:xfrm>
            <a:off x="457200" y="277813"/>
            <a:ext cx="8229600" cy="6319837"/>
          </a:xfrm>
        </p:spPr>
        <p:txBody>
          <a:bodyPr>
            <a:normAutofit lnSpcReduction="10000"/>
          </a:bodyPr>
          <a:lstStyle/>
          <a:p>
            <a:pPr marL="411480" eaLnBrk="1" fontAlgn="auto" hangingPunct="1">
              <a:spcAft>
                <a:spcPts val="0"/>
              </a:spcAft>
              <a:buFont typeface="Wingdings"/>
              <a:buChar char=""/>
              <a:defRPr/>
            </a:pPr>
            <a:endParaRPr lang="hu-HU" sz="1600" b="1" dirty="0" smtClean="0"/>
          </a:p>
          <a:p>
            <a:pPr marL="411480" eaLnBrk="1" fontAlgn="auto" hangingPunct="1">
              <a:spcAft>
                <a:spcPts val="0"/>
              </a:spcAft>
              <a:buFont typeface="Wingdings"/>
              <a:buChar char=""/>
              <a:defRPr/>
            </a:pPr>
            <a:r>
              <a:rPr lang="hu-HU" sz="1600" b="1" i="1" dirty="0" smtClean="0">
                <a:solidFill>
                  <a:srgbClr val="FFFF00"/>
                </a:solidFill>
                <a:effectLst>
                  <a:outerShdw blurRad="38100" dist="38100" dir="2700000" algn="tl">
                    <a:srgbClr val="FFFFFF"/>
                  </a:outerShdw>
                </a:effectLst>
              </a:rPr>
              <a:t>Astragalus</a:t>
            </a:r>
          </a:p>
          <a:p>
            <a:pPr marL="411480" eaLnBrk="1" fontAlgn="auto" hangingPunct="1">
              <a:spcAft>
                <a:spcPts val="0"/>
              </a:spcAft>
              <a:buFont typeface="Wingdings"/>
              <a:buChar char=""/>
              <a:defRPr/>
            </a:pPr>
            <a:r>
              <a:rPr lang="hu-HU" sz="1600" b="1" dirty="0" smtClean="0"/>
              <a:t>POLISZACCHARIDÁK	interferon indukció, HBV DNS csökkenté interferon 			hatás fokozás</a:t>
            </a:r>
          </a:p>
          <a:p>
            <a:pPr marL="411480" eaLnBrk="1" fontAlgn="auto" hangingPunct="1">
              <a:spcAft>
                <a:spcPts val="0"/>
              </a:spcAft>
              <a:buFont typeface="Wingdings"/>
              <a:buChar char=""/>
              <a:defRPr/>
            </a:pPr>
            <a:r>
              <a:rPr lang="hu-HU" sz="1600" b="1" i="1" dirty="0" smtClean="0">
                <a:solidFill>
                  <a:srgbClr val="FFFF00"/>
                </a:solidFill>
                <a:effectLst>
                  <a:outerShdw blurRad="38100" dist="38100" dir="2700000" algn="tl">
                    <a:srgbClr val="FFFFFF"/>
                  </a:outerShdw>
                </a:effectLst>
              </a:rPr>
              <a:t>Polygonum cuspidatum</a:t>
            </a:r>
          </a:p>
          <a:p>
            <a:pPr marL="411480" eaLnBrk="1" fontAlgn="auto" hangingPunct="1">
              <a:spcAft>
                <a:spcPts val="0"/>
              </a:spcAft>
              <a:buFont typeface="Wingdings"/>
              <a:buChar char=""/>
              <a:defRPr/>
            </a:pPr>
            <a:r>
              <a:rPr lang="hu-HU" sz="1600" b="1" dirty="0" smtClean="0"/>
              <a:t>RESVERATROL	oxdativ stressz csökkentés, apoptózis indukció HBV 			DNS csökkentés </a:t>
            </a:r>
            <a:r>
              <a:rPr lang="hu-HU" sz="1600" b="1" i="1" dirty="0" smtClean="0"/>
              <a:t>in vitro</a:t>
            </a:r>
          </a:p>
          <a:p>
            <a:pPr marL="411480" eaLnBrk="1" fontAlgn="auto" hangingPunct="1">
              <a:spcAft>
                <a:spcPts val="0"/>
              </a:spcAft>
              <a:buFont typeface="Wingdings"/>
              <a:buChar char=""/>
              <a:defRPr/>
            </a:pPr>
            <a:r>
              <a:rPr lang="hu-HU" sz="1600" b="1" i="1" dirty="0" smtClean="0">
                <a:solidFill>
                  <a:srgbClr val="FFFF00"/>
                </a:solidFill>
                <a:effectLst>
                  <a:outerShdw blurRad="38100" dist="38100" dir="2700000" algn="tl">
                    <a:srgbClr val="FFFFFF"/>
                  </a:outerShdw>
                </a:effectLst>
              </a:rPr>
              <a:t>Radix et rhisoma rhei	</a:t>
            </a:r>
            <a:r>
              <a:rPr lang="hu-HU" sz="1600" b="1" dirty="0" smtClean="0"/>
              <a:t>(alkoholos kivonat)</a:t>
            </a:r>
          </a:p>
          <a:p>
            <a:pPr marL="411480" eaLnBrk="1" fontAlgn="auto" hangingPunct="1">
              <a:spcAft>
                <a:spcPts val="0"/>
              </a:spcAft>
              <a:buFont typeface="Wingdings"/>
              <a:buChar char=""/>
              <a:defRPr/>
            </a:pPr>
            <a:r>
              <a:rPr lang="hu-HU" sz="1600" b="1" dirty="0" smtClean="0"/>
              <a:t>Emodin és anthraquinon chrisophanol-8-O-</a:t>
            </a:r>
            <a:r>
              <a:rPr lang="el-GR" sz="1600" b="1" dirty="0" smtClean="0">
                <a:cs typeface="Arial" pitchFamily="34" charset="0"/>
              </a:rPr>
              <a:t>β</a:t>
            </a:r>
            <a:r>
              <a:rPr lang="hu-HU" sz="1600" b="1" dirty="0" smtClean="0">
                <a:cs typeface="Arial" pitchFamily="34" charset="0"/>
              </a:rPr>
              <a:t>-D-glykozid</a:t>
            </a: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				</a:t>
            </a:r>
            <a:r>
              <a:rPr lang="hu-HU" sz="1600" b="1" dirty="0" smtClean="0">
                <a:cs typeface="Arial" pitchFamily="34" charset="0"/>
              </a:rPr>
              <a:t>DNS-plimeráz gátlás kacsa modellben</a:t>
            </a:r>
          </a:p>
          <a:p>
            <a:pPr marL="411480" eaLnBrk="1" fontAlgn="auto" hangingPunct="1">
              <a:spcAft>
                <a:spcPts val="0"/>
              </a:spcAft>
              <a:buFont typeface="Wingdings" pitchFamily="2" charset="2"/>
              <a:buNone/>
              <a:defRPr/>
            </a:pPr>
            <a:r>
              <a:rPr lang="hu-HU" sz="1600" b="1" dirty="0" smtClean="0">
                <a:cs typeface="Arial" pitchFamily="34" charset="0"/>
              </a:rPr>
              <a:t>				in vitro HBsAg  és HB-eAg csökkentés</a:t>
            </a: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	Phyllantus urinaris (Euphorbiaceae)</a:t>
            </a:r>
          </a:p>
          <a:p>
            <a:pPr marL="411480" eaLnBrk="1" fontAlgn="auto" hangingPunct="1">
              <a:spcAft>
                <a:spcPts val="0"/>
              </a:spcAft>
              <a:buFont typeface="Wingdings" pitchFamily="2" charset="2"/>
              <a:buNone/>
              <a:defRPr/>
            </a:pPr>
            <a:r>
              <a:rPr lang="hu-HU" sz="1600" b="1" dirty="0" smtClean="0">
                <a:cs typeface="Arial" pitchFamily="34" charset="0"/>
              </a:rPr>
              <a:t>	Alkaloidák és flavonoidok	Csökkenti a HBV transkripciót </a:t>
            </a:r>
            <a:r>
              <a:rPr lang="hu-HU" sz="1600" b="1" i="1" dirty="0" smtClean="0">
                <a:cs typeface="Arial" pitchFamily="34" charset="0"/>
              </a:rPr>
              <a:t>in vitro </a:t>
            </a:r>
            <a:r>
              <a:rPr lang="hu-HU" sz="1600" b="1" dirty="0" smtClean="0">
                <a:cs typeface="Arial" pitchFamily="34" charset="0"/>
              </a:rPr>
              <a:t>transzgén egerek immuntoleranciáját csökkentik</a:t>
            </a:r>
          </a:p>
          <a:p>
            <a:pPr marL="411480" eaLnBrk="1" fontAlgn="auto" hangingPunct="1">
              <a:spcAft>
                <a:spcPts val="0"/>
              </a:spcAft>
              <a:buFont typeface="Wingdings" pitchFamily="2" charset="2"/>
              <a:buNone/>
              <a:defRPr/>
            </a:pPr>
            <a:endParaRPr lang="hu-HU" sz="1600" b="1" i="1" dirty="0" smtClean="0">
              <a:solidFill>
                <a:srgbClr val="FFFF00"/>
              </a:solidFill>
              <a:effectLst>
                <a:outerShdw blurRad="38100" dist="38100" dir="2700000" algn="tl">
                  <a:srgbClr val="FFFFFF"/>
                </a:outerShdw>
              </a:effectLst>
              <a:cs typeface="Arial" pitchFamily="34" charset="0"/>
            </a:endParaRP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ARTEMISIA FAJOK </a:t>
            </a:r>
            <a:r>
              <a:rPr lang="hu-HU" sz="1600" b="1" i="1" smtClean="0">
                <a:solidFill>
                  <a:srgbClr val="FFFF00"/>
                </a:solidFill>
                <a:effectLst>
                  <a:outerShdw blurRad="38100" dist="38100" dir="2700000" algn="tl">
                    <a:srgbClr val="FFFFFF"/>
                  </a:outerShdw>
                </a:effectLst>
                <a:cs typeface="Arial" pitchFamily="34" charset="0"/>
              </a:rPr>
              <a:t>NEM SZEREPELNEK az előző </a:t>
            </a:r>
            <a:endParaRPr lang="hu-HU" sz="1600" b="1" i="1" dirty="0" smtClean="0">
              <a:solidFill>
                <a:srgbClr val="FFFF00"/>
              </a:solidFill>
              <a:effectLst>
                <a:outerShdw blurRad="38100" dist="38100" dir="2700000" algn="tl">
                  <a:srgbClr val="FFFFFF"/>
                </a:outerShdw>
              </a:effectLst>
              <a:cs typeface="Arial" pitchFamily="34" charset="0"/>
            </a:endParaRP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AZ ÁBRÁN, DE A BELŐLÜK KÉSZÍTETT </a:t>
            </a: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„ARTEMISININ” szintés rendelkezik </a:t>
            </a: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Malária és vírusgátló hatással.	</a:t>
            </a:r>
          </a:p>
          <a:p>
            <a:pPr marL="411480" eaLnBrk="1" fontAlgn="auto" hangingPunct="1">
              <a:spcAft>
                <a:spcPts val="0"/>
              </a:spcAft>
              <a:buFont typeface="Wingdings" pitchFamily="2" charset="2"/>
              <a:buNone/>
              <a:defRPr/>
            </a:pPr>
            <a:r>
              <a:rPr lang="hu-HU" sz="1600" b="1" i="1" dirty="0" smtClean="0">
                <a:solidFill>
                  <a:srgbClr val="FFFF00"/>
                </a:solidFill>
                <a:effectLst>
                  <a:outerShdw blurRad="38100" dist="38100" dir="2700000" algn="tl">
                    <a:srgbClr val="FFFFFF"/>
                  </a:outerShdw>
                </a:effectLst>
                <a:cs typeface="Arial" pitchFamily="34" charset="0"/>
              </a:rPr>
              <a:t>Apoptozist okoz a fertőzött sejtekben</a:t>
            </a:r>
            <a:endParaRPr lang="el-GR" sz="1600" b="1" i="1" dirty="0" smtClean="0">
              <a:solidFill>
                <a:srgbClr val="FFFF00"/>
              </a:solidFill>
              <a:effectLst>
                <a:outerShdw blurRad="38100" dist="38100" dir="2700000" algn="tl">
                  <a:srgbClr val="FFFFFF"/>
                </a:outerShdw>
              </a:effectLst>
              <a:cs typeface="Arial" pitchFamily="34" charset="0"/>
            </a:endParaRPr>
          </a:p>
          <a:p>
            <a:pPr marL="411480" eaLnBrk="1" fontAlgn="auto" hangingPunct="1">
              <a:spcAft>
                <a:spcPts val="0"/>
              </a:spcAft>
              <a:buFont typeface="Wingdings"/>
              <a:buChar char=""/>
              <a:defRPr/>
            </a:pPr>
            <a:endParaRPr lang="hu-HU" sz="1600" b="1" dirty="0" smtClean="0"/>
          </a:p>
        </p:txBody>
      </p:sp>
      <p:pic>
        <p:nvPicPr>
          <p:cNvPr id="94211" name="Picture 8" descr="http://www.lbl.gov/Science-Articles/Archive/assets/images/2004/Mar-24/artemisia.jpg"/>
          <p:cNvPicPr>
            <a:picLocks noChangeAspect="1" noChangeArrowheads="1"/>
          </p:cNvPicPr>
          <p:nvPr/>
        </p:nvPicPr>
        <p:blipFill>
          <a:blip r:embed="rId2" cstate="print"/>
          <a:srcRect/>
          <a:stretch>
            <a:fillRect/>
          </a:stretch>
        </p:blipFill>
        <p:spPr bwMode="auto">
          <a:xfrm>
            <a:off x="5810250" y="4437063"/>
            <a:ext cx="3333750" cy="2420937"/>
          </a:xfrm>
          <a:prstGeom prst="rect">
            <a:avLst/>
          </a:prstGeom>
          <a:noFill/>
          <a:ln w="9525">
            <a:noFill/>
            <a:miter lim="800000"/>
            <a:headEnd/>
            <a:tailEnd/>
          </a:ln>
        </p:spPr>
      </p:pic>
      <p:pic>
        <p:nvPicPr>
          <p:cNvPr id="94212" name="Picture 10" descr="http://upload.wikimedia.org/wikipedia/commons/thumb/f/fb/Artemisinin.svg/220px-Artemisinin.svg.png"/>
          <p:cNvPicPr>
            <a:picLocks noChangeAspect="1" noChangeArrowheads="1"/>
          </p:cNvPicPr>
          <p:nvPr/>
        </p:nvPicPr>
        <p:blipFill>
          <a:blip r:embed="rId3" cstate="print"/>
          <a:srcRect/>
          <a:stretch>
            <a:fillRect/>
          </a:stretch>
        </p:blipFill>
        <p:spPr bwMode="auto">
          <a:xfrm>
            <a:off x="4211638" y="4924425"/>
            <a:ext cx="2095500" cy="1933575"/>
          </a:xfrm>
          <a:prstGeom prst="rect">
            <a:avLst/>
          </a:prstGeom>
          <a:solidFill>
            <a:srgbClr val="FFFF00"/>
          </a:solid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 y="196850"/>
            <a:ext cx="8569325" cy="5356225"/>
          </a:xfrm>
          <a:prstGeom prst="rect">
            <a:avLst/>
          </a:prstGeom>
        </p:spPr>
        <p:txBody>
          <a:bodyPr>
            <a:spAutoFit/>
          </a:bodyPr>
          <a:lstStyle/>
          <a:p>
            <a:pPr fontAlgn="auto">
              <a:spcBef>
                <a:spcPts val="0"/>
              </a:spcBef>
              <a:spcAft>
                <a:spcPts val="0"/>
              </a:spcAft>
              <a:defRPr/>
            </a:pPr>
            <a:r>
              <a:rPr lang="hu-HU" b="1" dirty="0">
                <a:solidFill>
                  <a:srgbClr val="FFFF00"/>
                </a:solidFill>
                <a:effectLst>
                  <a:outerShdw blurRad="38100" dist="38100" dir="2700000" algn="tl">
                    <a:srgbClr val="FFFFFF"/>
                  </a:outerShdw>
                </a:effectLst>
                <a:latin typeface="+mn-lt"/>
              </a:rPr>
              <a:t>RSV		</a:t>
            </a:r>
            <a:r>
              <a:rPr lang="hu-HU" dirty="0">
                <a:latin typeface="+mn-lt"/>
              </a:rPr>
              <a:t> </a:t>
            </a:r>
            <a:r>
              <a:rPr lang="hu-HU" b="1" dirty="0">
                <a:solidFill>
                  <a:srgbClr val="FFFF00"/>
                </a:solidFill>
                <a:effectLst>
                  <a:outerShdw blurRad="38100" dist="38100" dir="2700000" algn="tl">
                    <a:srgbClr val="FFFFFF"/>
                  </a:outerShdw>
                </a:effectLst>
                <a:latin typeface="+mn-lt"/>
              </a:rPr>
              <a:t>palmitoyl-oleoyl-phosphatidylglycerol (POPG), </a:t>
            </a:r>
          </a:p>
          <a:p>
            <a:pPr fontAlgn="auto">
              <a:spcBef>
                <a:spcPts val="0"/>
              </a:spcBef>
              <a:spcAft>
                <a:spcPts val="0"/>
              </a:spcAft>
              <a:defRPr/>
            </a:pPr>
            <a:endParaRPr lang="hu-HU" b="1" dirty="0">
              <a:solidFill>
                <a:srgbClr val="FFFF00"/>
              </a:solidFill>
              <a:effectLst>
                <a:outerShdw blurRad="38100" dist="38100" dir="2700000" algn="tl">
                  <a:srgbClr val="FFFFFF"/>
                </a:outerShdw>
              </a:effectLst>
              <a:latin typeface="+mn-lt"/>
            </a:endParaRPr>
          </a:p>
          <a:p>
            <a:pPr fontAlgn="auto">
              <a:spcBef>
                <a:spcPts val="0"/>
              </a:spcBef>
              <a:spcAft>
                <a:spcPts val="0"/>
              </a:spcAft>
              <a:defRPr/>
            </a:pPr>
            <a:r>
              <a:rPr lang="hu-HU" b="1" dirty="0">
                <a:solidFill>
                  <a:schemeClr val="tx2"/>
                </a:solidFill>
                <a:effectLst>
                  <a:outerShdw blurRad="38100" dist="38100" dir="2700000" algn="tl">
                    <a:srgbClr val="FFFFFF"/>
                  </a:outerShdw>
                </a:effectLst>
                <a:latin typeface="+mn-lt"/>
              </a:rPr>
              <a:t>KÖZVETLENÜL KAPCSOLATBA LÉP A Toll-LIKE RECEPTOR 4-GYEL (TLR4).</a:t>
            </a:r>
          </a:p>
          <a:p>
            <a:pPr fontAlgn="auto">
              <a:spcBef>
                <a:spcPts val="0"/>
              </a:spcBef>
              <a:spcAft>
                <a:spcPts val="0"/>
              </a:spcAft>
              <a:defRPr/>
            </a:pPr>
            <a:r>
              <a:rPr lang="hu-HU" b="1" dirty="0">
                <a:solidFill>
                  <a:schemeClr val="tx2"/>
                </a:solidFill>
                <a:effectLst>
                  <a:outerShdw blurRad="38100" dist="38100" dir="2700000" algn="tl">
                    <a:srgbClr val="FFFFFF"/>
                  </a:outerShdw>
                </a:effectLst>
                <a:latin typeface="+mn-lt"/>
              </a:rPr>
              <a:t>AZ RSV PLAKKÉPZÉSÉT 10.000-SZER KÉPES IN VITRO CSÖKKENTENI.</a:t>
            </a:r>
          </a:p>
          <a:p>
            <a:pPr fontAlgn="auto">
              <a:spcBef>
                <a:spcPts val="0"/>
              </a:spcBef>
              <a:spcAft>
                <a:spcPts val="0"/>
              </a:spcAft>
              <a:defRPr/>
            </a:pPr>
            <a:r>
              <a:rPr lang="hu-HU" b="1" dirty="0">
                <a:solidFill>
                  <a:schemeClr val="tx2"/>
                </a:solidFill>
                <a:effectLst>
                  <a:outerShdw blurRad="38100" dist="38100" dir="2700000" algn="tl">
                    <a:srgbClr val="FFFFFF"/>
                  </a:outerShdw>
                </a:effectLst>
                <a:latin typeface="+mn-lt"/>
              </a:rPr>
              <a:t>EZT A GÁTLÁST EGÉR KÍSÉRLETBEN IS MEG LEHET FIGYELNI</a:t>
            </a:r>
          </a:p>
          <a:p>
            <a:pPr fontAlgn="auto">
              <a:spcBef>
                <a:spcPts val="0"/>
              </a:spcBef>
              <a:spcAft>
                <a:spcPts val="0"/>
              </a:spcAft>
              <a:defRPr/>
            </a:pPr>
            <a:r>
              <a:rPr lang="hu-HU" b="1" dirty="0">
                <a:solidFill>
                  <a:schemeClr val="tx2"/>
                </a:solidFill>
                <a:effectLst>
                  <a:outerShdw blurRad="38100" dist="38100" dir="2700000" algn="tl">
                    <a:srgbClr val="FFFFFF"/>
                  </a:outerShdw>
                </a:effectLst>
                <a:latin typeface="+mn-lt"/>
              </a:rPr>
              <a:t>JELENTŐSEN CSÖKKENTETTE AZ INTERFERON TERMELÉST ÉS NŐVELTE A „D” FELSZÍNAKTÍV  PROTEIN (SP-D) KIFEJEZŐDÉSÉT.</a:t>
            </a:r>
          </a:p>
          <a:p>
            <a:pPr fontAlgn="auto">
              <a:spcBef>
                <a:spcPts val="0"/>
              </a:spcBef>
              <a:spcAft>
                <a:spcPts val="0"/>
              </a:spcAft>
              <a:defRPr/>
            </a:pPr>
            <a:endParaRPr lang="hu-HU" b="1" dirty="0">
              <a:solidFill>
                <a:schemeClr val="tx2"/>
              </a:solidFill>
              <a:effectLst>
                <a:outerShdw blurRad="38100" dist="38100" dir="2700000" algn="tl">
                  <a:srgbClr val="FFFFFF"/>
                </a:outerShdw>
              </a:effectLst>
              <a:latin typeface="+mn-lt"/>
            </a:endParaRPr>
          </a:p>
          <a:p>
            <a:pPr fontAlgn="auto">
              <a:spcBef>
                <a:spcPts val="0"/>
              </a:spcBef>
              <a:spcAft>
                <a:spcPts val="0"/>
              </a:spcAft>
              <a:defRPr/>
            </a:pPr>
            <a:r>
              <a:rPr lang="hu-HU" b="1" dirty="0">
                <a:solidFill>
                  <a:srgbClr val="FFFF00"/>
                </a:solidFill>
                <a:effectLst>
                  <a:outerShdw blurRad="38100" dist="38100" dir="2700000" algn="tl">
                    <a:srgbClr val="FFFFFF"/>
                  </a:outerShdw>
                </a:effectLst>
                <a:latin typeface="+mn-lt"/>
              </a:rPr>
              <a:t>D</a:t>
            </a:r>
            <a:r>
              <a:rPr lang="en-US" b="1" dirty="0" err="1">
                <a:solidFill>
                  <a:srgbClr val="FFFF00"/>
                </a:solidFill>
                <a:effectLst>
                  <a:outerShdw blurRad="38100" dist="38100" dir="2700000" algn="tl">
                    <a:srgbClr val="FFFFFF"/>
                  </a:outerShdw>
                </a:effectLst>
                <a:latin typeface="+mn-lt"/>
              </a:rPr>
              <a:t>irect</a:t>
            </a:r>
            <a:r>
              <a:rPr lang="en-US" b="1" dirty="0">
                <a:solidFill>
                  <a:srgbClr val="FFFF00"/>
                </a:solidFill>
                <a:effectLst>
                  <a:outerShdw blurRad="38100" dist="38100" dir="2700000" algn="tl">
                    <a:srgbClr val="FFFFFF"/>
                  </a:outerShdw>
                </a:effectLst>
                <a:latin typeface="+mn-lt"/>
              </a:rPr>
              <a:t> interactions with the Toll-like receptor 4 (TLR4) interacting proteins CD14 and MD-2. CD14 and TLR4 have been implicated in the host response to RSV</a:t>
            </a:r>
            <a:endParaRPr lang="hu-HU" b="1" dirty="0">
              <a:solidFill>
                <a:srgbClr val="FFFF00"/>
              </a:solidFill>
              <a:effectLst>
                <a:outerShdw blurRad="38100" dist="38100" dir="2700000" algn="tl">
                  <a:srgbClr val="FFFFFF"/>
                </a:outerShdw>
              </a:effectLst>
              <a:latin typeface="+mn-lt"/>
            </a:endParaRPr>
          </a:p>
          <a:p>
            <a:pPr fontAlgn="auto">
              <a:spcBef>
                <a:spcPts val="0"/>
              </a:spcBef>
              <a:spcAft>
                <a:spcPts val="0"/>
              </a:spcAft>
              <a:defRPr/>
            </a:pPr>
            <a:r>
              <a:rPr lang="en-US" b="1" dirty="0">
                <a:solidFill>
                  <a:srgbClr val="FFFF00"/>
                </a:solidFill>
                <a:effectLst>
                  <a:outerShdw blurRad="38100" dist="38100" dir="2700000" algn="tl">
                    <a:srgbClr val="FFFFFF"/>
                  </a:outerShdw>
                </a:effectLst>
                <a:latin typeface="+mn-lt"/>
              </a:rPr>
              <a:t>POPG blocked viral plaque formation in vitro by 4 log units, and markedly suppressed the expansion of plaques from cells </a:t>
            </a:r>
            <a:r>
              <a:rPr lang="en-US" b="1" dirty="0" err="1">
                <a:solidFill>
                  <a:srgbClr val="FFFF00"/>
                </a:solidFill>
                <a:effectLst>
                  <a:outerShdw blurRad="38100" dist="38100" dir="2700000" algn="tl">
                    <a:srgbClr val="FFFFFF"/>
                  </a:outerShdw>
                </a:effectLst>
                <a:latin typeface="+mn-lt"/>
              </a:rPr>
              <a:t>preinfected</a:t>
            </a:r>
            <a:r>
              <a:rPr lang="en-US" b="1" dirty="0">
                <a:solidFill>
                  <a:srgbClr val="FFFF00"/>
                </a:solidFill>
                <a:effectLst>
                  <a:outerShdw blurRad="38100" dist="38100" dir="2700000" algn="tl">
                    <a:srgbClr val="FFFFFF"/>
                  </a:outerShdw>
                </a:effectLst>
                <a:latin typeface="+mn-lt"/>
              </a:rPr>
              <a:t> with the virus.</a:t>
            </a:r>
            <a:endParaRPr lang="hu-HU" b="1" dirty="0">
              <a:solidFill>
                <a:srgbClr val="FFFF00"/>
              </a:solidFill>
              <a:effectLst>
                <a:outerShdw blurRad="38100" dist="38100" dir="2700000" algn="tl">
                  <a:srgbClr val="FFFFFF"/>
                </a:outerShdw>
              </a:effectLst>
              <a:latin typeface="+mn-lt"/>
            </a:endParaRPr>
          </a:p>
          <a:p>
            <a:pPr fontAlgn="auto">
              <a:spcBef>
                <a:spcPts val="0"/>
              </a:spcBef>
              <a:spcAft>
                <a:spcPts val="0"/>
              </a:spcAft>
              <a:defRPr/>
            </a:pPr>
            <a:r>
              <a:rPr lang="en-US" b="1" dirty="0">
                <a:solidFill>
                  <a:srgbClr val="FFFF00"/>
                </a:solidFill>
                <a:effectLst>
                  <a:outerShdw blurRad="38100" dist="38100" dir="2700000" algn="tl">
                    <a:srgbClr val="FFFFFF"/>
                  </a:outerShdw>
                </a:effectLst>
                <a:latin typeface="+mn-lt"/>
              </a:rPr>
              <a:t>Administration of POPG to mice, concomitant with viral infection, almost completely eliminated the recovery of virus from the lungs at 3 and 5 days after infection, and abrogated IFN-gamma (IFN-gamma) production and the enhanced expression of surfactant protein D (SP-D).</a:t>
            </a:r>
            <a:endParaRPr lang="hu-HU" b="1" dirty="0">
              <a:solidFill>
                <a:srgbClr val="FFFF00"/>
              </a:solidFill>
              <a:effectLst>
                <a:outerShdw blurRad="38100" dist="38100" dir="2700000" algn="tl">
                  <a:srgbClr val="FFFFFF"/>
                </a:outerShdw>
              </a:effectLst>
              <a:latin typeface="+mn-lt"/>
            </a:endParaRPr>
          </a:p>
          <a:p>
            <a:pPr fontAlgn="auto">
              <a:spcBef>
                <a:spcPts val="0"/>
              </a:spcBef>
              <a:spcAft>
                <a:spcPts val="0"/>
              </a:spcAft>
              <a:defRPr/>
            </a:pPr>
            <a:r>
              <a:rPr lang="pt-BR" b="1" dirty="0">
                <a:latin typeface="+mn-lt"/>
              </a:rPr>
              <a:t>Numata M, Chu HW, Dakhama A, Voelker DR.</a:t>
            </a:r>
            <a:r>
              <a:rPr lang="hu-HU" b="1" dirty="0">
                <a:latin typeface="+mn-lt"/>
              </a:rPr>
              <a:t>: Pulmonary surfactant phosphatidylglycerol inhibits respiratory syncytial virus-induced inflammation and infection. Proc Natl Acad Sci U S A. 2010 Jan 5;107(1):320-5.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95288" y="115888"/>
            <a:ext cx="8229600" cy="865187"/>
          </a:xfrm>
        </p:spPr>
        <p:txBody>
          <a:bodyPr/>
          <a:lstStyle/>
          <a:p>
            <a:pPr algn="ctr">
              <a:defRPr/>
            </a:pPr>
            <a:r>
              <a:rPr lang="hu-HU" sz="2800" b="1" dirty="0">
                <a:solidFill>
                  <a:srgbClr val="FFFF00"/>
                </a:solidFill>
              </a:rPr>
              <a:t>A GAMMA GLOBULIN KÉSZÍTMÉNYEK LEHETSÉGES VESZÉLYEI ÉS TISZTÍTÁSA</a:t>
            </a:r>
          </a:p>
        </p:txBody>
      </p:sp>
      <p:sp>
        <p:nvSpPr>
          <p:cNvPr id="154627" name="Rectangle 3"/>
          <p:cNvSpPr>
            <a:spLocks noGrp="1" noChangeArrowheads="1"/>
          </p:cNvSpPr>
          <p:nvPr>
            <p:ph type="body" idx="1"/>
          </p:nvPr>
        </p:nvSpPr>
        <p:spPr>
          <a:xfrm>
            <a:off x="107950" y="981075"/>
            <a:ext cx="9036050" cy="5688013"/>
          </a:xfrm>
          <a:solidFill>
            <a:schemeClr val="bg1"/>
          </a:solidFill>
        </p:spPr>
        <p:txBody>
          <a:bodyPr/>
          <a:lstStyle/>
          <a:p>
            <a:pPr>
              <a:buFont typeface="Wingdings" pitchFamily="2" charset="2"/>
              <a:buNone/>
              <a:defRPr/>
            </a:pPr>
            <a:r>
              <a:rPr lang="hu-HU" sz="2400" b="1">
                <a:solidFill>
                  <a:srgbClr val="99FFCC"/>
                </a:solidFill>
                <a:effectLst>
                  <a:outerShdw blurRad="38100" dist="38100" dir="2700000" algn="tl">
                    <a:srgbClr val="000000"/>
                  </a:outerShdw>
                </a:effectLst>
                <a:cs typeface="Arial" pitchFamily="34" charset="0"/>
              </a:rPr>
              <a:t>AZ EGYETLEN, VIROLÓGIAI SZEMPONTBÓL ELFOGADOTT MÓDSZER A VÍRUS-MEMBRÁNSZŰRŐN TÖRTÉNŐ FILTRÁLÁS.</a:t>
            </a:r>
          </a:p>
          <a:p>
            <a:pPr>
              <a:buFont typeface="Wingdings" pitchFamily="2" charset="2"/>
              <a:buNone/>
              <a:defRPr/>
            </a:pPr>
            <a:r>
              <a:rPr lang="hu-HU" sz="1800" b="1">
                <a:solidFill>
                  <a:srgbClr val="99FFCC"/>
                </a:solidFill>
                <a:effectLst>
                  <a:outerShdw blurRad="38100" dist="38100" dir="2700000" algn="tl">
                    <a:srgbClr val="000000"/>
                  </a:outerShdw>
                </a:effectLst>
                <a:cs typeface="Arial" pitchFamily="34" charset="0"/>
              </a:rPr>
              <a:t>SAJNOS AZ ALVADÁSI FAKTOROK NEM FÉRNEKÁT A SZŰRŐN. EZEKET MA IS A FRAKCIONÁLT MÓDSZERREL KÜLÖNÍTIK EL (PARVOVÍRUS FERTŐZÉS).</a:t>
            </a:r>
          </a:p>
          <a:p>
            <a:pPr>
              <a:buFont typeface="Wingdings" pitchFamily="2" charset="2"/>
              <a:buNone/>
              <a:defRPr/>
            </a:pPr>
            <a:r>
              <a:rPr lang="hu-HU" sz="1800" b="1">
                <a:solidFill>
                  <a:srgbClr val="99FFCC"/>
                </a:solidFill>
                <a:effectLst>
                  <a:outerShdw blurRad="38100" dist="38100" dir="2700000" algn="tl">
                    <a:srgbClr val="000000"/>
                  </a:outerShdw>
                </a:effectLst>
                <a:cs typeface="Arial" pitchFamily="34" charset="0"/>
              </a:rPr>
              <a:t>A PARVOVÍRUSOK ÁTMENNEK A SZŰRŐK 50 nm-ES PÓRUSAIN, DE A PALZMAPOOLOKBAN MINDIG VAN ELLENANYAG, AMI AZ AGGREGÁTUMKÉPZÉSSEL MEGGÁTOLJA AZ ÁTJUTÁST. </a:t>
            </a:r>
            <a:endParaRPr lang="en-US" sz="1800" b="1">
              <a:solidFill>
                <a:srgbClr val="99FFCC"/>
              </a:solidFill>
              <a:effectLst>
                <a:outerShdw blurRad="38100" dist="38100" dir="2700000" algn="tl">
                  <a:srgbClr val="000000"/>
                </a:outerShdw>
              </a:effectLst>
              <a:cs typeface="Arial" pitchFamily="34" charset="0"/>
            </a:endParaRPr>
          </a:p>
        </p:txBody>
      </p:sp>
      <p:sp>
        <p:nvSpPr>
          <p:cNvPr id="96260" name="AutoShape 4"/>
          <p:cNvSpPr>
            <a:spLocks noChangeArrowheads="1"/>
          </p:cNvSpPr>
          <p:nvPr/>
        </p:nvSpPr>
        <p:spPr bwMode="auto">
          <a:xfrm>
            <a:off x="1403350" y="5643563"/>
            <a:ext cx="2089150" cy="738187"/>
          </a:xfrm>
          <a:prstGeom prst="can">
            <a:avLst>
              <a:gd name="adj" fmla="val 25000"/>
            </a:avLst>
          </a:prstGeom>
          <a:solidFill>
            <a:schemeClr val="accent1"/>
          </a:solidFill>
          <a:ln w="9525">
            <a:solidFill>
              <a:schemeClr val="tx1"/>
            </a:solidFill>
            <a:round/>
            <a:headEnd/>
            <a:tailEnd/>
          </a:ln>
        </p:spPr>
        <p:txBody>
          <a:bodyPr wrap="none" anchor="ctr"/>
          <a:lstStyle/>
          <a:p>
            <a:endParaRPr lang="hu-HU"/>
          </a:p>
        </p:txBody>
      </p:sp>
      <p:sp>
        <p:nvSpPr>
          <p:cNvPr id="96261" name="AutoShape 5"/>
          <p:cNvSpPr>
            <a:spLocks noChangeArrowheads="1"/>
          </p:cNvSpPr>
          <p:nvPr/>
        </p:nvSpPr>
        <p:spPr bwMode="auto">
          <a:xfrm>
            <a:off x="3995738" y="5516563"/>
            <a:ext cx="2089150" cy="738187"/>
          </a:xfrm>
          <a:prstGeom prst="can">
            <a:avLst>
              <a:gd name="adj" fmla="val 25000"/>
            </a:avLst>
          </a:prstGeom>
          <a:solidFill>
            <a:schemeClr val="accent1"/>
          </a:solidFill>
          <a:ln w="9525">
            <a:solidFill>
              <a:schemeClr val="tx1"/>
            </a:solidFill>
            <a:round/>
            <a:headEnd/>
            <a:tailEnd/>
          </a:ln>
        </p:spPr>
        <p:txBody>
          <a:bodyPr wrap="none" anchor="ctr"/>
          <a:lstStyle/>
          <a:p>
            <a:endParaRPr lang="hu-HU"/>
          </a:p>
        </p:txBody>
      </p:sp>
      <p:sp>
        <p:nvSpPr>
          <p:cNvPr id="96262" name="AutoShape 6"/>
          <p:cNvSpPr>
            <a:spLocks noChangeArrowheads="1"/>
          </p:cNvSpPr>
          <p:nvPr/>
        </p:nvSpPr>
        <p:spPr bwMode="auto">
          <a:xfrm>
            <a:off x="6227763" y="5516563"/>
            <a:ext cx="2089150" cy="738187"/>
          </a:xfrm>
          <a:prstGeom prst="can">
            <a:avLst>
              <a:gd name="adj" fmla="val 25000"/>
            </a:avLst>
          </a:prstGeom>
          <a:solidFill>
            <a:schemeClr val="accent1"/>
          </a:solidFill>
          <a:ln w="9525">
            <a:solidFill>
              <a:schemeClr val="tx1"/>
            </a:solidFill>
            <a:round/>
            <a:headEnd/>
            <a:tailEnd/>
          </a:ln>
        </p:spPr>
        <p:txBody>
          <a:bodyPr wrap="none" anchor="ctr"/>
          <a:lstStyle/>
          <a:p>
            <a:endParaRPr lang="hu-HU"/>
          </a:p>
        </p:txBody>
      </p:sp>
      <p:sp>
        <p:nvSpPr>
          <p:cNvPr id="96263" name="AutoShape 7"/>
          <p:cNvSpPr>
            <a:spLocks noChangeArrowheads="1"/>
          </p:cNvSpPr>
          <p:nvPr/>
        </p:nvSpPr>
        <p:spPr bwMode="auto">
          <a:xfrm>
            <a:off x="2916238" y="5876925"/>
            <a:ext cx="2089150" cy="738188"/>
          </a:xfrm>
          <a:prstGeom prst="can">
            <a:avLst>
              <a:gd name="adj" fmla="val 25000"/>
            </a:avLst>
          </a:prstGeom>
          <a:solidFill>
            <a:schemeClr val="accent1"/>
          </a:solidFill>
          <a:ln w="9525">
            <a:solidFill>
              <a:schemeClr val="tx1"/>
            </a:solidFill>
            <a:round/>
            <a:headEnd/>
            <a:tailEnd/>
          </a:ln>
        </p:spPr>
        <p:txBody>
          <a:bodyPr wrap="none" anchor="ctr"/>
          <a:lstStyle/>
          <a:p>
            <a:pPr algn="ctr"/>
            <a:r>
              <a:rPr lang="hu-HU" b="1"/>
              <a:t>50 nm</a:t>
            </a:r>
          </a:p>
        </p:txBody>
      </p:sp>
      <p:sp>
        <p:nvSpPr>
          <p:cNvPr id="96264" name="AutoShape 8"/>
          <p:cNvSpPr>
            <a:spLocks noChangeArrowheads="1"/>
          </p:cNvSpPr>
          <p:nvPr/>
        </p:nvSpPr>
        <p:spPr bwMode="auto">
          <a:xfrm>
            <a:off x="5219700" y="5876925"/>
            <a:ext cx="2089150" cy="738188"/>
          </a:xfrm>
          <a:prstGeom prst="can">
            <a:avLst>
              <a:gd name="adj" fmla="val 25000"/>
            </a:avLst>
          </a:prstGeom>
          <a:solidFill>
            <a:schemeClr val="accent1"/>
          </a:solidFill>
          <a:ln w="9525">
            <a:solidFill>
              <a:schemeClr val="tx1"/>
            </a:solidFill>
            <a:round/>
            <a:headEnd/>
            <a:tailEnd/>
          </a:ln>
        </p:spPr>
        <p:txBody>
          <a:bodyPr wrap="none" anchor="ctr"/>
          <a:lstStyle/>
          <a:p>
            <a:endParaRPr lang="hu-HU"/>
          </a:p>
        </p:txBody>
      </p:sp>
      <p:pic>
        <p:nvPicPr>
          <p:cNvPr id="96265" name="Picture 9"/>
          <p:cNvPicPr>
            <a:picLocks noChangeAspect="1" noChangeArrowheads="1"/>
          </p:cNvPicPr>
          <p:nvPr/>
        </p:nvPicPr>
        <p:blipFill>
          <a:blip r:embed="rId2" cstate="print"/>
          <a:srcRect/>
          <a:stretch>
            <a:fillRect/>
          </a:stretch>
        </p:blipFill>
        <p:spPr bwMode="auto">
          <a:xfrm>
            <a:off x="1908175" y="4292600"/>
            <a:ext cx="1296988" cy="1223963"/>
          </a:xfrm>
          <a:prstGeom prst="rect">
            <a:avLst/>
          </a:prstGeom>
          <a:noFill/>
          <a:ln w="9525">
            <a:noFill/>
            <a:miter lim="800000"/>
            <a:headEnd/>
            <a:tailEnd/>
          </a:ln>
        </p:spPr>
      </p:pic>
      <p:pic>
        <p:nvPicPr>
          <p:cNvPr id="96266" name="Picture 10"/>
          <p:cNvPicPr>
            <a:picLocks noChangeAspect="1" noChangeArrowheads="1"/>
          </p:cNvPicPr>
          <p:nvPr/>
        </p:nvPicPr>
        <p:blipFill>
          <a:blip r:embed="rId2" cstate="print"/>
          <a:srcRect/>
          <a:stretch>
            <a:fillRect/>
          </a:stretch>
        </p:blipFill>
        <p:spPr bwMode="auto">
          <a:xfrm>
            <a:off x="4427538" y="4365625"/>
            <a:ext cx="1296987" cy="1223963"/>
          </a:xfrm>
          <a:prstGeom prst="rect">
            <a:avLst/>
          </a:prstGeom>
          <a:noFill/>
          <a:ln w="9525">
            <a:noFill/>
            <a:miter lim="800000"/>
            <a:headEnd/>
            <a:tailEnd/>
          </a:ln>
        </p:spPr>
      </p:pic>
      <p:pic>
        <p:nvPicPr>
          <p:cNvPr id="96267" name="Picture 11"/>
          <p:cNvPicPr>
            <a:picLocks noChangeAspect="1" noChangeArrowheads="1"/>
          </p:cNvPicPr>
          <p:nvPr/>
        </p:nvPicPr>
        <p:blipFill>
          <a:blip r:embed="rId2" cstate="print"/>
          <a:srcRect/>
          <a:stretch>
            <a:fillRect/>
          </a:stretch>
        </p:blipFill>
        <p:spPr bwMode="auto">
          <a:xfrm>
            <a:off x="6588125" y="4365625"/>
            <a:ext cx="1296988" cy="1223963"/>
          </a:xfrm>
          <a:prstGeom prst="rect">
            <a:avLst/>
          </a:prstGeom>
          <a:noFill/>
          <a:ln w="9525">
            <a:noFill/>
            <a:miter lim="800000"/>
            <a:headEnd/>
            <a:tailEnd/>
          </a:ln>
        </p:spPr>
      </p:pic>
      <p:pic>
        <p:nvPicPr>
          <p:cNvPr id="96268" name="Picture 12"/>
          <p:cNvPicPr>
            <a:picLocks noChangeAspect="1" noChangeArrowheads="1"/>
          </p:cNvPicPr>
          <p:nvPr/>
        </p:nvPicPr>
        <p:blipFill>
          <a:blip r:embed="rId2" cstate="print"/>
          <a:srcRect/>
          <a:stretch>
            <a:fillRect/>
          </a:stretch>
        </p:blipFill>
        <p:spPr bwMode="auto">
          <a:xfrm>
            <a:off x="3203575" y="4652963"/>
            <a:ext cx="1296988" cy="1223962"/>
          </a:xfrm>
          <a:prstGeom prst="rect">
            <a:avLst/>
          </a:prstGeom>
          <a:noFill/>
          <a:ln w="9525">
            <a:noFill/>
            <a:miter lim="800000"/>
            <a:headEnd/>
            <a:tailEnd/>
          </a:ln>
        </p:spPr>
      </p:pic>
      <p:sp>
        <p:nvSpPr>
          <p:cNvPr id="96269" name="AutoShape 13"/>
          <p:cNvSpPr>
            <a:spLocks noChangeArrowheads="1"/>
          </p:cNvSpPr>
          <p:nvPr/>
        </p:nvSpPr>
        <p:spPr bwMode="auto">
          <a:xfrm>
            <a:off x="179388" y="4581525"/>
            <a:ext cx="576262" cy="1584325"/>
          </a:xfrm>
          <a:prstGeom prst="downArrow">
            <a:avLst>
              <a:gd name="adj1" fmla="val 50000"/>
              <a:gd name="adj2" fmla="val 68733"/>
            </a:avLst>
          </a:prstGeom>
          <a:solidFill>
            <a:srgbClr val="99FFCC"/>
          </a:solidFill>
          <a:ln w="9525">
            <a:solidFill>
              <a:schemeClr val="accent2"/>
            </a:solidFill>
            <a:miter lim="800000"/>
            <a:headEnd/>
            <a:tailEnd/>
          </a:ln>
        </p:spPr>
        <p:txBody>
          <a:bodyPr wrap="none" anchor="ctr"/>
          <a:lstStyle/>
          <a:p>
            <a:endParaRPr lang="hu-HU"/>
          </a:p>
        </p:txBody>
      </p:sp>
      <p:sp>
        <p:nvSpPr>
          <p:cNvPr id="96270" name="Text Box 14"/>
          <p:cNvSpPr txBox="1">
            <a:spLocks noChangeArrowheads="1"/>
          </p:cNvSpPr>
          <p:nvPr/>
        </p:nvSpPr>
        <p:spPr bwMode="auto">
          <a:xfrm>
            <a:off x="7885113" y="4581525"/>
            <a:ext cx="863600" cy="366713"/>
          </a:xfrm>
          <a:prstGeom prst="rect">
            <a:avLst/>
          </a:prstGeom>
          <a:solidFill>
            <a:srgbClr val="FFFF00"/>
          </a:solidFill>
          <a:ln w="9525">
            <a:noFill/>
            <a:miter lim="800000"/>
            <a:headEnd/>
            <a:tailEnd/>
          </a:ln>
        </p:spPr>
        <p:txBody>
          <a:bodyPr>
            <a:spAutoFit/>
          </a:bodyPr>
          <a:lstStyle/>
          <a:p>
            <a:pPr>
              <a:spcBef>
                <a:spcPct val="50000"/>
              </a:spcBef>
            </a:pPr>
            <a:r>
              <a:rPr lang="hu-HU" b="1">
                <a:solidFill>
                  <a:schemeClr val="bg1"/>
                </a:solidFill>
              </a:rPr>
              <a:t>20 nm</a:t>
            </a:r>
          </a:p>
        </p:txBody>
      </p:sp>
      <p:sp>
        <p:nvSpPr>
          <p:cNvPr id="96271" name="Freeform 15"/>
          <p:cNvSpPr>
            <a:spLocks/>
          </p:cNvSpPr>
          <p:nvPr/>
        </p:nvSpPr>
        <p:spPr bwMode="auto">
          <a:xfrm rot="7348567">
            <a:off x="3032125" y="4248150"/>
            <a:ext cx="914400" cy="571500"/>
          </a:xfrm>
          <a:custGeom>
            <a:avLst/>
            <a:gdLst>
              <a:gd name="T0" fmla="*/ 11854231 w 2108"/>
              <a:gd name="T1" fmla="*/ 99815918 h 1625"/>
              <a:gd name="T2" fmla="*/ 37443982 w 2108"/>
              <a:gd name="T3" fmla="*/ 98455221 h 1625"/>
              <a:gd name="T4" fmla="*/ 96715133 w 2108"/>
              <a:gd name="T5" fmla="*/ 97218319 h 1625"/>
              <a:gd name="T6" fmla="*/ 132089584 w 2108"/>
              <a:gd name="T7" fmla="*/ 90786550 h 1625"/>
              <a:gd name="T8" fmla="*/ 169533553 w 2108"/>
              <a:gd name="T9" fmla="*/ 88189303 h 1625"/>
              <a:gd name="T10" fmla="*/ 210929220 w 2108"/>
              <a:gd name="T11" fmla="*/ 70007168 h 1625"/>
              <a:gd name="T12" fmla="*/ 224665167 w 2108"/>
              <a:gd name="T13" fmla="*/ 59617477 h 1625"/>
              <a:gd name="T14" fmla="*/ 242540258 w 2108"/>
              <a:gd name="T15" fmla="*/ 47990885 h 1625"/>
              <a:gd name="T16" fmla="*/ 252324941 w 2108"/>
              <a:gd name="T17" fmla="*/ 41559127 h 1625"/>
              <a:gd name="T18" fmla="*/ 264179169 w 2108"/>
              <a:gd name="T19" fmla="*/ 38961528 h 1625"/>
              <a:gd name="T20" fmla="*/ 295601894 w 2108"/>
              <a:gd name="T21" fmla="*/ 23376992 h 1625"/>
              <a:gd name="T22" fmla="*/ 309526100 w 2108"/>
              <a:gd name="T23" fmla="*/ 19542486 h 1625"/>
              <a:gd name="T24" fmla="*/ 327212878 w 2108"/>
              <a:gd name="T25" fmla="*/ 11750394 h 1625"/>
              <a:gd name="T26" fmla="*/ 354684773 w 2108"/>
              <a:gd name="T27" fmla="*/ 2597599 h 1625"/>
              <a:gd name="T28" fmla="*/ 366539000 w 2108"/>
              <a:gd name="T29" fmla="*/ 123796 h 1625"/>
              <a:gd name="T30" fmla="*/ 366539000 w 2108"/>
              <a:gd name="T31" fmla="*/ 3957945 h 1625"/>
              <a:gd name="T32" fmla="*/ 358636038 w 2108"/>
              <a:gd name="T33" fmla="*/ 9152792 h 1625"/>
              <a:gd name="T34" fmla="*/ 350921333 w 2108"/>
              <a:gd name="T35" fmla="*/ 25974239 h 1625"/>
              <a:gd name="T36" fmla="*/ 348851789 w 2108"/>
              <a:gd name="T37" fmla="*/ 29808739 h 1625"/>
              <a:gd name="T38" fmla="*/ 364657281 w 2108"/>
              <a:gd name="T39" fmla="*/ 28571837 h 1625"/>
              <a:gd name="T40" fmla="*/ 388365736 w 2108"/>
              <a:gd name="T41" fmla="*/ 22140085 h 1625"/>
              <a:gd name="T42" fmla="*/ 376511508 w 2108"/>
              <a:gd name="T43" fmla="*/ 33766683 h 1625"/>
              <a:gd name="T44" fmla="*/ 368608545 w 2108"/>
              <a:gd name="T45" fmla="*/ 40198430 h 1625"/>
              <a:gd name="T46" fmla="*/ 364657281 w 2108"/>
              <a:gd name="T47" fmla="*/ 44156374 h 1625"/>
              <a:gd name="T48" fmla="*/ 335115841 w 2108"/>
              <a:gd name="T49" fmla="*/ 57019879 h 1625"/>
              <a:gd name="T50" fmla="*/ 305574402 w 2108"/>
              <a:gd name="T51" fmla="*/ 70007168 h 1625"/>
              <a:gd name="T52" fmla="*/ 281865947 w 2108"/>
              <a:gd name="T53" fmla="*/ 79036162 h 1625"/>
              <a:gd name="T54" fmla="*/ 277914682 w 2108"/>
              <a:gd name="T55" fmla="*/ 82994458 h 1625"/>
              <a:gd name="T56" fmla="*/ 272081698 w 2108"/>
              <a:gd name="T57" fmla="*/ 84231008 h 1625"/>
              <a:gd name="T58" fmla="*/ 270012153 w 2108"/>
              <a:gd name="T59" fmla="*/ 88189303 h 1625"/>
              <a:gd name="T60" fmla="*/ 266060455 w 2108"/>
              <a:gd name="T61" fmla="*/ 92023452 h 1625"/>
              <a:gd name="T62" fmla="*/ 283747667 w 2108"/>
              <a:gd name="T63" fmla="*/ 114039757 h 1625"/>
              <a:gd name="T64" fmla="*/ 299553159 w 2108"/>
              <a:gd name="T65" fmla="*/ 119234603 h 1625"/>
              <a:gd name="T66" fmla="*/ 301623137 w 2108"/>
              <a:gd name="T67" fmla="*/ 123069103 h 1625"/>
              <a:gd name="T68" fmla="*/ 313477365 w 2108"/>
              <a:gd name="T69" fmla="*/ 128263948 h 1625"/>
              <a:gd name="T70" fmla="*/ 331164577 w 2108"/>
              <a:gd name="T71" fmla="*/ 137416738 h 1625"/>
              <a:gd name="T72" fmla="*/ 340948826 w 2108"/>
              <a:gd name="T73" fmla="*/ 142611584 h 1625"/>
              <a:gd name="T74" fmla="*/ 384414037 w 2108"/>
              <a:gd name="T75" fmla="*/ 156835775 h 1625"/>
              <a:gd name="T76" fmla="*/ 394198720 w 2108"/>
              <a:gd name="T77" fmla="*/ 163267522 h 1625"/>
              <a:gd name="T78" fmla="*/ 382344493 w 2108"/>
              <a:gd name="T79" fmla="*/ 164627867 h 1625"/>
              <a:gd name="T80" fmla="*/ 372559810 w 2108"/>
              <a:gd name="T81" fmla="*/ 165864769 h 1625"/>
              <a:gd name="T82" fmla="*/ 354684773 w 2108"/>
              <a:gd name="T83" fmla="*/ 164627867 h 1625"/>
              <a:gd name="T84" fmla="*/ 344900090 w 2108"/>
              <a:gd name="T85" fmla="*/ 163267522 h 1625"/>
              <a:gd name="T86" fmla="*/ 346970069 w 2108"/>
              <a:gd name="T87" fmla="*/ 167225466 h 1625"/>
              <a:gd name="T88" fmla="*/ 352803053 w 2108"/>
              <a:gd name="T89" fmla="*/ 176254811 h 1625"/>
              <a:gd name="T90" fmla="*/ 358636038 w 2108"/>
              <a:gd name="T91" fmla="*/ 196910442 h 1625"/>
              <a:gd name="T92" fmla="*/ 356754318 w 2108"/>
              <a:gd name="T93" fmla="*/ 200868386 h 1625"/>
              <a:gd name="T94" fmla="*/ 340948826 w 2108"/>
              <a:gd name="T95" fmla="*/ 195673540 h 1625"/>
              <a:gd name="T96" fmla="*/ 315359085 w 2108"/>
              <a:gd name="T97" fmla="*/ 177491361 h 1625"/>
              <a:gd name="T98" fmla="*/ 287699365 w 2108"/>
              <a:gd name="T99" fmla="*/ 169699269 h 1625"/>
              <a:gd name="T100" fmla="*/ 272081698 w 2108"/>
              <a:gd name="T101" fmla="*/ 158072676 h 1625"/>
              <a:gd name="T102" fmla="*/ 266060455 w 2108"/>
              <a:gd name="T103" fmla="*/ 150280232 h 1625"/>
              <a:gd name="T104" fmla="*/ 250254963 w 2108"/>
              <a:gd name="T105" fmla="*/ 132221893 h 1625"/>
              <a:gd name="T106" fmla="*/ 220713469 w 2108"/>
              <a:gd name="T107" fmla="*/ 119234603 h 1625"/>
              <a:gd name="T108" fmla="*/ 70937134 w 2108"/>
              <a:gd name="T109" fmla="*/ 124429448 h 1625"/>
              <a:gd name="T110" fmla="*/ 43465225 w 2108"/>
              <a:gd name="T111" fmla="*/ 130861547 h 1625"/>
              <a:gd name="T112" fmla="*/ 31610998 w 2108"/>
              <a:gd name="T113" fmla="*/ 133458794 h 1625"/>
              <a:gd name="T114" fmla="*/ 0 w 2108"/>
              <a:gd name="T115" fmla="*/ 127027047 h 1625"/>
              <a:gd name="T116" fmla="*/ 2069979 w 2108"/>
              <a:gd name="T117" fmla="*/ 111442510 h 1625"/>
              <a:gd name="T118" fmla="*/ 3951266 w 2108"/>
              <a:gd name="T119" fmla="*/ 107608010 h 1625"/>
              <a:gd name="T120" fmla="*/ 15805499 w 2108"/>
              <a:gd name="T121" fmla="*/ 102413165 h 1625"/>
              <a:gd name="T122" fmla="*/ 11854231 w 2108"/>
              <a:gd name="T123" fmla="*/ 99815918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625"/>
              <a:gd name="T188" fmla="*/ 2108 w 2108"/>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625">
                <a:moveTo>
                  <a:pt x="63" y="807"/>
                </a:moveTo>
                <a:cubicBezTo>
                  <a:pt x="108" y="803"/>
                  <a:pt x="154" y="798"/>
                  <a:pt x="199" y="796"/>
                </a:cubicBezTo>
                <a:cubicBezTo>
                  <a:pt x="304" y="791"/>
                  <a:pt x="409" y="792"/>
                  <a:pt x="514" y="786"/>
                </a:cubicBezTo>
                <a:cubicBezTo>
                  <a:pt x="569" y="783"/>
                  <a:pt x="651" y="747"/>
                  <a:pt x="702" y="734"/>
                </a:cubicBezTo>
                <a:cubicBezTo>
                  <a:pt x="781" y="714"/>
                  <a:pt x="795" y="720"/>
                  <a:pt x="901" y="713"/>
                </a:cubicBezTo>
                <a:cubicBezTo>
                  <a:pt x="977" y="686"/>
                  <a:pt x="1063" y="624"/>
                  <a:pt x="1121" y="566"/>
                </a:cubicBezTo>
                <a:cubicBezTo>
                  <a:pt x="1135" y="522"/>
                  <a:pt x="1165" y="517"/>
                  <a:pt x="1194" y="482"/>
                </a:cubicBezTo>
                <a:cubicBezTo>
                  <a:pt x="1224" y="446"/>
                  <a:pt x="1258" y="425"/>
                  <a:pt x="1289" y="388"/>
                </a:cubicBezTo>
                <a:cubicBezTo>
                  <a:pt x="1318" y="354"/>
                  <a:pt x="1297" y="356"/>
                  <a:pt x="1341" y="336"/>
                </a:cubicBezTo>
                <a:cubicBezTo>
                  <a:pt x="1361" y="327"/>
                  <a:pt x="1383" y="322"/>
                  <a:pt x="1404" y="315"/>
                </a:cubicBezTo>
                <a:cubicBezTo>
                  <a:pt x="1460" y="273"/>
                  <a:pt x="1515" y="230"/>
                  <a:pt x="1571" y="189"/>
                </a:cubicBezTo>
                <a:cubicBezTo>
                  <a:pt x="1593" y="173"/>
                  <a:pt x="1621" y="171"/>
                  <a:pt x="1645" y="158"/>
                </a:cubicBezTo>
                <a:cubicBezTo>
                  <a:pt x="1678" y="140"/>
                  <a:pt x="1703" y="108"/>
                  <a:pt x="1739" y="95"/>
                </a:cubicBezTo>
                <a:cubicBezTo>
                  <a:pt x="1792" y="76"/>
                  <a:pt x="1831" y="38"/>
                  <a:pt x="1885" y="21"/>
                </a:cubicBezTo>
                <a:cubicBezTo>
                  <a:pt x="1906" y="14"/>
                  <a:pt x="1948" y="1"/>
                  <a:pt x="1948" y="1"/>
                </a:cubicBezTo>
                <a:cubicBezTo>
                  <a:pt x="2006" y="19"/>
                  <a:pt x="1974" y="0"/>
                  <a:pt x="1948" y="32"/>
                </a:cubicBezTo>
                <a:cubicBezTo>
                  <a:pt x="1907" y="83"/>
                  <a:pt x="1977" y="49"/>
                  <a:pt x="1906" y="74"/>
                </a:cubicBezTo>
                <a:cubicBezTo>
                  <a:pt x="1891" y="119"/>
                  <a:pt x="1880" y="165"/>
                  <a:pt x="1865" y="210"/>
                </a:cubicBezTo>
                <a:cubicBezTo>
                  <a:pt x="1862" y="220"/>
                  <a:pt x="1843" y="242"/>
                  <a:pt x="1854" y="241"/>
                </a:cubicBezTo>
                <a:cubicBezTo>
                  <a:pt x="1882" y="238"/>
                  <a:pt x="1910" y="234"/>
                  <a:pt x="1938" y="231"/>
                </a:cubicBezTo>
                <a:cubicBezTo>
                  <a:pt x="1982" y="215"/>
                  <a:pt x="2020" y="193"/>
                  <a:pt x="2064" y="179"/>
                </a:cubicBezTo>
                <a:cubicBezTo>
                  <a:pt x="2040" y="215"/>
                  <a:pt x="2032" y="241"/>
                  <a:pt x="2001" y="273"/>
                </a:cubicBezTo>
                <a:cubicBezTo>
                  <a:pt x="1979" y="335"/>
                  <a:pt x="2007" y="276"/>
                  <a:pt x="1959" y="325"/>
                </a:cubicBezTo>
                <a:cubicBezTo>
                  <a:pt x="1950" y="334"/>
                  <a:pt x="1948" y="349"/>
                  <a:pt x="1938" y="357"/>
                </a:cubicBezTo>
                <a:cubicBezTo>
                  <a:pt x="1892" y="397"/>
                  <a:pt x="1824" y="418"/>
                  <a:pt x="1781" y="461"/>
                </a:cubicBezTo>
                <a:cubicBezTo>
                  <a:pt x="1736" y="506"/>
                  <a:pt x="1685" y="546"/>
                  <a:pt x="1624" y="566"/>
                </a:cubicBezTo>
                <a:cubicBezTo>
                  <a:pt x="1581" y="595"/>
                  <a:pt x="1546" y="623"/>
                  <a:pt x="1498" y="639"/>
                </a:cubicBezTo>
                <a:cubicBezTo>
                  <a:pt x="1491" y="650"/>
                  <a:pt x="1487" y="663"/>
                  <a:pt x="1477" y="671"/>
                </a:cubicBezTo>
                <a:cubicBezTo>
                  <a:pt x="1469" y="678"/>
                  <a:pt x="1454" y="673"/>
                  <a:pt x="1446" y="681"/>
                </a:cubicBezTo>
                <a:cubicBezTo>
                  <a:pt x="1438" y="689"/>
                  <a:pt x="1440" y="703"/>
                  <a:pt x="1435" y="713"/>
                </a:cubicBezTo>
                <a:cubicBezTo>
                  <a:pt x="1429" y="724"/>
                  <a:pt x="1421" y="734"/>
                  <a:pt x="1414" y="744"/>
                </a:cubicBezTo>
                <a:cubicBezTo>
                  <a:pt x="1390" y="821"/>
                  <a:pt x="1451" y="879"/>
                  <a:pt x="1508" y="922"/>
                </a:cubicBezTo>
                <a:cubicBezTo>
                  <a:pt x="1559" y="1000"/>
                  <a:pt x="1486" y="905"/>
                  <a:pt x="1592" y="964"/>
                </a:cubicBezTo>
                <a:cubicBezTo>
                  <a:pt x="1602" y="969"/>
                  <a:pt x="1595" y="987"/>
                  <a:pt x="1603" y="995"/>
                </a:cubicBezTo>
                <a:cubicBezTo>
                  <a:pt x="1621" y="1013"/>
                  <a:pt x="1666" y="1037"/>
                  <a:pt x="1666" y="1037"/>
                </a:cubicBezTo>
                <a:cubicBezTo>
                  <a:pt x="1699" y="1087"/>
                  <a:pt x="1717" y="1068"/>
                  <a:pt x="1760" y="1111"/>
                </a:cubicBezTo>
                <a:cubicBezTo>
                  <a:pt x="1807" y="1158"/>
                  <a:pt x="1752" y="1132"/>
                  <a:pt x="1812" y="1153"/>
                </a:cubicBezTo>
                <a:cubicBezTo>
                  <a:pt x="1883" y="1205"/>
                  <a:pt x="1958" y="1244"/>
                  <a:pt x="2043" y="1268"/>
                </a:cubicBezTo>
                <a:cubicBezTo>
                  <a:pt x="2043" y="1268"/>
                  <a:pt x="2108" y="1307"/>
                  <a:pt x="2095" y="1320"/>
                </a:cubicBezTo>
                <a:cubicBezTo>
                  <a:pt x="2080" y="1335"/>
                  <a:pt x="2053" y="1327"/>
                  <a:pt x="2032" y="1331"/>
                </a:cubicBezTo>
                <a:cubicBezTo>
                  <a:pt x="2015" y="1334"/>
                  <a:pt x="1997" y="1338"/>
                  <a:pt x="1980" y="1341"/>
                </a:cubicBezTo>
                <a:cubicBezTo>
                  <a:pt x="1948" y="1338"/>
                  <a:pt x="1917" y="1336"/>
                  <a:pt x="1885" y="1331"/>
                </a:cubicBezTo>
                <a:cubicBezTo>
                  <a:pt x="1867" y="1328"/>
                  <a:pt x="1849" y="1312"/>
                  <a:pt x="1833" y="1320"/>
                </a:cubicBezTo>
                <a:cubicBezTo>
                  <a:pt x="1823" y="1325"/>
                  <a:pt x="1841" y="1341"/>
                  <a:pt x="1844" y="1352"/>
                </a:cubicBezTo>
                <a:cubicBezTo>
                  <a:pt x="1861" y="1412"/>
                  <a:pt x="1843" y="1375"/>
                  <a:pt x="1875" y="1425"/>
                </a:cubicBezTo>
                <a:cubicBezTo>
                  <a:pt x="1888" y="1481"/>
                  <a:pt x="1888" y="1538"/>
                  <a:pt x="1906" y="1592"/>
                </a:cubicBezTo>
                <a:cubicBezTo>
                  <a:pt x="1903" y="1603"/>
                  <a:pt x="1907" y="1625"/>
                  <a:pt x="1896" y="1624"/>
                </a:cubicBezTo>
                <a:cubicBezTo>
                  <a:pt x="1865" y="1621"/>
                  <a:pt x="1812" y="1582"/>
                  <a:pt x="1812" y="1582"/>
                </a:cubicBezTo>
                <a:cubicBezTo>
                  <a:pt x="1780" y="1533"/>
                  <a:pt x="1731" y="1461"/>
                  <a:pt x="1676" y="1435"/>
                </a:cubicBezTo>
                <a:cubicBezTo>
                  <a:pt x="1628" y="1412"/>
                  <a:pt x="1529" y="1372"/>
                  <a:pt x="1529" y="1372"/>
                </a:cubicBezTo>
                <a:cubicBezTo>
                  <a:pt x="1497" y="1340"/>
                  <a:pt x="1466" y="1317"/>
                  <a:pt x="1446" y="1278"/>
                </a:cubicBezTo>
                <a:cubicBezTo>
                  <a:pt x="1402" y="1191"/>
                  <a:pt x="1475" y="1308"/>
                  <a:pt x="1414" y="1215"/>
                </a:cubicBezTo>
                <a:cubicBezTo>
                  <a:pt x="1393" y="1154"/>
                  <a:pt x="1386" y="1106"/>
                  <a:pt x="1330" y="1069"/>
                </a:cubicBezTo>
                <a:cubicBezTo>
                  <a:pt x="1296" y="1017"/>
                  <a:pt x="1232" y="982"/>
                  <a:pt x="1173" y="964"/>
                </a:cubicBezTo>
                <a:cubicBezTo>
                  <a:pt x="909" y="1000"/>
                  <a:pt x="641" y="971"/>
                  <a:pt x="377" y="1006"/>
                </a:cubicBezTo>
                <a:cubicBezTo>
                  <a:pt x="326" y="1022"/>
                  <a:pt x="281" y="1043"/>
                  <a:pt x="231" y="1058"/>
                </a:cubicBezTo>
                <a:cubicBezTo>
                  <a:pt x="210" y="1064"/>
                  <a:pt x="168" y="1079"/>
                  <a:pt x="168" y="1079"/>
                </a:cubicBezTo>
                <a:cubicBezTo>
                  <a:pt x="100" y="1063"/>
                  <a:pt x="26" y="1101"/>
                  <a:pt x="0" y="1027"/>
                </a:cubicBezTo>
                <a:cubicBezTo>
                  <a:pt x="4" y="985"/>
                  <a:pt x="5" y="943"/>
                  <a:pt x="11" y="901"/>
                </a:cubicBezTo>
                <a:cubicBezTo>
                  <a:pt x="12" y="890"/>
                  <a:pt x="13" y="878"/>
                  <a:pt x="21" y="870"/>
                </a:cubicBezTo>
                <a:cubicBezTo>
                  <a:pt x="39" y="852"/>
                  <a:pt x="102" y="846"/>
                  <a:pt x="84" y="828"/>
                </a:cubicBezTo>
                <a:cubicBezTo>
                  <a:pt x="77" y="821"/>
                  <a:pt x="70" y="814"/>
                  <a:pt x="63" y="807"/>
                </a:cubicBezTo>
                <a:close/>
              </a:path>
            </a:pathLst>
          </a:custGeom>
          <a:solidFill>
            <a:schemeClr val="accent2"/>
          </a:solidFill>
          <a:ln w="9525">
            <a:solidFill>
              <a:srgbClr val="FF0000"/>
            </a:solidFill>
            <a:round/>
            <a:headEnd/>
            <a:tailEnd/>
          </a:ln>
        </p:spPr>
        <p:txBody>
          <a:bodyPr/>
          <a:lstStyle/>
          <a:p>
            <a:endParaRPr lang="hu-HU"/>
          </a:p>
        </p:txBody>
      </p:sp>
      <p:sp>
        <p:nvSpPr>
          <p:cNvPr id="96272" name="Freeform 16"/>
          <p:cNvSpPr>
            <a:spLocks/>
          </p:cNvSpPr>
          <p:nvPr/>
        </p:nvSpPr>
        <p:spPr bwMode="auto">
          <a:xfrm rot="-4994030">
            <a:off x="2600325" y="5329238"/>
            <a:ext cx="914400" cy="571500"/>
          </a:xfrm>
          <a:custGeom>
            <a:avLst/>
            <a:gdLst>
              <a:gd name="T0" fmla="*/ 11854231 w 2108"/>
              <a:gd name="T1" fmla="*/ 99815918 h 1625"/>
              <a:gd name="T2" fmla="*/ 37443982 w 2108"/>
              <a:gd name="T3" fmla="*/ 98455221 h 1625"/>
              <a:gd name="T4" fmla="*/ 96715133 w 2108"/>
              <a:gd name="T5" fmla="*/ 97218319 h 1625"/>
              <a:gd name="T6" fmla="*/ 132089584 w 2108"/>
              <a:gd name="T7" fmla="*/ 90786550 h 1625"/>
              <a:gd name="T8" fmla="*/ 169533553 w 2108"/>
              <a:gd name="T9" fmla="*/ 88189303 h 1625"/>
              <a:gd name="T10" fmla="*/ 210929220 w 2108"/>
              <a:gd name="T11" fmla="*/ 70007168 h 1625"/>
              <a:gd name="T12" fmla="*/ 224665167 w 2108"/>
              <a:gd name="T13" fmla="*/ 59617477 h 1625"/>
              <a:gd name="T14" fmla="*/ 242540258 w 2108"/>
              <a:gd name="T15" fmla="*/ 47990885 h 1625"/>
              <a:gd name="T16" fmla="*/ 252324941 w 2108"/>
              <a:gd name="T17" fmla="*/ 41559127 h 1625"/>
              <a:gd name="T18" fmla="*/ 264179169 w 2108"/>
              <a:gd name="T19" fmla="*/ 38961528 h 1625"/>
              <a:gd name="T20" fmla="*/ 295601894 w 2108"/>
              <a:gd name="T21" fmla="*/ 23376992 h 1625"/>
              <a:gd name="T22" fmla="*/ 309526100 w 2108"/>
              <a:gd name="T23" fmla="*/ 19542486 h 1625"/>
              <a:gd name="T24" fmla="*/ 327212878 w 2108"/>
              <a:gd name="T25" fmla="*/ 11750394 h 1625"/>
              <a:gd name="T26" fmla="*/ 354684773 w 2108"/>
              <a:gd name="T27" fmla="*/ 2597599 h 1625"/>
              <a:gd name="T28" fmla="*/ 366539000 w 2108"/>
              <a:gd name="T29" fmla="*/ 123796 h 1625"/>
              <a:gd name="T30" fmla="*/ 366539000 w 2108"/>
              <a:gd name="T31" fmla="*/ 3957945 h 1625"/>
              <a:gd name="T32" fmla="*/ 358636038 w 2108"/>
              <a:gd name="T33" fmla="*/ 9152792 h 1625"/>
              <a:gd name="T34" fmla="*/ 350921333 w 2108"/>
              <a:gd name="T35" fmla="*/ 25974239 h 1625"/>
              <a:gd name="T36" fmla="*/ 348851789 w 2108"/>
              <a:gd name="T37" fmla="*/ 29808739 h 1625"/>
              <a:gd name="T38" fmla="*/ 364657281 w 2108"/>
              <a:gd name="T39" fmla="*/ 28571837 h 1625"/>
              <a:gd name="T40" fmla="*/ 388365736 w 2108"/>
              <a:gd name="T41" fmla="*/ 22140085 h 1625"/>
              <a:gd name="T42" fmla="*/ 376511508 w 2108"/>
              <a:gd name="T43" fmla="*/ 33766683 h 1625"/>
              <a:gd name="T44" fmla="*/ 368608545 w 2108"/>
              <a:gd name="T45" fmla="*/ 40198430 h 1625"/>
              <a:gd name="T46" fmla="*/ 364657281 w 2108"/>
              <a:gd name="T47" fmla="*/ 44156374 h 1625"/>
              <a:gd name="T48" fmla="*/ 335115841 w 2108"/>
              <a:gd name="T49" fmla="*/ 57019879 h 1625"/>
              <a:gd name="T50" fmla="*/ 305574402 w 2108"/>
              <a:gd name="T51" fmla="*/ 70007168 h 1625"/>
              <a:gd name="T52" fmla="*/ 281865947 w 2108"/>
              <a:gd name="T53" fmla="*/ 79036162 h 1625"/>
              <a:gd name="T54" fmla="*/ 277914682 w 2108"/>
              <a:gd name="T55" fmla="*/ 82994458 h 1625"/>
              <a:gd name="T56" fmla="*/ 272081698 w 2108"/>
              <a:gd name="T57" fmla="*/ 84231008 h 1625"/>
              <a:gd name="T58" fmla="*/ 270012153 w 2108"/>
              <a:gd name="T59" fmla="*/ 88189303 h 1625"/>
              <a:gd name="T60" fmla="*/ 266060455 w 2108"/>
              <a:gd name="T61" fmla="*/ 92023452 h 1625"/>
              <a:gd name="T62" fmla="*/ 283747667 w 2108"/>
              <a:gd name="T63" fmla="*/ 114039757 h 1625"/>
              <a:gd name="T64" fmla="*/ 299553159 w 2108"/>
              <a:gd name="T65" fmla="*/ 119234603 h 1625"/>
              <a:gd name="T66" fmla="*/ 301623137 w 2108"/>
              <a:gd name="T67" fmla="*/ 123069103 h 1625"/>
              <a:gd name="T68" fmla="*/ 313477365 w 2108"/>
              <a:gd name="T69" fmla="*/ 128263948 h 1625"/>
              <a:gd name="T70" fmla="*/ 331164577 w 2108"/>
              <a:gd name="T71" fmla="*/ 137416738 h 1625"/>
              <a:gd name="T72" fmla="*/ 340948826 w 2108"/>
              <a:gd name="T73" fmla="*/ 142611584 h 1625"/>
              <a:gd name="T74" fmla="*/ 384414037 w 2108"/>
              <a:gd name="T75" fmla="*/ 156835775 h 1625"/>
              <a:gd name="T76" fmla="*/ 394198720 w 2108"/>
              <a:gd name="T77" fmla="*/ 163267522 h 1625"/>
              <a:gd name="T78" fmla="*/ 382344493 w 2108"/>
              <a:gd name="T79" fmla="*/ 164627867 h 1625"/>
              <a:gd name="T80" fmla="*/ 372559810 w 2108"/>
              <a:gd name="T81" fmla="*/ 165864769 h 1625"/>
              <a:gd name="T82" fmla="*/ 354684773 w 2108"/>
              <a:gd name="T83" fmla="*/ 164627867 h 1625"/>
              <a:gd name="T84" fmla="*/ 344900090 w 2108"/>
              <a:gd name="T85" fmla="*/ 163267522 h 1625"/>
              <a:gd name="T86" fmla="*/ 346970069 w 2108"/>
              <a:gd name="T87" fmla="*/ 167225466 h 1625"/>
              <a:gd name="T88" fmla="*/ 352803053 w 2108"/>
              <a:gd name="T89" fmla="*/ 176254811 h 1625"/>
              <a:gd name="T90" fmla="*/ 358636038 w 2108"/>
              <a:gd name="T91" fmla="*/ 196910442 h 1625"/>
              <a:gd name="T92" fmla="*/ 356754318 w 2108"/>
              <a:gd name="T93" fmla="*/ 200868386 h 1625"/>
              <a:gd name="T94" fmla="*/ 340948826 w 2108"/>
              <a:gd name="T95" fmla="*/ 195673540 h 1625"/>
              <a:gd name="T96" fmla="*/ 315359085 w 2108"/>
              <a:gd name="T97" fmla="*/ 177491361 h 1625"/>
              <a:gd name="T98" fmla="*/ 287699365 w 2108"/>
              <a:gd name="T99" fmla="*/ 169699269 h 1625"/>
              <a:gd name="T100" fmla="*/ 272081698 w 2108"/>
              <a:gd name="T101" fmla="*/ 158072676 h 1625"/>
              <a:gd name="T102" fmla="*/ 266060455 w 2108"/>
              <a:gd name="T103" fmla="*/ 150280232 h 1625"/>
              <a:gd name="T104" fmla="*/ 250254963 w 2108"/>
              <a:gd name="T105" fmla="*/ 132221893 h 1625"/>
              <a:gd name="T106" fmla="*/ 220713469 w 2108"/>
              <a:gd name="T107" fmla="*/ 119234603 h 1625"/>
              <a:gd name="T108" fmla="*/ 70937134 w 2108"/>
              <a:gd name="T109" fmla="*/ 124429448 h 1625"/>
              <a:gd name="T110" fmla="*/ 43465225 w 2108"/>
              <a:gd name="T111" fmla="*/ 130861547 h 1625"/>
              <a:gd name="T112" fmla="*/ 31610998 w 2108"/>
              <a:gd name="T113" fmla="*/ 133458794 h 1625"/>
              <a:gd name="T114" fmla="*/ 0 w 2108"/>
              <a:gd name="T115" fmla="*/ 127027047 h 1625"/>
              <a:gd name="T116" fmla="*/ 2069979 w 2108"/>
              <a:gd name="T117" fmla="*/ 111442510 h 1625"/>
              <a:gd name="T118" fmla="*/ 3951266 w 2108"/>
              <a:gd name="T119" fmla="*/ 107608010 h 1625"/>
              <a:gd name="T120" fmla="*/ 15805499 w 2108"/>
              <a:gd name="T121" fmla="*/ 102413165 h 1625"/>
              <a:gd name="T122" fmla="*/ 11854231 w 2108"/>
              <a:gd name="T123" fmla="*/ 99815918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625"/>
              <a:gd name="T188" fmla="*/ 2108 w 2108"/>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625">
                <a:moveTo>
                  <a:pt x="63" y="807"/>
                </a:moveTo>
                <a:cubicBezTo>
                  <a:pt x="108" y="803"/>
                  <a:pt x="154" y="798"/>
                  <a:pt x="199" y="796"/>
                </a:cubicBezTo>
                <a:cubicBezTo>
                  <a:pt x="304" y="791"/>
                  <a:pt x="409" y="792"/>
                  <a:pt x="514" y="786"/>
                </a:cubicBezTo>
                <a:cubicBezTo>
                  <a:pt x="569" y="783"/>
                  <a:pt x="651" y="747"/>
                  <a:pt x="702" y="734"/>
                </a:cubicBezTo>
                <a:cubicBezTo>
                  <a:pt x="781" y="714"/>
                  <a:pt x="795" y="720"/>
                  <a:pt x="901" y="713"/>
                </a:cubicBezTo>
                <a:cubicBezTo>
                  <a:pt x="977" y="686"/>
                  <a:pt x="1063" y="624"/>
                  <a:pt x="1121" y="566"/>
                </a:cubicBezTo>
                <a:cubicBezTo>
                  <a:pt x="1135" y="522"/>
                  <a:pt x="1165" y="517"/>
                  <a:pt x="1194" y="482"/>
                </a:cubicBezTo>
                <a:cubicBezTo>
                  <a:pt x="1224" y="446"/>
                  <a:pt x="1258" y="425"/>
                  <a:pt x="1289" y="388"/>
                </a:cubicBezTo>
                <a:cubicBezTo>
                  <a:pt x="1318" y="354"/>
                  <a:pt x="1297" y="356"/>
                  <a:pt x="1341" y="336"/>
                </a:cubicBezTo>
                <a:cubicBezTo>
                  <a:pt x="1361" y="327"/>
                  <a:pt x="1383" y="322"/>
                  <a:pt x="1404" y="315"/>
                </a:cubicBezTo>
                <a:cubicBezTo>
                  <a:pt x="1460" y="273"/>
                  <a:pt x="1515" y="230"/>
                  <a:pt x="1571" y="189"/>
                </a:cubicBezTo>
                <a:cubicBezTo>
                  <a:pt x="1593" y="173"/>
                  <a:pt x="1621" y="171"/>
                  <a:pt x="1645" y="158"/>
                </a:cubicBezTo>
                <a:cubicBezTo>
                  <a:pt x="1678" y="140"/>
                  <a:pt x="1703" y="108"/>
                  <a:pt x="1739" y="95"/>
                </a:cubicBezTo>
                <a:cubicBezTo>
                  <a:pt x="1792" y="76"/>
                  <a:pt x="1831" y="38"/>
                  <a:pt x="1885" y="21"/>
                </a:cubicBezTo>
                <a:cubicBezTo>
                  <a:pt x="1906" y="14"/>
                  <a:pt x="1948" y="1"/>
                  <a:pt x="1948" y="1"/>
                </a:cubicBezTo>
                <a:cubicBezTo>
                  <a:pt x="2006" y="19"/>
                  <a:pt x="1974" y="0"/>
                  <a:pt x="1948" y="32"/>
                </a:cubicBezTo>
                <a:cubicBezTo>
                  <a:pt x="1907" y="83"/>
                  <a:pt x="1977" y="49"/>
                  <a:pt x="1906" y="74"/>
                </a:cubicBezTo>
                <a:cubicBezTo>
                  <a:pt x="1891" y="119"/>
                  <a:pt x="1880" y="165"/>
                  <a:pt x="1865" y="210"/>
                </a:cubicBezTo>
                <a:cubicBezTo>
                  <a:pt x="1862" y="220"/>
                  <a:pt x="1843" y="242"/>
                  <a:pt x="1854" y="241"/>
                </a:cubicBezTo>
                <a:cubicBezTo>
                  <a:pt x="1882" y="238"/>
                  <a:pt x="1910" y="234"/>
                  <a:pt x="1938" y="231"/>
                </a:cubicBezTo>
                <a:cubicBezTo>
                  <a:pt x="1982" y="215"/>
                  <a:pt x="2020" y="193"/>
                  <a:pt x="2064" y="179"/>
                </a:cubicBezTo>
                <a:cubicBezTo>
                  <a:pt x="2040" y="215"/>
                  <a:pt x="2032" y="241"/>
                  <a:pt x="2001" y="273"/>
                </a:cubicBezTo>
                <a:cubicBezTo>
                  <a:pt x="1979" y="335"/>
                  <a:pt x="2007" y="276"/>
                  <a:pt x="1959" y="325"/>
                </a:cubicBezTo>
                <a:cubicBezTo>
                  <a:pt x="1950" y="334"/>
                  <a:pt x="1948" y="349"/>
                  <a:pt x="1938" y="357"/>
                </a:cubicBezTo>
                <a:cubicBezTo>
                  <a:pt x="1892" y="397"/>
                  <a:pt x="1824" y="418"/>
                  <a:pt x="1781" y="461"/>
                </a:cubicBezTo>
                <a:cubicBezTo>
                  <a:pt x="1736" y="506"/>
                  <a:pt x="1685" y="546"/>
                  <a:pt x="1624" y="566"/>
                </a:cubicBezTo>
                <a:cubicBezTo>
                  <a:pt x="1581" y="595"/>
                  <a:pt x="1546" y="623"/>
                  <a:pt x="1498" y="639"/>
                </a:cubicBezTo>
                <a:cubicBezTo>
                  <a:pt x="1491" y="650"/>
                  <a:pt x="1487" y="663"/>
                  <a:pt x="1477" y="671"/>
                </a:cubicBezTo>
                <a:cubicBezTo>
                  <a:pt x="1469" y="678"/>
                  <a:pt x="1454" y="673"/>
                  <a:pt x="1446" y="681"/>
                </a:cubicBezTo>
                <a:cubicBezTo>
                  <a:pt x="1438" y="689"/>
                  <a:pt x="1440" y="703"/>
                  <a:pt x="1435" y="713"/>
                </a:cubicBezTo>
                <a:cubicBezTo>
                  <a:pt x="1429" y="724"/>
                  <a:pt x="1421" y="734"/>
                  <a:pt x="1414" y="744"/>
                </a:cubicBezTo>
                <a:cubicBezTo>
                  <a:pt x="1390" y="821"/>
                  <a:pt x="1451" y="879"/>
                  <a:pt x="1508" y="922"/>
                </a:cubicBezTo>
                <a:cubicBezTo>
                  <a:pt x="1559" y="1000"/>
                  <a:pt x="1486" y="905"/>
                  <a:pt x="1592" y="964"/>
                </a:cubicBezTo>
                <a:cubicBezTo>
                  <a:pt x="1602" y="969"/>
                  <a:pt x="1595" y="987"/>
                  <a:pt x="1603" y="995"/>
                </a:cubicBezTo>
                <a:cubicBezTo>
                  <a:pt x="1621" y="1013"/>
                  <a:pt x="1666" y="1037"/>
                  <a:pt x="1666" y="1037"/>
                </a:cubicBezTo>
                <a:cubicBezTo>
                  <a:pt x="1699" y="1087"/>
                  <a:pt x="1717" y="1068"/>
                  <a:pt x="1760" y="1111"/>
                </a:cubicBezTo>
                <a:cubicBezTo>
                  <a:pt x="1807" y="1158"/>
                  <a:pt x="1752" y="1132"/>
                  <a:pt x="1812" y="1153"/>
                </a:cubicBezTo>
                <a:cubicBezTo>
                  <a:pt x="1883" y="1205"/>
                  <a:pt x="1958" y="1244"/>
                  <a:pt x="2043" y="1268"/>
                </a:cubicBezTo>
                <a:cubicBezTo>
                  <a:pt x="2043" y="1268"/>
                  <a:pt x="2108" y="1307"/>
                  <a:pt x="2095" y="1320"/>
                </a:cubicBezTo>
                <a:cubicBezTo>
                  <a:pt x="2080" y="1335"/>
                  <a:pt x="2053" y="1327"/>
                  <a:pt x="2032" y="1331"/>
                </a:cubicBezTo>
                <a:cubicBezTo>
                  <a:pt x="2015" y="1334"/>
                  <a:pt x="1997" y="1338"/>
                  <a:pt x="1980" y="1341"/>
                </a:cubicBezTo>
                <a:cubicBezTo>
                  <a:pt x="1948" y="1338"/>
                  <a:pt x="1917" y="1336"/>
                  <a:pt x="1885" y="1331"/>
                </a:cubicBezTo>
                <a:cubicBezTo>
                  <a:pt x="1867" y="1328"/>
                  <a:pt x="1849" y="1312"/>
                  <a:pt x="1833" y="1320"/>
                </a:cubicBezTo>
                <a:cubicBezTo>
                  <a:pt x="1823" y="1325"/>
                  <a:pt x="1841" y="1341"/>
                  <a:pt x="1844" y="1352"/>
                </a:cubicBezTo>
                <a:cubicBezTo>
                  <a:pt x="1861" y="1412"/>
                  <a:pt x="1843" y="1375"/>
                  <a:pt x="1875" y="1425"/>
                </a:cubicBezTo>
                <a:cubicBezTo>
                  <a:pt x="1888" y="1481"/>
                  <a:pt x="1888" y="1538"/>
                  <a:pt x="1906" y="1592"/>
                </a:cubicBezTo>
                <a:cubicBezTo>
                  <a:pt x="1903" y="1603"/>
                  <a:pt x="1907" y="1625"/>
                  <a:pt x="1896" y="1624"/>
                </a:cubicBezTo>
                <a:cubicBezTo>
                  <a:pt x="1865" y="1621"/>
                  <a:pt x="1812" y="1582"/>
                  <a:pt x="1812" y="1582"/>
                </a:cubicBezTo>
                <a:cubicBezTo>
                  <a:pt x="1780" y="1533"/>
                  <a:pt x="1731" y="1461"/>
                  <a:pt x="1676" y="1435"/>
                </a:cubicBezTo>
                <a:cubicBezTo>
                  <a:pt x="1628" y="1412"/>
                  <a:pt x="1529" y="1372"/>
                  <a:pt x="1529" y="1372"/>
                </a:cubicBezTo>
                <a:cubicBezTo>
                  <a:pt x="1497" y="1340"/>
                  <a:pt x="1466" y="1317"/>
                  <a:pt x="1446" y="1278"/>
                </a:cubicBezTo>
                <a:cubicBezTo>
                  <a:pt x="1402" y="1191"/>
                  <a:pt x="1475" y="1308"/>
                  <a:pt x="1414" y="1215"/>
                </a:cubicBezTo>
                <a:cubicBezTo>
                  <a:pt x="1393" y="1154"/>
                  <a:pt x="1386" y="1106"/>
                  <a:pt x="1330" y="1069"/>
                </a:cubicBezTo>
                <a:cubicBezTo>
                  <a:pt x="1296" y="1017"/>
                  <a:pt x="1232" y="982"/>
                  <a:pt x="1173" y="964"/>
                </a:cubicBezTo>
                <a:cubicBezTo>
                  <a:pt x="909" y="1000"/>
                  <a:pt x="641" y="971"/>
                  <a:pt x="377" y="1006"/>
                </a:cubicBezTo>
                <a:cubicBezTo>
                  <a:pt x="326" y="1022"/>
                  <a:pt x="281" y="1043"/>
                  <a:pt x="231" y="1058"/>
                </a:cubicBezTo>
                <a:cubicBezTo>
                  <a:pt x="210" y="1064"/>
                  <a:pt x="168" y="1079"/>
                  <a:pt x="168" y="1079"/>
                </a:cubicBezTo>
                <a:cubicBezTo>
                  <a:pt x="100" y="1063"/>
                  <a:pt x="26" y="1101"/>
                  <a:pt x="0" y="1027"/>
                </a:cubicBezTo>
                <a:cubicBezTo>
                  <a:pt x="4" y="985"/>
                  <a:pt x="5" y="943"/>
                  <a:pt x="11" y="901"/>
                </a:cubicBezTo>
                <a:cubicBezTo>
                  <a:pt x="12" y="890"/>
                  <a:pt x="13" y="878"/>
                  <a:pt x="21" y="870"/>
                </a:cubicBezTo>
                <a:cubicBezTo>
                  <a:pt x="39" y="852"/>
                  <a:pt x="102" y="846"/>
                  <a:pt x="84" y="828"/>
                </a:cubicBezTo>
                <a:cubicBezTo>
                  <a:pt x="77" y="821"/>
                  <a:pt x="70" y="814"/>
                  <a:pt x="63" y="807"/>
                </a:cubicBezTo>
                <a:close/>
              </a:path>
            </a:pathLst>
          </a:custGeom>
          <a:solidFill>
            <a:schemeClr val="accent2"/>
          </a:solidFill>
          <a:ln w="9525">
            <a:solidFill>
              <a:srgbClr val="FF0000"/>
            </a:solidFill>
            <a:round/>
            <a:headEnd/>
            <a:tailEnd/>
          </a:ln>
        </p:spPr>
        <p:txBody>
          <a:bodyPr/>
          <a:lstStyle/>
          <a:p>
            <a:endParaRPr lang="hu-HU"/>
          </a:p>
        </p:txBody>
      </p:sp>
      <p:sp>
        <p:nvSpPr>
          <p:cNvPr id="96273" name="Freeform 17"/>
          <p:cNvSpPr>
            <a:spLocks/>
          </p:cNvSpPr>
          <p:nvPr/>
        </p:nvSpPr>
        <p:spPr bwMode="auto">
          <a:xfrm rot="10482783">
            <a:off x="5364163" y="4868863"/>
            <a:ext cx="914400" cy="571500"/>
          </a:xfrm>
          <a:custGeom>
            <a:avLst/>
            <a:gdLst>
              <a:gd name="T0" fmla="*/ 11854231 w 2108"/>
              <a:gd name="T1" fmla="*/ 99815918 h 1625"/>
              <a:gd name="T2" fmla="*/ 37443982 w 2108"/>
              <a:gd name="T3" fmla="*/ 98455221 h 1625"/>
              <a:gd name="T4" fmla="*/ 96715133 w 2108"/>
              <a:gd name="T5" fmla="*/ 97218319 h 1625"/>
              <a:gd name="T6" fmla="*/ 132089584 w 2108"/>
              <a:gd name="T7" fmla="*/ 90786550 h 1625"/>
              <a:gd name="T8" fmla="*/ 169533553 w 2108"/>
              <a:gd name="T9" fmla="*/ 88189303 h 1625"/>
              <a:gd name="T10" fmla="*/ 210929220 w 2108"/>
              <a:gd name="T11" fmla="*/ 70007168 h 1625"/>
              <a:gd name="T12" fmla="*/ 224665167 w 2108"/>
              <a:gd name="T13" fmla="*/ 59617477 h 1625"/>
              <a:gd name="T14" fmla="*/ 242540258 w 2108"/>
              <a:gd name="T15" fmla="*/ 47990885 h 1625"/>
              <a:gd name="T16" fmla="*/ 252324941 w 2108"/>
              <a:gd name="T17" fmla="*/ 41559127 h 1625"/>
              <a:gd name="T18" fmla="*/ 264179169 w 2108"/>
              <a:gd name="T19" fmla="*/ 38961528 h 1625"/>
              <a:gd name="T20" fmla="*/ 295601894 w 2108"/>
              <a:gd name="T21" fmla="*/ 23376992 h 1625"/>
              <a:gd name="T22" fmla="*/ 309526100 w 2108"/>
              <a:gd name="T23" fmla="*/ 19542486 h 1625"/>
              <a:gd name="T24" fmla="*/ 327212878 w 2108"/>
              <a:gd name="T25" fmla="*/ 11750394 h 1625"/>
              <a:gd name="T26" fmla="*/ 354684773 w 2108"/>
              <a:gd name="T27" fmla="*/ 2597599 h 1625"/>
              <a:gd name="T28" fmla="*/ 366539000 w 2108"/>
              <a:gd name="T29" fmla="*/ 123796 h 1625"/>
              <a:gd name="T30" fmla="*/ 366539000 w 2108"/>
              <a:gd name="T31" fmla="*/ 3957945 h 1625"/>
              <a:gd name="T32" fmla="*/ 358636038 w 2108"/>
              <a:gd name="T33" fmla="*/ 9152792 h 1625"/>
              <a:gd name="T34" fmla="*/ 350921333 w 2108"/>
              <a:gd name="T35" fmla="*/ 25974239 h 1625"/>
              <a:gd name="T36" fmla="*/ 348851789 w 2108"/>
              <a:gd name="T37" fmla="*/ 29808739 h 1625"/>
              <a:gd name="T38" fmla="*/ 364657281 w 2108"/>
              <a:gd name="T39" fmla="*/ 28571837 h 1625"/>
              <a:gd name="T40" fmla="*/ 388365736 w 2108"/>
              <a:gd name="T41" fmla="*/ 22140085 h 1625"/>
              <a:gd name="T42" fmla="*/ 376511508 w 2108"/>
              <a:gd name="T43" fmla="*/ 33766683 h 1625"/>
              <a:gd name="T44" fmla="*/ 368608545 w 2108"/>
              <a:gd name="T45" fmla="*/ 40198430 h 1625"/>
              <a:gd name="T46" fmla="*/ 364657281 w 2108"/>
              <a:gd name="T47" fmla="*/ 44156374 h 1625"/>
              <a:gd name="T48" fmla="*/ 335115841 w 2108"/>
              <a:gd name="T49" fmla="*/ 57019879 h 1625"/>
              <a:gd name="T50" fmla="*/ 305574402 w 2108"/>
              <a:gd name="T51" fmla="*/ 70007168 h 1625"/>
              <a:gd name="T52" fmla="*/ 281865947 w 2108"/>
              <a:gd name="T53" fmla="*/ 79036162 h 1625"/>
              <a:gd name="T54" fmla="*/ 277914682 w 2108"/>
              <a:gd name="T55" fmla="*/ 82994458 h 1625"/>
              <a:gd name="T56" fmla="*/ 272081698 w 2108"/>
              <a:gd name="T57" fmla="*/ 84231008 h 1625"/>
              <a:gd name="T58" fmla="*/ 270012153 w 2108"/>
              <a:gd name="T59" fmla="*/ 88189303 h 1625"/>
              <a:gd name="T60" fmla="*/ 266060455 w 2108"/>
              <a:gd name="T61" fmla="*/ 92023452 h 1625"/>
              <a:gd name="T62" fmla="*/ 283747667 w 2108"/>
              <a:gd name="T63" fmla="*/ 114039757 h 1625"/>
              <a:gd name="T64" fmla="*/ 299553159 w 2108"/>
              <a:gd name="T65" fmla="*/ 119234603 h 1625"/>
              <a:gd name="T66" fmla="*/ 301623137 w 2108"/>
              <a:gd name="T67" fmla="*/ 123069103 h 1625"/>
              <a:gd name="T68" fmla="*/ 313477365 w 2108"/>
              <a:gd name="T69" fmla="*/ 128263948 h 1625"/>
              <a:gd name="T70" fmla="*/ 331164577 w 2108"/>
              <a:gd name="T71" fmla="*/ 137416738 h 1625"/>
              <a:gd name="T72" fmla="*/ 340948826 w 2108"/>
              <a:gd name="T73" fmla="*/ 142611584 h 1625"/>
              <a:gd name="T74" fmla="*/ 384414037 w 2108"/>
              <a:gd name="T75" fmla="*/ 156835775 h 1625"/>
              <a:gd name="T76" fmla="*/ 394198720 w 2108"/>
              <a:gd name="T77" fmla="*/ 163267522 h 1625"/>
              <a:gd name="T78" fmla="*/ 382344493 w 2108"/>
              <a:gd name="T79" fmla="*/ 164627867 h 1625"/>
              <a:gd name="T80" fmla="*/ 372559810 w 2108"/>
              <a:gd name="T81" fmla="*/ 165864769 h 1625"/>
              <a:gd name="T82" fmla="*/ 354684773 w 2108"/>
              <a:gd name="T83" fmla="*/ 164627867 h 1625"/>
              <a:gd name="T84" fmla="*/ 344900090 w 2108"/>
              <a:gd name="T85" fmla="*/ 163267522 h 1625"/>
              <a:gd name="T86" fmla="*/ 346970069 w 2108"/>
              <a:gd name="T87" fmla="*/ 167225466 h 1625"/>
              <a:gd name="T88" fmla="*/ 352803053 w 2108"/>
              <a:gd name="T89" fmla="*/ 176254811 h 1625"/>
              <a:gd name="T90" fmla="*/ 358636038 w 2108"/>
              <a:gd name="T91" fmla="*/ 196910442 h 1625"/>
              <a:gd name="T92" fmla="*/ 356754318 w 2108"/>
              <a:gd name="T93" fmla="*/ 200868386 h 1625"/>
              <a:gd name="T94" fmla="*/ 340948826 w 2108"/>
              <a:gd name="T95" fmla="*/ 195673540 h 1625"/>
              <a:gd name="T96" fmla="*/ 315359085 w 2108"/>
              <a:gd name="T97" fmla="*/ 177491361 h 1625"/>
              <a:gd name="T98" fmla="*/ 287699365 w 2108"/>
              <a:gd name="T99" fmla="*/ 169699269 h 1625"/>
              <a:gd name="T100" fmla="*/ 272081698 w 2108"/>
              <a:gd name="T101" fmla="*/ 158072676 h 1625"/>
              <a:gd name="T102" fmla="*/ 266060455 w 2108"/>
              <a:gd name="T103" fmla="*/ 150280232 h 1625"/>
              <a:gd name="T104" fmla="*/ 250254963 w 2108"/>
              <a:gd name="T105" fmla="*/ 132221893 h 1625"/>
              <a:gd name="T106" fmla="*/ 220713469 w 2108"/>
              <a:gd name="T107" fmla="*/ 119234603 h 1625"/>
              <a:gd name="T108" fmla="*/ 70937134 w 2108"/>
              <a:gd name="T109" fmla="*/ 124429448 h 1625"/>
              <a:gd name="T110" fmla="*/ 43465225 w 2108"/>
              <a:gd name="T111" fmla="*/ 130861547 h 1625"/>
              <a:gd name="T112" fmla="*/ 31610998 w 2108"/>
              <a:gd name="T113" fmla="*/ 133458794 h 1625"/>
              <a:gd name="T114" fmla="*/ 0 w 2108"/>
              <a:gd name="T115" fmla="*/ 127027047 h 1625"/>
              <a:gd name="T116" fmla="*/ 2069979 w 2108"/>
              <a:gd name="T117" fmla="*/ 111442510 h 1625"/>
              <a:gd name="T118" fmla="*/ 3951266 w 2108"/>
              <a:gd name="T119" fmla="*/ 107608010 h 1625"/>
              <a:gd name="T120" fmla="*/ 15805499 w 2108"/>
              <a:gd name="T121" fmla="*/ 102413165 h 1625"/>
              <a:gd name="T122" fmla="*/ 11854231 w 2108"/>
              <a:gd name="T123" fmla="*/ 99815918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625"/>
              <a:gd name="T188" fmla="*/ 2108 w 2108"/>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625">
                <a:moveTo>
                  <a:pt x="63" y="807"/>
                </a:moveTo>
                <a:cubicBezTo>
                  <a:pt x="108" y="803"/>
                  <a:pt x="154" y="798"/>
                  <a:pt x="199" y="796"/>
                </a:cubicBezTo>
                <a:cubicBezTo>
                  <a:pt x="304" y="791"/>
                  <a:pt x="409" y="792"/>
                  <a:pt x="514" y="786"/>
                </a:cubicBezTo>
                <a:cubicBezTo>
                  <a:pt x="569" y="783"/>
                  <a:pt x="651" y="747"/>
                  <a:pt x="702" y="734"/>
                </a:cubicBezTo>
                <a:cubicBezTo>
                  <a:pt x="781" y="714"/>
                  <a:pt x="795" y="720"/>
                  <a:pt x="901" y="713"/>
                </a:cubicBezTo>
                <a:cubicBezTo>
                  <a:pt x="977" y="686"/>
                  <a:pt x="1063" y="624"/>
                  <a:pt x="1121" y="566"/>
                </a:cubicBezTo>
                <a:cubicBezTo>
                  <a:pt x="1135" y="522"/>
                  <a:pt x="1165" y="517"/>
                  <a:pt x="1194" y="482"/>
                </a:cubicBezTo>
                <a:cubicBezTo>
                  <a:pt x="1224" y="446"/>
                  <a:pt x="1258" y="425"/>
                  <a:pt x="1289" y="388"/>
                </a:cubicBezTo>
                <a:cubicBezTo>
                  <a:pt x="1318" y="354"/>
                  <a:pt x="1297" y="356"/>
                  <a:pt x="1341" y="336"/>
                </a:cubicBezTo>
                <a:cubicBezTo>
                  <a:pt x="1361" y="327"/>
                  <a:pt x="1383" y="322"/>
                  <a:pt x="1404" y="315"/>
                </a:cubicBezTo>
                <a:cubicBezTo>
                  <a:pt x="1460" y="273"/>
                  <a:pt x="1515" y="230"/>
                  <a:pt x="1571" y="189"/>
                </a:cubicBezTo>
                <a:cubicBezTo>
                  <a:pt x="1593" y="173"/>
                  <a:pt x="1621" y="171"/>
                  <a:pt x="1645" y="158"/>
                </a:cubicBezTo>
                <a:cubicBezTo>
                  <a:pt x="1678" y="140"/>
                  <a:pt x="1703" y="108"/>
                  <a:pt x="1739" y="95"/>
                </a:cubicBezTo>
                <a:cubicBezTo>
                  <a:pt x="1792" y="76"/>
                  <a:pt x="1831" y="38"/>
                  <a:pt x="1885" y="21"/>
                </a:cubicBezTo>
                <a:cubicBezTo>
                  <a:pt x="1906" y="14"/>
                  <a:pt x="1948" y="1"/>
                  <a:pt x="1948" y="1"/>
                </a:cubicBezTo>
                <a:cubicBezTo>
                  <a:pt x="2006" y="19"/>
                  <a:pt x="1974" y="0"/>
                  <a:pt x="1948" y="32"/>
                </a:cubicBezTo>
                <a:cubicBezTo>
                  <a:pt x="1907" y="83"/>
                  <a:pt x="1977" y="49"/>
                  <a:pt x="1906" y="74"/>
                </a:cubicBezTo>
                <a:cubicBezTo>
                  <a:pt x="1891" y="119"/>
                  <a:pt x="1880" y="165"/>
                  <a:pt x="1865" y="210"/>
                </a:cubicBezTo>
                <a:cubicBezTo>
                  <a:pt x="1862" y="220"/>
                  <a:pt x="1843" y="242"/>
                  <a:pt x="1854" y="241"/>
                </a:cubicBezTo>
                <a:cubicBezTo>
                  <a:pt x="1882" y="238"/>
                  <a:pt x="1910" y="234"/>
                  <a:pt x="1938" y="231"/>
                </a:cubicBezTo>
                <a:cubicBezTo>
                  <a:pt x="1982" y="215"/>
                  <a:pt x="2020" y="193"/>
                  <a:pt x="2064" y="179"/>
                </a:cubicBezTo>
                <a:cubicBezTo>
                  <a:pt x="2040" y="215"/>
                  <a:pt x="2032" y="241"/>
                  <a:pt x="2001" y="273"/>
                </a:cubicBezTo>
                <a:cubicBezTo>
                  <a:pt x="1979" y="335"/>
                  <a:pt x="2007" y="276"/>
                  <a:pt x="1959" y="325"/>
                </a:cubicBezTo>
                <a:cubicBezTo>
                  <a:pt x="1950" y="334"/>
                  <a:pt x="1948" y="349"/>
                  <a:pt x="1938" y="357"/>
                </a:cubicBezTo>
                <a:cubicBezTo>
                  <a:pt x="1892" y="397"/>
                  <a:pt x="1824" y="418"/>
                  <a:pt x="1781" y="461"/>
                </a:cubicBezTo>
                <a:cubicBezTo>
                  <a:pt x="1736" y="506"/>
                  <a:pt x="1685" y="546"/>
                  <a:pt x="1624" y="566"/>
                </a:cubicBezTo>
                <a:cubicBezTo>
                  <a:pt x="1581" y="595"/>
                  <a:pt x="1546" y="623"/>
                  <a:pt x="1498" y="639"/>
                </a:cubicBezTo>
                <a:cubicBezTo>
                  <a:pt x="1491" y="650"/>
                  <a:pt x="1487" y="663"/>
                  <a:pt x="1477" y="671"/>
                </a:cubicBezTo>
                <a:cubicBezTo>
                  <a:pt x="1469" y="678"/>
                  <a:pt x="1454" y="673"/>
                  <a:pt x="1446" y="681"/>
                </a:cubicBezTo>
                <a:cubicBezTo>
                  <a:pt x="1438" y="689"/>
                  <a:pt x="1440" y="703"/>
                  <a:pt x="1435" y="713"/>
                </a:cubicBezTo>
                <a:cubicBezTo>
                  <a:pt x="1429" y="724"/>
                  <a:pt x="1421" y="734"/>
                  <a:pt x="1414" y="744"/>
                </a:cubicBezTo>
                <a:cubicBezTo>
                  <a:pt x="1390" y="821"/>
                  <a:pt x="1451" y="879"/>
                  <a:pt x="1508" y="922"/>
                </a:cubicBezTo>
                <a:cubicBezTo>
                  <a:pt x="1559" y="1000"/>
                  <a:pt x="1486" y="905"/>
                  <a:pt x="1592" y="964"/>
                </a:cubicBezTo>
                <a:cubicBezTo>
                  <a:pt x="1602" y="969"/>
                  <a:pt x="1595" y="987"/>
                  <a:pt x="1603" y="995"/>
                </a:cubicBezTo>
                <a:cubicBezTo>
                  <a:pt x="1621" y="1013"/>
                  <a:pt x="1666" y="1037"/>
                  <a:pt x="1666" y="1037"/>
                </a:cubicBezTo>
                <a:cubicBezTo>
                  <a:pt x="1699" y="1087"/>
                  <a:pt x="1717" y="1068"/>
                  <a:pt x="1760" y="1111"/>
                </a:cubicBezTo>
                <a:cubicBezTo>
                  <a:pt x="1807" y="1158"/>
                  <a:pt x="1752" y="1132"/>
                  <a:pt x="1812" y="1153"/>
                </a:cubicBezTo>
                <a:cubicBezTo>
                  <a:pt x="1883" y="1205"/>
                  <a:pt x="1958" y="1244"/>
                  <a:pt x="2043" y="1268"/>
                </a:cubicBezTo>
                <a:cubicBezTo>
                  <a:pt x="2043" y="1268"/>
                  <a:pt x="2108" y="1307"/>
                  <a:pt x="2095" y="1320"/>
                </a:cubicBezTo>
                <a:cubicBezTo>
                  <a:pt x="2080" y="1335"/>
                  <a:pt x="2053" y="1327"/>
                  <a:pt x="2032" y="1331"/>
                </a:cubicBezTo>
                <a:cubicBezTo>
                  <a:pt x="2015" y="1334"/>
                  <a:pt x="1997" y="1338"/>
                  <a:pt x="1980" y="1341"/>
                </a:cubicBezTo>
                <a:cubicBezTo>
                  <a:pt x="1948" y="1338"/>
                  <a:pt x="1917" y="1336"/>
                  <a:pt x="1885" y="1331"/>
                </a:cubicBezTo>
                <a:cubicBezTo>
                  <a:pt x="1867" y="1328"/>
                  <a:pt x="1849" y="1312"/>
                  <a:pt x="1833" y="1320"/>
                </a:cubicBezTo>
                <a:cubicBezTo>
                  <a:pt x="1823" y="1325"/>
                  <a:pt x="1841" y="1341"/>
                  <a:pt x="1844" y="1352"/>
                </a:cubicBezTo>
                <a:cubicBezTo>
                  <a:pt x="1861" y="1412"/>
                  <a:pt x="1843" y="1375"/>
                  <a:pt x="1875" y="1425"/>
                </a:cubicBezTo>
                <a:cubicBezTo>
                  <a:pt x="1888" y="1481"/>
                  <a:pt x="1888" y="1538"/>
                  <a:pt x="1906" y="1592"/>
                </a:cubicBezTo>
                <a:cubicBezTo>
                  <a:pt x="1903" y="1603"/>
                  <a:pt x="1907" y="1625"/>
                  <a:pt x="1896" y="1624"/>
                </a:cubicBezTo>
                <a:cubicBezTo>
                  <a:pt x="1865" y="1621"/>
                  <a:pt x="1812" y="1582"/>
                  <a:pt x="1812" y="1582"/>
                </a:cubicBezTo>
                <a:cubicBezTo>
                  <a:pt x="1780" y="1533"/>
                  <a:pt x="1731" y="1461"/>
                  <a:pt x="1676" y="1435"/>
                </a:cubicBezTo>
                <a:cubicBezTo>
                  <a:pt x="1628" y="1412"/>
                  <a:pt x="1529" y="1372"/>
                  <a:pt x="1529" y="1372"/>
                </a:cubicBezTo>
                <a:cubicBezTo>
                  <a:pt x="1497" y="1340"/>
                  <a:pt x="1466" y="1317"/>
                  <a:pt x="1446" y="1278"/>
                </a:cubicBezTo>
                <a:cubicBezTo>
                  <a:pt x="1402" y="1191"/>
                  <a:pt x="1475" y="1308"/>
                  <a:pt x="1414" y="1215"/>
                </a:cubicBezTo>
                <a:cubicBezTo>
                  <a:pt x="1393" y="1154"/>
                  <a:pt x="1386" y="1106"/>
                  <a:pt x="1330" y="1069"/>
                </a:cubicBezTo>
                <a:cubicBezTo>
                  <a:pt x="1296" y="1017"/>
                  <a:pt x="1232" y="982"/>
                  <a:pt x="1173" y="964"/>
                </a:cubicBezTo>
                <a:cubicBezTo>
                  <a:pt x="909" y="1000"/>
                  <a:pt x="641" y="971"/>
                  <a:pt x="377" y="1006"/>
                </a:cubicBezTo>
                <a:cubicBezTo>
                  <a:pt x="326" y="1022"/>
                  <a:pt x="281" y="1043"/>
                  <a:pt x="231" y="1058"/>
                </a:cubicBezTo>
                <a:cubicBezTo>
                  <a:pt x="210" y="1064"/>
                  <a:pt x="168" y="1079"/>
                  <a:pt x="168" y="1079"/>
                </a:cubicBezTo>
                <a:cubicBezTo>
                  <a:pt x="100" y="1063"/>
                  <a:pt x="26" y="1101"/>
                  <a:pt x="0" y="1027"/>
                </a:cubicBezTo>
                <a:cubicBezTo>
                  <a:pt x="4" y="985"/>
                  <a:pt x="5" y="943"/>
                  <a:pt x="11" y="901"/>
                </a:cubicBezTo>
                <a:cubicBezTo>
                  <a:pt x="12" y="890"/>
                  <a:pt x="13" y="878"/>
                  <a:pt x="21" y="870"/>
                </a:cubicBezTo>
                <a:cubicBezTo>
                  <a:pt x="39" y="852"/>
                  <a:pt x="102" y="846"/>
                  <a:pt x="84" y="828"/>
                </a:cubicBezTo>
                <a:cubicBezTo>
                  <a:pt x="77" y="821"/>
                  <a:pt x="70" y="814"/>
                  <a:pt x="63" y="807"/>
                </a:cubicBezTo>
                <a:close/>
              </a:path>
            </a:pathLst>
          </a:custGeom>
          <a:solidFill>
            <a:schemeClr val="accent2"/>
          </a:solidFill>
          <a:ln w="9525">
            <a:solidFill>
              <a:srgbClr val="FF0000"/>
            </a:solidFill>
            <a:round/>
            <a:headEnd/>
            <a:tailEnd/>
          </a:ln>
        </p:spPr>
        <p:txBody>
          <a:bodyPr/>
          <a:lstStyle/>
          <a:p>
            <a:endParaRPr lang="hu-HU"/>
          </a:p>
        </p:txBody>
      </p:sp>
      <p:sp>
        <p:nvSpPr>
          <p:cNvPr id="96274" name="Freeform 18"/>
          <p:cNvSpPr>
            <a:spLocks/>
          </p:cNvSpPr>
          <p:nvPr/>
        </p:nvSpPr>
        <p:spPr bwMode="auto">
          <a:xfrm rot="4540327">
            <a:off x="3824288" y="4248150"/>
            <a:ext cx="914400" cy="571500"/>
          </a:xfrm>
          <a:custGeom>
            <a:avLst/>
            <a:gdLst>
              <a:gd name="T0" fmla="*/ 11854231 w 2108"/>
              <a:gd name="T1" fmla="*/ 99815918 h 1625"/>
              <a:gd name="T2" fmla="*/ 37443982 w 2108"/>
              <a:gd name="T3" fmla="*/ 98455221 h 1625"/>
              <a:gd name="T4" fmla="*/ 96715133 w 2108"/>
              <a:gd name="T5" fmla="*/ 97218319 h 1625"/>
              <a:gd name="T6" fmla="*/ 132089584 w 2108"/>
              <a:gd name="T7" fmla="*/ 90786550 h 1625"/>
              <a:gd name="T8" fmla="*/ 169533553 w 2108"/>
              <a:gd name="T9" fmla="*/ 88189303 h 1625"/>
              <a:gd name="T10" fmla="*/ 210929220 w 2108"/>
              <a:gd name="T11" fmla="*/ 70007168 h 1625"/>
              <a:gd name="T12" fmla="*/ 224665167 w 2108"/>
              <a:gd name="T13" fmla="*/ 59617477 h 1625"/>
              <a:gd name="T14" fmla="*/ 242540258 w 2108"/>
              <a:gd name="T15" fmla="*/ 47990885 h 1625"/>
              <a:gd name="T16" fmla="*/ 252324941 w 2108"/>
              <a:gd name="T17" fmla="*/ 41559127 h 1625"/>
              <a:gd name="T18" fmla="*/ 264179169 w 2108"/>
              <a:gd name="T19" fmla="*/ 38961528 h 1625"/>
              <a:gd name="T20" fmla="*/ 295601894 w 2108"/>
              <a:gd name="T21" fmla="*/ 23376992 h 1625"/>
              <a:gd name="T22" fmla="*/ 309526100 w 2108"/>
              <a:gd name="T23" fmla="*/ 19542486 h 1625"/>
              <a:gd name="T24" fmla="*/ 327212878 w 2108"/>
              <a:gd name="T25" fmla="*/ 11750394 h 1625"/>
              <a:gd name="T26" fmla="*/ 354684773 w 2108"/>
              <a:gd name="T27" fmla="*/ 2597599 h 1625"/>
              <a:gd name="T28" fmla="*/ 366539000 w 2108"/>
              <a:gd name="T29" fmla="*/ 123796 h 1625"/>
              <a:gd name="T30" fmla="*/ 366539000 w 2108"/>
              <a:gd name="T31" fmla="*/ 3957945 h 1625"/>
              <a:gd name="T32" fmla="*/ 358636038 w 2108"/>
              <a:gd name="T33" fmla="*/ 9152792 h 1625"/>
              <a:gd name="T34" fmla="*/ 350921333 w 2108"/>
              <a:gd name="T35" fmla="*/ 25974239 h 1625"/>
              <a:gd name="T36" fmla="*/ 348851789 w 2108"/>
              <a:gd name="T37" fmla="*/ 29808739 h 1625"/>
              <a:gd name="T38" fmla="*/ 364657281 w 2108"/>
              <a:gd name="T39" fmla="*/ 28571837 h 1625"/>
              <a:gd name="T40" fmla="*/ 388365736 w 2108"/>
              <a:gd name="T41" fmla="*/ 22140085 h 1625"/>
              <a:gd name="T42" fmla="*/ 376511508 w 2108"/>
              <a:gd name="T43" fmla="*/ 33766683 h 1625"/>
              <a:gd name="T44" fmla="*/ 368608545 w 2108"/>
              <a:gd name="T45" fmla="*/ 40198430 h 1625"/>
              <a:gd name="T46" fmla="*/ 364657281 w 2108"/>
              <a:gd name="T47" fmla="*/ 44156374 h 1625"/>
              <a:gd name="T48" fmla="*/ 335115841 w 2108"/>
              <a:gd name="T49" fmla="*/ 57019879 h 1625"/>
              <a:gd name="T50" fmla="*/ 305574402 w 2108"/>
              <a:gd name="T51" fmla="*/ 70007168 h 1625"/>
              <a:gd name="T52" fmla="*/ 281865947 w 2108"/>
              <a:gd name="T53" fmla="*/ 79036162 h 1625"/>
              <a:gd name="T54" fmla="*/ 277914682 w 2108"/>
              <a:gd name="T55" fmla="*/ 82994458 h 1625"/>
              <a:gd name="T56" fmla="*/ 272081698 w 2108"/>
              <a:gd name="T57" fmla="*/ 84231008 h 1625"/>
              <a:gd name="T58" fmla="*/ 270012153 w 2108"/>
              <a:gd name="T59" fmla="*/ 88189303 h 1625"/>
              <a:gd name="T60" fmla="*/ 266060455 w 2108"/>
              <a:gd name="T61" fmla="*/ 92023452 h 1625"/>
              <a:gd name="T62" fmla="*/ 283747667 w 2108"/>
              <a:gd name="T63" fmla="*/ 114039757 h 1625"/>
              <a:gd name="T64" fmla="*/ 299553159 w 2108"/>
              <a:gd name="T65" fmla="*/ 119234603 h 1625"/>
              <a:gd name="T66" fmla="*/ 301623137 w 2108"/>
              <a:gd name="T67" fmla="*/ 123069103 h 1625"/>
              <a:gd name="T68" fmla="*/ 313477365 w 2108"/>
              <a:gd name="T69" fmla="*/ 128263948 h 1625"/>
              <a:gd name="T70" fmla="*/ 331164577 w 2108"/>
              <a:gd name="T71" fmla="*/ 137416738 h 1625"/>
              <a:gd name="T72" fmla="*/ 340948826 w 2108"/>
              <a:gd name="T73" fmla="*/ 142611584 h 1625"/>
              <a:gd name="T74" fmla="*/ 384414037 w 2108"/>
              <a:gd name="T75" fmla="*/ 156835775 h 1625"/>
              <a:gd name="T76" fmla="*/ 394198720 w 2108"/>
              <a:gd name="T77" fmla="*/ 163267522 h 1625"/>
              <a:gd name="T78" fmla="*/ 382344493 w 2108"/>
              <a:gd name="T79" fmla="*/ 164627867 h 1625"/>
              <a:gd name="T80" fmla="*/ 372559810 w 2108"/>
              <a:gd name="T81" fmla="*/ 165864769 h 1625"/>
              <a:gd name="T82" fmla="*/ 354684773 w 2108"/>
              <a:gd name="T83" fmla="*/ 164627867 h 1625"/>
              <a:gd name="T84" fmla="*/ 344900090 w 2108"/>
              <a:gd name="T85" fmla="*/ 163267522 h 1625"/>
              <a:gd name="T86" fmla="*/ 346970069 w 2108"/>
              <a:gd name="T87" fmla="*/ 167225466 h 1625"/>
              <a:gd name="T88" fmla="*/ 352803053 w 2108"/>
              <a:gd name="T89" fmla="*/ 176254811 h 1625"/>
              <a:gd name="T90" fmla="*/ 358636038 w 2108"/>
              <a:gd name="T91" fmla="*/ 196910442 h 1625"/>
              <a:gd name="T92" fmla="*/ 356754318 w 2108"/>
              <a:gd name="T93" fmla="*/ 200868386 h 1625"/>
              <a:gd name="T94" fmla="*/ 340948826 w 2108"/>
              <a:gd name="T95" fmla="*/ 195673540 h 1625"/>
              <a:gd name="T96" fmla="*/ 315359085 w 2108"/>
              <a:gd name="T97" fmla="*/ 177491361 h 1625"/>
              <a:gd name="T98" fmla="*/ 287699365 w 2108"/>
              <a:gd name="T99" fmla="*/ 169699269 h 1625"/>
              <a:gd name="T100" fmla="*/ 272081698 w 2108"/>
              <a:gd name="T101" fmla="*/ 158072676 h 1625"/>
              <a:gd name="T102" fmla="*/ 266060455 w 2108"/>
              <a:gd name="T103" fmla="*/ 150280232 h 1625"/>
              <a:gd name="T104" fmla="*/ 250254963 w 2108"/>
              <a:gd name="T105" fmla="*/ 132221893 h 1625"/>
              <a:gd name="T106" fmla="*/ 220713469 w 2108"/>
              <a:gd name="T107" fmla="*/ 119234603 h 1625"/>
              <a:gd name="T108" fmla="*/ 70937134 w 2108"/>
              <a:gd name="T109" fmla="*/ 124429448 h 1625"/>
              <a:gd name="T110" fmla="*/ 43465225 w 2108"/>
              <a:gd name="T111" fmla="*/ 130861547 h 1625"/>
              <a:gd name="T112" fmla="*/ 31610998 w 2108"/>
              <a:gd name="T113" fmla="*/ 133458794 h 1625"/>
              <a:gd name="T114" fmla="*/ 0 w 2108"/>
              <a:gd name="T115" fmla="*/ 127027047 h 1625"/>
              <a:gd name="T116" fmla="*/ 2069979 w 2108"/>
              <a:gd name="T117" fmla="*/ 111442510 h 1625"/>
              <a:gd name="T118" fmla="*/ 3951266 w 2108"/>
              <a:gd name="T119" fmla="*/ 107608010 h 1625"/>
              <a:gd name="T120" fmla="*/ 15805499 w 2108"/>
              <a:gd name="T121" fmla="*/ 102413165 h 1625"/>
              <a:gd name="T122" fmla="*/ 11854231 w 2108"/>
              <a:gd name="T123" fmla="*/ 99815918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625"/>
              <a:gd name="T188" fmla="*/ 2108 w 2108"/>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625">
                <a:moveTo>
                  <a:pt x="63" y="807"/>
                </a:moveTo>
                <a:cubicBezTo>
                  <a:pt x="108" y="803"/>
                  <a:pt x="154" y="798"/>
                  <a:pt x="199" y="796"/>
                </a:cubicBezTo>
                <a:cubicBezTo>
                  <a:pt x="304" y="791"/>
                  <a:pt x="409" y="792"/>
                  <a:pt x="514" y="786"/>
                </a:cubicBezTo>
                <a:cubicBezTo>
                  <a:pt x="569" y="783"/>
                  <a:pt x="651" y="747"/>
                  <a:pt x="702" y="734"/>
                </a:cubicBezTo>
                <a:cubicBezTo>
                  <a:pt x="781" y="714"/>
                  <a:pt x="795" y="720"/>
                  <a:pt x="901" y="713"/>
                </a:cubicBezTo>
                <a:cubicBezTo>
                  <a:pt x="977" y="686"/>
                  <a:pt x="1063" y="624"/>
                  <a:pt x="1121" y="566"/>
                </a:cubicBezTo>
                <a:cubicBezTo>
                  <a:pt x="1135" y="522"/>
                  <a:pt x="1165" y="517"/>
                  <a:pt x="1194" y="482"/>
                </a:cubicBezTo>
                <a:cubicBezTo>
                  <a:pt x="1224" y="446"/>
                  <a:pt x="1258" y="425"/>
                  <a:pt x="1289" y="388"/>
                </a:cubicBezTo>
                <a:cubicBezTo>
                  <a:pt x="1318" y="354"/>
                  <a:pt x="1297" y="356"/>
                  <a:pt x="1341" y="336"/>
                </a:cubicBezTo>
                <a:cubicBezTo>
                  <a:pt x="1361" y="327"/>
                  <a:pt x="1383" y="322"/>
                  <a:pt x="1404" y="315"/>
                </a:cubicBezTo>
                <a:cubicBezTo>
                  <a:pt x="1460" y="273"/>
                  <a:pt x="1515" y="230"/>
                  <a:pt x="1571" y="189"/>
                </a:cubicBezTo>
                <a:cubicBezTo>
                  <a:pt x="1593" y="173"/>
                  <a:pt x="1621" y="171"/>
                  <a:pt x="1645" y="158"/>
                </a:cubicBezTo>
                <a:cubicBezTo>
                  <a:pt x="1678" y="140"/>
                  <a:pt x="1703" y="108"/>
                  <a:pt x="1739" y="95"/>
                </a:cubicBezTo>
                <a:cubicBezTo>
                  <a:pt x="1792" y="76"/>
                  <a:pt x="1831" y="38"/>
                  <a:pt x="1885" y="21"/>
                </a:cubicBezTo>
                <a:cubicBezTo>
                  <a:pt x="1906" y="14"/>
                  <a:pt x="1948" y="1"/>
                  <a:pt x="1948" y="1"/>
                </a:cubicBezTo>
                <a:cubicBezTo>
                  <a:pt x="2006" y="19"/>
                  <a:pt x="1974" y="0"/>
                  <a:pt x="1948" y="32"/>
                </a:cubicBezTo>
                <a:cubicBezTo>
                  <a:pt x="1907" y="83"/>
                  <a:pt x="1977" y="49"/>
                  <a:pt x="1906" y="74"/>
                </a:cubicBezTo>
                <a:cubicBezTo>
                  <a:pt x="1891" y="119"/>
                  <a:pt x="1880" y="165"/>
                  <a:pt x="1865" y="210"/>
                </a:cubicBezTo>
                <a:cubicBezTo>
                  <a:pt x="1862" y="220"/>
                  <a:pt x="1843" y="242"/>
                  <a:pt x="1854" y="241"/>
                </a:cubicBezTo>
                <a:cubicBezTo>
                  <a:pt x="1882" y="238"/>
                  <a:pt x="1910" y="234"/>
                  <a:pt x="1938" y="231"/>
                </a:cubicBezTo>
                <a:cubicBezTo>
                  <a:pt x="1982" y="215"/>
                  <a:pt x="2020" y="193"/>
                  <a:pt x="2064" y="179"/>
                </a:cubicBezTo>
                <a:cubicBezTo>
                  <a:pt x="2040" y="215"/>
                  <a:pt x="2032" y="241"/>
                  <a:pt x="2001" y="273"/>
                </a:cubicBezTo>
                <a:cubicBezTo>
                  <a:pt x="1979" y="335"/>
                  <a:pt x="2007" y="276"/>
                  <a:pt x="1959" y="325"/>
                </a:cubicBezTo>
                <a:cubicBezTo>
                  <a:pt x="1950" y="334"/>
                  <a:pt x="1948" y="349"/>
                  <a:pt x="1938" y="357"/>
                </a:cubicBezTo>
                <a:cubicBezTo>
                  <a:pt x="1892" y="397"/>
                  <a:pt x="1824" y="418"/>
                  <a:pt x="1781" y="461"/>
                </a:cubicBezTo>
                <a:cubicBezTo>
                  <a:pt x="1736" y="506"/>
                  <a:pt x="1685" y="546"/>
                  <a:pt x="1624" y="566"/>
                </a:cubicBezTo>
                <a:cubicBezTo>
                  <a:pt x="1581" y="595"/>
                  <a:pt x="1546" y="623"/>
                  <a:pt x="1498" y="639"/>
                </a:cubicBezTo>
                <a:cubicBezTo>
                  <a:pt x="1491" y="650"/>
                  <a:pt x="1487" y="663"/>
                  <a:pt x="1477" y="671"/>
                </a:cubicBezTo>
                <a:cubicBezTo>
                  <a:pt x="1469" y="678"/>
                  <a:pt x="1454" y="673"/>
                  <a:pt x="1446" y="681"/>
                </a:cubicBezTo>
                <a:cubicBezTo>
                  <a:pt x="1438" y="689"/>
                  <a:pt x="1440" y="703"/>
                  <a:pt x="1435" y="713"/>
                </a:cubicBezTo>
                <a:cubicBezTo>
                  <a:pt x="1429" y="724"/>
                  <a:pt x="1421" y="734"/>
                  <a:pt x="1414" y="744"/>
                </a:cubicBezTo>
                <a:cubicBezTo>
                  <a:pt x="1390" y="821"/>
                  <a:pt x="1451" y="879"/>
                  <a:pt x="1508" y="922"/>
                </a:cubicBezTo>
                <a:cubicBezTo>
                  <a:pt x="1559" y="1000"/>
                  <a:pt x="1486" y="905"/>
                  <a:pt x="1592" y="964"/>
                </a:cubicBezTo>
                <a:cubicBezTo>
                  <a:pt x="1602" y="969"/>
                  <a:pt x="1595" y="987"/>
                  <a:pt x="1603" y="995"/>
                </a:cubicBezTo>
                <a:cubicBezTo>
                  <a:pt x="1621" y="1013"/>
                  <a:pt x="1666" y="1037"/>
                  <a:pt x="1666" y="1037"/>
                </a:cubicBezTo>
                <a:cubicBezTo>
                  <a:pt x="1699" y="1087"/>
                  <a:pt x="1717" y="1068"/>
                  <a:pt x="1760" y="1111"/>
                </a:cubicBezTo>
                <a:cubicBezTo>
                  <a:pt x="1807" y="1158"/>
                  <a:pt x="1752" y="1132"/>
                  <a:pt x="1812" y="1153"/>
                </a:cubicBezTo>
                <a:cubicBezTo>
                  <a:pt x="1883" y="1205"/>
                  <a:pt x="1958" y="1244"/>
                  <a:pt x="2043" y="1268"/>
                </a:cubicBezTo>
                <a:cubicBezTo>
                  <a:pt x="2043" y="1268"/>
                  <a:pt x="2108" y="1307"/>
                  <a:pt x="2095" y="1320"/>
                </a:cubicBezTo>
                <a:cubicBezTo>
                  <a:pt x="2080" y="1335"/>
                  <a:pt x="2053" y="1327"/>
                  <a:pt x="2032" y="1331"/>
                </a:cubicBezTo>
                <a:cubicBezTo>
                  <a:pt x="2015" y="1334"/>
                  <a:pt x="1997" y="1338"/>
                  <a:pt x="1980" y="1341"/>
                </a:cubicBezTo>
                <a:cubicBezTo>
                  <a:pt x="1948" y="1338"/>
                  <a:pt x="1917" y="1336"/>
                  <a:pt x="1885" y="1331"/>
                </a:cubicBezTo>
                <a:cubicBezTo>
                  <a:pt x="1867" y="1328"/>
                  <a:pt x="1849" y="1312"/>
                  <a:pt x="1833" y="1320"/>
                </a:cubicBezTo>
                <a:cubicBezTo>
                  <a:pt x="1823" y="1325"/>
                  <a:pt x="1841" y="1341"/>
                  <a:pt x="1844" y="1352"/>
                </a:cubicBezTo>
                <a:cubicBezTo>
                  <a:pt x="1861" y="1412"/>
                  <a:pt x="1843" y="1375"/>
                  <a:pt x="1875" y="1425"/>
                </a:cubicBezTo>
                <a:cubicBezTo>
                  <a:pt x="1888" y="1481"/>
                  <a:pt x="1888" y="1538"/>
                  <a:pt x="1906" y="1592"/>
                </a:cubicBezTo>
                <a:cubicBezTo>
                  <a:pt x="1903" y="1603"/>
                  <a:pt x="1907" y="1625"/>
                  <a:pt x="1896" y="1624"/>
                </a:cubicBezTo>
                <a:cubicBezTo>
                  <a:pt x="1865" y="1621"/>
                  <a:pt x="1812" y="1582"/>
                  <a:pt x="1812" y="1582"/>
                </a:cubicBezTo>
                <a:cubicBezTo>
                  <a:pt x="1780" y="1533"/>
                  <a:pt x="1731" y="1461"/>
                  <a:pt x="1676" y="1435"/>
                </a:cubicBezTo>
                <a:cubicBezTo>
                  <a:pt x="1628" y="1412"/>
                  <a:pt x="1529" y="1372"/>
                  <a:pt x="1529" y="1372"/>
                </a:cubicBezTo>
                <a:cubicBezTo>
                  <a:pt x="1497" y="1340"/>
                  <a:pt x="1466" y="1317"/>
                  <a:pt x="1446" y="1278"/>
                </a:cubicBezTo>
                <a:cubicBezTo>
                  <a:pt x="1402" y="1191"/>
                  <a:pt x="1475" y="1308"/>
                  <a:pt x="1414" y="1215"/>
                </a:cubicBezTo>
                <a:cubicBezTo>
                  <a:pt x="1393" y="1154"/>
                  <a:pt x="1386" y="1106"/>
                  <a:pt x="1330" y="1069"/>
                </a:cubicBezTo>
                <a:cubicBezTo>
                  <a:pt x="1296" y="1017"/>
                  <a:pt x="1232" y="982"/>
                  <a:pt x="1173" y="964"/>
                </a:cubicBezTo>
                <a:cubicBezTo>
                  <a:pt x="909" y="1000"/>
                  <a:pt x="641" y="971"/>
                  <a:pt x="377" y="1006"/>
                </a:cubicBezTo>
                <a:cubicBezTo>
                  <a:pt x="326" y="1022"/>
                  <a:pt x="281" y="1043"/>
                  <a:pt x="231" y="1058"/>
                </a:cubicBezTo>
                <a:cubicBezTo>
                  <a:pt x="210" y="1064"/>
                  <a:pt x="168" y="1079"/>
                  <a:pt x="168" y="1079"/>
                </a:cubicBezTo>
                <a:cubicBezTo>
                  <a:pt x="100" y="1063"/>
                  <a:pt x="26" y="1101"/>
                  <a:pt x="0" y="1027"/>
                </a:cubicBezTo>
                <a:cubicBezTo>
                  <a:pt x="4" y="985"/>
                  <a:pt x="5" y="943"/>
                  <a:pt x="11" y="901"/>
                </a:cubicBezTo>
                <a:cubicBezTo>
                  <a:pt x="12" y="890"/>
                  <a:pt x="13" y="878"/>
                  <a:pt x="21" y="870"/>
                </a:cubicBezTo>
                <a:cubicBezTo>
                  <a:pt x="39" y="852"/>
                  <a:pt x="102" y="846"/>
                  <a:pt x="84" y="828"/>
                </a:cubicBezTo>
                <a:cubicBezTo>
                  <a:pt x="77" y="821"/>
                  <a:pt x="70" y="814"/>
                  <a:pt x="63" y="807"/>
                </a:cubicBezTo>
                <a:close/>
              </a:path>
            </a:pathLst>
          </a:custGeom>
          <a:solidFill>
            <a:schemeClr val="accent2"/>
          </a:solidFill>
          <a:ln w="9525">
            <a:solidFill>
              <a:srgbClr val="FF0000"/>
            </a:solidFill>
            <a:round/>
            <a:headEnd/>
            <a:tailEnd/>
          </a:ln>
        </p:spPr>
        <p:txBody>
          <a:bodyPr/>
          <a:lstStyle/>
          <a:p>
            <a:endParaRPr lang="hu-HU"/>
          </a:p>
        </p:txBody>
      </p:sp>
      <p:sp>
        <p:nvSpPr>
          <p:cNvPr id="96275" name="Freeform 19"/>
          <p:cNvSpPr>
            <a:spLocks/>
          </p:cNvSpPr>
          <p:nvPr/>
        </p:nvSpPr>
        <p:spPr bwMode="auto">
          <a:xfrm rot="-8736244">
            <a:off x="4329113" y="5256213"/>
            <a:ext cx="914400" cy="571500"/>
          </a:xfrm>
          <a:custGeom>
            <a:avLst/>
            <a:gdLst>
              <a:gd name="T0" fmla="*/ 11854231 w 2108"/>
              <a:gd name="T1" fmla="*/ 99815918 h 1625"/>
              <a:gd name="T2" fmla="*/ 37443982 w 2108"/>
              <a:gd name="T3" fmla="*/ 98455221 h 1625"/>
              <a:gd name="T4" fmla="*/ 96715133 w 2108"/>
              <a:gd name="T5" fmla="*/ 97218319 h 1625"/>
              <a:gd name="T6" fmla="*/ 132089584 w 2108"/>
              <a:gd name="T7" fmla="*/ 90786550 h 1625"/>
              <a:gd name="T8" fmla="*/ 169533553 w 2108"/>
              <a:gd name="T9" fmla="*/ 88189303 h 1625"/>
              <a:gd name="T10" fmla="*/ 210929220 w 2108"/>
              <a:gd name="T11" fmla="*/ 70007168 h 1625"/>
              <a:gd name="T12" fmla="*/ 224665167 w 2108"/>
              <a:gd name="T13" fmla="*/ 59617477 h 1625"/>
              <a:gd name="T14" fmla="*/ 242540258 w 2108"/>
              <a:gd name="T15" fmla="*/ 47990885 h 1625"/>
              <a:gd name="T16" fmla="*/ 252324941 w 2108"/>
              <a:gd name="T17" fmla="*/ 41559127 h 1625"/>
              <a:gd name="T18" fmla="*/ 264179169 w 2108"/>
              <a:gd name="T19" fmla="*/ 38961528 h 1625"/>
              <a:gd name="T20" fmla="*/ 295601894 w 2108"/>
              <a:gd name="T21" fmla="*/ 23376992 h 1625"/>
              <a:gd name="T22" fmla="*/ 309526100 w 2108"/>
              <a:gd name="T23" fmla="*/ 19542486 h 1625"/>
              <a:gd name="T24" fmla="*/ 327212878 w 2108"/>
              <a:gd name="T25" fmla="*/ 11750394 h 1625"/>
              <a:gd name="T26" fmla="*/ 354684773 w 2108"/>
              <a:gd name="T27" fmla="*/ 2597599 h 1625"/>
              <a:gd name="T28" fmla="*/ 366539000 w 2108"/>
              <a:gd name="T29" fmla="*/ 123796 h 1625"/>
              <a:gd name="T30" fmla="*/ 366539000 w 2108"/>
              <a:gd name="T31" fmla="*/ 3957945 h 1625"/>
              <a:gd name="T32" fmla="*/ 358636038 w 2108"/>
              <a:gd name="T33" fmla="*/ 9152792 h 1625"/>
              <a:gd name="T34" fmla="*/ 350921333 w 2108"/>
              <a:gd name="T35" fmla="*/ 25974239 h 1625"/>
              <a:gd name="T36" fmla="*/ 348851789 w 2108"/>
              <a:gd name="T37" fmla="*/ 29808739 h 1625"/>
              <a:gd name="T38" fmla="*/ 364657281 w 2108"/>
              <a:gd name="T39" fmla="*/ 28571837 h 1625"/>
              <a:gd name="T40" fmla="*/ 388365736 w 2108"/>
              <a:gd name="T41" fmla="*/ 22140085 h 1625"/>
              <a:gd name="T42" fmla="*/ 376511508 w 2108"/>
              <a:gd name="T43" fmla="*/ 33766683 h 1625"/>
              <a:gd name="T44" fmla="*/ 368608545 w 2108"/>
              <a:gd name="T45" fmla="*/ 40198430 h 1625"/>
              <a:gd name="T46" fmla="*/ 364657281 w 2108"/>
              <a:gd name="T47" fmla="*/ 44156374 h 1625"/>
              <a:gd name="T48" fmla="*/ 335115841 w 2108"/>
              <a:gd name="T49" fmla="*/ 57019879 h 1625"/>
              <a:gd name="T50" fmla="*/ 305574402 w 2108"/>
              <a:gd name="T51" fmla="*/ 70007168 h 1625"/>
              <a:gd name="T52" fmla="*/ 281865947 w 2108"/>
              <a:gd name="T53" fmla="*/ 79036162 h 1625"/>
              <a:gd name="T54" fmla="*/ 277914682 w 2108"/>
              <a:gd name="T55" fmla="*/ 82994458 h 1625"/>
              <a:gd name="T56" fmla="*/ 272081698 w 2108"/>
              <a:gd name="T57" fmla="*/ 84231008 h 1625"/>
              <a:gd name="T58" fmla="*/ 270012153 w 2108"/>
              <a:gd name="T59" fmla="*/ 88189303 h 1625"/>
              <a:gd name="T60" fmla="*/ 266060455 w 2108"/>
              <a:gd name="T61" fmla="*/ 92023452 h 1625"/>
              <a:gd name="T62" fmla="*/ 283747667 w 2108"/>
              <a:gd name="T63" fmla="*/ 114039757 h 1625"/>
              <a:gd name="T64" fmla="*/ 299553159 w 2108"/>
              <a:gd name="T65" fmla="*/ 119234603 h 1625"/>
              <a:gd name="T66" fmla="*/ 301623137 w 2108"/>
              <a:gd name="T67" fmla="*/ 123069103 h 1625"/>
              <a:gd name="T68" fmla="*/ 313477365 w 2108"/>
              <a:gd name="T69" fmla="*/ 128263948 h 1625"/>
              <a:gd name="T70" fmla="*/ 331164577 w 2108"/>
              <a:gd name="T71" fmla="*/ 137416738 h 1625"/>
              <a:gd name="T72" fmla="*/ 340948826 w 2108"/>
              <a:gd name="T73" fmla="*/ 142611584 h 1625"/>
              <a:gd name="T74" fmla="*/ 384414037 w 2108"/>
              <a:gd name="T75" fmla="*/ 156835775 h 1625"/>
              <a:gd name="T76" fmla="*/ 394198720 w 2108"/>
              <a:gd name="T77" fmla="*/ 163267522 h 1625"/>
              <a:gd name="T78" fmla="*/ 382344493 w 2108"/>
              <a:gd name="T79" fmla="*/ 164627867 h 1625"/>
              <a:gd name="T80" fmla="*/ 372559810 w 2108"/>
              <a:gd name="T81" fmla="*/ 165864769 h 1625"/>
              <a:gd name="T82" fmla="*/ 354684773 w 2108"/>
              <a:gd name="T83" fmla="*/ 164627867 h 1625"/>
              <a:gd name="T84" fmla="*/ 344900090 w 2108"/>
              <a:gd name="T85" fmla="*/ 163267522 h 1625"/>
              <a:gd name="T86" fmla="*/ 346970069 w 2108"/>
              <a:gd name="T87" fmla="*/ 167225466 h 1625"/>
              <a:gd name="T88" fmla="*/ 352803053 w 2108"/>
              <a:gd name="T89" fmla="*/ 176254811 h 1625"/>
              <a:gd name="T90" fmla="*/ 358636038 w 2108"/>
              <a:gd name="T91" fmla="*/ 196910442 h 1625"/>
              <a:gd name="T92" fmla="*/ 356754318 w 2108"/>
              <a:gd name="T93" fmla="*/ 200868386 h 1625"/>
              <a:gd name="T94" fmla="*/ 340948826 w 2108"/>
              <a:gd name="T95" fmla="*/ 195673540 h 1625"/>
              <a:gd name="T96" fmla="*/ 315359085 w 2108"/>
              <a:gd name="T97" fmla="*/ 177491361 h 1625"/>
              <a:gd name="T98" fmla="*/ 287699365 w 2108"/>
              <a:gd name="T99" fmla="*/ 169699269 h 1625"/>
              <a:gd name="T100" fmla="*/ 272081698 w 2108"/>
              <a:gd name="T101" fmla="*/ 158072676 h 1625"/>
              <a:gd name="T102" fmla="*/ 266060455 w 2108"/>
              <a:gd name="T103" fmla="*/ 150280232 h 1625"/>
              <a:gd name="T104" fmla="*/ 250254963 w 2108"/>
              <a:gd name="T105" fmla="*/ 132221893 h 1625"/>
              <a:gd name="T106" fmla="*/ 220713469 w 2108"/>
              <a:gd name="T107" fmla="*/ 119234603 h 1625"/>
              <a:gd name="T108" fmla="*/ 70937134 w 2108"/>
              <a:gd name="T109" fmla="*/ 124429448 h 1625"/>
              <a:gd name="T110" fmla="*/ 43465225 w 2108"/>
              <a:gd name="T111" fmla="*/ 130861547 h 1625"/>
              <a:gd name="T112" fmla="*/ 31610998 w 2108"/>
              <a:gd name="T113" fmla="*/ 133458794 h 1625"/>
              <a:gd name="T114" fmla="*/ 0 w 2108"/>
              <a:gd name="T115" fmla="*/ 127027047 h 1625"/>
              <a:gd name="T116" fmla="*/ 2069979 w 2108"/>
              <a:gd name="T117" fmla="*/ 111442510 h 1625"/>
              <a:gd name="T118" fmla="*/ 3951266 w 2108"/>
              <a:gd name="T119" fmla="*/ 107608010 h 1625"/>
              <a:gd name="T120" fmla="*/ 15805499 w 2108"/>
              <a:gd name="T121" fmla="*/ 102413165 h 1625"/>
              <a:gd name="T122" fmla="*/ 11854231 w 2108"/>
              <a:gd name="T123" fmla="*/ 99815918 h 1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625"/>
              <a:gd name="T188" fmla="*/ 2108 w 2108"/>
              <a:gd name="T189" fmla="*/ 1625 h 1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625">
                <a:moveTo>
                  <a:pt x="63" y="807"/>
                </a:moveTo>
                <a:cubicBezTo>
                  <a:pt x="108" y="803"/>
                  <a:pt x="154" y="798"/>
                  <a:pt x="199" y="796"/>
                </a:cubicBezTo>
                <a:cubicBezTo>
                  <a:pt x="304" y="791"/>
                  <a:pt x="409" y="792"/>
                  <a:pt x="514" y="786"/>
                </a:cubicBezTo>
                <a:cubicBezTo>
                  <a:pt x="569" y="783"/>
                  <a:pt x="651" y="747"/>
                  <a:pt x="702" y="734"/>
                </a:cubicBezTo>
                <a:cubicBezTo>
                  <a:pt x="781" y="714"/>
                  <a:pt x="795" y="720"/>
                  <a:pt x="901" y="713"/>
                </a:cubicBezTo>
                <a:cubicBezTo>
                  <a:pt x="977" y="686"/>
                  <a:pt x="1063" y="624"/>
                  <a:pt x="1121" y="566"/>
                </a:cubicBezTo>
                <a:cubicBezTo>
                  <a:pt x="1135" y="522"/>
                  <a:pt x="1165" y="517"/>
                  <a:pt x="1194" y="482"/>
                </a:cubicBezTo>
                <a:cubicBezTo>
                  <a:pt x="1224" y="446"/>
                  <a:pt x="1258" y="425"/>
                  <a:pt x="1289" y="388"/>
                </a:cubicBezTo>
                <a:cubicBezTo>
                  <a:pt x="1318" y="354"/>
                  <a:pt x="1297" y="356"/>
                  <a:pt x="1341" y="336"/>
                </a:cubicBezTo>
                <a:cubicBezTo>
                  <a:pt x="1361" y="327"/>
                  <a:pt x="1383" y="322"/>
                  <a:pt x="1404" y="315"/>
                </a:cubicBezTo>
                <a:cubicBezTo>
                  <a:pt x="1460" y="273"/>
                  <a:pt x="1515" y="230"/>
                  <a:pt x="1571" y="189"/>
                </a:cubicBezTo>
                <a:cubicBezTo>
                  <a:pt x="1593" y="173"/>
                  <a:pt x="1621" y="171"/>
                  <a:pt x="1645" y="158"/>
                </a:cubicBezTo>
                <a:cubicBezTo>
                  <a:pt x="1678" y="140"/>
                  <a:pt x="1703" y="108"/>
                  <a:pt x="1739" y="95"/>
                </a:cubicBezTo>
                <a:cubicBezTo>
                  <a:pt x="1792" y="76"/>
                  <a:pt x="1831" y="38"/>
                  <a:pt x="1885" y="21"/>
                </a:cubicBezTo>
                <a:cubicBezTo>
                  <a:pt x="1906" y="14"/>
                  <a:pt x="1948" y="1"/>
                  <a:pt x="1948" y="1"/>
                </a:cubicBezTo>
                <a:cubicBezTo>
                  <a:pt x="2006" y="19"/>
                  <a:pt x="1974" y="0"/>
                  <a:pt x="1948" y="32"/>
                </a:cubicBezTo>
                <a:cubicBezTo>
                  <a:pt x="1907" y="83"/>
                  <a:pt x="1977" y="49"/>
                  <a:pt x="1906" y="74"/>
                </a:cubicBezTo>
                <a:cubicBezTo>
                  <a:pt x="1891" y="119"/>
                  <a:pt x="1880" y="165"/>
                  <a:pt x="1865" y="210"/>
                </a:cubicBezTo>
                <a:cubicBezTo>
                  <a:pt x="1862" y="220"/>
                  <a:pt x="1843" y="242"/>
                  <a:pt x="1854" y="241"/>
                </a:cubicBezTo>
                <a:cubicBezTo>
                  <a:pt x="1882" y="238"/>
                  <a:pt x="1910" y="234"/>
                  <a:pt x="1938" y="231"/>
                </a:cubicBezTo>
                <a:cubicBezTo>
                  <a:pt x="1982" y="215"/>
                  <a:pt x="2020" y="193"/>
                  <a:pt x="2064" y="179"/>
                </a:cubicBezTo>
                <a:cubicBezTo>
                  <a:pt x="2040" y="215"/>
                  <a:pt x="2032" y="241"/>
                  <a:pt x="2001" y="273"/>
                </a:cubicBezTo>
                <a:cubicBezTo>
                  <a:pt x="1979" y="335"/>
                  <a:pt x="2007" y="276"/>
                  <a:pt x="1959" y="325"/>
                </a:cubicBezTo>
                <a:cubicBezTo>
                  <a:pt x="1950" y="334"/>
                  <a:pt x="1948" y="349"/>
                  <a:pt x="1938" y="357"/>
                </a:cubicBezTo>
                <a:cubicBezTo>
                  <a:pt x="1892" y="397"/>
                  <a:pt x="1824" y="418"/>
                  <a:pt x="1781" y="461"/>
                </a:cubicBezTo>
                <a:cubicBezTo>
                  <a:pt x="1736" y="506"/>
                  <a:pt x="1685" y="546"/>
                  <a:pt x="1624" y="566"/>
                </a:cubicBezTo>
                <a:cubicBezTo>
                  <a:pt x="1581" y="595"/>
                  <a:pt x="1546" y="623"/>
                  <a:pt x="1498" y="639"/>
                </a:cubicBezTo>
                <a:cubicBezTo>
                  <a:pt x="1491" y="650"/>
                  <a:pt x="1487" y="663"/>
                  <a:pt x="1477" y="671"/>
                </a:cubicBezTo>
                <a:cubicBezTo>
                  <a:pt x="1469" y="678"/>
                  <a:pt x="1454" y="673"/>
                  <a:pt x="1446" y="681"/>
                </a:cubicBezTo>
                <a:cubicBezTo>
                  <a:pt x="1438" y="689"/>
                  <a:pt x="1440" y="703"/>
                  <a:pt x="1435" y="713"/>
                </a:cubicBezTo>
                <a:cubicBezTo>
                  <a:pt x="1429" y="724"/>
                  <a:pt x="1421" y="734"/>
                  <a:pt x="1414" y="744"/>
                </a:cubicBezTo>
                <a:cubicBezTo>
                  <a:pt x="1390" y="821"/>
                  <a:pt x="1451" y="879"/>
                  <a:pt x="1508" y="922"/>
                </a:cubicBezTo>
                <a:cubicBezTo>
                  <a:pt x="1559" y="1000"/>
                  <a:pt x="1486" y="905"/>
                  <a:pt x="1592" y="964"/>
                </a:cubicBezTo>
                <a:cubicBezTo>
                  <a:pt x="1602" y="969"/>
                  <a:pt x="1595" y="987"/>
                  <a:pt x="1603" y="995"/>
                </a:cubicBezTo>
                <a:cubicBezTo>
                  <a:pt x="1621" y="1013"/>
                  <a:pt x="1666" y="1037"/>
                  <a:pt x="1666" y="1037"/>
                </a:cubicBezTo>
                <a:cubicBezTo>
                  <a:pt x="1699" y="1087"/>
                  <a:pt x="1717" y="1068"/>
                  <a:pt x="1760" y="1111"/>
                </a:cubicBezTo>
                <a:cubicBezTo>
                  <a:pt x="1807" y="1158"/>
                  <a:pt x="1752" y="1132"/>
                  <a:pt x="1812" y="1153"/>
                </a:cubicBezTo>
                <a:cubicBezTo>
                  <a:pt x="1883" y="1205"/>
                  <a:pt x="1958" y="1244"/>
                  <a:pt x="2043" y="1268"/>
                </a:cubicBezTo>
                <a:cubicBezTo>
                  <a:pt x="2043" y="1268"/>
                  <a:pt x="2108" y="1307"/>
                  <a:pt x="2095" y="1320"/>
                </a:cubicBezTo>
                <a:cubicBezTo>
                  <a:pt x="2080" y="1335"/>
                  <a:pt x="2053" y="1327"/>
                  <a:pt x="2032" y="1331"/>
                </a:cubicBezTo>
                <a:cubicBezTo>
                  <a:pt x="2015" y="1334"/>
                  <a:pt x="1997" y="1338"/>
                  <a:pt x="1980" y="1341"/>
                </a:cubicBezTo>
                <a:cubicBezTo>
                  <a:pt x="1948" y="1338"/>
                  <a:pt x="1917" y="1336"/>
                  <a:pt x="1885" y="1331"/>
                </a:cubicBezTo>
                <a:cubicBezTo>
                  <a:pt x="1867" y="1328"/>
                  <a:pt x="1849" y="1312"/>
                  <a:pt x="1833" y="1320"/>
                </a:cubicBezTo>
                <a:cubicBezTo>
                  <a:pt x="1823" y="1325"/>
                  <a:pt x="1841" y="1341"/>
                  <a:pt x="1844" y="1352"/>
                </a:cubicBezTo>
                <a:cubicBezTo>
                  <a:pt x="1861" y="1412"/>
                  <a:pt x="1843" y="1375"/>
                  <a:pt x="1875" y="1425"/>
                </a:cubicBezTo>
                <a:cubicBezTo>
                  <a:pt x="1888" y="1481"/>
                  <a:pt x="1888" y="1538"/>
                  <a:pt x="1906" y="1592"/>
                </a:cubicBezTo>
                <a:cubicBezTo>
                  <a:pt x="1903" y="1603"/>
                  <a:pt x="1907" y="1625"/>
                  <a:pt x="1896" y="1624"/>
                </a:cubicBezTo>
                <a:cubicBezTo>
                  <a:pt x="1865" y="1621"/>
                  <a:pt x="1812" y="1582"/>
                  <a:pt x="1812" y="1582"/>
                </a:cubicBezTo>
                <a:cubicBezTo>
                  <a:pt x="1780" y="1533"/>
                  <a:pt x="1731" y="1461"/>
                  <a:pt x="1676" y="1435"/>
                </a:cubicBezTo>
                <a:cubicBezTo>
                  <a:pt x="1628" y="1412"/>
                  <a:pt x="1529" y="1372"/>
                  <a:pt x="1529" y="1372"/>
                </a:cubicBezTo>
                <a:cubicBezTo>
                  <a:pt x="1497" y="1340"/>
                  <a:pt x="1466" y="1317"/>
                  <a:pt x="1446" y="1278"/>
                </a:cubicBezTo>
                <a:cubicBezTo>
                  <a:pt x="1402" y="1191"/>
                  <a:pt x="1475" y="1308"/>
                  <a:pt x="1414" y="1215"/>
                </a:cubicBezTo>
                <a:cubicBezTo>
                  <a:pt x="1393" y="1154"/>
                  <a:pt x="1386" y="1106"/>
                  <a:pt x="1330" y="1069"/>
                </a:cubicBezTo>
                <a:cubicBezTo>
                  <a:pt x="1296" y="1017"/>
                  <a:pt x="1232" y="982"/>
                  <a:pt x="1173" y="964"/>
                </a:cubicBezTo>
                <a:cubicBezTo>
                  <a:pt x="909" y="1000"/>
                  <a:pt x="641" y="971"/>
                  <a:pt x="377" y="1006"/>
                </a:cubicBezTo>
                <a:cubicBezTo>
                  <a:pt x="326" y="1022"/>
                  <a:pt x="281" y="1043"/>
                  <a:pt x="231" y="1058"/>
                </a:cubicBezTo>
                <a:cubicBezTo>
                  <a:pt x="210" y="1064"/>
                  <a:pt x="168" y="1079"/>
                  <a:pt x="168" y="1079"/>
                </a:cubicBezTo>
                <a:cubicBezTo>
                  <a:pt x="100" y="1063"/>
                  <a:pt x="26" y="1101"/>
                  <a:pt x="0" y="1027"/>
                </a:cubicBezTo>
                <a:cubicBezTo>
                  <a:pt x="4" y="985"/>
                  <a:pt x="5" y="943"/>
                  <a:pt x="11" y="901"/>
                </a:cubicBezTo>
                <a:cubicBezTo>
                  <a:pt x="12" y="890"/>
                  <a:pt x="13" y="878"/>
                  <a:pt x="21" y="870"/>
                </a:cubicBezTo>
                <a:cubicBezTo>
                  <a:pt x="39" y="852"/>
                  <a:pt x="102" y="846"/>
                  <a:pt x="84" y="828"/>
                </a:cubicBezTo>
                <a:cubicBezTo>
                  <a:pt x="77" y="821"/>
                  <a:pt x="70" y="814"/>
                  <a:pt x="63" y="807"/>
                </a:cubicBezTo>
                <a:close/>
              </a:path>
            </a:pathLst>
          </a:custGeom>
          <a:solidFill>
            <a:schemeClr val="accent2"/>
          </a:solidFill>
          <a:ln w="9525">
            <a:solidFill>
              <a:srgbClr val="FF0000"/>
            </a:solidFill>
            <a:round/>
            <a:headEnd/>
            <a:tailEnd/>
          </a:ln>
        </p:spPr>
        <p:txBody>
          <a:bodyPr/>
          <a:lstStyle/>
          <a:p>
            <a:endParaRPr lang="hu-HU"/>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Grp="1" noChangeAspect="1" noChangeArrowheads="1"/>
          </p:cNvPicPr>
          <p:nvPr>
            <p:ph/>
          </p:nvPr>
        </p:nvPicPr>
        <p:blipFill>
          <a:blip r:embed="rId3" cstate="print"/>
          <a:srcRect/>
          <a:stretch>
            <a:fillRect/>
          </a:stretch>
        </p:blipFill>
        <p:spPr>
          <a:xfrm>
            <a:off x="457200" y="1412875"/>
            <a:ext cx="8229600" cy="4713288"/>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57400" y="277813"/>
            <a:ext cx="6978650" cy="485775"/>
          </a:xfrm>
        </p:spPr>
        <p:txBody>
          <a:bodyPr/>
          <a:lstStyle/>
          <a:p>
            <a:pPr eaLnBrk="1" hangingPunct="1">
              <a:defRPr/>
            </a:pPr>
            <a:r>
              <a:rPr lang="hu-HU" sz="2400" b="1" smtClean="0"/>
              <a:t>Attenuált poliovírus vakcina nálunk 1958-tól</a:t>
            </a:r>
            <a:endParaRPr lang="en-US" sz="2400" b="1" smtClean="0"/>
          </a:p>
        </p:txBody>
      </p:sp>
      <p:pic>
        <p:nvPicPr>
          <p:cNvPr id="98307" name="Picture 3"/>
          <p:cNvPicPr>
            <a:picLocks noGrp="1" noChangeAspect="1" noChangeArrowheads="1"/>
          </p:cNvPicPr>
          <p:nvPr>
            <p:ph type="body" idx="1"/>
          </p:nvPr>
        </p:nvPicPr>
        <p:blipFill>
          <a:blip r:embed="rId2" cstate="print"/>
          <a:srcRect/>
          <a:stretch>
            <a:fillRect/>
          </a:stretch>
        </p:blipFill>
        <p:spPr>
          <a:xfrm>
            <a:off x="2895600" y="914400"/>
            <a:ext cx="5770563" cy="5715000"/>
          </a:xfrm>
        </p:spPr>
      </p:pic>
      <p:pic>
        <p:nvPicPr>
          <p:cNvPr id="98308" name="Picture 4" descr="beolvasás0054"/>
          <p:cNvPicPr>
            <a:picLocks noChangeAspect="1" noChangeArrowheads="1"/>
          </p:cNvPicPr>
          <p:nvPr/>
        </p:nvPicPr>
        <p:blipFill>
          <a:blip r:embed="rId3" cstate="print"/>
          <a:srcRect/>
          <a:stretch>
            <a:fillRect/>
          </a:stretch>
        </p:blipFill>
        <p:spPr bwMode="auto">
          <a:xfrm>
            <a:off x="609600" y="304800"/>
            <a:ext cx="1406525" cy="1790700"/>
          </a:xfrm>
          <a:prstGeom prst="rect">
            <a:avLst/>
          </a:prstGeom>
          <a:noFill/>
          <a:ln w="9525">
            <a:noFill/>
            <a:miter lim="800000"/>
            <a:headEnd/>
            <a:tailEnd/>
          </a:ln>
        </p:spPr>
      </p:pic>
      <p:sp>
        <p:nvSpPr>
          <p:cNvPr id="98309" name="Text Box 5"/>
          <p:cNvSpPr txBox="1">
            <a:spLocks noChangeArrowheads="1"/>
          </p:cNvSpPr>
          <p:nvPr/>
        </p:nvSpPr>
        <p:spPr bwMode="auto">
          <a:xfrm>
            <a:off x="395288" y="2209800"/>
            <a:ext cx="2808287" cy="338138"/>
          </a:xfrm>
          <a:prstGeom prst="rect">
            <a:avLst/>
          </a:prstGeom>
          <a:solidFill>
            <a:schemeClr val="bg1"/>
          </a:solidFill>
          <a:ln w="9525">
            <a:noFill/>
            <a:miter lim="800000"/>
            <a:headEnd/>
            <a:tailEnd/>
          </a:ln>
        </p:spPr>
        <p:txBody>
          <a:bodyPr>
            <a:spAutoFit/>
          </a:bodyPr>
          <a:lstStyle/>
          <a:p>
            <a:r>
              <a:rPr lang="hu-HU" sz="1600" b="1">
                <a:solidFill>
                  <a:schemeClr val="tx2"/>
                </a:solidFill>
              </a:rPr>
              <a:t>Albert B. Sabin (1906-1993)</a:t>
            </a:r>
            <a:endParaRPr lang="en-US" sz="1600" b="1">
              <a:solidFill>
                <a:schemeClr val="tx2"/>
              </a:solidFill>
            </a:endParaRPr>
          </a:p>
        </p:txBody>
      </p:sp>
      <p:pic>
        <p:nvPicPr>
          <p:cNvPr id="98310" name="Picture 6" descr="180px-Poliodrops">
            <a:hlinkClick r:id="rId4"/>
          </p:cNvPr>
          <p:cNvPicPr>
            <a:picLocks noChangeAspect="1" noChangeArrowheads="1"/>
          </p:cNvPicPr>
          <p:nvPr/>
        </p:nvPicPr>
        <p:blipFill>
          <a:blip r:embed="rId5" cstate="print"/>
          <a:srcRect/>
          <a:stretch>
            <a:fillRect/>
          </a:stretch>
        </p:blipFill>
        <p:spPr bwMode="auto">
          <a:xfrm>
            <a:off x="0" y="4848225"/>
            <a:ext cx="1846263" cy="2009775"/>
          </a:xfrm>
          <a:prstGeom prst="rect">
            <a:avLst/>
          </a:prstGeom>
          <a:noFill/>
          <a:ln w="9525">
            <a:noFill/>
            <a:miter lim="800000"/>
            <a:headEnd/>
            <a:tailEnd/>
          </a:ln>
        </p:spPr>
      </p:pic>
      <p:pic>
        <p:nvPicPr>
          <p:cNvPr id="98311" name="Picture 7" descr="494px-Polio_vaccine_poster">
            <a:hlinkClick r:id="rId6"/>
          </p:cNvPr>
          <p:cNvPicPr>
            <a:picLocks noChangeAspect="1" noChangeArrowheads="1"/>
          </p:cNvPicPr>
          <p:nvPr/>
        </p:nvPicPr>
        <p:blipFill>
          <a:blip r:embed="rId7" cstate="print"/>
          <a:srcRect/>
          <a:stretch>
            <a:fillRect/>
          </a:stretch>
        </p:blipFill>
        <p:spPr bwMode="auto">
          <a:xfrm>
            <a:off x="1066800" y="2895600"/>
            <a:ext cx="1770063" cy="236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0"/>
            <a:ext cx="9144000" cy="1417638"/>
          </a:xfrm>
        </p:spPr>
        <p:txBody>
          <a:bodyPr/>
          <a:lstStyle/>
          <a:p>
            <a:pPr algn="ctr" eaLnBrk="1" hangingPunct="1">
              <a:defRPr/>
            </a:pPr>
            <a:r>
              <a:rPr lang="hu-HU" dirty="0" smtClean="0"/>
              <a:t>Inaktivált poliovírus vakcina (IPV)</a:t>
            </a:r>
          </a:p>
        </p:txBody>
      </p:sp>
      <p:pic>
        <p:nvPicPr>
          <p:cNvPr id="99331" name="Picture 3" descr="Polio Vaccine Headlines">
            <a:hlinkClick r:id="rId2"/>
          </p:cNvPr>
          <p:cNvPicPr>
            <a:picLocks noChangeAspect="1" noChangeArrowheads="1"/>
          </p:cNvPicPr>
          <p:nvPr/>
        </p:nvPicPr>
        <p:blipFill>
          <a:blip r:embed="rId3" cstate="print"/>
          <a:srcRect l="9317" t="2388" r="6352" b="7166"/>
          <a:stretch>
            <a:fillRect/>
          </a:stretch>
        </p:blipFill>
        <p:spPr bwMode="auto">
          <a:xfrm>
            <a:off x="5364163" y="1052513"/>
            <a:ext cx="3044825" cy="4046537"/>
          </a:xfrm>
          <a:prstGeom prst="rect">
            <a:avLst/>
          </a:prstGeom>
          <a:noFill/>
          <a:ln w="38100" cmpd="dbl">
            <a:solidFill>
              <a:schemeClr val="tx1"/>
            </a:solidFill>
            <a:miter lim="800000"/>
            <a:headEnd/>
            <a:tailEnd/>
          </a:ln>
        </p:spPr>
      </p:pic>
      <p:pic>
        <p:nvPicPr>
          <p:cNvPr id="99332" name="Picture 4" descr="image%3Fid%3D8532%26rendTypeId%3D4">
            <a:hlinkClick r:id="rId4"/>
          </p:cNvPr>
          <p:cNvPicPr>
            <a:picLocks noChangeAspect="1" noChangeArrowheads="1"/>
          </p:cNvPicPr>
          <p:nvPr/>
        </p:nvPicPr>
        <p:blipFill>
          <a:blip r:embed="rId5" cstate="print"/>
          <a:srcRect/>
          <a:stretch>
            <a:fillRect/>
          </a:stretch>
        </p:blipFill>
        <p:spPr bwMode="auto">
          <a:xfrm>
            <a:off x="304800" y="1066800"/>
            <a:ext cx="3422650" cy="3162300"/>
          </a:xfrm>
          <a:prstGeom prst="rect">
            <a:avLst/>
          </a:prstGeom>
          <a:noFill/>
          <a:ln w="38100" cmpd="dbl">
            <a:solidFill>
              <a:schemeClr val="tx1"/>
            </a:solidFill>
            <a:miter lim="800000"/>
            <a:headEnd/>
            <a:tailEnd/>
          </a:ln>
        </p:spPr>
      </p:pic>
      <p:sp>
        <p:nvSpPr>
          <p:cNvPr id="99333" name="Text Box 5"/>
          <p:cNvSpPr txBox="1">
            <a:spLocks noChangeArrowheads="1"/>
          </p:cNvSpPr>
          <p:nvPr/>
        </p:nvSpPr>
        <p:spPr bwMode="auto">
          <a:xfrm>
            <a:off x="228600" y="4572000"/>
            <a:ext cx="3352800" cy="822325"/>
          </a:xfrm>
          <a:prstGeom prst="rect">
            <a:avLst/>
          </a:prstGeom>
          <a:noFill/>
          <a:ln w="9525">
            <a:noFill/>
            <a:miter lim="800000"/>
            <a:headEnd/>
            <a:tailEnd/>
          </a:ln>
        </p:spPr>
        <p:txBody>
          <a:bodyPr>
            <a:spAutoFit/>
          </a:bodyPr>
          <a:lstStyle/>
          <a:p>
            <a:r>
              <a:rPr lang="hu-HU" sz="2400" b="1"/>
              <a:t>Jonas Salk (1914-1995)</a:t>
            </a:r>
          </a:p>
        </p:txBody>
      </p:sp>
      <p:sp>
        <p:nvSpPr>
          <p:cNvPr id="99334" name="Text Box 6"/>
          <p:cNvSpPr txBox="1">
            <a:spLocks noChangeArrowheads="1"/>
          </p:cNvSpPr>
          <p:nvPr/>
        </p:nvSpPr>
        <p:spPr bwMode="auto">
          <a:xfrm>
            <a:off x="250825" y="5434013"/>
            <a:ext cx="8497888" cy="1328737"/>
          </a:xfrm>
          <a:prstGeom prst="rect">
            <a:avLst/>
          </a:prstGeom>
          <a:noFill/>
          <a:ln w="9525">
            <a:noFill/>
            <a:miter lim="800000"/>
            <a:headEnd/>
            <a:tailEnd/>
          </a:ln>
        </p:spPr>
        <p:txBody>
          <a:bodyPr>
            <a:spAutoFit/>
          </a:bodyPr>
          <a:lstStyle/>
          <a:p>
            <a:pPr>
              <a:spcBef>
                <a:spcPct val="50000"/>
              </a:spcBef>
            </a:pPr>
            <a:r>
              <a:rPr lang="hu-HU" b="1">
                <a:solidFill>
                  <a:srgbClr val="FFFF00"/>
                </a:solidFill>
              </a:rPr>
              <a:t>1957-től hatástalan nálunk; Emelt mennyiségű vírussal 1992-től 3 hónapos korban az első oltás kivédi a revertánsok okozta bénulásokat.</a:t>
            </a:r>
          </a:p>
          <a:p>
            <a:pPr>
              <a:spcBef>
                <a:spcPct val="50000"/>
              </a:spcBef>
            </a:pPr>
            <a:r>
              <a:rPr lang="hu-HU" b="1">
                <a:solidFill>
                  <a:srgbClr val="FFFF00"/>
                </a:solidFill>
              </a:rPr>
              <a:t>2006-tól kizárólagosan ezt kapják a gyermekek. Cél a VAPP azaz a Vakcinához Asszociált Paralítikus Poliomyelitis megakadályozása</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15900" y="0"/>
            <a:ext cx="8928100" cy="1773238"/>
          </a:xfrm>
        </p:spPr>
        <p:txBody>
          <a:bodyPr/>
          <a:lstStyle/>
          <a:p>
            <a:pPr eaLnBrk="1" hangingPunct="1">
              <a:defRPr/>
            </a:pPr>
            <a:r>
              <a:rPr lang="hu-HU" sz="3600" dirty="0" smtClean="0">
                <a:solidFill>
                  <a:srgbClr val="FFFF00"/>
                </a:solidFill>
              </a:rPr>
              <a:t>OPV hatása a non-polio enterovírusok cirkulációjára. Ez az interferencia megszűnik</a:t>
            </a:r>
            <a:r>
              <a:rPr lang="hu-HU" dirty="0" smtClean="0">
                <a:solidFill>
                  <a:srgbClr val="FFFF00"/>
                </a:solidFill>
              </a:rPr>
              <a:t> az IPV bevezetése után</a:t>
            </a:r>
          </a:p>
        </p:txBody>
      </p:sp>
      <p:pic>
        <p:nvPicPr>
          <p:cNvPr id="100355" name="Picture 3" descr="beolvasás0408"/>
          <p:cNvPicPr>
            <a:picLocks noChangeAspect="1" noChangeArrowheads="1"/>
          </p:cNvPicPr>
          <p:nvPr/>
        </p:nvPicPr>
        <p:blipFill>
          <a:blip r:embed="rId3" cstate="print"/>
          <a:srcRect t="5241" r="6105" b="1613"/>
          <a:stretch>
            <a:fillRect/>
          </a:stretch>
        </p:blipFill>
        <p:spPr bwMode="auto">
          <a:xfrm>
            <a:off x="971550" y="2276475"/>
            <a:ext cx="7086600" cy="4181475"/>
          </a:xfrm>
          <a:prstGeom prst="rect">
            <a:avLst/>
          </a:prstGeom>
          <a:noFill/>
          <a:ln w="38100" cmpd="dbl">
            <a:solidFill>
              <a:schemeClr val="tx1"/>
            </a:solid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ph/>
          </p:nvPr>
        </p:nvGraphicFramePr>
        <p:xfrm>
          <a:off x="669925" y="274638"/>
          <a:ext cx="7802563" cy="5851525"/>
        </p:xfrm>
        <a:graphic>
          <a:graphicData uri="http://schemas.openxmlformats.org/presentationml/2006/ole">
            <p:oleObj spid="_x0000_s5122" name="Dia" r:id="rId3" imgW="4571956" imgH="3429144" progId="PowerPoint.Slide.8">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29688" cy="6862763"/>
          </a:xfrm>
          <a:prstGeom prst="rect">
            <a:avLst/>
          </a:prstGeom>
          <a:solidFill>
            <a:schemeClr val="bg1"/>
          </a:solidFill>
        </p:spPr>
        <p:txBody>
          <a:bodyPr>
            <a:spAutoFit/>
          </a:bodyPr>
          <a:lstStyle/>
          <a:p>
            <a:pPr fontAlgn="auto">
              <a:spcBef>
                <a:spcPts val="0"/>
              </a:spcBef>
              <a:spcAft>
                <a:spcPts val="0"/>
              </a:spcAft>
              <a:defRPr/>
            </a:pPr>
            <a:r>
              <a:rPr lang="hu-HU" b="1" dirty="0">
                <a:solidFill>
                  <a:srgbClr val="FFFF00"/>
                </a:solidFill>
                <a:latin typeface="+mn-lt"/>
              </a:rPr>
              <a:t> AKUT HCV FERTŐZÉS ESETÉN:</a:t>
            </a:r>
          </a:p>
          <a:p>
            <a:pPr fontAlgn="auto">
              <a:spcBef>
                <a:spcPts val="0"/>
              </a:spcBef>
              <a:spcAft>
                <a:spcPts val="0"/>
              </a:spcAft>
              <a:defRPr/>
            </a:pPr>
            <a:r>
              <a:rPr lang="hu-HU" dirty="0">
                <a:latin typeface="+mn-lt"/>
              </a:rPr>
              <a:t>A 8–12. héten a HCV-RNS-vizsgálat pozitivitása esetén </a:t>
            </a:r>
            <a:r>
              <a:rPr lang="pt-BR" dirty="0">
                <a:latin typeface="+mn-lt"/>
              </a:rPr>
              <a:t>24 hetes Peg-IFN-monoterápia javasolt. Nem</a:t>
            </a:r>
            <a:r>
              <a:rPr lang="hu-HU" dirty="0">
                <a:latin typeface="+mn-lt"/>
              </a:rPr>
              <a:t> reagáló vagy relabáló betegnél PRP hármas kezelés végezhető.</a:t>
            </a:r>
          </a:p>
          <a:p>
            <a:pPr fontAlgn="auto">
              <a:spcBef>
                <a:spcPts val="0"/>
              </a:spcBef>
              <a:spcAft>
                <a:spcPts val="0"/>
              </a:spcAft>
              <a:defRPr/>
            </a:pPr>
            <a:r>
              <a:rPr lang="hu-HU" b="1" dirty="0">
                <a:solidFill>
                  <a:srgbClr val="FFFF00"/>
                </a:solidFill>
                <a:latin typeface="+mn-lt"/>
              </a:rPr>
              <a:t>GYERMEKEKNÉL 3 ÉVES KOR ALATT PROTEÁZGÁTLÓK NEM ALKALMAZHATÓK</a:t>
            </a:r>
          </a:p>
          <a:p>
            <a:pPr fontAlgn="auto">
              <a:spcBef>
                <a:spcPts val="0"/>
              </a:spcBef>
              <a:spcAft>
                <a:spcPts val="0"/>
              </a:spcAft>
              <a:defRPr/>
            </a:pPr>
            <a:r>
              <a:rPr lang="hu-HU" b="1" dirty="0">
                <a:solidFill>
                  <a:srgbClr val="FFFF00"/>
                </a:solidFill>
                <a:latin typeface="+mn-lt"/>
              </a:rPr>
              <a:t>VESEBETEGEK,</a:t>
            </a:r>
          </a:p>
          <a:p>
            <a:pPr fontAlgn="auto">
              <a:spcBef>
                <a:spcPts val="0"/>
              </a:spcBef>
              <a:spcAft>
                <a:spcPts val="0"/>
              </a:spcAft>
              <a:defRPr/>
            </a:pPr>
            <a:r>
              <a:rPr lang="hu-HU" b="1" dirty="0">
                <a:solidFill>
                  <a:srgbClr val="FFFF00"/>
                </a:solidFill>
                <a:latin typeface="+mn-lt"/>
              </a:rPr>
              <a:t>EXTRAHEPATIKUS MEGBETEGEDÉSEK ESETÉN (CRYOGLOBULINAEMIA, LYMPHOMA,</a:t>
            </a:r>
          </a:p>
          <a:p>
            <a:pPr fontAlgn="auto">
              <a:spcBef>
                <a:spcPts val="0"/>
              </a:spcBef>
              <a:spcAft>
                <a:spcPts val="0"/>
              </a:spcAft>
              <a:defRPr/>
            </a:pPr>
            <a:r>
              <a:rPr lang="hu-HU" b="1" dirty="0">
                <a:solidFill>
                  <a:srgbClr val="FFFF00"/>
                </a:solidFill>
                <a:latin typeface="+mn-lt"/>
              </a:rPr>
              <a:t>MÁJTRANSZPLANTÁCIÓ UTÁN,</a:t>
            </a:r>
          </a:p>
          <a:p>
            <a:pPr fontAlgn="auto">
              <a:spcBef>
                <a:spcPts val="0"/>
              </a:spcBef>
              <a:spcAft>
                <a:spcPts val="0"/>
              </a:spcAft>
              <a:defRPr/>
            </a:pPr>
            <a:r>
              <a:rPr lang="hu-HU" b="1" dirty="0">
                <a:solidFill>
                  <a:srgbClr val="FFFF00"/>
                </a:solidFill>
                <a:latin typeface="+mn-lt"/>
              </a:rPr>
              <a:t>HIV-HCV EGYÜTTES FERTŐZÉS,</a:t>
            </a:r>
          </a:p>
          <a:p>
            <a:pPr fontAlgn="auto">
              <a:spcBef>
                <a:spcPts val="0"/>
              </a:spcBef>
              <a:spcAft>
                <a:spcPts val="0"/>
              </a:spcAft>
              <a:defRPr/>
            </a:pPr>
            <a:r>
              <a:rPr lang="hu-HU" b="1" dirty="0">
                <a:solidFill>
                  <a:srgbClr val="FFFF00"/>
                </a:solidFill>
                <a:latin typeface="+mn-lt"/>
              </a:rPr>
              <a:t>KÁBÍTÓSZERES ANAMNÉZISSEL RENDELKEZŐ BETEGEK </a:t>
            </a:r>
          </a:p>
          <a:p>
            <a:pPr fontAlgn="auto">
              <a:spcBef>
                <a:spcPts val="0"/>
              </a:spcBef>
              <a:spcAft>
                <a:spcPts val="0"/>
              </a:spcAft>
              <a:defRPr/>
            </a:pPr>
            <a:endParaRPr lang="hu-HU" b="1" dirty="0">
              <a:solidFill>
                <a:srgbClr val="FFFF00"/>
              </a:solidFill>
              <a:latin typeface="+mn-lt"/>
            </a:endParaRPr>
          </a:p>
          <a:p>
            <a:pPr fontAlgn="auto">
              <a:spcBef>
                <a:spcPts val="0"/>
              </a:spcBef>
              <a:spcAft>
                <a:spcPts val="0"/>
              </a:spcAft>
              <a:defRPr/>
            </a:pPr>
            <a:r>
              <a:rPr lang="en-US" dirty="0" err="1">
                <a:latin typeface="+mn-lt"/>
              </a:rPr>
              <a:t>Jaroszewicz</a:t>
            </a:r>
            <a:r>
              <a:rPr lang="en-US" dirty="0">
                <a:latin typeface="+mn-lt"/>
              </a:rPr>
              <a:t> J, </a:t>
            </a:r>
            <a:r>
              <a:rPr lang="en-US" dirty="0" err="1">
                <a:latin typeface="+mn-lt"/>
              </a:rPr>
              <a:t>Rogalska</a:t>
            </a:r>
            <a:r>
              <a:rPr lang="en-US" dirty="0">
                <a:latin typeface="+mn-lt"/>
              </a:rPr>
              <a:t> M, </a:t>
            </a:r>
            <a:r>
              <a:rPr lang="en-US" dirty="0" err="1">
                <a:latin typeface="+mn-lt"/>
              </a:rPr>
              <a:t>Flisiak</a:t>
            </a:r>
            <a:r>
              <a:rPr lang="en-US" dirty="0">
                <a:latin typeface="+mn-lt"/>
              </a:rPr>
              <a:t> I, </a:t>
            </a:r>
            <a:r>
              <a:rPr lang="en-US" dirty="0" err="1">
                <a:latin typeface="+mn-lt"/>
              </a:rPr>
              <a:t>Flisiak</a:t>
            </a:r>
            <a:r>
              <a:rPr lang="en-US" dirty="0">
                <a:latin typeface="+mn-lt"/>
              </a:rPr>
              <a:t> R.</a:t>
            </a:r>
            <a:r>
              <a:rPr lang="hu-HU" dirty="0">
                <a:latin typeface="+mn-lt"/>
              </a:rPr>
              <a:t>: </a:t>
            </a:r>
            <a:r>
              <a:rPr lang="en-US" b="1" dirty="0">
                <a:solidFill>
                  <a:srgbClr val="FFFF00"/>
                </a:solidFill>
                <a:latin typeface="+mn-lt"/>
              </a:rPr>
              <a:t>Successful antiviral therapy is associated with a decrease of serum </a:t>
            </a:r>
            <a:r>
              <a:rPr lang="en-US" b="1" dirty="0" err="1">
                <a:solidFill>
                  <a:srgbClr val="FFFF00"/>
                </a:solidFill>
                <a:latin typeface="+mn-lt"/>
              </a:rPr>
              <a:t>prohepcidin</a:t>
            </a:r>
            <a:r>
              <a:rPr lang="en-US" b="1" dirty="0">
                <a:solidFill>
                  <a:srgbClr val="FFFF00"/>
                </a:solidFill>
                <a:latin typeface="+mn-lt"/>
              </a:rPr>
              <a:t> in chronic hepatitis C.</a:t>
            </a:r>
            <a:r>
              <a:rPr lang="hu-HU" b="1" dirty="0">
                <a:solidFill>
                  <a:srgbClr val="FFFF00"/>
                </a:solidFill>
                <a:latin typeface="+mn-lt"/>
              </a:rPr>
              <a:t> </a:t>
            </a:r>
            <a:r>
              <a:rPr lang="en-US" dirty="0">
                <a:latin typeface="+mn-lt"/>
              </a:rPr>
              <a:t>World J </a:t>
            </a:r>
            <a:r>
              <a:rPr lang="en-US" dirty="0" err="1">
                <a:latin typeface="+mn-lt"/>
              </a:rPr>
              <a:t>Gastroenterol</a:t>
            </a:r>
            <a:r>
              <a:rPr lang="en-US" dirty="0">
                <a:latin typeface="+mn-lt"/>
              </a:rPr>
              <a:t>. 2010;</a:t>
            </a:r>
            <a:r>
              <a:rPr lang="hu-HU" dirty="0">
                <a:latin typeface="+mn-lt"/>
              </a:rPr>
              <a:t> </a:t>
            </a:r>
            <a:r>
              <a:rPr lang="en-US" dirty="0">
                <a:latin typeface="+mn-lt"/>
              </a:rPr>
              <a:t>16:</a:t>
            </a:r>
            <a:r>
              <a:rPr lang="hu-HU" dirty="0">
                <a:latin typeface="+mn-lt"/>
              </a:rPr>
              <a:t> </a:t>
            </a:r>
            <a:r>
              <a:rPr lang="en-US" dirty="0">
                <a:latin typeface="+mn-lt"/>
              </a:rPr>
              <a:t>1747-52.</a:t>
            </a:r>
            <a:r>
              <a:rPr lang="hu-HU" dirty="0">
                <a:latin typeface="+mn-lt"/>
              </a:rPr>
              <a:t> </a:t>
            </a:r>
            <a:r>
              <a:rPr lang="hu-HU" b="1" dirty="0">
                <a:latin typeface="+mn-lt"/>
              </a:rPr>
              <a:t>VASLERAKÓDÁS CSÖKKENTÉSE MIATT!!</a:t>
            </a:r>
          </a:p>
          <a:p>
            <a:pPr fontAlgn="auto">
              <a:spcBef>
                <a:spcPts val="0"/>
              </a:spcBef>
              <a:spcAft>
                <a:spcPts val="0"/>
              </a:spcAft>
              <a:defRPr/>
            </a:pPr>
            <a:r>
              <a:rPr lang="hu-HU" dirty="0">
                <a:latin typeface="+mn-lt"/>
              </a:rPr>
              <a:t>Modi AA, Feld JJ, Park Y, Kleiner DE, Everhart JE, Liang TJ, Hoofnagle JH.: </a:t>
            </a:r>
            <a:r>
              <a:rPr lang="hu-HU" b="1" dirty="0">
                <a:solidFill>
                  <a:srgbClr val="FFFF00"/>
                </a:solidFill>
                <a:latin typeface="+mn-lt"/>
              </a:rPr>
              <a:t>Increased caffeine consumption is associated with reduced hepatic fibrosis.</a:t>
            </a:r>
            <a:r>
              <a:rPr lang="hu-HU" dirty="0">
                <a:latin typeface="+mn-lt"/>
              </a:rPr>
              <a:t> Hepatology. 2010; 51: 201-9</a:t>
            </a:r>
          </a:p>
          <a:p>
            <a:pPr fontAlgn="auto">
              <a:spcBef>
                <a:spcPts val="0"/>
              </a:spcBef>
              <a:spcAft>
                <a:spcPts val="0"/>
              </a:spcAft>
              <a:defRPr/>
            </a:pPr>
            <a:r>
              <a:rPr lang="en-US" sz="2000" b="1" dirty="0">
                <a:solidFill>
                  <a:srgbClr val="FFFF00"/>
                </a:solidFill>
                <a:latin typeface="+mn-lt"/>
              </a:rPr>
              <a:t>RIBAVIRIN INHIBITS MULTIPLE VIRUSES </a:t>
            </a:r>
            <a:r>
              <a:rPr lang="en-US" sz="2000" b="1" i="1" dirty="0">
                <a:solidFill>
                  <a:srgbClr val="FFFF00"/>
                </a:solidFill>
                <a:latin typeface="+mn-lt"/>
              </a:rPr>
              <a:t>IN VITRO</a:t>
            </a:r>
            <a:r>
              <a:rPr lang="en-US" sz="2000" b="1" dirty="0">
                <a:solidFill>
                  <a:srgbClr val="FFFF00"/>
                </a:solidFill>
                <a:latin typeface="+mn-lt"/>
              </a:rPr>
              <a:t>.</a:t>
            </a:r>
            <a:r>
              <a:rPr lang="en-US" dirty="0">
                <a:latin typeface="+mn-lt"/>
              </a:rPr>
              <a:t> </a:t>
            </a:r>
            <a:endParaRPr lang="hu-HU" dirty="0">
              <a:latin typeface="+mn-lt"/>
            </a:endParaRPr>
          </a:p>
          <a:p>
            <a:pPr fontAlgn="auto">
              <a:spcBef>
                <a:spcPts val="0"/>
              </a:spcBef>
              <a:spcAft>
                <a:spcPts val="0"/>
              </a:spcAft>
              <a:defRPr/>
            </a:pPr>
            <a:r>
              <a:rPr lang="hu-HU" dirty="0">
                <a:latin typeface="+mn-lt"/>
              </a:rPr>
              <a:t> </a:t>
            </a:r>
            <a:r>
              <a:rPr lang="hu-HU" b="1" dirty="0">
                <a:latin typeface="+mn-lt"/>
              </a:rPr>
              <a:t>S</a:t>
            </a:r>
            <a:r>
              <a:rPr lang="hu-HU" sz="2000" b="1" dirty="0">
                <a:latin typeface="+mn-lt"/>
              </a:rPr>
              <a:t>usceptible DNA viruses are herpesviruses, adenoviruses, and poxviruses</a:t>
            </a:r>
            <a:r>
              <a:rPr lang="hu-HU" dirty="0">
                <a:latin typeface="+mn-lt"/>
              </a:rPr>
              <a:t>. </a:t>
            </a:r>
            <a:r>
              <a:rPr lang="hu-HU" sz="2000" b="1" dirty="0">
                <a:latin typeface="+mn-lt"/>
              </a:rPr>
              <a:t>Susceptible RNA viruses include HCV, Lassa virus, influenza, parainfluenza, measles, mumps, </a:t>
            </a:r>
            <a:r>
              <a:rPr lang="en-US" sz="2000" b="1" dirty="0">
                <a:latin typeface="+mn-lt"/>
              </a:rPr>
              <a:t>RSV, </a:t>
            </a:r>
            <a:r>
              <a:rPr lang="hu-HU" sz="2000" b="1" dirty="0">
                <a:latin typeface="+mn-lt"/>
              </a:rPr>
              <a:t>KRÍMI-KONGÓI VÉRZÉSES LÁZ, </a:t>
            </a:r>
            <a:r>
              <a:rPr lang="en-US" sz="2000" b="1" dirty="0">
                <a:latin typeface="+mn-lt"/>
              </a:rPr>
              <a:t>and HIV.  </a:t>
            </a:r>
            <a:r>
              <a:rPr lang="en-US" dirty="0">
                <a:latin typeface="+mn-lt"/>
              </a:rPr>
              <a:t>However, no correlation has been found</a:t>
            </a:r>
            <a:r>
              <a:rPr lang="hu-HU" dirty="0">
                <a:latin typeface="+mn-lt"/>
              </a:rPr>
              <a:t> </a:t>
            </a:r>
            <a:r>
              <a:rPr lang="en-US" dirty="0">
                <a:latin typeface="+mn-lt"/>
              </a:rPr>
              <a:t>between </a:t>
            </a:r>
            <a:r>
              <a:rPr lang="en-US" dirty="0" err="1">
                <a:latin typeface="+mn-lt"/>
              </a:rPr>
              <a:t>ribavirin's</a:t>
            </a:r>
            <a:r>
              <a:rPr lang="en-US" dirty="0">
                <a:latin typeface="+mn-lt"/>
              </a:rPr>
              <a:t> in vitro activity and its activity against</a:t>
            </a:r>
            <a:r>
              <a:rPr lang="hu-HU" dirty="0">
                <a:latin typeface="+mn-lt"/>
              </a:rPr>
              <a:t> human infections.</a:t>
            </a:r>
          </a:p>
          <a:p>
            <a:pPr fontAlgn="auto">
              <a:spcBef>
                <a:spcPts val="0"/>
              </a:spcBef>
              <a:spcAft>
                <a:spcPts val="0"/>
              </a:spcAft>
              <a:defRPr/>
            </a:pPr>
            <a:r>
              <a:rPr lang="hu-HU" b="1" dirty="0">
                <a:solidFill>
                  <a:srgbClr val="CCFF99"/>
                </a:solidFill>
                <a:effectLst>
                  <a:outerShdw blurRad="38100" dist="38100" dir="2700000" algn="tl">
                    <a:srgbClr val="FFFFFF"/>
                  </a:outerShdw>
                </a:effectLst>
                <a:latin typeface="+mn-lt"/>
              </a:rPr>
              <a:t>Statins are 3-hydroxyl-3-methylglutaryl coenzyme A (HMG CoA) reductase inhibitors used for the treatment of hypercholesterolemia</a:t>
            </a:r>
          </a:p>
          <a:p>
            <a:pPr fontAlgn="auto">
              <a:spcBef>
                <a:spcPts val="0"/>
              </a:spcBef>
              <a:spcAft>
                <a:spcPts val="0"/>
              </a:spcAft>
              <a:defRPr/>
            </a:pPr>
            <a:r>
              <a:rPr lang="hu-HU" b="1" dirty="0">
                <a:solidFill>
                  <a:srgbClr val="FFFF00"/>
                </a:solidFill>
                <a:effectLst>
                  <a:outerShdw blurRad="38100" dist="38100" dir="2700000" algn="tl">
                    <a:srgbClr val="FFFFFF"/>
                  </a:outerShdw>
                </a:effectLst>
                <a:latin typeface="+mn-lt"/>
              </a:rPr>
              <a:t>S</a:t>
            </a:r>
            <a:r>
              <a:rPr lang="en-US" b="1" dirty="0" err="1">
                <a:solidFill>
                  <a:srgbClr val="FFFF00"/>
                </a:solidFill>
                <a:effectLst>
                  <a:outerShdw blurRad="38100" dist="38100" dir="2700000" algn="tl">
                    <a:srgbClr val="FFFFFF"/>
                  </a:outerShdw>
                </a:effectLst>
                <a:latin typeface="+mn-lt"/>
              </a:rPr>
              <a:t>imvastatin</a:t>
            </a:r>
            <a:r>
              <a:rPr lang="en-US" b="1" dirty="0">
                <a:solidFill>
                  <a:srgbClr val="FFFF00"/>
                </a:solidFill>
                <a:effectLst>
                  <a:outerShdw blurRad="38100" dist="38100" dir="2700000" algn="tl">
                    <a:srgbClr val="FFFFFF"/>
                  </a:outerShdw>
                </a:effectLst>
                <a:latin typeface="+mn-lt"/>
              </a:rPr>
              <a:t> (SIM), exhibits strong in vitro anti-HBV activity</a:t>
            </a:r>
            <a:endParaRPr lang="hu-HU" b="1" dirty="0">
              <a:solidFill>
                <a:srgbClr val="FFFF00"/>
              </a:solidFill>
              <a:effectLst>
                <a:outerShdw blurRad="38100" dist="38100" dir="2700000" algn="tl">
                  <a:srgbClr val="FFFFFF"/>
                </a:outerShdw>
              </a:effectLst>
              <a:latin typeface="+mn-l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6" descr="Global_wild_virus_cases_12-month"/>
          <p:cNvPicPr>
            <a:picLocks noChangeAspect="1" noChangeArrowheads="1"/>
          </p:cNvPicPr>
          <p:nvPr/>
        </p:nvPicPr>
        <p:blipFill>
          <a:blip r:embed="rId3" cstate="print"/>
          <a:srcRect l="6976" t="13950" r="4289"/>
          <a:stretch>
            <a:fillRect/>
          </a:stretch>
        </p:blipFill>
        <p:spPr bwMode="auto">
          <a:xfrm>
            <a:off x="755650" y="549275"/>
            <a:ext cx="7632700" cy="5232400"/>
          </a:xfrm>
          <a:prstGeom prst="rect">
            <a:avLst/>
          </a:prstGeom>
          <a:noFill/>
          <a:ln w="9525">
            <a:noFill/>
            <a:miter lim="800000"/>
            <a:headEnd/>
            <a:tailEnd/>
          </a:ln>
        </p:spPr>
      </p:pic>
      <p:sp>
        <p:nvSpPr>
          <p:cNvPr id="5123" name="Rectangle 3"/>
          <p:cNvSpPr>
            <a:spLocks noGrp="1" noChangeArrowheads="1"/>
          </p:cNvSpPr>
          <p:nvPr>
            <p:ph type="title"/>
          </p:nvPr>
        </p:nvSpPr>
        <p:spPr>
          <a:xfrm>
            <a:off x="685800" y="71438"/>
            <a:ext cx="7772400" cy="404812"/>
          </a:xfrm>
        </p:spPr>
        <p:txBody>
          <a:bodyPr/>
          <a:lstStyle/>
          <a:p>
            <a:pPr eaLnBrk="1" hangingPunct="1">
              <a:defRPr/>
            </a:pPr>
            <a:r>
              <a:rPr lang="en-GB" sz="2000" smtClean="0"/>
              <a:t>Wild Poliovirus</a:t>
            </a:r>
            <a:r>
              <a:rPr lang="en-GB" sz="2000" baseline="40000" smtClean="0"/>
              <a:t>1</a:t>
            </a:r>
            <a:r>
              <a:rPr lang="en-GB" sz="2000" smtClean="0"/>
              <a:t>, Previous 12 Months*</a:t>
            </a:r>
          </a:p>
        </p:txBody>
      </p:sp>
      <p:sp>
        <p:nvSpPr>
          <p:cNvPr id="101380" name="Oval 5"/>
          <p:cNvSpPr>
            <a:spLocks noChangeArrowheads="1"/>
          </p:cNvSpPr>
          <p:nvPr/>
        </p:nvSpPr>
        <p:spPr bwMode="auto">
          <a:xfrm>
            <a:off x="209550" y="5157788"/>
            <a:ext cx="76200" cy="76200"/>
          </a:xfrm>
          <a:prstGeom prst="ellipse">
            <a:avLst/>
          </a:prstGeom>
          <a:solidFill>
            <a:srgbClr val="CC0000"/>
          </a:solidFill>
          <a:ln w="9525">
            <a:noFill/>
            <a:round/>
            <a:headEnd/>
            <a:tailEnd/>
          </a:ln>
        </p:spPr>
        <p:txBody>
          <a:bodyPr wrap="none" anchor="ctr"/>
          <a:lstStyle/>
          <a:p>
            <a:endParaRPr lang="hu-HU"/>
          </a:p>
        </p:txBody>
      </p:sp>
      <p:sp>
        <p:nvSpPr>
          <p:cNvPr id="101381" name="Rectangle 11"/>
          <p:cNvSpPr>
            <a:spLocks noChangeArrowheads="1"/>
          </p:cNvSpPr>
          <p:nvPr/>
        </p:nvSpPr>
        <p:spPr bwMode="auto">
          <a:xfrm>
            <a:off x="179388" y="6016625"/>
            <a:ext cx="193675" cy="193675"/>
          </a:xfrm>
          <a:prstGeom prst="rect">
            <a:avLst/>
          </a:prstGeom>
          <a:solidFill>
            <a:schemeClr val="bg1"/>
          </a:solidFill>
          <a:ln w="9525">
            <a:solidFill>
              <a:schemeClr val="tx1"/>
            </a:solidFill>
            <a:miter lim="800000"/>
            <a:headEnd/>
            <a:tailEnd/>
          </a:ln>
        </p:spPr>
        <p:txBody>
          <a:bodyPr wrap="none" anchor="ctr"/>
          <a:lstStyle/>
          <a:p>
            <a:pPr algn="ctr" eaLnBrk="0" hangingPunct="0"/>
            <a:endParaRPr lang="en-US" sz="1200" baseline="2000">
              <a:latin typeface="Arial Unicode MS" pitchFamily="34" charset="-128"/>
            </a:endParaRPr>
          </a:p>
        </p:txBody>
      </p:sp>
      <p:sp>
        <p:nvSpPr>
          <p:cNvPr id="101382" name="Oval 12"/>
          <p:cNvSpPr>
            <a:spLocks noChangeArrowheads="1"/>
          </p:cNvSpPr>
          <p:nvPr/>
        </p:nvSpPr>
        <p:spPr bwMode="auto">
          <a:xfrm>
            <a:off x="238125" y="6076950"/>
            <a:ext cx="76200" cy="76200"/>
          </a:xfrm>
          <a:prstGeom prst="ellipse">
            <a:avLst/>
          </a:prstGeom>
          <a:solidFill>
            <a:srgbClr val="CC0000"/>
          </a:solidFill>
          <a:ln w="9525">
            <a:noFill/>
            <a:round/>
            <a:headEnd/>
            <a:tailEnd/>
          </a:ln>
        </p:spPr>
        <p:txBody>
          <a:bodyPr wrap="none" anchor="ctr"/>
          <a:lstStyle/>
          <a:p>
            <a:endParaRPr lang="hu-HU"/>
          </a:p>
        </p:txBody>
      </p:sp>
      <p:sp>
        <p:nvSpPr>
          <p:cNvPr id="101383" name="Rectangle 14"/>
          <p:cNvSpPr>
            <a:spLocks noChangeArrowheads="1"/>
          </p:cNvSpPr>
          <p:nvPr/>
        </p:nvSpPr>
        <p:spPr bwMode="auto">
          <a:xfrm>
            <a:off x="179388" y="5540375"/>
            <a:ext cx="193675" cy="193675"/>
          </a:xfrm>
          <a:prstGeom prst="rect">
            <a:avLst/>
          </a:prstGeom>
          <a:solidFill>
            <a:srgbClr val="FFFF99"/>
          </a:solidFill>
          <a:ln w="9525">
            <a:solidFill>
              <a:schemeClr val="tx1"/>
            </a:solidFill>
            <a:miter lim="800000"/>
            <a:headEnd/>
            <a:tailEnd/>
          </a:ln>
        </p:spPr>
        <p:txBody>
          <a:bodyPr wrap="none" anchor="ctr"/>
          <a:lstStyle/>
          <a:p>
            <a:endParaRPr lang="hu-HU"/>
          </a:p>
        </p:txBody>
      </p:sp>
      <p:sp>
        <p:nvSpPr>
          <p:cNvPr id="101384" name="Rectangle 15"/>
          <p:cNvSpPr>
            <a:spLocks noChangeArrowheads="1"/>
          </p:cNvSpPr>
          <p:nvPr/>
        </p:nvSpPr>
        <p:spPr bwMode="auto">
          <a:xfrm>
            <a:off x="179388" y="5783263"/>
            <a:ext cx="193675" cy="193675"/>
          </a:xfrm>
          <a:prstGeom prst="rect">
            <a:avLst/>
          </a:prstGeom>
          <a:pattFill prst="wdUpDiag">
            <a:fgClr>
              <a:srgbClr val="FFFF00"/>
            </a:fgClr>
            <a:bgClr>
              <a:srgbClr val="FFFFFF"/>
            </a:bgClr>
          </a:pattFill>
          <a:ln w="9525">
            <a:solidFill>
              <a:schemeClr val="tx1"/>
            </a:solidFill>
            <a:miter lim="800000"/>
            <a:headEnd/>
            <a:tailEnd/>
          </a:ln>
        </p:spPr>
        <p:txBody>
          <a:bodyPr wrap="none" anchor="ctr"/>
          <a:lstStyle/>
          <a:p>
            <a:pPr algn="ctr" eaLnBrk="0" hangingPunct="0"/>
            <a:endParaRPr lang="en-US" sz="1200" baseline="2000">
              <a:latin typeface="Arial Unicode MS" pitchFamily="34" charset="-128"/>
            </a:endParaRPr>
          </a:p>
        </p:txBody>
      </p:sp>
      <p:sp>
        <p:nvSpPr>
          <p:cNvPr id="101385" name="Rectangle 16"/>
          <p:cNvSpPr>
            <a:spLocks noChangeArrowheads="1"/>
          </p:cNvSpPr>
          <p:nvPr/>
        </p:nvSpPr>
        <p:spPr bwMode="auto">
          <a:xfrm>
            <a:off x="5292725" y="3213100"/>
            <a:ext cx="3078163" cy="369888"/>
          </a:xfrm>
          <a:prstGeom prst="rect">
            <a:avLst/>
          </a:prstGeom>
          <a:noFill/>
          <a:ln w="9525">
            <a:noFill/>
            <a:miter lim="800000"/>
            <a:headEnd/>
            <a:tailEnd/>
          </a:ln>
        </p:spPr>
        <p:txBody>
          <a:bodyPr wrap="none">
            <a:spAutoFit/>
          </a:bodyPr>
          <a:lstStyle/>
          <a:p>
            <a:r>
              <a:rPr lang="en-GB">
                <a:solidFill>
                  <a:schemeClr val="bg1"/>
                </a:solidFill>
              </a:rPr>
              <a:t>*01 Feb 2011 – 31 Jan 2012</a:t>
            </a:r>
            <a:endParaRPr lang="hu-HU">
              <a:solidFill>
                <a:schemeClr val="bg1"/>
              </a:solidFill>
            </a:endParaRPr>
          </a:p>
        </p:txBody>
      </p:sp>
      <p:sp>
        <p:nvSpPr>
          <p:cNvPr id="101386" name="Rectangle 17"/>
          <p:cNvSpPr>
            <a:spLocks noChangeArrowheads="1"/>
          </p:cNvSpPr>
          <p:nvPr/>
        </p:nvSpPr>
        <p:spPr bwMode="auto">
          <a:xfrm>
            <a:off x="5364163" y="3573463"/>
            <a:ext cx="2933700" cy="676275"/>
          </a:xfrm>
          <a:prstGeom prst="rect">
            <a:avLst/>
          </a:prstGeom>
          <a:noFill/>
          <a:ln w="9525">
            <a:noFill/>
            <a:miter lim="800000"/>
            <a:headEnd/>
            <a:tailEnd/>
          </a:ln>
        </p:spPr>
        <p:txBody>
          <a:bodyPr>
            <a:spAutoFit/>
          </a:bodyPr>
          <a:lstStyle/>
          <a:p>
            <a:pPr eaLnBrk="0" hangingPunct="0"/>
            <a:r>
              <a:rPr lang="en-GB" sz="2000">
                <a:latin typeface="Times New Roman" pitchFamily="18" charset="0"/>
              </a:rPr>
              <a:t> </a:t>
            </a:r>
            <a:r>
              <a:rPr lang="en-GB">
                <a:solidFill>
                  <a:schemeClr val="bg1"/>
                </a:solidFill>
              </a:rPr>
              <a:t>Wild virus type 1</a:t>
            </a:r>
            <a:r>
              <a:rPr lang="hu-HU">
                <a:solidFill>
                  <a:schemeClr val="bg1"/>
                </a:solidFill>
              </a:rPr>
              <a:t> (piros)</a:t>
            </a:r>
            <a:endParaRPr lang="en-GB">
              <a:solidFill>
                <a:schemeClr val="bg1"/>
              </a:solidFill>
            </a:endParaRPr>
          </a:p>
          <a:p>
            <a:pPr eaLnBrk="0" hangingPunct="0"/>
            <a:r>
              <a:rPr lang="en-GB">
                <a:solidFill>
                  <a:schemeClr val="bg1"/>
                </a:solidFill>
              </a:rPr>
              <a:t> Wild virus type 3</a:t>
            </a:r>
            <a:r>
              <a:rPr lang="hu-HU">
                <a:solidFill>
                  <a:schemeClr val="bg1"/>
                </a:solidFill>
              </a:rPr>
              <a:t> (kék) </a:t>
            </a:r>
            <a:endParaRPr lang="en-GB">
              <a:solidFill>
                <a:schemeClr val="bg1"/>
              </a:solidFill>
            </a:endParaRPr>
          </a:p>
        </p:txBody>
      </p:sp>
      <p:sp>
        <p:nvSpPr>
          <p:cNvPr id="101387" name="Oval 8"/>
          <p:cNvSpPr>
            <a:spLocks noChangeArrowheads="1"/>
          </p:cNvSpPr>
          <p:nvPr/>
        </p:nvSpPr>
        <p:spPr bwMode="auto">
          <a:xfrm>
            <a:off x="211138" y="5365750"/>
            <a:ext cx="76200" cy="76200"/>
          </a:xfrm>
          <a:prstGeom prst="ellipse">
            <a:avLst/>
          </a:prstGeom>
          <a:solidFill>
            <a:srgbClr val="0000FF"/>
          </a:solidFill>
          <a:ln w="9525">
            <a:noFill/>
            <a:round/>
            <a:headEnd/>
            <a:tailEnd/>
          </a:ln>
        </p:spPr>
        <p:txBody>
          <a:bodyPr wrap="none" anchor="ctr"/>
          <a:lstStyle/>
          <a:p>
            <a:endParaRPr lang="hu-HU"/>
          </a:p>
        </p:txBody>
      </p:sp>
      <p:sp>
        <p:nvSpPr>
          <p:cNvPr id="101388" name="Oval 8"/>
          <p:cNvSpPr>
            <a:spLocks noChangeArrowheads="1"/>
          </p:cNvSpPr>
          <p:nvPr/>
        </p:nvSpPr>
        <p:spPr bwMode="auto">
          <a:xfrm flipH="1" flipV="1">
            <a:off x="250825" y="5373688"/>
            <a:ext cx="112713" cy="71437"/>
          </a:xfrm>
          <a:prstGeom prst="ellipse">
            <a:avLst/>
          </a:prstGeom>
          <a:solidFill>
            <a:srgbClr val="0000FF"/>
          </a:solidFill>
          <a:ln w="9525">
            <a:noFill/>
            <a:round/>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0" y="260350"/>
            <a:ext cx="9144000" cy="8678863"/>
          </a:xfrm>
          <a:prstGeom prst="rect">
            <a:avLst/>
          </a:prstGeom>
          <a:noFill/>
          <a:ln w="9525">
            <a:noFill/>
            <a:miter lim="800000"/>
            <a:headEnd/>
            <a:tailEnd/>
          </a:ln>
        </p:spPr>
        <p:txBody>
          <a:bodyPr>
            <a:spAutoFit/>
          </a:bodyPr>
          <a:lstStyle/>
          <a:p>
            <a:r>
              <a:rPr lang="hu-HU" b="1">
                <a:solidFill>
                  <a:srgbClr val="FFFF00"/>
                </a:solidFill>
              </a:rPr>
              <a:t>WHO ÁLTAL KOORDINÁLT, ELHANYAGOLT TRÓPUSI BEGESÉGEK PROGRAMJA</a:t>
            </a:r>
          </a:p>
          <a:p>
            <a:r>
              <a:rPr lang="hu-HU" b="1">
                <a:solidFill>
                  <a:srgbClr val="FFFF00"/>
                </a:solidFill>
              </a:rPr>
              <a:t>A 17 FERTŐZŐ BETEGSÉGBŐL </a:t>
            </a:r>
          </a:p>
          <a:p>
            <a:r>
              <a:rPr lang="hu-HU" b="1">
                <a:solidFill>
                  <a:srgbClr val="FFFF00"/>
                </a:solidFill>
              </a:rPr>
              <a:t>KÉT VÍRUS VAN: Dengue, rabies</a:t>
            </a:r>
            <a:r>
              <a:rPr lang="hu-HU"/>
              <a:t>, (A TÖBBIEK </a:t>
            </a:r>
            <a:r>
              <a:rPr lang="hu-HU" b="1">
                <a:solidFill>
                  <a:srgbClr val="FFFF00"/>
                </a:solidFill>
              </a:rPr>
              <a:t>BAKTÉRIUMOK (4)</a:t>
            </a:r>
            <a:r>
              <a:rPr lang="hu-HU"/>
              <a:t>: blinding trachoma, Buruli ulcer, endemic treponematoses (yaws), leprosy,</a:t>
            </a:r>
            <a:r>
              <a:rPr lang="hu-HU" b="1">
                <a:solidFill>
                  <a:srgbClr val="FFFF00"/>
                </a:solidFill>
              </a:rPr>
              <a:t> PROTOZOONOK (3):</a:t>
            </a:r>
            <a:r>
              <a:rPr lang="hu-HU"/>
              <a:t>Chagas disease, human African trypanosomiasis, visceral leishmaniasis, </a:t>
            </a:r>
            <a:r>
              <a:rPr lang="hu-HU" b="1">
                <a:solidFill>
                  <a:srgbClr val="FFFF00"/>
                </a:solidFill>
              </a:rPr>
              <a:t>ÉS FÉRGEK (8+): </a:t>
            </a:r>
            <a:r>
              <a:rPr lang="hu-HU"/>
              <a:t>cysticercosis, dracunculiasis (guineawormdisease), echinococcosis, foodborne trematode infections, lymphatic filariasis, onchocerciasis, schistosomiasis, and soil-transmitted helminthiases (intestinal worms).</a:t>
            </a:r>
          </a:p>
          <a:p>
            <a:r>
              <a:rPr lang="hu-HU">
                <a:hlinkClick r:id="rId2" action="ppaction://hlinkfile"/>
              </a:rPr>
              <a:t>Hampton T</a:t>
            </a:r>
            <a:r>
              <a:rPr lang="hu-HU"/>
              <a:t>.: </a:t>
            </a:r>
            <a:r>
              <a:rPr lang="en-US" b="1"/>
              <a:t>Collaborative effort targets 17 tropical diseases for control, elimination.</a:t>
            </a:r>
            <a:r>
              <a:rPr lang="hu-HU">
                <a:hlinkClick r:id="rId3" action="ppaction://hlinkfile" tooltip="JAMA : the journal of the American Medical Association."/>
              </a:rPr>
              <a:t> JAMA.</a:t>
            </a:r>
            <a:r>
              <a:rPr lang="hu-HU"/>
              <a:t> 2012; 307: 772. (</a:t>
            </a:r>
            <a:r>
              <a:rPr lang="hu-HU">
                <a:hlinkClick r:id="rId4"/>
              </a:rPr>
              <a:t>http://tinyurl.com/794eyb6</a:t>
            </a:r>
            <a:r>
              <a:rPr lang="hu-HU"/>
              <a:t>).</a:t>
            </a:r>
          </a:p>
          <a:p>
            <a:endParaRPr lang="hu-HU"/>
          </a:p>
          <a:p>
            <a:r>
              <a:rPr lang="hu-HU" b="1">
                <a:solidFill>
                  <a:srgbClr val="FFFF00"/>
                </a:solidFill>
              </a:rPr>
              <a:t>A STEROID ADJUVÁNS KEZELÉS RÖVIDÍTI ÉS ENYHÍTI A 2. (VÉRZÉSES) DENGUE-LÁZ MEGBETEGEDÉS LEFOLYÁSÁT</a:t>
            </a:r>
          </a:p>
          <a:p>
            <a:endParaRPr lang="hu-HU" b="1">
              <a:solidFill>
                <a:srgbClr val="FFFF00"/>
              </a:solidFill>
              <a:hlinkClick r:id="rId5" action="ppaction://hlinkfile"/>
            </a:endParaRPr>
          </a:p>
          <a:p>
            <a:r>
              <a:rPr lang="hu-HU">
                <a:hlinkClick r:id="rId5" action="ppaction://hlinkfile"/>
              </a:rPr>
              <a:t>Srichaikul T</a:t>
            </a:r>
            <a:r>
              <a:rPr lang="hu-HU"/>
              <a:t>, </a:t>
            </a:r>
            <a:r>
              <a:rPr lang="hu-HU">
                <a:hlinkClick r:id="rId6" action="ppaction://hlinkfile"/>
              </a:rPr>
              <a:t>Punyagupta S</a:t>
            </a:r>
            <a:r>
              <a:rPr lang="hu-HU"/>
              <a:t>, </a:t>
            </a:r>
            <a:r>
              <a:rPr lang="hu-HU">
                <a:hlinkClick r:id="rId7" action="ppaction://hlinkfile"/>
              </a:rPr>
              <a:t>Sorakhunpipitkul L</a:t>
            </a:r>
            <a:r>
              <a:rPr lang="hu-HU"/>
              <a:t>, </a:t>
            </a:r>
            <a:r>
              <a:rPr lang="hu-HU">
                <a:hlinkClick r:id="rId8" action="ppaction://hlinkfile"/>
              </a:rPr>
              <a:t>Udomsubpayakul U</a:t>
            </a:r>
            <a:r>
              <a:rPr lang="hu-HU"/>
              <a:t>.: </a:t>
            </a:r>
            <a:r>
              <a:rPr lang="en-US" b="1"/>
              <a:t>Adjunctive corticosteroid therapy in 149 grade II (non-shock) adult DHF patients: an analysis during January 2008-February 2010.</a:t>
            </a:r>
            <a:r>
              <a:rPr lang="hu-HU" b="1"/>
              <a:t> </a:t>
            </a:r>
            <a:r>
              <a:rPr lang="hu-HU">
                <a:hlinkClick r:id="" action="ppaction://hlinkfile" tooltip="Journal of the Medical Association of Thailand = Chotmaihet thangphaet."/>
              </a:rPr>
              <a:t>J Med Assoc Thai.</a:t>
            </a:r>
            <a:r>
              <a:rPr lang="hu-HU"/>
              <a:t> 2011; 94: 1419-23.</a:t>
            </a:r>
          </a:p>
          <a:p>
            <a:endParaRPr lang="en-US" b="1"/>
          </a:p>
          <a:p>
            <a:endParaRPr lang="hu-HU"/>
          </a:p>
          <a:p>
            <a:endParaRPr lang="hu-HU"/>
          </a:p>
          <a:p>
            <a:endParaRPr lang="hu-HU"/>
          </a:p>
          <a:p>
            <a:r>
              <a:rPr lang="hu-HU"/>
              <a:t> </a:t>
            </a:r>
          </a:p>
          <a:p>
            <a:endParaRPr lang="hu-HU"/>
          </a:p>
          <a:p>
            <a:r>
              <a:rPr lang="hu-HU"/>
              <a:t>	</a:t>
            </a:r>
          </a:p>
          <a:p>
            <a:endParaRPr lang="hu-HU"/>
          </a:p>
          <a:p>
            <a:endParaRPr lang="hu-HU" b="1"/>
          </a:p>
          <a:p>
            <a:endParaRPr lang="hu-HU"/>
          </a:p>
          <a:p>
            <a:r>
              <a:rPr lang="hu-HU" b="1"/>
              <a:t> </a:t>
            </a:r>
            <a:endParaRPr lang="en-US" b="1"/>
          </a:p>
          <a:p>
            <a:endParaRPr lang="hu-HU"/>
          </a:p>
          <a:p>
            <a:endParaRPr lang="hu-HU"/>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0" y="196850"/>
            <a:ext cx="9144000" cy="5078413"/>
          </a:xfrm>
          <a:prstGeom prst="rect">
            <a:avLst/>
          </a:prstGeom>
          <a:noFill/>
          <a:ln w="9525">
            <a:noFill/>
            <a:miter lim="800000"/>
            <a:headEnd/>
            <a:tailEnd/>
          </a:ln>
        </p:spPr>
        <p:txBody>
          <a:bodyPr>
            <a:spAutoFit/>
          </a:bodyPr>
          <a:lstStyle/>
          <a:p>
            <a:r>
              <a:rPr lang="hu-HU" b="1">
                <a:solidFill>
                  <a:srgbClr val="FFFF00"/>
                </a:solidFill>
              </a:rPr>
              <a:t>ATIVIRÁLIS HATÁSÚ MONOKLONÁLIS ELLENANYAG KÉSZÍTMÉNYEK</a:t>
            </a:r>
          </a:p>
          <a:p>
            <a:r>
              <a:rPr lang="hu-HU" b="1"/>
              <a:t>JCV POLYOMAVIRUS (adszorbció gátlás)</a:t>
            </a:r>
          </a:p>
          <a:p>
            <a:r>
              <a:rPr lang="hu-HU" b="1"/>
              <a:t>Natalizumab	</a:t>
            </a:r>
            <a:r>
              <a:rPr lang="hu-HU"/>
              <a:t>anti</a:t>
            </a:r>
            <a:r>
              <a:rPr lang="hu-HU" b="1"/>
              <a:t>-</a:t>
            </a:r>
            <a:r>
              <a:rPr lang="hu-HU"/>
              <a:t>α4-integrin (SM)	Pentsuk et al. 2009	&gt;abortion, 								&gt;stillbirth rate</a:t>
            </a:r>
          </a:p>
          <a:p>
            <a:r>
              <a:rPr lang="hu-HU"/>
              <a:t>								&gt;PM</a:t>
            </a:r>
            <a:r>
              <a:rPr lang="hu-HU">
                <a:solidFill>
                  <a:srgbClr val="FFFF00"/>
                </a:solidFill>
              </a:rPr>
              <a:t>L</a:t>
            </a:r>
          </a:p>
          <a:p>
            <a:r>
              <a:rPr lang="hu-HU" b="1">
                <a:solidFill>
                  <a:srgbClr val="FFFF00"/>
                </a:solidFill>
              </a:rPr>
              <a:t>LÉGÚTI ÓRIÁSSEJTES VÍRUS (RSV) PREVENCIÓ (koraszülöttek)</a:t>
            </a:r>
          </a:p>
          <a:p>
            <a:r>
              <a:rPr lang="hu-HU" b="1"/>
              <a:t>Fontolizumab	</a:t>
            </a:r>
            <a:r>
              <a:rPr lang="hu-HU"/>
              <a:t>anti RSV (preventio)	Nieri P, Donadio E, Rossi S, Adinolfi B,</a:t>
            </a:r>
          </a:p>
          <a:p>
            <a:r>
              <a:rPr lang="hu-HU" b="1"/>
              <a:t>Motavizumab	</a:t>
            </a:r>
            <a:r>
              <a:rPr lang="hu-HU"/>
              <a:t>anti RSV (preventio)	 Podestà A.: </a:t>
            </a:r>
            <a:r>
              <a:rPr lang="hu-HU">
                <a:hlinkClick r:id="rId2"/>
              </a:rPr>
              <a:t>Antibodies for therapeutic</a:t>
            </a:r>
            <a:endParaRPr lang="hu-HU"/>
          </a:p>
          <a:p>
            <a:r>
              <a:rPr lang="hu-HU" b="1"/>
              <a:t>Palivizumab	</a:t>
            </a:r>
            <a:r>
              <a:rPr lang="hu-HU"/>
              <a:t>anti RSV (preventio)	</a:t>
            </a:r>
            <a:r>
              <a:rPr lang="hu-HU">
                <a:hlinkClick r:id="rId2"/>
              </a:rPr>
              <a:t>uses and the evolution of biotechniques.</a:t>
            </a:r>
            <a:r>
              <a:rPr lang="hu-HU"/>
              <a:t> 					Curr Med Chem. 2009; 16: 753-79. Review</a:t>
            </a:r>
          </a:p>
          <a:p>
            <a:r>
              <a:rPr lang="hu-HU" b="1"/>
              <a:t>Motavisumab	anti-RSV long persistance	Ter Meulen J: </a:t>
            </a:r>
            <a:r>
              <a:rPr lang="en-US" b="1"/>
              <a:t>Monoclonal </a:t>
            </a:r>
            <a:r>
              <a:rPr lang="hu-HU" b="1"/>
              <a:t>					</a:t>
            </a:r>
            <a:r>
              <a:rPr lang="en-US" b="1"/>
              <a:t>antibodies in infectious diseases: </a:t>
            </a:r>
            <a:r>
              <a:rPr lang="hu-HU" b="1"/>
              <a:t>					</a:t>
            </a:r>
            <a:r>
              <a:rPr lang="en-US" b="1"/>
              <a:t>clinical pipeline in 2011.</a:t>
            </a:r>
            <a:r>
              <a:rPr lang="hu-HU" b="1"/>
              <a:t> </a:t>
            </a:r>
            <a:r>
              <a:rPr lang="en-US"/>
              <a:t>Infect Dis Clin </a:t>
            </a:r>
            <a:r>
              <a:rPr lang="hu-HU"/>
              <a:t>					North Am. </a:t>
            </a:r>
            <a:r>
              <a:rPr lang="en-US"/>
              <a:t>2011;</a:t>
            </a:r>
            <a:r>
              <a:rPr lang="hu-HU"/>
              <a:t> </a:t>
            </a:r>
            <a:r>
              <a:rPr lang="en-US"/>
              <a:t>25:</a:t>
            </a:r>
            <a:r>
              <a:rPr lang="hu-HU"/>
              <a:t> </a:t>
            </a:r>
            <a:r>
              <a:rPr lang="en-US"/>
              <a:t>789-802.</a:t>
            </a:r>
          </a:p>
          <a:p>
            <a:r>
              <a:rPr lang="hu-HU" b="1"/>
              <a:t>PRO 140	CCR5-specific		</a:t>
            </a:r>
            <a:r>
              <a:rPr lang="hu-HU" b="1">
                <a:solidFill>
                  <a:srgbClr val="FFFF00"/>
                </a:solidFill>
              </a:rPr>
              <a:t>HIV-1 kötődés gátlás</a:t>
            </a:r>
            <a:endParaRPr lang="en-US" b="1">
              <a:solidFill>
                <a:srgbClr val="FFFF00"/>
              </a:solidFill>
            </a:endParaRPr>
          </a:p>
          <a:p>
            <a:r>
              <a:rPr lang="hu-HU" b="1"/>
              <a:t>Foravirumab 	veszettség		</a:t>
            </a:r>
            <a:r>
              <a:rPr lang="hu-HU" b="1">
                <a:solidFill>
                  <a:srgbClr val="FFFF00"/>
                </a:solidFill>
              </a:rPr>
              <a:t>Rabies postexposure prophylaxis (PEP) </a:t>
            </a:r>
            <a:r>
              <a:rPr lang="hu-HU" b="1"/>
              <a:t>MGAWN1	West Nile env-domain-3	vírus neutralizáció</a:t>
            </a:r>
          </a:p>
          <a:p>
            <a:endParaRPr lang="hu-HU" b="1">
              <a:solidFill>
                <a:srgbClr val="FF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0" y="0"/>
            <a:ext cx="9105900" cy="5286375"/>
          </a:xfrm>
          <a:prstGeom prst="rect">
            <a:avLst/>
          </a:prstGeom>
          <a:noFill/>
          <a:ln w="9525">
            <a:noFill/>
            <a:miter lim="800000"/>
            <a:headEnd/>
            <a:tailEnd/>
          </a:ln>
        </p:spPr>
      </p:pic>
      <p:sp>
        <p:nvSpPr>
          <p:cNvPr id="104451" name="Rectangle 2"/>
          <p:cNvSpPr>
            <a:spLocks noChangeArrowheads="1"/>
          </p:cNvSpPr>
          <p:nvPr/>
        </p:nvSpPr>
        <p:spPr bwMode="auto">
          <a:xfrm>
            <a:off x="0" y="5287963"/>
            <a:ext cx="9036050" cy="1570037"/>
          </a:xfrm>
          <a:prstGeom prst="rect">
            <a:avLst/>
          </a:prstGeom>
          <a:noFill/>
          <a:ln w="9525">
            <a:noFill/>
            <a:miter lim="800000"/>
            <a:headEnd/>
            <a:tailEnd/>
          </a:ln>
        </p:spPr>
        <p:txBody>
          <a:bodyPr>
            <a:spAutoFit/>
          </a:bodyPr>
          <a:lstStyle/>
          <a:p>
            <a:r>
              <a:rPr lang="hu-HU" sz="1600">
                <a:latin typeface="Corbel" pitchFamily="34" charset="0"/>
              </a:rPr>
              <a:t>Korábban sikertelenül kezelt hepatitis C 1-es genotípusával fertőzött (G1) betegek boceprevir alapú hármas kezelésének algoritmusa. Jelölések: : HCV-PCR-vizsgálat időpontja; STOP: kezelésleállítási szabály. Vírustiter követése: … hét </a:t>
            </a:r>
            <a:r>
              <a:rPr lang="hu-HU" sz="1600" b="1">
                <a:latin typeface="Corbel" pitchFamily="34" charset="0"/>
              </a:rPr>
              <a:t>+: HCV-RNS az adott héten kimutatható; </a:t>
            </a:r>
            <a:r>
              <a:rPr lang="hu-HU" sz="1600">
                <a:latin typeface="Corbel" pitchFamily="34" charset="0"/>
              </a:rPr>
              <a:t>… hét </a:t>
            </a:r>
            <a:r>
              <a:rPr lang="hu-HU" sz="1600" b="1">
                <a:latin typeface="Corbel" pitchFamily="34" charset="0"/>
              </a:rPr>
              <a:t>– : HCV-RNS az adott héten nem mutatható ki; 1 log: HCV-RNS-titer változása log10 értékben kifejezve; ≥15: vírustiter IU/ml-ben kifejezve. </a:t>
            </a:r>
            <a:r>
              <a:rPr lang="hu-HU" sz="1600">
                <a:latin typeface="Corbel" pitchFamily="34" charset="0"/>
              </a:rPr>
              <a:t>Rövidítések: Peg-IFN+RBV kettős kezelés </a:t>
            </a:r>
            <a:r>
              <a:rPr lang="hu-HU" sz="1600" i="1">
                <a:latin typeface="Corbel" pitchFamily="34" charset="0"/>
              </a:rPr>
              <a:t>(PR); cirrhosis (cirrh.); boceprevir (boc.)</a:t>
            </a:r>
            <a:endParaRPr lang="hu-HU" sz="1600">
              <a:latin typeface="Corbel" pitchFamily="34" charset="0"/>
            </a:endParaRPr>
          </a:p>
        </p:txBody>
      </p:sp>
      <p:sp>
        <p:nvSpPr>
          <p:cNvPr id="4" name="5-Point Star 3"/>
          <p:cNvSpPr/>
          <p:nvPr/>
        </p:nvSpPr>
        <p:spPr>
          <a:xfrm>
            <a:off x="3708400" y="5589588"/>
            <a:ext cx="215900"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0" y="0"/>
            <a:ext cx="9144000" cy="5157788"/>
          </a:xfrm>
          <a:prstGeom prst="rect">
            <a:avLst/>
          </a:prstGeom>
          <a:noFill/>
          <a:ln w="9525">
            <a:noFill/>
            <a:miter lim="800000"/>
            <a:headEnd/>
            <a:tailEnd/>
          </a:ln>
        </p:spPr>
      </p:pic>
      <p:sp>
        <p:nvSpPr>
          <p:cNvPr id="105475" name="Rectangle 2"/>
          <p:cNvSpPr>
            <a:spLocks noChangeArrowheads="1"/>
          </p:cNvSpPr>
          <p:nvPr/>
        </p:nvSpPr>
        <p:spPr bwMode="auto">
          <a:xfrm>
            <a:off x="0" y="5287963"/>
            <a:ext cx="9144000" cy="1570037"/>
          </a:xfrm>
          <a:prstGeom prst="rect">
            <a:avLst/>
          </a:prstGeom>
          <a:noFill/>
          <a:ln w="9525">
            <a:noFill/>
            <a:miter lim="800000"/>
            <a:headEnd/>
            <a:tailEnd/>
          </a:ln>
        </p:spPr>
        <p:txBody>
          <a:bodyPr>
            <a:spAutoFit/>
          </a:bodyPr>
          <a:lstStyle/>
          <a:p>
            <a:r>
              <a:rPr lang="hu-HU" sz="1600">
                <a:latin typeface="Corbel" pitchFamily="34" charset="0"/>
              </a:rPr>
              <a:t>Korábban sikertelenül kezelt hepatitis C 1-es genotípusával fertőzött (G1) betegek telapreviralapú hármas kezelésének algoritmusa. Jelölések: : HCV-PCR-vizsgálat időpontja; STOP: kezelésleállítási szabály. Vírustiter követése: … hét </a:t>
            </a:r>
            <a:r>
              <a:rPr lang="hu-HU" sz="1600" b="1">
                <a:latin typeface="Corbel" pitchFamily="34" charset="0"/>
              </a:rPr>
              <a:t>+: HCV-RNS az adott héten kimutatható; </a:t>
            </a:r>
            <a:r>
              <a:rPr lang="hu-HU" sz="1600">
                <a:latin typeface="Corbel" pitchFamily="34" charset="0"/>
              </a:rPr>
              <a:t>… hét </a:t>
            </a:r>
            <a:r>
              <a:rPr lang="hu-HU" sz="1600" b="1">
                <a:latin typeface="Corbel" pitchFamily="34" charset="0"/>
              </a:rPr>
              <a:t>– : HCV-RNS az adott héten nem mutatható ki; 1 log: HCV-RNS-titer változása log10 értékben kifejezve; ≥15 és ≥1000: vírustiter IU/ml-ben </a:t>
            </a:r>
            <a:r>
              <a:rPr lang="hu-HU" sz="1600">
                <a:latin typeface="Corbel" pitchFamily="34" charset="0"/>
              </a:rPr>
              <a:t>kifejezve. Rövidítések: Peg-IFN+RBV kettős kezelés </a:t>
            </a:r>
            <a:r>
              <a:rPr lang="hu-HU" sz="1600" i="1">
                <a:latin typeface="Corbel" pitchFamily="34" charset="0"/>
              </a:rPr>
              <a:t>(PR); cirrhosis (cirrh.); telaprevir (tel.); kiterjesztett rapid vírusválasz (eRVR)</a:t>
            </a:r>
            <a:endParaRPr lang="hu-HU" sz="1600">
              <a:latin typeface="Corbel" pitchFamily="34" charset="0"/>
            </a:endParaRPr>
          </a:p>
        </p:txBody>
      </p:sp>
      <p:sp>
        <p:nvSpPr>
          <p:cNvPr id="4" name="5-Point Star 3"/>
          <p:cNvSpPr/>
          <p:nvPr/>
        </p:nvSpPr>
        <p:spPr>
          <a:xfrm>
            <a:off x="3059113" y="5589588"/>
            <a:ext cx="217487"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188913"/>
            <a:ext cx="8924925" cy="5256212"/>
          </a:xfrm>
          <a:prstGeom prst="rect">
            <a:avLst/>
          </a:prstGeom>
          <a:noFill/>
          <a:ln w="9525">
            <a:noFill/>
            <a:miter lim="800000"/>
            <a:headEnd/>
            <a:tailEnd/>
          </a:ln>
        </p:spPr>
      </p:pic>
      <p:sp>
        <p:nvSpPr>
          <p:cNvPr id="106499" name="Rectangle 2"/>
          <p:cNvSpPr>
            <a:spLocks noChangeArrowheads="1"/>
          </p:cNvSpPr>
          <p:nvPr/>
        </p:nvSpPr>
        <p:spPr bwMode="auto">
          <a:xfrm>
            <a:off x="0" y="5380038"/>
            <a:ext cx="9144000" cy="1477962"/>
          </a:xfrm>
          <a:prstGeom prst="rect">
            <a:avLst/>
          </a:prstGeom>
          <a:noFill/>
          <a:ln w="9525">
            <a:noFill/>
            <a:miter lim="800000"/>
            <a:headEnd/>
            <a:tailEnd/>
          </a:ln>
        </p:spPr>
        <p:txBody>
          <a:bodyPr>
            <a:spAutoFit/>
          </a:bodyPr>
          <a:lstStyle/>
          <a:p>
            <a:r>
              <a:rPr lang="hu-HU">
                <a:latin typeface="Corbel" pitchFamily="34" charset="0"/>
              </a:rPr>
              <a:t>Hepatitis C 2-es (G2) vagy 3-as (G3) genotípusával fertő zött betegek pegilált interferon+ribavirin (PR) kezelésének algoritmusa. Jelölések: (: HCV-PCR-vizsgálat időpontja; ≤800 000 és &gt;800 000: kiinduló vírustiter, IU/ml egységben. Vírustiter követése: … hét +: HCV-RNS az adott héten kimutatható; … hét – : HCV-RNS az adott héten nem mutatható ki. Rövidítések: Peg-IFN+RBV kettős kezelés </a:t>
            </a:r>
            <a:r>
              <a:rPr lang="hu-HU" i="1">
                <a:latin typeface="Corbel" pitchFamily="34" charset="0"/>
              </a:rPr>
              <a:t>(PR)</a:t>
            </a:r>
            <a:endParaRPr lang="hu-HU">
              <a:latin typeface="Corbel" pitchFamily="34" charset="0"/>
            </a:endParaRPr>
          </a:p>
        </p:txBody>
      </p:sp>
      <p:sp>
        <p:nvSpPr>
          <p:cNvPr id="4" name="5-Point Star 3"/>
          <p:cNvSpPr/>
          <p:nvPr/>
        </p:nvSpPr>
        <p:spPr>
          <a:xfrm>
            <a:off x="5867400" y="5732463"/>
            <a:ext cx="217488" cy="2174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0" y="1125538"/>
            <a:ext cx="9144000" cy="5732462"/>
          </a:xfrm>
          <a:prstGeom prst="rect">
            <a:avLst/>
          </a:prstGeom>
          <a:noFill/>
          <a:ln w="9525">
            <a:noFill/>
            <a:miter lim="800000"/>
            <a:headEnd/>
            <a:tailEnd/>
          </a:ln>
        </p:spPr>
      </p:pic>
      <p:sp>
        <p:nvSpPr>
          <p:cNvPr id="107523" name="Rectangle 2"/>
          <p:cNvSpPr>
            <a:spLocks noChangeArrowheads="1"/>
          </p:cNvSpPr>
          <p:nvPr/>
        </p:nvSpPr>
        <p:spPr bwMode="auto">
          <a:xfrm>
            <a:off x="0" y="0"/>
            <a:ext cx="8315325" cy="923925"/>
          </a:xfrm>
          <a:prstGeom prst="rect">
            <a:avLst/>
          </a:prstGeom>
          <a:noFill/>
          <a:ln w="9525">
            <a:noFill/>
            <a:miter lim="800000"/>
            <a:headEnd/>
            <a:tailEnd/>
          </a:ln>
        </p:spPr>
        <p:txBody>
          <a:bodyPr wrap="none">
            <a:spAutoFit/>
          </a:bodyPr>
          <a:lstStyle/>
          <a:p>
            <a:r>
              <a:rPr lang="hu-HU">
                <a:hlinkClick r:id="rId3" action="ppaction://hlinkfile"/>
              </a:rPr>
              <a:t>Kuo A</a:t>
            </a:r>
            <a:r>
              <a:rPr lang="hu-HU"/>
              <a:t>, </a:t>
            </a:r>
            <a:r>
              <a:rPr lang="hu-HU">
                <a:hlinkClick r:id="rId4" action="ppaction://hlinkfile"/>
              </a:rPr>
              <a:t>Gish R</a:t>
            </a:r>
            <a:r>
              <a:rPr lang="hu-HU"/>
              <a:t>.: </a:t>
            </a:r>
            <a:r>
              <a:rPr lang="hu-HU">
                <a:hlinkClick r:id="rId5" action="ppaction://hlinkfile"/>
              </a:rPr>
              <a:t>Chronic hepatitis B infection.</a:t>
            </a:r>
            <a:r>
              <a:rPr lang="hu-HU"/>
              <a:t> </a:t>
            </a:r>
            <a:r>
              <a:rPr lang="en-US"/>
              <a:t>Clin Liver Dis. 2012;</a:t>
            </a:r>
            <a:r>
              <a:rPr lang="hu-HU"/>
              <a:t> </a:t>
            </a:r>
            <a:r>
              <a:rPr lang="en-US"/>
              <a:t>16:</a:t>
            </a:r>
            <a:r>
              <a:rPr lang="hu-HU"/>
              <a:t> </a:t>
            </a:r>
            <a:r>
              <a:rPr lang="en-US"/>
              <a:t>347-69. </a:t>
            </a:r>
            <a:endParaRPr lang="hu-HU"/>
          </a:p>
          <a:p>
            <a:r>
              <a:rPr lang="en-US"/>
              <a:t>Algorithm for preventing HBV reactivation in patients receiving chemotherapy or</a:t>
            </a:r>
            <a:endParaRPr lang="hu-HU"/>
          </a:p>
          <a:p>
            <a:r>
              <a:rPr lang="en-US"/>
              <a:t> immunosuppressive therapy.</a:t>
            </a:r>
            <a:endParaRPr lang="hu-HU"/>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107950" y="115888"/>
            <a:ext cx="8620125" cy="5400675"/>
          </a:xfrm>
          <a:prstGeom prst="rect">
            <a:avLst/>
          </a:prstGeom>
          <a:noFill/>
          <a:ln w="9525">
            <a:noFill/>
            <a:miter lim="800000"/>
            <a:headEnd/>
            <a:tailEnd/>
          </a:ln>
        </p:spPr>
      </p:pic>
      <p:sp>
        <p:nvSpPr>
          <p:cNvPr id="108547" name="Rectangle 2"/>
          <p:cNvSpPr>
            <a:spLocks noChangeArrowheads="1"/>
          </p:cNvSpPr>
          <p:nvPr/>
        </p:nvSpPr>
        <p:spPr bwMode="auto">
          <a:xfrm>
            <a:off x="0" y="5534025"/>
            <a:ext cx="9144000" cy="1323975"/>
          </a:xfrm>
          <a:prstGeom prst="rect">
            <a:avLst/>
          </a:prstGeom>
          <a:noFill/>
          <a:ln w="9525">
            <a:noFill/>
            <a:miter lim="800000"/>
            <a:headEnd/>
            <a:tailEnd/>
          </a:ln>
        </p:spPr>
        <p:txBody>
          <a:bodyPr>
            <a:spAutoFit/>
          </a:bodyPr>
          <a:lstStyle/>
          <a:p>
            <a:r>
              <a:rPr lang="hu-HU" sz="1600">
                <a:latin typeface="Corbel" pitchFamily="34" charset="0"/>
              </a:rPr>
              <a:t>Hepatitis C 4-es (G4) vagy ismeretlen genotípusával fertőzött betegek pegilált interferon+ribavirin (PR) kezelésének algoritmusa. Jelölések: : HCV-PCR-vizsgálat időpontja; ≤400 000 és &gt;400 000: kiinduló vírustiter, IU/ml  egységben. Vírustiter követése: … hét </a:t>
            </a:r>
            <a:r>
              <a:rPr lang="hu-HU" sz="1600" b="1">
                <a:latin typeface="Corbel" pitchFamily="34" charset="0"/>
              </a:rPr>
              <a:t>+: HCV-RNS </a:t>
            </a:r>
            <a:r>
              <a:rPr lang="hu-HU" sz="1600">
                <a:latin typeface="Corbel" pitchFamily="34" charset="0"/>
              </a:rPr>
              <a:t>az adott héten kimutatható; … hét </a:t>
            </a:r>
            <a:r>
              <a:rPr lang="hu-HU" sz="1600" b="1">
                <a:latin typeface="Corbel" pitchFamily="34" charset="0"/>
              </a:rPr>
              <a:t>– : HCV-RNS az adott héten nem mutatható ki; 2 log: HCV-RNS titer változása log10 értékben kifejezve. Rövidítések: </a:t>
            </a:r>
            <a:r>
              <a:rPr lang="hu-HU" sz="1600">
                <a:latin typeface="Corbel" pitchFamily="34" charset="0"/>
              </a:rPr>
              <a:t>Peg-IFN+RBV kettős kezelés </a:t>
            </a:r>
            <a:r>
              <a:rPr lang="hu-HU" sz="1600" i="1">
                <a:latin typeface="Corbel" pitchFamily="34" charset="0"/>
              </a:rPr>
              <a:t>(PR)</a:t>
            </a:r>
            <a:endParaRPr lang="hu-HU" sz="1600">
              <a:latin typeface="Corbel" pitchFamily="34" charset="0"/>
            </a:endParaRPr>
          </a:p>
        </p:txBody>
      </p:sp>
      <p:sp>
        <p:nvSpPr>
          <p:cNvPr id="4" name="5-Point Star 3"/>
          <p:cNvSpPr/>
          <p:nvPr/>
        </p:nvSpPr>
        <p:spPr>
          <a:xfrm>
            <a:off x="3059113" y="5805488"/>
            <a:ext cx="217487" cy="215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3238</TotalTime>
  <Words>4930</Words>
  <Application>Microsoft Office PowerPoint</Application>
  <PresentationFormat>Diavetítés a képernyőre (4:3 oldalarány)</PresentationFormat>
  <Paragraphs>712</Paragraphs>
  <Slides>97</Slides>
  <Notes>24</Notes>
  <HiddenSlides>0</HiddenSlides>
  <MMClips>0</MMClips>
  <ScaleCrop>false</ScaleCrop>
  <HeadingPairs>
    <vt:vector size="6" baseType="variant">
      <vt:variant>
        <vt:lpstr>Téma</vt:lpstr>
      </vt:variant>
      <vt:variant>
        <vt:i4>1</vt:i4>
      </vt:variant>
      <vt:variant>
        <vt:lpstr>Beágyazott OLE kiszolgálók</vt:lpstr>
      </vt:variant>
      <vt:variant>
        <vt:i4>3</vt:i4>
      </vt:variant>
      <vt:variant>
        <vt:lpstr>Diacímek</vt:lpstr>
      </vt:variant>
      <vt:variant>
        <vt:i4>97</vt:i4>
      </vt:variant>
    </vt:vector>
  </HeadingPairs>
  <TitlesOfParts>
    <vt:vector size="101" baseType="lpstr">
      <vt:lpstr>Metro</vt:lpstr>
      <vt:lpstr>Photo Editor fénykép</vt:lpstr>
      <vt:lpstr>Image</vt:lpstr>
      <vt:lpstr>Dia</vt:lpstr>
      <vt:lpstr>1. dia</vt:lpstr>
      <vt:lpstr>2. dia</vt:lpstr>
      <vt:lpstr>3. dia</vt:lpstr>
      <vt:lpstr>4. dia</vt:lpstr>
      <vt:lpstr>5. dia</vt:lpstr>
      <vt:lpstr>6. dia</vt:lpstr>
      <vt:lpstr>7. dia</vt:lpstr>
      <vt:lpstr>8. dia</vt:lpstr>
      <vt:lpstr>9. dia</vt:lpstr>
      <vt:lpstr>10. dia</vt:lpstr>
      <vt:lpstr>Modi AA, Feld JJ, Park Y, Kleiner DE, Everhart JE, Liang TJ, Hoofnagle JH.: Increased caffeine consumption is associated with reduced hepatic fibrosis. Hepatology. 2010 Jan;51(1):201-9 FOKOZOTT KOFFEIN FOGYASZTÁS LASSÍTJA A MÁJZSUGORODÁS ÜTEMÉT A HEPATITIS B VÍRUS (HEPADNA RETROVÍRUS) GENETIKAI SZERKEZETE „OLYAN RETROVÍRUS, AMELY MEGTANULT A KROMOSZOMÁLIS INTEGRÁCIÓ NÉLKÜL SZAPORODNI</vt:lpstr>
      <vt:lpstr>12. dia</vt:lpstr>
      <vt:lpstr>13. dia</vt:lpstr>
      <vt:lpstr>14. dia</vt:lpstr>
      <vt:lpstr>15. dia</vt:lpstr>
      <vt:lpstr>16. dia</vt:lpstr>
      <vt:lpstr>17. dia</vt:lpstr>
      <vt:lpstr>18. dia</vt:lpstr>
      <vt:lpstr>19. dia</vt:lpstr>
      <vt:lpstr>20. dia</vt:lpstr>
      <vt:lpstr>21. dia</vt:lpstr>
      <vt:lpstr>22. dia</vt:lpstr>
      <vt:lpstr>23. dia</vt:lpstr>
      <vt:lpstr>24. dia</vt:lpstr>
      <vt:lpstr>25. dia</vt:lpstr>
      <vt:lpstr>26. dia</vt:lpstr>
      <vt:lpstr>27. dia</vt:lpstr>
      <vt:lpstr>ANTIINFLUENZA GYÓGYSZEREK</vt:lpstr>
      <vt:lpstr>Az M2 fehérje sematikus képe</vt:lpstr>
      <vt:lpstr>Neuraminidáz enzim: szerkezet és aktív helyek  (OSELTAMIVIR, ZANAMIVIR)</vt:lpstr>
      <vt:lpstr>31. dia</vt:lpstr>
      <vt:lpstr>32. dia</vt:lpstr>
      <vt:lpstr>Egész vírus vakcina és alegység vakcina</vt:lpstr>
      <vt:lpstr>34. dia</vt:lpstr>
      <vt:lpstr>Bodza_elderberry_Antivirin</vt:lpstr>
      <vt:lpstr>36. dia</vt:lpstr>
      <vt:lpstr>Ortigoza MB, Dibben O, Maamary J, Martinez-Gil L, Leyva-Grado VH, Abreu P Jr, Ayllon J, Palese P, Shaw ML.: A Novel Small Molecule Inhibitor of Influenza A Viruses that Targets Polymerase Function and Indirectly Induces Interferon. PLoS Pathog. 2012 Apr; 8 (4): e1002668.  AZ ASN2 AZ RNS-FÜGGŐ RNS POLIMERÁZ P1 ALEGYSÉGÉT GÁTOLJA, ÉS KÖZVETETTEN INTERFERONT INDUKÁL. KÍSÉRLETI ÁLLATBAN RÉSZLEGES HATÁSA VAN.   </vt:lpstr>
      <vt:lpstr>38. dia</vt:lpstr>
      <vt:lpstr>39. dia</vt:lpstr>
      <vt:lpstr>40. dia</vt:lpstr>
      <vt:lpstr>41. dia</vt:lpstr>
      <vt:lpstr>42. dia</vt:lpstr>
      <vt:lpstr>Filovírus kezelési lehetőségek és tünetek</vt:lpstr>
      <vt:lpstr>44. dia</vt:lpstr>
      <vt:lpstr>Kezelés, adszorbció gátló antivirális szerek</vt:lpstr>
      <vt:lpstr>46. dia</vt:lpstr>
      <vt:lpstr>Chen TC, Chang HY, Lin PF, Chern JH, Hsu JT, Chang CY, Shih SR.  Novel antiviral agent DTriP-22 targets RNA-dependent RNA polymerase of enterovirus 71. Antimicrob Agents Chemother. 2009 Jul;53(7):2740-7. Epub 2009 May 4. </vt:lpstr>
      <vt:lpstr>48. dia</vt:lpstr>
      <vt:lpstr>MAJOM-HIMLŐ JÁRVÁNY AZ USÁ-BAN. A CIDOFOVIR CSAK AZ INKUBÁCIÓS IDŐBEN VOLT HATÁSOS</vt:lpstr>
      <vt:lpstr>50. dia</vt:lpstr>
      <vt:lpstr>51. dia</vt:lpstr>
      <vt:lpstr>52. dia</vt:lpstr>
      <vt:lpstr>53. dia</vt:lpstr>
      <vt:lpstr>54. dia</vt:lpstr>
      <vt:lpstr>KEMOTERÁPIA</vt:lpstr>
      <vt:lpstr>HIV KEMOTERÁPIA</vt:lpstr>
      <vt:lpstr>57. dia</vt:lpstr>
      <vt:lpstr>58. dia</vt:lpstr>
      <vt:lpstr>59. dia</vt:lpstr>
      <vt:lpstr>60. dia</vt:lpstr>
      <vt:lpstr>61. dia</vt:lpstr>
      <vt:lpstr>NEM NUKLEOZID RT-áz GÁTLÓK „TIBO” ill-eszkedik a Reverztranszkrip-táz aktív zsebébe a Trifoszfát helyett</vt:lpstr>
      <vt:lpstr>63. dia</vt:lpstr>
      <vt:lpstr>64. dia</vt:lpstr>
      <vt:lpstr>65. dia</vt:lpstr>
      <vt:lpstr>66. dia</vt:lpstr>
      <vt:lpstr>67. dia</vt:lpstr>
      <vt:lpstr>68. dia</vt:lpstr>
      <vt:lpstr>Pandey KK, Grandgenett DP.: HIV-1 Integrase Strand Transfer Inhibitors: Novel Insights into their Mechanism of Action. Retrovirology. 2008 Nov 5;2:11-16.</vt:lpstr>
      <vt:lpstr>MEGLEPŐ MÓDON A PROTEÁZ GÁTLÓK EGYES GOMBÁK SZAPORODÁSÁT IS GÁTOLJÁK. A GB3 ceramid felületi expressziója HIV-rezisztenciát okoz B-sejtekben és a GB3 expressziot akadályozó kémiai szerek megkönnyítik a HIV fertőzést. Ramkumar S, Sakac D, Binnington B, Branch DR, Lingwood CA: Induction of HIV-1 resistance: cell susceptibility to infection is an inverse function of Globotriaosyl ceramide levels. Glycobiology 19, 76.</vt:lpstr>
      <vt:lpstr>71. dia</vt:lpstr>
      <vt:lpstr>72. dia</vt:lpstr>
      <vt:lpstr>MUTÁCIÓK AZ INTEGRASE GÉNBEN AMIK INHIBITOR REZISZTENCIÁT OKOZNAK   Raltegravir    Y   Q N     143   148 155   RHC HKR H Másodlagos mutációk: L74M plus E138A, E138K, or G140S.   Waheed AA, Ablan SD, Soheilian F, Nagashima K, Ono A, Schaffner CP, Freed EO: Inhibition of Human Immunodeficiency Virus Type 1 Assembly and Release by the Cholesterol-Binding Compound Amphotericin B Methyl Ester: Evidence for Vpu Dependence. JOURNAL OF VIROLOGY, 2008; 82: 9776–9781 A KOLESZTERINHEZ KÖTŐDŐ AMPHOTERICIN B METILÉSZTER GÁTOLJA A HIV 1 SZAPORODÁSÁT </vt:lpstr>
      <vt:lpstr>74. dia</vt:lpstr>
      <vt:lpstr>Althaus CL, De Boer RJ.: Intracellular transactivation of HIV can account for the decelerating decay of virus load during drug therapy. Mol Syst Biol. 2010;6:348.  A FERTŐZÖTT SEJTEN BELÜLI TRANSZAKTIVÁCIÓT KI LEHET HASZNÁLNI A GYÓGYSZERES KEZELÉS IDEJÉN A VÍRUSTERHELÉS CSÖKKENTÉSÉRE. (r=GÁTLÓDIK AZ AKTIVÁLÓDÁS)</vt:lpstr>
      <vt:lpstr>76. dia</vt:lpstr>
      <vt:lpstr>The cannabinoid system</vt:lpstr>
      <vt:lpstr>78. dia</vt:lpstr>
      <vt:lpstr>79. dia</vt:lpstr>
      <vt:lpstr>80. dia</vt:lpstr>
      <vt:lpstr>81. dia</vt:lpstr>
      <vt:lpstr>82. dia</vt:lpstr>
      <vt:lpstr>A GAMMA GLOBULIN KÉSZÍTMÉNYEK LEHETSÉGES VESZÉLYEI ÉS TISZTÍTÁSA</vt:lpstr>
      <vt:lpstr>84. dia</vt:lpstr>
      <vt:lpstr>85. dia</vt:lpstr>
      <vt:lpstr>Attenuált poliovírus vakcina nálunk 1958-tól</vt:lpstr>
      <vt:lpstr>Inaktivált poliovírus vakcina (IPV)</vt:lpstr>
      <vt:lpstr>OPV hatása a non-polio enterovírusok cirkulációjára. Ez az interferencia megszűnik az IPV bevezetése után</vt:lpstr>
      <vt:lpstr>89. dia</vt:lpstr>
      <vt:lpstr>Wild Poliovirus1, Previous 12 Months*</vt:lpstr>
      <vt:lpstr>91. dia</vt:lpstr>
      <vt:lpstr>92. dia</vt:lpstr>
      <vt:lpstr>93. dia</vt:lpstr>
      <vt:lpstr>94. dia</vt:lpstr>
      <vt:lpstr>95. dia</vt:lpstr>
      <vt:lpstr>96. dia</vt:lpstr>
      <vt:lpstr>97. dia</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Berencsi György</dc:creator>
  <cp:lastModifiedBy>Előadó</cp:lastModifiedBy>
  <cp:revision>340</cp:revision>
  <dcterms:created xsi:type="dcterms:W3CDTF">2012-04-14T05:47:07Z</dcterms:created>
  <dcterms:modified xsi:type="dcterms:W3CDTF">2012-05-19T09:50:18Z</dcterms:modified>
</cp:coreProperties>
</file>