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64" r:id="rId4"/>
    <p:sldId id="263" r:id="rId5"/>
    <p:sldId id="257" r:id="rId6"/>
    <p:sldId id="258" r:id="rId7"/>
    <p:sldId id="269" r:id="rId8"/>
    <p:sldId id="259" r:id="rId9"/>
    <p:sldId id="277" r:id="rId10"/>
    <p:sldId id="280" r:id="rId11"/>
    <p:sldId id="282" r:id="rId12"/>
    <p:sldId id="268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8" r:id="rId21"/>
    <p:sldId id="279" r:id="rId22"/>
    <p:sldId id="28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264C-A8FB-424E-BD94-98232D8C98E3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67F3A-9A1B-4CBD-9C7E-F7EA7C322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67F3A-9A1B-4CBD-9C7E-F7EA7C32284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731246">
              <a:defRPr/>
            </a:pPr>
            <a:fld id="{9EB1F9DD-B693-443E-8FBD-704B53AF7CF2}" type="slidenum">
              <a:rPr lang="en-GB" smtClean="0"/>
              <a:pPr defTabSz="731246">
                <a:defRPr/>
              </a:pPr>
              <a:t>13</a:t>
            </a:fld>
            <a:endParaRPr lang="en-GB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74FA1-2710-4111-854B-9A7E00792A7F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990600" y="1676400"/>
            <a:ext cx="7727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Kaló Zoltán 2007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EA38-24BE-4A78-838E-C73DA86E7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3C55-2727-4D10-B9D7-A43EBF0541E4}" type="datetimeFigureOut">
              <a:rPr lang="hu-HU" smtClean="0"/>
              <a:pPr/>
              <a:t>2012.05.11.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E3E2-C4C9-4B9D-A8F8-F87841D646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Egészség-gazdaságtan egy gyógyszercég szemszögéből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3168352" cy="785818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tx1"/>
                </a:solidFill>
              </a:rPr>
              <a:t>Dr. </a:t>
            </a:r>
            <a:r>
              <a:rPr lang="hu-HU" dirty="0" err="1" smtClean="0">
                <a:solidFill>
                  <a:schemeClr val="tx1"/>
                </a:solidFill>
              </a:rPr>
              <a:t>Ágh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Tamás </a:t>
            </a:r>
            <a:r>
              <a:rPr lang="hu-HU" baseline="30000" dirty="0" smtClean="0">
                <a:solidFill>
                  <a:schemeClr val="tx1"/>
                </a:solidFill>
              </a:rPr>
              <a:t>1,2</a:t>
            </a:r>
            <a:endParaRPr lang="hu-HU" baseline="300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86644" y="63579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2012.05.12.</a:t>
            </a:r>
            <a:endParaRPr lang="en-GB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58772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1: Richter Gedeon </a:t>
            </a:r>
            <a:r>
              <a:rPr lang="hu-HU" sz="1400" dirty="0" err="1" smtClean="0"/>
              <a:t>Nyrt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2: Semmelweis Egyetem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Termék életciklus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6866" name="AutoShape 2" descr="data:image/jpeg;base64,/9j/4AAQSkZJRgABAQAAAQABAAD/2wCEAAkGBhQQERASEBMQFRIVDRYWExETECAVFhsUFRQWFxUZGxgYJyYfGBklGRIVHy8sIygqLDgtFio9NTArNSctLCkBCQoKDgwOGQ8PGTUlHiQ1NSkwNTA1NSwvKS4vNTUsLykpMSotLCoqKSwsLCwsNCwuKSwvMywpLDUpKi81NCosL//AABEIAMYA/wMBIgACEQEDEQH/xAAbAAACAwEBAQAAAAAAAAAAAAAABQEDBgQCB//EAE0QAAIBAgIEBwoMBAUCBwAAAAECAwARBBIFBiExExYzNEFRdBQiYXFzobKztNIHIzI1U1RVk5SjwdFCUoGRJENigrEVciVjkqLC4fH/xAAYAQEBAQEBAAAAAAAAAAAAAAAAAgMBBP/EAC0RAQACAQAIBgICAwEAAAAAAAABAhEDEjEyQVFhoQQTITNx8MHRseEjgZEi/9oADAMBAAIRAxEAPwD7Ni8ZlISMBpWFwDuA3Zm6l85OweCuLEtGwjmN8xsktrXP8rAbA3V0Hx7+bWPAxtE0jRxmRSmVygLC0i2sx2jeaIcDG+KxDvHGzKYsrMgLCy3FiRcbdtTxaxEaufv31IdQNGJiMCkkxlZzPOCxxEg3TyAbmtuArRcW4eqX8TJ71J/gv+bo+0Yj2iStZSu7Dun923zJXxbh6pfxMnvUcW4eqX8TJ71NKKpiV8W4eqX8TJ71HFuHql/Eye9TSoNBnNXdBxyYTCO/DFmwkTMxxMlyzRqSfldZphxbh6pfxMnvUaq8xwXYYfVLTSgV8W4eqX8TJ71HFuHql/Eye9TSigV8W4eqX8TJ71cemdAxJh8Qy8KGXDyFT3TJsIQkH5VaCl+sHNcV2WX1bUHNhdXoSiEiW5RSf8TJ0gf6qt4tw9Uv4mT3q7sFycfk19EVdQK+LcPVL+Jk96ji3D1S/iZPeppRQK+LcPVL+Jk96lusmhI48LO6cMGWO4IxMlwbj/VWmpRrbzLE+S/UUHvi5D1S/iZPeo4tw9Uv4mT3qaUUCvi3D1S/iZPeo4tw9Uv4mT3qaUUCvi3D1S/iZPepfpzQcaRKU4YE4vDLcYmT5L4qJWHyulWI/rWkpXrHyKduwntkNADVuHql/Eye9Rxbh6pfxMnvUzFTQK+LcPVL+Jk96ji3D1S/iZPeppRQK+LcPVL+Jk96lOseAXDLC8JlVu6LX4eQ7DFJcWZiDuH9q1VZ7XXkoe1D1UtAw1g5vJ409NaMFzjFeOL0KNYObyeNPTWjBc4xXji9Cp4tY3PvQk+C/wCbou0Yj2iStZWT+C/5ui7RiPaJK1lKbsO+I923zIoooqmIqDU1BoFmqvMcF2GH1S00pXqrzHBdhh9UtNKAooooCl+sHNcV2WX1bUwpfrBzXFdll9W1B1YLk4/Jr6Iq6qcFycfk19EVdQFFFFAUo1t5lifJfqKb0o1t5lifJfqKBvRRRQFFFFAUr1j5FO3YT2yGmlK9Y+RTt2E9shoGYqagVNAUUUUBWe115KHtQ9VLWhrPa68lD2oeqloGGsHN5PGnprRgucYrxxehRrBzeTxp6a0YLnGK8cXoVPFrG596EnwX/N0XaMR7RJWsrJ/Bf83RdoxHtElaylN2HfEe7b5kUVTNjEQqHZQWawBPTYn9DQuNQuEDKWKlgAb96CATs8LCqYrqg1NQaBZqrzHBdhh9UtNKV6q8xwXYYfVLTSgKKKKApfrBzXFdll9W1MKX6wc1xXZZfVtQdWC5OPya+iKuqnBcnH5NfRFXUBRRRQFKNbeZYnyX6im9KNbeZYnyX6igb0UUUBRRRQFK9Y+RTt2E9shq3SmncPhQDiZoogd2dwpPiB2n+lZTTfwh4WWJeBGJkXuvDNnTCSFCExMTmzEAE2Ww6yRbfXJtENK6K9ozENyKmsvh/hJwJISSZoXP8OIieE/3cBfPWlhmV1DIQykXDKbgjwEb6RMTscto7U3ow90UUV1ArPa68lD2oeqlrQ1ntdeSh7UPVS0DDWDm8njT01owXOMV44vQo1g5vJ409NaMFzjFeOL0Kni1jc+9CT4L/m6LtGI9okrWVk/gv+bou0Yj2iStZSm7DviPdt8yU6ew6kRngoXkMqorSjvVuGO220jeLdZFetFaPeNmLJhFBW3xMRRr3G8no31608gaNEKI5eUKokPeBrE3NtpsFOzpNqX6vxorxkRRIZMKWzR3BurKHBBJ2EspG3oNUxaKoNTUGgWaq8xwXYYfVLTSleqvMcF2GH1S00oOLSOOaMxrGmd3YgAvkFlFySbH/ivWCmlYnho0QWFssue/X0C1cmn4g/BJldpDISgWYxAEKbsWG0AA+HfXnQkeR5EdZFkyK1jiGmUqSQCpbaDcEHZ1UDil+sHNcV2WX1bUwpfrBzXFdll9W1B1YLk4/Jr6Iq6qcFycfk19EVdQFFFFAUo1t5lifJfqKb0o1t5lifJfqKBvRRXiaZUVnchVVSWZjYAAXJJO4WoCWUIpZyFVQSzMbAAbSSTuFZBtOYnSZy6OvBhbkNpCRLs4GwiCM7/+5tnVuqiGJtNyZ5CyaMRrxQ/JbEkHlH6RDcbB02ua28cYUBVACgAAAWAA3AAbhUb3w9GI0W31t2j9yQ6I1GwuHYyFDNOflYjEtw0pP/c2xf8AaBXZrHyKduwntkNNKV6x8inbsJ7ZDVRERsY2va05tLvxGGSRSkiq6kbVdQwPjB2VlsRqKcOTLoqQ4aS5JgJLYWTwNH/B40tbqrWippMRKqaS1Nk/pntAa18NI2GxUZw+MQXMLNdXX+eJv40846d1aGlOsWrcWNjCyXWRDmhnQ2kjfoZW6OjZuNL9WtYZOEbBY6y4yNbhhsSeLolTw/zDoPm5nHpK7Vi8a1P9x+Y6fw01Z7XXkoe1D1UtaGs9rryUPah6qWqYGGsHN5PGnprRgucYrxxehRrBzeTxp6a0YLnGK8cXoVPFrG596EnwX/N0XaMR7RJWsrJ/Bf8AN0XaMR7RJWspTdh3xHu2+ZLtON8WqZEfPKqAOxVQdpDEjaNq7LbbkVRoTRbQs144FBS2ZJHdth2C8g2LtO41bp/DGSNQIzIBKpaLMFDKL3DFiBbcfGBVOhIlDFkwqw94RwiujX2jve8J8f8ASqYnNQamoNAs1V5jguww+qWmlK9VeY4LsMPqlppQJ9MZ3ygRtnEp4NknVHsF2sL9G0ggg7qNCRsrycKriQopLSTrIxW7WFkACqDfo3mvGmNHRvNBdAXdyCxkZRlVbtsU7WsNn/1Vmi8MsU80aogORGDqSWyEsArZidoIO7Zt3UDel+sHNcV2WX1bUwpfrBzXFdll9W1B1YLk4/Jr6Iq6qcFycfk19EVdQK9JY9hJHHFJCmYOS7jNtXLZQARtOYnxKa6NHZ7NwksUm0W4NMtvHtN6S6VwypOC0OACOHOaUZSzXTe2U2O1unbTPQ2BMec5cOitlyrAuzYDclrDMTfzUDOlGtvMsT5L9RTelGtvMsT5L9RQN6xWOJ0viWw6k/8AT8PJ/iWBsJ512iEEb412Fus7Oo12646VkJiwOENsVib9+P8AKgGyWY9RtsXwnZup3ofRMeEhjghXLHGtgOnwk9ZJuT4TUz6zhvX/AB11+M7OnX9OPSeFDMkccKl1jGWQS8FkW5AAKd/bZuAtXvR0c6MqtKky5iJNlmQ5cy7b3beBtF9t6XYnReaU2hiMpjzOpxMigAu1iLC23+ni6acaHwhiQgxxxkuTZHLg3A2lmAN9nmqmDvpXrHyKduwntkNNKV6x8inbsJ7ZDQMxU1AqaBBpXSbJOFaXg1DxWTvQHVyQ7EtvA3bLWtc765NI6FbH4VGWS2JhlZ8JiwLHMrEKxA/gcABhuI223V1aVxIaZo5MRFCqopQMqMWzXzH4zdtFrD9abaNa8a2lEu/4wAAHaf5dmzd/SuTGVVtNZzBdqrrD3ZE3CLweIifg8TAd6SDq60O9T1eKqddeSh7UPVS1wa2QNgp00pCCQqiPHRr/AB4e+yQDpeM7fF4BXVrbiFkw+GdGDI06srA3BUwykEeCxrkTwlppKx6XrsntPL7wNdYObyeNPTWjBc4xXji9CuvF4VZUZHvlYbbEg9YsRtBuKrwej1izlS5LEFmdy52Cw2t0WruPVMWjVx94fpnfgv8Am6LtGI9okrWVk/gv+bou0Yj2iStZXKbsK8R7tvmS3T0JZEtG0oEyl4gQMybbg5iBYGxt05bUvw0hSbPDg5UQxFWCGMBmzDKSA9u9Abbv76mOnIC8a96XQSqZIhvZBe48O3KbdOW3TXNouBeGLQwtDHwRDgpwYZ8y5bJ4AG22/i6apidVBqag0CzVXmOC7DD6paaUr1V5jguww+qWmlBwaYwTTIFUQEZrkSqSPARlIIPhrk0FCYZJYWWBTkV/ila5zFhdixJJ72vGmo2keONocPIGc8HnkYEALdibLb+199W6Fh4KSSLgoYzkV7xEnMCWG24B2FTQOKX6wc1xXZZfVtTCl+sHNcV2WX1bUHVguTj8mvoirqpwXJx+TX0RV1An1inZVXLNFGCSCrgXfdsUkNt/2nfXnViJVSTLFLHdwSXJIY23qCBYf7Vr3pqQB4VeQwxsr3lBCnMMuVM5+TcZj4cte9C4jMZVWQyxqVySkgm5BzLmGxrbNv8Aq8FA0pHrtiBHgMW7blgJP9LbBfpO4eOnlfPNfcU2MkkwsZPA4SNZ8Uw3NLf4iH/5nxDprkzhpo6a0+uyPWTvUrRjkS47EgjE4s5sp3xwDkYh1WWxPhO3dWooopEYhy99e2SbTWjmkdWWIPZLZu6mhIub2so29FW6AFkkUoUZZiGUzNLtyqQczdBBBrl0gGlmIaDF5VTY0c4QHvm6nA3de3wV26Fw5RXHBtGDKSA0md22L3zNc7bg9O4CuoMaV6x8inbsJ7ZDTSlesfIp27Ce2Q0DMVEh2HxHov5umpFTQZbEYxnIPx/yACTo0sSRvO3dfqp5ogkxLe97nfDwR+Uf4OiuXEsY55HeOaRWiCoYxmAG3OpW+wk2N7f8V06GhZIgGBXvmKoxuVQsSik7doW3SerooOySMMCGAIIsQRcEHeDXzGYnBP8A9Me+RcTw2CY7b4dklzR3643NvEa+oVldfdHo64WQg548Scjg2YB4ZAwv1Gw/tUzHGGtLRETW2yf54S0OkdILBGZHzWBAAVSzFmYKqqo2lizADx1y6I0/HibhA6sIo5MrrlOSUHKRvB2qymx3qap1vdRhJC6Zhnjt8dwOVuFTLIZRcxhGs5axtlpbqLg1jEtnhkYKi8ImP7qbIubKhskYjUEsQANpY3qmSPgv+bou0Yj2iStZWT+C/wCbou0Yj2iStZU03YbeI923zJNpvARkq3B55ZHCLeVkW9ibnKdwCncNtUavqqtGRGqmTDFgyyM21WUOCrE2FypB8dM9LYUyR5VVG74GzsV3bdjLtVr2INLdXGhDukaMJFSzMZOGXKDsUSAkAXN7bD4Kpif1Bqag0CzVXmOC7DD6paaUr1V5jguww+qWmlAr04ucRxBVZ3clGZioXKpJa6d9extstv6qr0JCYnkidU4TIrmRXZsyksouXuwIKnZcjbXrT/8Ak3jkdOEObglYyL3pyspUgrtNj4DXrQwQF8keIVjbM86tmbfYZn2m3V4aBpS/WDmuK7LL6tqYUv1g5riuyy+rag6sFycfk19EVdVOC5OPya+iKuoFGmXYMrK0GVEbhUmlKrlYrlJAB6V2E9Z/p0aHxRkQn/D5b2UwSF12b94FqVxmG2IindI5WxBZmchSycJmjILfKXKFXwWNduh3DyYmSPkmZMrD5LMq2dl8HyRfpy0Ea06eGCwzy2zSEhIY+l5n2RoPGfMDSQaBOD0ViFkOaeRWlxMn80zkFz4h8keAVGjv/E8e2JO3CYN2jw3VJid0svhC/JXw7RTzW3mWJ8l+oqY9Zy3v/wCK6nHbP4j7+DeiiiqYEGn8C0jnvZGAgvGFYhc6vmYEAjay2Av4a6tX4Qqy5UkRDMSgkBD2Kre4bbbNmAv0ClWP0OkBzGckE3Ec2IdW29CtGb/+0040BbgtkcsffnZKzMTsG0F9uXqvbxUDKlesfIp27Ce2Q00pXrHyKduwntkNAzFTUCvMz5VY9Sk/2FBn9NRMJ1do5XAkiMZRS4VVJ4UZV3Meu20eKmmhImWIBgyjMxRHN2WMscik7doW3Ts3dFLcDo6GWOOSaRmleNWZ+6GUgsL2UKQFAvYWHRTLQc5aLvmLFZJEznewSRlUm3TZRQd9Z7XXkoe1D1UtaGs9rryUPah6qWg6Nb8IZcJIoBJDxMAIDPcpKji8QK5x3u0XGyuDU7GFnxCOkaOqxkqujmwZs2exOaR84707rWsf6d2tOJkSFiojEdvjJGxb4dl75coUxxuSSdmyx22F70t1IkR2xD2PC2jVzJiJpZQozlAVxEcTRpdmIsLEk9VAfBf83RdoxHtElaysn8F/zdF2jEe0SVrKmm7DbxHu2+ZLdOAMiIVRi8yqBJfJexN2AtmFlOzpJFU6Gx7HgUKxAPhi4CLlsVYK3e7RlOcW8RqdJStMz4eOOJwEUyNKTlGa5UALtLd7e+y2yq9CYcQyNE0MaSGPMHjYsrIDa1375bFhs3d9VMTuoNTUGgWaq8xwXYYfVLTSleqvMcF2GH1S00oEem8MOEicPii5LBYoWH8vfEZrBdm/bV2hoCGdmTEhiqjNO6tsBJsMhNtpJ/rVWl5w7KLYxWje4eGDNe4tvIIIsav0NIxL5mxTbBy8QQdO7KovQNKX6wc1xXZZfVtTCl+sHNcV2WX1bUHVguTj8mvoirqpwXJx+TX0RV1BXNh1e2dVa27MoP8AzWb100o9osDhDbE4q6hh/lQDlZT1WW4HhOzdTzS+lY8LDLPM2WONCzHp8AHWSbAeE0j1M0VITLj8WLYrE2OQ/wCVAOSiHVs2t4Tt3VM+vo30cRWPMnhs6z/R5ojRaYWGKCEWjjQKo8W8nrJNyfCa5NbeZYnyX6im9KNbeZYnyX6iqYzMzOZN6KKKOEcOqiIWZJsQrMblg632+Erfz00wWF4NcpeR9t80hBPi2AbK6KKApXrHyKduwntkNNKV6x8inbsJ7ZDQMxQRfYd1AqaBfxfw31fD/cr+1dmHwyxqFjVVUblUWG3adgqyigKz2uvJQ9qHqpa0NZ7XXkoe1D1UtBZrUXMYRYp2W4fhsPkaSOSN0eNuCflBdbkC52Wsb7KdVykkk83dJnnKRo4aLgGjRS7IphIDoSXc3baejYKY6W0Y0xX/ABE0MQBzrEVQtuteQgsoAv8AJKnbvqdEYDDw8IMMI7h8srB87lh0SOSWLC/8RvtoEnwX/N0XaMR7RJWsrJ/Bf83RdoxHtElayppuw28R7tvmSnEaLm4WSSGZEDhbq0OfaotvuK94LR0qyiSaZZLRMihYslszKSd5v8gUzoqmIqDU1BoFmqvMcF2GH1S00pXqrzHBdhh9UtNKAooooCl+sHNcV2WX1bUwpfrBzXFdll9W1B1YLk4/Jr6Iq6qcFycfk19EVmNadJSYmUaNwbFZHTNip1/yYD1f+a42KOo38NcmcLpSbzj7DnX/AMXxl9+j8HNs/lnxS9P+qOP+xPWN21rl0XoyPDQxwwqFjjQKqjqH/JJ2k9ZrqpEYd0l4tOI2Rs+85FKNbeZYnyX6im9KNbeZYnyX6iuszeiiigKKKKApXrHyKduwntkNNKV6x8inbsJ7ZDQMxU1AqaAooooCs9rryUPah6qWtDWe115KHtQ9VLQdGtyKcK+ZrWkiKjgjMGkWZDGhjBBcM4VbXG/eN9JdQsJGjSFHcu2Dw5ZXh4NmzmWRpmIZg7tLJKDbdltt3lprizcAbiDgRYu8mIeFlcOpiKGNGObPa3Te2+9Kvg7eI8OI3SRlSIGQTyTNk78xrd441VdrEBR/ESd9B0fBf83RdoxHtElaysn8F/zdF2jEe0SVrKmm7DbxHu2+ZFFFFUxFQamoNAs1V5jguww+qWmlK9VeY4LsMPqlppQFFFFAUv1g5riuyy+ramFZjXvWRMNBJCFMuImgkEcCfKK5Gzuf5UUXJJ6v7cmcKrWbTiBp3WNoI8Ph8Mokxs8YEMZ3KLDNLJ1Rr57W67d+rOrq4KIrmMk0jl552+VJKd7HqHQB0D+tcuqOrXcymaZ+GxcyKZZyOgAZY0H8Ma9XTa56ANFXIjjLS9oiNSv++v8AQoooqmIpRrbzLE+S/UU3pRrbzLE+S/UUDeiiigKKKKApXrHyKduwntkNNKV6x8inbsJ7ZDQMxU1AqaAooooCs9rryUPah6qWtDWe115KHtQ9VLQWazYyPvYHMqsUOI4VFBES4YrJwjZthGcILWJObdYEhZqPbhJucoxgiaKGdUGXCu8zxWMRN9rSL33fDKBbpLnTmrMeMKmRpV+LaNxG+XPC5UvG9we9ORd1j1EXN+jBaIWOWaYu7yS5QS5FljTNkjQKAAoLsdtySxuTssCL4L/m6LtGI9okrWVk/gv+bou0Yj2iStZU03YbeI923zIoooqmIqDU1BoFmqvMcF2GH1S00pXqrzHBdhh9UtNKAopPpvW3C4OwnlUOfkwr38rE7gI1u36UmL4/SWwB8BhD/Ebd2SL4BugHju1TNmtdFMxmfSOc/jm6tO63ESHCYBBPjOlb/FQg/wAczD5IH8u81VHquMLhcbLK5mxcuEl4bEuNp+LbvVH8EY6AOr+zzQugocHEIsOgRd5O9mbpZmO1m8Jo1g5riuyy+rakRxl214iNWmzvP9dHVguTj8mvoirqpwXJx+TX0RV1UxFFFFAUo1t5lifJfqKb0o1t5lifJfqKBvRRRQFFFFAUr1j5FO3YT2yGmlK9Y+RTt2E9shoGYqagVNAUUUUBWe115KHtQ9VLWhrO668lD2oeqloNFRRRQZDCagPCuSDSGOjjzsyxrwdhnYsbXW+9jV3E6f7T0h+X7lamsm+Fm/6isXdmL4I4Vp8nxVridFCX4O+SzEb7+Gp1YbTp7z6z/EPfE6f7T0h+X7lHE6f7T0h+X7lL8Nr7IIQ6wNIqYfDvIz4hRIe6ZniRQAgVmBS5vlFjXVi9ezExikhRZxiXiI4ZmiskMUxfOsZfdiI1tk3k9AvTVg86/wBiP0u4nT/aekPy/co4nT/aekPy/cprgtOCTCDFGORRwLO0bCzApfMNtr7VNj0ix6a9jGz/AFcffj9qYh2NJeeXZnINQ8TGiJHpXGKiKFVeDQ2VdgA/psrzifg5lmBWbSmkmB3hZAgP9AK0vds/1cffj9qO7Z/q4+/H7VzVhcaXSRsmOzKaK+ClcKScPjMXGx3uqRZj42KZvPTPidP9p6Q/L9ynHds/1cffj9qO7Z/q4+/H7UitYctpdLaczMdifidP9p6Q/L9yvE2pMzqytpLSBVlKsDwe0EWI+R1Gnfds/wBXH34/aju2f6uPvx+1MQ55l+nYmXUycAAaT0hYCw5P3KnidP8AaekPy/cpx3bP9XH34/aju2f6uPvx+1MQeZfp2J+J0/2npD8v3KOJ0/2npD8v3Kcd2z/Vx9+P2o7tn+rj78ftTEHmX6difidP9p6Q/L9yq8TqNLIrI+kseysLFTwe0f8Aop53bP8AVx9+P2o7tn+rj78ftTEHmX6dififP9p6Q/K9yjidP9p6Q/L9ynHds/1cffj9qO7Z/q4+/H7UxB5l+nYn4nT/AGnpD8v3KOJ0/wBp6Q/L9ynHds/1cffj9qO7Z/q4+/H7UxB5l+nYn4nT/aekPy/cqufUeVwA+kseQHVrHg/lIwdT8joZQf6U87tn+rj78ftR3bP9XH34/amIPMv07E/E6f7T0h+X7lHE6f7T0h+X7lOO7Z/q4+/H7Ud2z/Vx9+P2piDzL9OxPxOn+09Ifl+5RxOn+09Ifl+5Tju2f6uPvx+1Hds/1cffj9qYg8y/TsT8Tp/tPSH5fuVB1IdinC4/GyKrZgj8Ha+VlvsT/UaZSx4iWSM5eBCBzcS5wWIAUFRbMu+9/wCljYhhg8XwgYEWdGyut7gNYHYekWII8e0A3FMQTpL44f8AIdFFFFW84rmOj04YT2+MEJjDXPyCwYi27eooooF8WqGGVGjVDlZIVI4Rvk4eRpItt+hnJ8N9tWYvVmGRmciRZGm4XhI5WRw5iSI2ZSCAUjQEbjbdfbRRQdmH0dHHEIVX4sJlysS11O+5a5a9ze9yb7a5+L2H+iTz0UUw7FpjZI4vYf6JfPRxew/0S+eiiuYh3XtzHF7D/RL56OL2H+iXz0UUxBr25ji9h/ol89HF7D/RL56KKYg17cxxew/0S+eji9h/ol89FFMQa9uY4vYf6JfPRxew/wBEvnoopiDXtzHF7D/RL56OL2H+iXz0UUxBr25ji9h/ol89HF7D/RL56KKYg17cxxew/wBEvno4vYf6JfPRRTEGvbmOL2H+iXz0cXsP9EvnoopiDXtzHF7D/RL56OL2H+iXz0UUxBr25ji9h/ol89HF7D/RL56KKYg17c1EugsskTYfLFscSEXvlYD5I2gtcdOwXvt3FpBAqKFUWA//AEknpJO0k7dtFFME2mdr/9k="/>
          <p:cNvSpPr>
            <a:spLocks noChangeAspect="1" noChangeArrowheads="1"/>
          </p:cNvSpPr>
          <p:nvPr/>
        </p:nvSpPr>
        <p:spPr bwMode="auto">
          <a:xfrm>
            <a:off x="63500" y="-9112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868" name="AutoShape 4" descr="data:image/jpeg;base64,/9j/4AAQSkZJRgABAQAAAQABAAD/2wCEAAkGBhQQERASEBMQFRIVDRYWExETECAVFhsUFRQWFxUZGxgYJyYfGBklGRIVHy8sIygqLDgtFio9NTArNSctLCkBCQoKDgwOGQ8PGTUlHiQ1NSkwNTA1NSwvKS4vNTUsLykpMSotLCoqKSwsLCwsNCwuKSwvMywpLDUpKi81NCosL//AABEIAMYA/wMBIgACEQEDEQH/xAAbAAACAwEBAQAAAAAAAAAAAAAABQEDBgQCB//EAE0QAAIBAgIEBwoMBAUCBwAAAAECAwARBBIFBiExExYzNEFRdBQiYXFzobKztNIHIzI1U1RVk5SjwdFCUoGRJENigrEVciVjkqLC4fH/xAAYAQEBAQEBAAAAAAAAAAAAAAAAAgMBBP/EAC0RAQACAQAIBgICAwEAAAAAAAABAhEDEjEyQVFhoQQTITNx8MHRseEjgZEi/9oADAMBAAIRAxEAPwD7Ni8ZlISMBpWFwDuA3Zm6l85OweCuLEtGwjmN8xsktrXP8rAbA3V0Hx7+bWPAxtE0jRxmRSmVygLC0i2sx2jeaIcDG+KxDvHGzKYsrMgLCy3FiRcbdtTxaxEaufv31IdQNGJiMCkkxlZzPOCxxEg3TyAbmtuArRcW4eqX8TJ71J/gv+bo+0Yj2iStZSu7Dun923zJXxbh6pfxMnvUcW4eqX8TJ71NKKpiV8W4eqX8TJ71HFuHql/Eye9TSoNBnNXdBxyYTCO/DFmwkTMxxMlyzRqSfldZphxbh6pfxMnvUaq8xwXYYfVLTSgV8W4eqX8TJ71HFuHql/Eye9TSigV8W4eqX8TJ71cemdAxJh8Qy8KGXDyFT3TJsIQkH5VaCl+sHNcV2WX1bUHNhdXoSiEiW5RSf8TJ0gf6qt4tw9Uv4mT3q7sFycfk19EVdQK+LcPVL+Jk96ji3D1S/iZPeppRQK+LcPVL+Jk96lusmhI48LO6cMGWO4IxMlwbj/VWmpRrbzLE+S/UUHvi5D1S/iZPeo4tw9Uv4mT3qaUUCvi3D1S/iZPeo4tw9Uv4mT3qaUUCvi3D1S/iZPepfpzQcaRKU4YE4vDLcYmT5L4qJWHyulWI/rWkpXrHyKduwntkNADVuHql/Eye9Rxbh6pfxMnvUzFTQK+LcPVL+Jk96ji3D1S/iZPeppRQK+LcPVL+Jk96lOseAXDLC8JlVu6LX4eQ7DFJcWZiDuH9q1VZ7XXkoe1D1UtAw1g5vJ409NaMFzjFeOL0KNYObyeNPTWjBc4xXji9Cp4tY3PvQk+C/wCbou0Yj2iStZWT+C/5ui7RiPaJK1lKbsO+I923zIoooqmIqDU1BoFmqvMcF2GH1S00pXqrzHBdhh9UtNKAooooCl+sHNcV2WX1bUwpfrBzXFdll9W1B1YLk4/Jr6Iq6qcFycfk19EVdQFFFFAUo1t5lifJfqKb0o1t5lifJfqKBvRRRQFFFFAUr1j5FO3YT2yGmlK9Y+RTt2E9shoGYqagVNAUUUUBWe115KHtQ9VLWhrPa68lD2oeqloGGsHN5PGnprRgucYrxxehRrBzeTxp6a0YLnGK8cXoVPFrG596EnwX/N0XaMR7RJWsrJ/Bf83RdoxHtElaylN2HfEe7b5kUVTNjEQqHZQWawBPTYn9DQuNQuEDKWKlgAb96CATs8LCqYrqg1NQaBZqrzHBdhh9UtNKV6q8xwXYYfVLTSgKKKKApfrBzXFdll9W1MKX6wc1xXZZfVtQdWC5OPya+iKuqnBcnH5NfRFXUBRRRQFKNbeZYnyX6im9KNbeZYnyX6igb0UUUBRRRQFK9Y+RTt2E9shq3SmncPhQDiZoogd2dwpPiB2n+lZTTfwh4WWJeBGJkXuvDNnTCSFCExMTmzEAE2Ww6yRbfXJtENK6K9ozENyKmsvh/hJwJISSZoXP8OIieE/3cBfPWlhmV1DIQykXDKbgjwEb6RMTscto7U3ow90UUV1ArPa68lD2oeqlrQ1ntdeSh7UPVS0DDWDm8njT01owXOMV44vQo1g5vJ409NaMFzjFeOL0Kni1jc+9CT4L/m6LtGI9okrWVk/gv+bou0Yj2iStZSm7DviPdt8yU6ew6kRngoXkMqorSjvVuGO220jeLdZFetFaPeNmLJhFBW3xMRRr3G8no31608gaNEKI5eUKokPeBrE3NtpsFOzpNqX6vxorxkRRIZMKWzR3BurKHBBJ2EspG3oNUxaKoNTUGgWaq8xwXYYfVLTSleqvMcF2GH1S00oOLSOOaMxrGmd3YgAvkFlFySbH/ivWCmlYnho0QWFssue/X0C1cmn4g/BJldpDISgWYxAEKbsWG0AA+HfXnQkeR5EdZFkyK1jiGmUqSQCpbaDcEHZ1UDil+sHNcV2WX1bUwpfrBzXFdll9W1B1YLk4/Jr6Iq6qcFycfk19EVdQFFFFAUo1t5lifJfqKb0o1t5lifJfqKBvRRXiaZUVnchVVSWZjYAAXJJO4WoCWUIpZyFVQSzMbAAbSSTuFZBtOYnSZy6OvBhbkNpCRLs4GwiCM7/+5tnVuqiGJtNyZ5CyaMRrxQ/JbEkHlH6RDcbB02ua28cYUBVACgAAAWAA3AAbhUb3w9GI0W31t2j9yQ6I1GwuHYyFDNOflYjEtw0pP/c2xf8AaBXZrHyKduwntkNNKV6x8inbsJ7ZDVRERsY2va05tLvxGGSRSkiq6kbVdQwPjB2VlsRqKcOTLoqQ4aS5JgJLYWTwNH/B40tbqrWippMRKqaS1Nk/pntAa18NI2GxUZw+MQXMLNdXX+eJv40846d1aGlOsWrcWNjCyXWRDmhnQ2kjfoZW6OjZuNL9WtYZOEbBY6y4yNbhhsSeLolTw/zDoPm5nHpK7Vi8a1P9x+Y6fw01Z7XXkoe1D1UtaGs9rryUPah6qWqYGGsHN5PGnprRgucYrxxehRrBzeTxp6a0YLnGK8cXoVPFrG596EnwX/N0XaMR7RJWsrJ/Bf8AN0XaMR7RJWspTdh3xHu2+ZLtON8WqZEfPKqAOxVQdpDEjaNq7LbbkVRoTRbQs144FBS2ZJHdth2C8g2LtO41bp/DGSNQIzIBKpaLMFDKL3DFiBbcfGBVOhIlDFkwqw94RwiujX2jve8J8f8ASqYnNQamoNAs1V5jguww+qWmlK9VeY4LsMPqlppQJ9MZ3ygRtnEp4NknVHsF2sL9G0ggg7qNCRsrycKriQopLSTrIxW7WFkACqDfo3mvGmNHRvNBdAXdyCxkZRlVbtsU7WsNn/1Vmi8MsU80aogORGDqSWyEsArZidoIO7Zt3UDel+sHNcV2WX1bUwpfrBzXFdll9W1B1YLk4/Jr6Iq6qcFycfk19EVdQK9JY9hJHHFJCmYOS7jNtXLZQARtOYnxKa6NHZ7NwksUm0W4NMtvHtN6S6VwypOC0OACOHOaUZSzXTe2U2O1unbTPQ2BMec5cOitlyrAuzYDclrDMTfzUDOlGtvMsT5L9RTelGtvMsT5L9RQN6xWOJ0viWw6k/8AT8PJ/iWBsJ512iEEb412Fus7Oo12646VkJiwOENsVib9+P8AKgGyWY9RtsXwnZup3ofRMeEhjghXLHGtgOnwk9ZJuT4TUz6zhvX/AB11+M7OnX9OPSeFDMkccKl1jGWQS8FkW5AAKd/bZuAtXvR0c6MqtKky5iJNlmQ5cy7b3beBtF9t6XYnReaU2hiMpjzOpxMigAu1iLC23+ni6acaHwhiQgxxxkuTZHLg3A2lmAN9nmqmDvpXrHyKduwntkNNKV6x8inbsJ7ZDQMxU1AqaBBpXSbJOFaXg1DxWTvQHVyQ7EtvA3bLWtc765NI6FbH4VGWS2JhlZ8JiwLHMrEKxA/gcABhuI223V1aVxIaZo5MRFCqopQMqMWzXzH4zdtFrD9abaNa8a2lEu/4wAAHaf5dmzd/SuTGVVtNZzBdqrrD3ZE3CLweIifg8TAd6SDq60O9T1eKqddeSh7UPVS1wa2QNgp00pCCQqiPHRr/AB4e+yQDpeM7fF4BXVrbiFkw+GdGDI06srA3BUwykEeCxrkTwlppKx6XrsntPL7wNdYObyeNPTWjBc4xXji9CuvF4VZUZHvlYbbEg9YsRtBuKrwej1izlS5LEFmdy52Cw2t0WruPVMWjVx94fpnfgv8Am6LtGI9okrWVk/gv+bou0Yj2iStZXKbsK8R7tvmS3T0JZEtG0oEyl4gQMybbg5iBYGxt05bUvw0hSbPDg5UQxFWCGMBmzDKSA9u9Abbv76mOnIC8a96XQSqZIhvZBe48O3KbdOW3TXNouBeGLQwtDHwRDgpwYZ8y5bJ4AG22/i6apidVBqag0CzVXmOC7DD6paaUr1V5jguww+qWmlBwaYwTTIFUQEZrkSqSPARlIIPhrk0FCYZJYWWBTkV/ila5zFhdixJJ72vGmo2keONocPIGc8HnkYEALdibLb+199W6Fh4KSSLgoYzkV7xEnMCWG24B2FTQOKX6wc1xXZZfVtTCl+sHNcV2WX1bUHVguTj8mvoirqpwXJx+TX0RV1An1inZVXLNFGCSCrgXfdsUkNt/2nfXnViJVSTLFLHdwSXJIY23qCBYf7Vr3pqQB4VeQwxsr3lBCnMMuVM5+TcZj4cte9C4jMZVWQyxqVySkgm5BzLmGxrbNv8Aq8FA0pHrtiBHgMW7blgJP9LbBfpO4eOnlfPNfcU2MkkwsZPA4SNZ8Uw3NLf4iH/5nxDprkzhpo6a0+uyPWTvUrRjkS47EgjE4s5sp3xwDkYh1WWxPhO3dWooopEYhy99e2SbTWjmkdWWIPZLZu6mhIub2so29FW6AFkkUoUZZiGUzNLtyqQczdBBBrl0gGlmIaDF5VTY0c4QHvm6nA3de3wV26Fw5RXHBtGDKSA0md22L3zNc7bg9O4CuoMaV6x8inbsJ7ZDTSlesfIp27Ce2Q0DMVEh2HxHov5umpFTQZbEYxnIPx/yACTo0sSRvO3dfqp5ogkxLe97nfDwR+Uf4OiuXEsY55HeOaRWiCoYxmAG3OpW+wk2N7f8V06GhZIgGBXvmKoxuVQsSik7doW3SerooOySMMCGAIIsQRcEHeDXzGYnBP8A9Me+RcTw2CY7b4dklzR3643NvEa+oVldfdHo64WQg548Scjg2YB4ZAwv1Gw/tUzHGGtLRETW2yf54S0OkdILBGZHzWBAAVSzFmYKqqo2lizADx1y6I0/HibhA6sIo5MrrlOSUHKRvB2qymx3qap1vdRhJC6Zhnjt8dwOVuFTLIZRcxhGs5axtlpbqLg1jEtnhkYKi8ImP7qbIubKhskYjUEsQANpY3qmSPgv+bou0Yj2iStZWT+C/wCbou0Yj2iStZU03YbeI923zJNpvARkq3B55ZHCLeVkW9ibnKdwCncNtUavqqtGRGqmTDFgyyM21WUOCrE2FypB8dM9LYUyR5VVG74GzsV3bdjLtVr2INLdXGhDukaMJFSzMZOGXKDsUSAkAXN7bD4Kpif1Bqag0CzVXmOC7DD6paaUr1V5jguww+qWmlAr04ucRxBVZ3clGZioXKpJa6d9extstv6qr0JCYnkidU4TIrmRXZsyksouXuwIKnZcjbXrT/8Ak3jkdOEObglYyL3pyspUgrtNj4DXrQwQF8keIVjbM86tmbfYZn2m3V4aBpS/WDmuK7LL6tqYUv1g5riuyy+rag6sFycfk19EVdVOC5OPya+iKuoFGmXYMrK0GVEbhUmlKrlYrlJAB6V2E9Z/p0aHxRkQn/D5b2UwSF12b94FqVxmG2IindI5WxBZmchSycJmjILfKXKFXwWNduh3DyYmSPkmZMrD5LMq2dl8HyRfpy0Ea06eGCwzy2zSEhIY+l5n2RoPGfMDSQaBOD0ViFkOaeRWlxMn80zkFz4h8keAVGjv/E8e2JO3CYN2jw3VJid0svhC/JXw7RTzW3mWJ8l+oqY9Zy3v/wCK6nHbP4j7+DeiiiqYEGn8C0jnvZGAgvGFYhc6vmYEAjay2Av4a6tX4Qqy5UkRDMSgkBD2Kre4bbbNmAv0ClWP0OkBzGckE3Ec2IdW29CtGb/+0040BbgtkcsffnZKzMTsG0F9uXqvbxUDKlesfIp27Ce2Q00pXrHyKduwntkNAzFTUCvMz5VY9Sk/2FBn9NRMJ1do5XAkiMZRS4VVJ4UZV3Meu20eKmmhImWIBgyjMxRHN2WMscik7doW3Ts3dFLcDo6GWOOSaRmleNWZ+6GUgsL2UKQFAvYWHRTLQc5aLvmLFZJEznewSRlUm3TZRQd9Z7XXkoe1D1UtaGs9rryUPah6qWg6Nb8IZcJIoBJDxMAIDPcpKji8QK5x3u0XGyuDU7GFnxCOkaOqxkqujmwZs2exOaR84707rWsf6d2tOJkSFiojEdvjJGxb4dl75coUxxuSSdmyx22F70t1IkR2xD2PC2jVzJiJpZQozlAVxEcTRpdmIsLEk9VAfBf83RdoxHtElaysn8F/zdF2jEe0SVrKmm7DbxHu2+ZLdOAMiIVRi8yqBJfJexN2AtmFlOzpJFU6Gx7HgUKxAPhi4CLlsVYK3e7RlOcW8RqdJStMz4eOOJwEUyNKTlGa5UALtLd7e+y2yq9CYcQyNE0MaSGPMHjYsrIDa1375bFhs3d9VMTuoNTUGgWaq8xwXYYfVLTSleqvMcF2GH1S00oEem8MOEicPii5LBYoWH8vfEZrBdm/bV2hoCGdmTEhiqjNO6tsBJsMhNtpJ/rVWl5w7KLYxWje4eGDNe4tvIIIsav0NIxL5mxTbBy8QQdO7KovQNKX6wc1xXZZfVtTCl+sHNcV2WX1bUHVguTj8mvoirqpwXJx+TX0RV1BXNh1e2dVa27MoP8AzWb100o9osDhDbE4q6hh/lQDlZT1WW4HhOzdTzS+lY8LDLPM2WONCzHp8AHWSbAeE0j1M0VITLj8WLYrE2OQ/wCVAOSiHVs2t4Tt3VM+vo30cRWPMnhs6z/R5ojRaYWGKCEWjjQKo8W8nrJNyfCa5NbeZYnyX6im9KNbeZYnyX6iqYzMzOZN6KKKOEcOqiIWZJsQrMblg632+Erfz00wWF4NcpeR9t80hBPi2AbK6KKApXrHyKduwntkNNKV6x8inbsJ7ZDQMxQRfYd1AqaBfxfw31fD/cr+1dmHwyxqFjVVUblUWG3adgqyigKz2uvJQ9qHqpa0NZ7XXkoe1D1UtBZrUXMYRYp2W4fhsPkaSOSN0eNuCflBdbkC52Wsb7KdVykkk83dJnnKRo4aLgGjRS7IphIDoSXc3baejYKY6W0Y0xX/ABE0MQBzrEVQtuteQgsoAv8AJKnbvqdEYDDw8IMMI7h8srB87lh0SOSWLC/8RvtoEnwX/N0XaMR7RJWsrJ/Bf83RdoxHtElayppuw28R7tvmSnEaLm4WSSGZEDhbq0OfaotvuK94LR0qyiSaZZLRMihYslszKSd5v8gUzoqmIqDU1BoFmqvMcF2GH1S00pXqrzHBdhh9UtNKAooooCl+sHNcV2WX1bUwpfrBzXFdll9W1B1YLk4/Jr6Iq6qcFycfk19EVmNadJSYmUaNwbFZHTNip1/yYD1f+a42KOo38NcmcLpSbzj7DnX/AMXxl9+j8HNs/lnxS9P+qOP+xPWN21rl0XoyPDQxwwqFjjQKqjqH/JJ2k9ZrqpEYd0l4tOI2Rs+85FKNbeZYnyX6im9KNbeZYnyX6iuszeiiigKKKKApXrHyKduwntkNNKV6x8inbsJ7ZDQMxU1AqaAooooCs9rryUPah6qWtDWe115KHtQ9VLQdGtyKcK+ZrWkiKjgjMGkWZDGhjBBcM4VbXG/eN9JdQsJGjSFHcu2Dw5ZXh4NmzmWRpmIZg7tLJKDbdltt3lprizcAbiDgRYu8mIeFlcOpiKGNGObPa3Te2+9Kvg7eI8OI3SRlSIGQTyTNk78xrd441VdrEBR/ESd9B0fBf83RdoxHtElaysn8F/zdF2jEe0SVrKmm7DbxHu2+ZFFFFUxFQamoNAs1V5jguww+qWmlK9VeY4LsMPqlppQFFFFAUv1g5riuyy+ramFZjXvWRMNBJCFMuImgkEcCfKK5Gzuf5UUXJJ6v7cmcKrWbTiBp3WNoI8Ph8Mokxs8YEMZ3KLDNLJ1Rr57W67d+rOrq4KIrmMk0jl552+VJKd7HqHQB0D+tcuqOrXcymaZ+GxcyKZZyOgAZY0H8Ma9XTa56ANFXIjjLS9oiNSv++v8AQoooqmIpRrbzLE+S/UU3pRrbzLE+S/UUDeiiigKKKKApXrHyKduwntkNNKV6x8inbsJ7ZDQMxU1AqaAooooCs9rryUPah6qWtDWe115KHtQ9VLQWazYyPvYHMqsUOI4VFBES4YrJwjZthGcILWJObdYEhZqPbhJucoxgiaKGdUGXCu8zxWMRN9rSL33fDKBbpLnTmrMeMKmRpV+LaNxG+XPC5UvG9we9ORd1j1EXN+jBaIWOWaYu7yS5QS5FljTNkjQKAAoLsdtySxuTssCL4L/m6LtGI9okrWVk/gv+bou0Yj2iStZU03YbeI923zIoooqmIqDU1BoFmqvMcF2GH1S00pXqrzHBdhh9UtNKAopPpvW3C4OwnlUOfkwr38rE7gI1u36UmL4/SWwB8BhD/Ebd2SL4BugHju1TNmtdFMxmfSOc/jm6tO63ESHCYBBPjOlb/FQg/wAczD5IH8u81VHquMLhcbLK5mxcuEl4bEuNp+LbvVH8EY6AOr+zzQugocHEIsOgRd5O9mbpZmO1m8Jo1g5riuyy+rakRxl214iNWmzvP9dHVguTj8mvoirqpwXJx+TX0RV1UxFFFFAUo1t5lifJfqKb0o1t5lifJfqKBvRRRQFFFFAUr1j5FO3YT2yGmlK9Y+RTt2E9shoGYqagVNAUUUUBWe115KHtQ9VLWhrO668lD2oeqloNFRRRQZDCagPCuSDSGOjjzsyxrwdhnYsbXW+9jV3E6f7T0h+X7lamsm+Fm/6isXdmL4I4Vp8nxVridFCX4O+SzEb7+Gp1YbTp7z6z/EPfE6f7T0h+X7lHE6f7T0h+X7lL8Nr7IIQ6wNIqYfDvIz4hRIe6ZniRQAgVmBS5vlFjXVi9ezExikhRZxiXiI4ZmiskMUxfOsZfdiI1tk3k9AvTVg86/wBiP0u4nT/aekPy/co4nT/aekPy/cprgtOCTCDFGORRwLO0bCzApfMNtr7VNj0ix6a9jGz/AFcffj9qYh2NJeeXZnINQ8TGiJHpXGKiKFVeDQ2VdgA/psrzifg5lmBWbSmkmB3hZAgP9AK0vds/1cffj9qO7Z/q4+/H7VzVhcaXSRsmOzKaK+ClcKScPjMXGx3uqRZj42KZvPTPidP9p6Q/L9ynHds/1cffj9qO7Z/q4+/H7UitYctpdLaczMdifidP9p6Q/L9yvE2pMzqytpLSBVlKsDwe0EWI+R1Gnfds/wBXH34/aju2f6uPvx+1MQ55l+nYmXUycAAaT0hYCw5P3KnidP8AaekPy/cpx3bP9XH34/aju2f6uPvx+1MQeZfp2J+J0/2npD8v3KOJ0/2npD8v3Kcd2z/Vx9+P2o7tn+rj78ftTEHmX6difidP9p6Q/L9yq8TqNLIrI+kseysLFTwe0f8Aop53bP8AVx9+P2o7tn+rj78ftTEHmX6dififP9p6Q/K9yjidP9p6Q/L9ynHds/1cffj9qO7Z/q4+/H7UxB5l+nYn4nT/AGnpD8v3KOJ0/wBp6Q/L9ynHds/1cffj9qO7Z/q4+/H7UxB5l+nYn4nT/aekPy/cqufUeVwA+kseQHVrHg/lIwdT8joZQf6U87tn+rj78ftR3bP9XH34/amIPMv07E/E6f7T0h+X7lHE6f7T0h+X7lOO7Z/q4+/H7Ud2z/Vx9+P2piDzL9OxPxOn+09Ifl+5RxOn+09Ifl+5Tju2f6uPvx+1Hds/1cffj9qYg8y/TsT8Tp/tPSH5fuVB1IdinC4/GyKrZgj8Ha+VlvsT/UaZSx4iWSM5eBCBzcS5wWIAUFRbMu+9/wCljYhhg8XwgYEWdGyut7gNYHYekWII8e0A3FMQTpL44f8AIdFFFFW84rmOj04YT2+MEJjDXPyCwYi27eooooF8WqGGVGjVDlZIVI4Rvk4eRpItt+hnJ8N9tWYvVmGRmciRZGm4XhI5WRw5iSI2ZSCAUjQEbjbdfbRRQdmH0dHHEIVX4sJlysS11O+5a5a9ze9yb7a5+L2H+iTz0UUw7FpjZI4vYf6JfPRxew/0S+eiiuYh3XtzHF7D/RL56OL2H+iXz0UUxBr25ji9h/ol89HF7D/RL56KKYg17cxxew/0S+eji9h/ol89FFMQa9uY4vYf6JfPRxew/wBEvnoopiDXtzHF7D/RL56OL2H+iXz0UUxBr25ji9h/ol89HF7D/RL56KKYg17cxxew/wBEvno4vYf6JfPRRTEGvbmOL2H+iXz0cXsP9EvnoopiDXtzHF7D/RL56OL2H+iXz0UUxBr25ji9h/ol89HF7D/RL56KKYg17c1EugsskTYfLFscSEXvlYD5I2gtcdOwXvt3FpBAqKFUWA//AEknpJO0k7dtFFME2mdr/9k="/>
          <p:cNvSpPr>
            <a:spLocks noChangeAspect="1" noChangeArrowheads="1"/>
          </p:cNvSpPr>
          <p:nvPr/>
        </p:nvSpPr>
        <p:spPr bwMode="auto">
          <a:xfrm>
            <a:off x="63500" y="-9112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6870" name="Picture 6" descr="http://www.writeawriting.com/wp-content/uploads/2011/06/plc-product-life-cycle-cu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83264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2"/>
                </a:solidFill>
              </a:rPr>
              <a:t>Adherencia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err="1" smtClean="0"/>
              <a:t>Launch</a:t>
            </a:r>
            <a:r>
              <a:rPr lang="hu-HU" dirty="0" smtClean="0"/>
              <a:t> előtt</a:t>
            </a:r>
          </a:p>
          <a:p>
            <a:r>
              <a:rPr lang="hu-HU" sz="2200" dirty="0" smtClean="0"/>
              <a:t>indikáció szerint mérési módszerek kialakítása</a:t>
            </a:r>
          </a:p>
          <a:p>
            <a:r>
              <a:rPr lang="hu-HU" sz="2200" dirty="0" err="1" smtClean="0"/>
              <a:t>non-adherencia</a:t>
            </a:r>
            <a:r>
              <a:rPr lang="hu-HU" sz="2200" dirty="0" smtClean="0"/>
              <a:t> okainak feltárása</a:t>
            </a:r>
          </a:p>
          <a:p>
            <a:r>
              <a:rPr lang="hu-HU" sz="2200" dirty="0" err="1" smtClean="0"/>
              <a:t>gyógyszerformuláció</a:t>
            </a:r>
            <a:r>
              <a:rPr lang="hu-HU" sz="2200" dirty="0" smtClean="0"/>
              <a:t> </a:t>
            </a:r>
            <a:r>
              <a:rPr lang="hu-HU" sz="2200" dirty="0" err="1" smtClean="0"/>
              <a:t>optamlizálása</a:t>
            </a:r>
            <a:endParaRPr lang="hu-HU" sz="2200" dirty="0" smtClean="0"/>
          </a:p>
          <a:p>
            <a:pPr>
              <a:buNone/>
            </a:pPr>
            <a:r>
              <a:rPr lang="hu-HU" dirty="0" smtClean="0"/>
              <a:t>Patent ideje alatt</a:t>
            </a:r>
          </a:p>
          <a:p>
            <a:r>
              <a:rPr lang="hu-HU" sz="2200" dirty="0" smtClean="0"/>
              <a:t>Marketing üzenet: gazdasági, klinikai szempontok</a:t>
            </a:r>
          </a:p>
          <a:p>
            <a:r>
              <a:rPr lang="hu-HU" sz="2200" dirty="0" smtClean="0"/>
              <a:t>Real </a:t>
            </a:r>
            <a:r>
              <a:rPr lang="hu-HU" sz="2200" dirty="0" err="1" smtClean="0"/>
              <a:t>world</a:t>
            </a:r>
            <a:r>
              <a:rPr lang="hu-HU" sz="2200" dirty="0" smtClean="0"/>
              <a:t> adatok</a:t>
            </a:r>
          </a:p>
          <a:p>
            <a:r>
              <a:rPr lang="hu-HU" sz="2200" dirty="0" smtClean="0"/>
              <a:t>Betegoktatás, gyógyszercsomagolás</a:t>
            </a:r>
          </a:p>
          <a:p>
            <a:pPr>
              <a:buNone/>
            </a:pPr>
            <a:r>
              <a:rPr lang="hu-HU" dirty="0" smtClean="0"/>
              <a:t>Patent lejárat</a:t>
            </a:r>
          </a:p>
          <a:p>
            <a:r>
              <a:rPr lang="hu-HU" sz="2200" dirty="0" err="1" smtClean="0"/>
              <a:t>Brand</a:t>
            </a:r>
            <a:r>
              <a:rPr lang="hu-HU" sz="2200" dirty="0" smtClean="0"/>
              <a:t> </a:t>
            </a:r>
            <a:r>
              <a:rPr lang="hu-HU" sz="2200" dirty="0" smtClean="0"/>
              <a:t>újra </a:t>
            </a:r>
            <a:r>
              <a:rPr lang="hu-HU" sz="2200" dirty="0" err="1" smtClean="0"/>
              <a:t>pozicionalizálás</a:t>
            </a:r>
            <a:r>
              <a:rPr lang="hu-HU" sz="2200" dirty="0" smtClean="0"/>
              <a:t> (kombinációs készítmények)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Gazdasági értékelés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000" b="1" dirty="0" smtClean="0"/>
              <a:t>Gazdasági értékelés: </a:t>
            </a:r>
            <a:r>
              <a:rPr lang="hu-HU" sz="2000" dirty="0" smtClean="0"/>
              <a:t>az egészségügyi technológiák komparatív elemzése, azaz költség és következmény oldal analízise.</a:t>
            </a:r>
          </a:p>
          <a:p>
            <a:pPr>
              <a:defRPr/>
            </a:pPr>
            <a:endParaRPr lang="hu-HU" sz="2000" dirty="0" smtClean="0"/>
          </a:p>
          <a:p>
            <a:pPr>
              <a:defRPr/>
            </a:pPr>
            <a:endParaRPr lang="hu-HU" sz="2000" dirty="0" smtClean="0"/>
          </a:p>
          <a:p>
            <a:pPr lvl="5">
              <a:defRPr/>
            </a:pPr>
            <a:r>
              <a:rPr lang="hu-HU" dirty="0" smtClean="0"/>
              <a:t>„A” beavatkozás: költség és eredmény</a:t>
            </a:r>
          </a:p>
          <a:p>
            <a:pPr>
              <a:defRPr/>
            </a:pPr>
            <a:endParaRPr lang="hu-HU" sz="2000" dirty="0" smtClean="0"/>
          </a:p>
          <a:p>
            <a:pPr>
              <a:defRPr/>
            </a:pPr>
            <a:r>
              <a:rPr lang="hu-HU" sz="2000" dirty="0" smtClean="0"/>
              <a:t>Választás</a:t>
            </a:r>
          </a:p>
          <a:p>
            <a:pPr>
              <a:buNone/>
              <a:defRPr/>
            </a:pPr>
            <a:endParaRPr lang="hu-HU" sz="2000" dirty="0" smtClean="0"/>
          </a:p>
          <a:p>
            <a:pPr lvl="5">
              <a:defRPr/>
            </a:pPr>
            <a:r>
              <a:rPr lang="hu-HU" dirty="0" smtClean="0"/>
              <a:t>„B” beavatkozás: költség és eredmény</a:t>
            </a:r>
          </a:p>
          <a:p>
            <a:pPr>
              <a:defRPr/>
            </a:pPr>
            <a:endParaRPr lang="hu-HU" sz="2000" dirty="0" smtClean="0"/>
          </a:p>
          <a:p>
            <a:pPr>
              <a:defRPr/>
            </a:pPr>
            <a:endParaRPr lang="en-GB" sz="2000" dirty="0" smtClean="0"/>
          </a:p>
          <a:p>
            <a:endParaRPr lang="en-GB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000232" y="3286124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000232" y="392906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2"/>
          <p:cNvSpPr>
            <a:spLocks noGrp="1" noChangeArrowheads="1"/>
          </p:cNvSpPr>
          <p:nvPr>
            <p:ph type="title"/>
          </p:nvPr>
        </p:nvSpPr>
        <p:spPr>
          <a:xfrm>
            <a:off x="514350" y="163513"/>
            <a:ext cx="8305800" cy="1104900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solidFill>
                  <a:schemeClr val="tx2"/>
                </a:solidFill>
              </a:rPr>
              <a:t>Az egészségügyi gazdasági értékelések megkülönböztető jegyei</a:t>
            </a:r>
          </a:p>
        </p:txBody>
      </p:sp>
      <p:graphicFrame>
        <p:nvGraphicFramePr>
          <p:cNvPr id="139470" name="Group 206"/>
          <p:cNvGraphicFramePr>
            <a:graphicFrameLocks noGrp="1"/>
          </p:cNvGraphicFramePr>
          <p:nvPr>
            <p:ph idx="1"/>
          </p:nvPr>
        </p:nvGraphicFramePr>
        <p:xfrm>
          <a:off x="215900" y="2495550"/>
          <a:ext cx="8748713" cy="3382645"/>
        </p:xfrm>
        <a:graphic>
          <a:graphicData uri="http://schemas.openxmlformats.org/drawingml/2006/table">
            <a:tbl>
              <a:tblPr/>
              <a:tblGrid>
                <a:gridCol w="822325"/>
                <a:gridCol w="2489200"/>
                <a:gridCol w="1922463"/>
                <a:gridCol w="35147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(2) Nem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(2) Igen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csak végeredményt vizsgál 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csak költséget vizsgál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(1)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1A    Részleges értékelés     1B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Részleges értékelés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eredmény leírás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 leírás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költség-eredmény leírás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(1)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3A   Részleges értékelés     3B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teljeskör</a:t>
                      </a: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ű</a:t>
                      </a:r>
                      <a:r>
                        <a:rPr kumimoji="0" lang="sk-S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gazdasági elemzés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Igen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hatásosság vagy eredményesség értékelés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költség-elemzés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költség-minimalizálás elemzés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költség-hatékonyság elemzés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költség-hasznosság elemzés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költség-haszon elemzés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2" name="Rectangle 147"/>
          <p:cNvSpPr>
            <a:spLocks noChangeArrowheads="1"/>
          </p:cNvSpPr>
          <p:nvPr/>
        </p:nvSpPr>
        <p:spPr bwMode="auto">
          <a:xfrm>
            <a:off x="179388" y="1528763"/>
            <a:ext cx="87169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(</a:t>
            </a:r>
            <a:r>
              <a:rPr lang="hu-HU" sz="2000" dirty="0">
                <a:cs typeface="Times New Roman" pitchFamily="18" charset="0"/>
              </a:rPr>
              <a:t>1) Összehasonlít-e kett</a:t>
            </a:r>
            <a:r>
              <a:rPr lang="hu-HU" sz="2000" dirty="0"/>
              <a:t>ő</a:t>
            </a:r>
            <a:r>
              <a:rPr lang="hu-HU" sz="2000" dirty="0">
                <a:cs typeface="Times New Roman" pitchFamily="18" charset="0"/>
              </a:rPr>
              <a:t> vagy több alternatívát?</a:t>
            </a:r>
            <a:endParaRPr lang="hu-HU" sz="2000" dirty="0"/>
          </a:p>
          <a:p>
            <a:r>
              <a:rPr lang="hu-HU" sz="2000" dirty="0">
                <a:cs typeface="Times New Roman" pitchFamily="18" charset="0"/>
              </a:rPr>
              <a:t>(2) Vizsgálja-e mind a költség (input), mind a végeredmény (output) oldalát?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0"/>
            <a:ext cx="6996113" cy="1143000"/>
          </a:xfrm>
        </p:spPr>
        <p:txBody>
          <a:bodyPr/>
          <a:lstStyle/>
          <a:p>
            <a:pPr eaLnBrk="1" hangingPunct="1"/>
            <a:r>
              <a:rPr lang="hu-HU" sz="2800" b="1" dirty="0" err="1" smtClean="0">
                <a:solidFill>
                  <a:schemeClr val="tx2"/>
                </a:solidFill>
              </a:rPr>
              <a:t>Teljeskörű</a:t>
            </a:r>
            <a:r>
              <a:rPr lang="hu-HU" sz="2800" dirty="0" smtClean="0">
                <a:solidFill>
                  <a:schemeClr val="tx2"/>
                </a:solidFill>
              </a:rPr>
              <a:t> </a:t>
            </a:r>
            <a:r>
              <a:rPr lang="hu-HU" sz="2800" b="1" dirty="0" smtClean="0">
                <a:solidFill>
                  <a:schemeClr val="tx2"/>
                </a:solidFill>
              </a:rPr>
              <a:t>egészség-gazdaságtani elemzés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1800" smtClean="0"/>
              <a:t>(két vagy több egészségügyi eljárás összehasonlító gazdasági elemzése)</a:t>
            </a:r>
          </a:p>
        </p:txBody>
      </p:sp>
      <p:sp>
        <p:nvSpPr>
          <p:cNvPr id="17412" name="Text Box 56"/>
          <p:cNvSpPr txBox="1">
            <a:spLocks noChangeArrowheads="1"/>
          </p:cNvSpPr>
          <p:nvPr/>
        </p:nvSpPr>
        <p:spPr bwMode="auto">
          <a:xfrm>
            <a:off x="1358900" y="3273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319622" name="Group 134"/>
          <p:cNvGraphicFramePr>
            <a:graphicFrameLocks noGrp="1"/>
          </p:cNvGraphicFramePr>
          <p:nvPr/>
        </p:nvGraphicFramePr>
        <p:xfrm>
          <a:off x="457200" y="2543175"/>
          <a:ext cx="8229600" cy="3294825"/>
        </p:xfrm>
        <a:graphic>
          <a:graphicData uri="http://schemas.openxmlformats.org/drawingml/2006/table">
            <a:tbl>
              <a:tblPr/>
              <a:tblGrid>
                <a:gridCol w="3257550"/>
                <a:gridCol w="2430463"/>
                <a:gridCol w="2541587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Elemzés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típusa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Eredmény egysége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(egészség-nyereség)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Költségek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egysége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Költség-minimalizás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feltétel szerint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egyforma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Költség-hatékonyság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Természetes biológiai egység (pl. HbA1c)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Költség-hasznosság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minőségi életév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(pl. QALY)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Költség-haszon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Forint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megtérülés kényszere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15370" cy="47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Az ár hatása  a kutatási projekt megtérülésére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7893334" cy="47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>
                <a:solidFill>
                  <a:schemeClr val="tx2"/>
                </a:solidFill>
              </a:rPr>
              <a:t>Mennyi legyen a gyógyszer ára?</a:t>
            </a:r>
            <a:br>
              <a:rPr lang="hu-HU" sz="3200" b="1" dirty="0" smtClean="0">
                <a:solidFill>
                  <a:schemeClr val="tx2"/>
                </a:solidFill>
              </a:rPr>
            </a:br>
            <a:endParaRPr lang="hu-HU" sz="3200" dirty="0" smtClean="0">
              <a:solidFill>
                <a:schemeClr val="tx2"/>
              </a:solidFill>
            </a:endParaRP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/>
              <a:t>A bevezetés előtt álló vényköteles gyógyszerek stratégiai árképzése kiemelt fontosságú </a:t>
            </a:r>
            <a:r>
              <a:rPr lang="hu-HU" sz="2400" b="1" dirty="0" smtClean="0"/>
              <a:t>tényező </a:t>
            </a:r>
            <a:r>
              <a:rPr lang="hu-HU" sz="2400" b="1" dirty="0" smtClean="0"/>
              <a:t>egy gyógyszer piaci sikerében és a gyógyszerkiadások emelkedésében. </a:t>
            </a:r>
          </a:p>
          <a:p>
            <a:pPr>
              <a:buFont typeface="Arial" charset="0"/>
              <a:buNone/>
            </a:pPr>
            <a:r>
              <a:rPr lang="hu-HU" sz="2400" b="1" dirty="0" smtClean="0"/>
              <a:t>	A stratégiai árképzés hosszú évekkel a bevezetés előtt kezdődik.</a:t>
            </a:r>
          </a:p>
          <a:p>
            <a:r>
              <a:rPr lang="hu-HU" sz="2400" b="1" dirty="0" smtClean="0"/>
              <a:t>A termék bevezetése után a stratégiai árképzést felváltja egy operatív ármenedzsment, mely során a finanszírozóval történ alkufolyamatban a vényköteles gyógyszerek árát a gyártók vagy forgalmazók időként csökkenthetik.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Stratégiai árképzés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01" r="7192" b="911"/>
          <a:stretch>
            <a:fillRect/>
          </a:stretch>
        </p:blipFill>
        <p:spPr bwMode="auto">
          <a:xfrm>
            <a:off x="714348" y="2500306"/>
            <a:ext cx="7143800" cy="32861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Stratégiai árképzés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130" t="4174" r="5087" b="24861"/>
          <a:stretch>
            <a:fillRect/>
          </a:stretch>
        </p:blipFill>
        <p:spPr bwMode="auto">
          <a:xfrm>
            <a:off x="857224" y="1571612"/>
            <a:ext cx="75009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42910" y="535782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Komparátor ára</a:t>
            </a:r>
            <a:endParaRPr lang="en-GB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000232" y="535782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Megtakarítás (kórházi </a:t>
            </a:r>
            <a:r>
              <a:rPr lang="hu-HU" sz="1600" dirty="0" err="1" smtClean="0"/>
              <a:t>ktg</a:t>
            </a:r>
            <a:r>
              <a:rPr lang="hu-HU" sz="1600" dirty="0" smtClean="0"/>
              <a:t>.)</a:t>
            </a:r>
            <a:endParaRPr lang="en-GB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00430" y="542926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QoL</a:t>
            </a:r>
            <a:r>
              <a:rPr lang="hu-HU" sz="1600" dirty="0" smtClean="0"/>
              <a:t>/ hasznosság</a:t>
            </a:r>
            <a:endParaRPr lang="en-GB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86314" y="542926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Kevesebb táppénz</a:t>
            </a:r>
            <a:endParaRPr lang="en-GB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072198" y="528638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Alkalmazásból </a:t>
            </a:r>
            <a:r>
              <a:rPr lang="hu-HU" sz="1600" dirty="0" smtClean="0"/>
              <a:t>származó</a:t>
            </a:r>
            <a:r>
              <a:rPr lang="hu-HU" sz="1600" dirty="0" smtClean="0"/>
              <a:t> előnyök </a:t>
            </a:r>
            <a:r>
              <a:rPr lang="hu-HU" sz="1600" dirty="0" smtClean="0"/>
              <a:t>(</a:t>
            </a:r>
            <a:r>
              <a:rPr lang="hu-HU" sz="1600" dirty="0" err="1" smtClean="0"/>
              <a:t>adherencia</a:t>
            </a:r>
            <a:r>
              <a:rPr lang="hu-HU" sz="1600" dirty="0" smtClean="0"/>
              <a:t>)</a:t>
            </a:r>
            <a:endParaRPr lang="en-GB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668344" y="530120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Gazdasági érték</a:t>
            </a:r>
            <a:endParaRPr lang="en-GB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214546" y="635795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HOZZÁADOTT ÉRTÉK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</a:rPr>
              <a:t>Az erőforrások szűkössége: egészség-gazdaságtan</a:t>
            </a:r>
            <a:endParaRPr lang="hu-HU" sz="2800" dirty="0" smtClean="0">
              <a:solidFill>
                <a:schemeClr val="tx2"/>
              </a:solidFill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1675"/>
          </a:xfrm>
        </p:spPr>
        <p:txBody>
          <a:bodyPr anchor="ctr">
            <a:normAutofit/>
          </a:bodyPr>
          <a:lstStyle/>
          <a:p>
            <a:r>
              <a:rPr lang="hu-HU" sz="2000" b="1" dirty="0" smtClean="0"/>
              <a:t>A GDP arányos egészségügyi kiadások ↑</a:t>
            </a:r>
          </a:p>
          <a:p>
            <a:pPr lvl="1"/>
            <a:r>
              <a:rPr lang="hu-HU" sz="1600" b="1" dirty="0" smtClean="0"/>
              <a:t>Elöregedő társadalom</a:t>
            </a:r>
          </a:p>
          <a:p>
            <a:pPr lvl="1"/>
            <a:r>
              <a:rPr lang="hu-HU" sz="1600" b="1" dirty="0" smtClean="0"/>
              <a:t>Krónikus, ”life </a:t>
            </a:r>
            <a:r>
              <a:rPr lang="hu-HU" sz="1600" b="1" dirty="0" err="1" smtClean="0"/>
              <a:t>style</a:t>
            </a:r>
            <a:r>
              <a:rPr lang="hu-HU" sz="1600" b="1" dirty="0" smtClean="0"/>
              <a:t>” betegségek ↑</a:t>
            </a:r>
          </a:p>
          <a:p>
            <a:pPr lvl="1"/>
            <a:r>
              <a:rPr lang="hu-HU" sz="1600" b="1" dirty="0" smtClean="0"/>
              <a:t>Javuló diagnosztika</a:t>
            </a:r>
          </a:p>
          <a:p>
            <a:pPr lvl="1"/>
            <a:endParaRPr lang="hu-HU" sz="1600" b="1" dirty="0" smtClean="0"/>
          </a:p>
          <a:p>
            <a:pPr eaLnBrk="1" hangingPunct="1"/>
            <a:r>
              <a:rPr lang="hu-HU" sz="2000" b="1" dirty="0" smtClean="0"/>
              <a:t>Lakossági igények ↔ tényleges egészségügyi lehetőségek</a:t>
            </a:r>
          </a:p>
          <a:p>
            <a:pPr eaLnBrk="1" hangingPunct="1">
              <a:buFont typeface="Arial" charset="0"/>
              <a:buNone/>
            </a:pPr>
            <a:endParaRPr lang="hu-HU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71538" y="3500438"/>
            <a:ext cx="6818332" cy="28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EU hatása: szűkülő ársáv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615004" cy="44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6588224" y="177281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Referencia árazás</a:t>
            </a:r>
          </a:p>
          <a:p>
            <a:endParaRPr lang="hu-HU" sz="2000" dirty="0" smtClean="0"/>
          </a:p>
          <a:p>
            <a:r>
              <a:rPr lang="hu-HU" sz="2000" dirty="0" smtClean="0"/>
              <a:t>Paralel import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Termék ára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170" name="AutoShape 2" descr="data:image/jpeg;base64,/9j/4AAQSkZJRgABAQAAAQABAAD/2wCEAAkGBhQQERUUEhQRFRUUFBUUFBQVFRQVFBUVFBUVFBQUFBUYHCceGBkkGhUUHy8gIycpLCwsFR4xNTAqNSYrLCkBCQoKDgwOFw8PGiofHSAqKikpLywsLCksNCksLCksKS0pLCopLCwpKSwsLCwsKSwtKSwsKSksKSkpLCwpLCksKf/AABEIAMIBBAMBIgACEQEDEQH/xAAcAAACAgMBAQAAAAAAAAAAAAAABQQGAQMHAgj/xABDEAABAwICBgcFBwMDAgcAAAABAAIDBBESIQUGMUFRYQcTInGBkaEyQmKxwRQjUnKCktEzsuFDU8IV8SRjc4Oi0vD/xAAZAQEBAQEBAQAAAAAAAAAAAAAAAQIEAwX/xAAnEQEAAgICAQMDBQEAAAAAAAAAAQIDERIhMQQTQRQiUlFhcZGxMv/aAAwDAQACEQMRAD8A7ihCEAhCEAhCEAhCEAhCEAhCEAhChaU0zDSsxzyMjbxcbX5AbSe5SZiO5E1F1zXS3TRE0kU8L5PjkPVt8GgFx8bKuVHTDWu9kU7OQY5x83OXPb1WOPldO23RdcQh6Xq5pz6h3Ixkf2uCf6K6amkgVMBbxfE7EP2OsfUqV9Vjk4y6ghLtD6wQVbcUEjXjeB7TfzNOY8QmK6YmJ7hAhCFQLxJJhF17UKtkztwQYdWFZbWqE5y8l6Bo2rG9bmvB2JIZFt0RVl0j27g0HxuQgcIQhAIQhAIQhAIQhAIQtVTOI2Oeb2a0uNhc2aLmw45INqFUdG9JtHMbFz4idnWts0/qBIHjZWuOUOAIIIOYIIII5ELFb1v/AMyPaELDti2MoVWf0hU8TZBOHxSxGz4SLvJOzqyMng7b8Fv1f15pq12CNzmv3MkAa4/lsSD4G68ozUmdbFiWCUXXP+krX00oNNTu++cLyPH+k07LfGfQZ8Fcl4pG5G3XjpLZSF0NPhknGTic44j8Vvad8PmufUGr1bpZ/XSOdhO2aUnDbhG0bRyaLJ1qV0fh4bUVbSQe0yF2++eOXkfw773PBXLTustPQtHWuzt2ImWLyNmTdgbzNguThOSOeWdR+jRRovowpYv6uOZ3xEsZ+xp+ZKfQat0rMm09OP8A22H1IXOdK9KdRJcQNZC3jbHJ4k9kHuCRSa5Vrjc1M/g7CPJtgs+/hr1WpqXY6jVWkkFnU1Oe6NrT5tsVWtL9FEDwTTvdE7c115I//sPMqmUfSFXRH+sZBwla1487YvVXjVzpNhqCGTgQyHIOveJx2bTmw8jlzWoyYMvUxo1Lnldo6q0bMMWOJ49iRh7Lh8Lxk4cvMLpOofSX9qe2nqR98cmSNHZksLnE0ey6w27O5WPSmjo6iJ0crQ5rvAg7i07jzUfVPU2LRzDhu+R/tSuAxYb5MHAAWvbafBapgvjv9k/aTKz9YOK9JbUuFjfgkmjNdIvtLaS5Lr4AdpBAJAJ37Cu1lbCUplkub8Uxqn2Ye63nklD3IAuXglYusEoNc0lgveqgxOlfxLWDwuT8woOkpsLSnurdL1dOy+13bPe7MelkDRCEIBCEIBCEIBCEIBJNaNLT00WOCn68C5eMYaWtA22sS7fs4J2sObdZtG40PmmtnxyOe0dWHOLgwXLWhxvhadtgmer+uFTQm8bsTL9qMm7D4e6eYsV0vTPRVBMS6FzoSfdsHx+DbgjwKp9d0bSxPLQ+J1t4L2nMX4c+K+TODNSdxH9N7hf9WteY69pwdl7QMUZ9pvPm3mp+mdMvggfIxhkc1twwb8wL5Z2G024LnOhtQ5mStk65sbmm4cy7nd24EcQVahWVkP8AUjjqG/ihOCTvLHZE9y663y8fviY/dNOZaw6wSVsnWShl7BoDRhAAJNgd5uTtS2B5Y4OaSC0ggjJ7SMwR/hdPn/6dVutKwRynaHh0El+ZyBPfdex0a0Zje8vnaGgm4c1wAte47N+K459Pe3cTErtMi6QA3RX2p9jKCYg3c+YZA24W7Z5XVK1D1edWTOq6m72h5Pa/1Zb3JPFrb7ONhuKT6RY2WUUkDpZGB56o9nOR4GMhoy921zwXQKTWKnpKQhocw08YHUPGGQuyAy34nHNw4kr2peL2j3PEf6j1rprmKJuBlnTvF2g5hjf9x/HkN/cFzLR2iqjSMxwB0jybySONmtvve7d3eQXvR9FNpOrsTd8hL5H27LGi13dwFgB3Bdep4KfR1Na4jiZm5x9px2XO9zz/ANlYifUW5W6rC+Ff0R0WQRgGdz5nbwCWRjlYdo+JT0amUQFvssPiCT5k3VG030qSvJbTNEbNz3AOkPOx7Le7PvSJuvNcDf7TJ3dgjyw2V93BTqK7O3QdKdGFLKD1WKB24tJczxY76ELm2sGrU1E/DKMjfA8XLHjfY7jxac/mrnq30pFzgysDQDkJmiwH/qM2W5jyV20xouOrhdHILtcMiLXB917DxG3uyVnFjzV3j6k7I+id88tMTMbxMdhgJviy9oX3sB2c7jcnusWnBTguJyG1Gqkf2amjgNrxtwkjYXZlx8SbqVpTQNPVtIlaTfg5zfkV146zWkQwrLNeIZW9lwv371K1WqaeeqDjEw1DIyGzD2hGDYAi+3tWB22ySLTvQnGS6SjmfG854Hm8ZP5mgFuzbmmPRJoqekbUQ1MLo3h7XNkcAcbXAgtEgycAW3Av76vKd6mBdtLS4Y78wkn2kJ5pikMsL2t9q12/mGY/jxXPodIP3tcDmCLHIjIr0FmEqyZElZpEjaHDwK8T6wxsaSXDuuLnlZBvqR100cQ95wvybtcfIFXtjbAAblTtRacyufUuGRuyP/kR6DzVzQCEIQCEIQCEIQCEIQCEIQYVc0+20ve0Hyy/hWRVDW3T9Ox7WmVuNtw5ou4gGxF7DLuWbWivkFNJYqa9yrVPp+Fx7Mjb8CbH1snAqwWgpW8W8SPdZEyRtpGteODgD5X2JJPo408c0lJNJCY43SlmIuic1ntDC69t1lOmq1W9atLYaacD/UYI/wB0jL+gK8s1a8ZtMLBNqOCah9S2GWbADjDSzE10tyXNBtiyDhYcVJ1/0917omxMcMAJkxswvDjYBhBzsAL8O0nvRfSYaMu/3JXnwaAwfIqi6xzuqNIygE3dOIm9zSIh8l8+1Zrijvy0uGqFPJRwic0+Jk7Q95jv10bRcNuw+00jtWHFVrXjWV1XPhbcQsNohb2ydshG9x2Abh3q5ayaMFDSySQTTxhow9XjxxuxkMyDrlhzJuCqLqrTPkkLo2zuEQD/ALsMe5jr9hwa/wBoXByGaW5V1iFr1Z6MWYBJWYi45iFpwhvKRwzLuQtZWGfUGhe3D1Ab8THPa4c73sfEFVTTuvs4j6phayX35AHMdh3WjeOw479vIpNq3rxUQTs6yWSWNzg2Rr3F2RNi5pObXDbwy2L2i+Gs8NDRrdqm6gkAvjiffq3921jh+IeoVz6MdPGWB0Dzd0Niwnb1biQG/pOXc4Jr0h0YkoJb2vFhkaeBa4A27wXBUHo0mLa4Dc6OQHwAcPVoWePs5414lPh0TSlYIHtJcAJCQLna4C5HlmplHpcHK6q/Smy9G08JmW8WvCqmo9TJNK6N0jy1sZcLm5BDmAZnvK65y6ycE07VDVX3qQJ1zer0w6jAdJJZpcG3N9pBIvwGRzT2h08XAbwc7jeNy99otZmCjSSg7gokVXiC9KjEzGncFVqrVKCSYOkDg0uGLCbHbxVneoU6C0UdKyJjWRgNY1oDQNgA2Lel+hJ8UQvtb2fLZ6FMEAhCEAhCEAhCEAhCEAhCEETSJmw/cCIu3iQuA8C0FcL1gJFVNjLQ7rHFwYXPYCTcgO3/ADXeqiMuaQDYkEAjaCRYHwXLJuiyZp7U8NidpEmI87W2+K4fVUtbXGNrClCfmT+k/Up7q3VTuJbE172gdoGwaOHaJyPJW3RnRpA2xme+U8B9230JJ8wnVS5lO0MZG1jN2EWbf+e9eWH0t4nczpralVc849qK36r/ACUDWjRE0VIJKhrWslfHhcH4pB2XuDcNrAHafyhXOWradoVV6Qa9zqUMucLZGOAJvbJ7cuHtLozY5ikzymU32ZanfaRSRCBtP1faLTI6TGbvdfEGi226olE4GtZb+p9pGbs2Y+t3gZ4cS6J0cT4qCP4HyNPg8u+q5tptpp6+W22Ooc8d2PrG+lvNcuSmqUnbUL3rxHUijcZ3QOjD47tjY9rvaAabuOwEjySPo6c90kzYJGREsa52JnW4gHEZZi1sXqugaYoxWUkjG2tLHdh3XID4z5281x3QmlH0VQ2QNN2Etew5Xaey9h4H6gLWasUyVtudfykT0cdI2iZWSiWV3WCRob1obgaHNyDS0E2NrHnc8Ep1R0C+qnYxoOBrg6V+5rQbkX4nYBzXX9G6XgrI7xua8EdpjrYhyew/9l6rNI09FHd7o4mjY0AAk/CwZkr19ikzy5dJsr6RdIiOhe07ZS2No8Q93o35Kn9F9KXVbn7o4nZ83kNHpi8kq1q1mdXTYrFsbOzGzeBvc63vH6WXR9QtXzSU13i0kxD3je0W7DDzAzPNxWIn3c248QviCnpXqLU8TPxy4vBjCPm8JL0XUl5J37msa3xc7F/xUbpG0sJ6ssabthb1f6ybyW8bD9Kt3RxovqqPGRYzOMn6R2WfIn9StZ559x8J8EvSgcMMTfxSk+DWkf8AIKJ0X1xPXREkiMseATsD8QNuVwD4rV0oV2OqbGP9KMX/ADSHEfGwatPRAGuqqguJu5jYmDcbEvcT3Brf3LdZ5Zp0fDrVOwblKLVHjZZSwu1lFkChTphMEvqEDXVt+TxzafQj6J0q9q27tvHw/I/5VhQCEIQCEIQCEIQCEIQCEIQFkj05LaRov7t/Mp4qnrnRdY9tnOaQ3ItPMoNkFZY2KlStbICDmCM1SjUTRe1d4G/Y7/KaaN08DtKCPpOhdC74TsPD4TzVZ1nixwuHK/7c/oukl7JW2IBB3JBpXVUuuYnA/A76O/lZvG6zCq50VaR7M0J3Fsre4jA/1DfNQelDRWCdk4HZlaGuPB8Yt6tt+0rToTQVZRVrXCmncwOLXFrcQdG7I5jLLI/pXQdP6HFVA+KQFt82uw+y8ey76HiCVxVpN8U1nzC77JOjbWATQfZ3Htwjs396K+RH5Sbd1lr121ENQ4z01usOckeQEnxNOwO4g7e/bzwddRT745YnevEbi0jzBXTtXekKGoAbMWwy7O0bRuPFrjkO4+ZWcd63r7eRdOVVFK+F2GRr43Dc4Fp9V7pKOSZ1o2PkcfwguPiR9V33AHgXAcN2QcPDcsktjbnhY3fezWjv2AK/Rx+XRtRtTujvqXNmqrF4ILIhYhh3OedhdwAyHNO9c9aBRQ9kjrngiMb27QZDyG7ifFQNYOkeGEFtPaaTZcX6pve73u4ea5rNNNWTXOKWWRwAA2k7mgbgBu2ABS+SuKvDH5k8tugdDOrKhkQv2iXPdtwsBu9x5/UhdqmlZTwlx7McTL8g1gyA8AAlWp+qzaGLOxlfYyO3ZbGN+Eepz4KsdJmsoJ+yRnYQ6YjjtbH4EgnwWscRgxza3mUc/wBOaSMr5Zn+1I5zrcCTkPAWHgnfR2Ookhe7K7wT3P7J9CEtotWKirLXMjPUh1nSEtAJG0Nvm62zILqeomrVK6SQOiD3x4HtxOLmDFcf0ycIILcjbet+mpMRyn5SVxLFloRHllwJHkbLJXYjROEsqSms+xKakoJerrvvjzYfmFZgqpoF337eYcPS/wBFaggyhCEAhCEAhCEAhCEAhCEAkGnReQDg0fMp+q/pR15XcrD0/wAoFktMCFUtLQFr8TLjjwKudQ+zSq7Vx4igX0ulZW7ie7+FOj1uc32mu/af4WlsFl4kYgtOiNKdc3ENnBSa/SggjL3AlrRd1uG8pPQt6qGN+55cCd2JriBfvHyUj/q7C4RyDKQENJ9l19rb8eSBJrDRUmkYw9rg14sGuHtAEjJzd4z2eSoemNU6ilvjjLmf7jBiYRztm3x9Vbp526MqAydhdTvN4ZgLuZxjkG+24jO3crtozSEczQ6F7Xt4sN7d4GY7iuTJhpln9JWJcJgrHs9h72/lc5v9pWJql0ntvc78zi4+Fyu6z6HgkN3wwuPF0bCfMi620ui4Yj93FE08Wsa0+YF14/R2/JrbkGhtSqmqILWFjP8Acku1v6R7TvALp2rWqUNC3s9uQizpXWxHk0e43kPElMdI6Vip24ppGMHxHM9w2nwCoOsfScXAspAWjYZXDtW/8tvu95z5BaimLB3PcpPZ7rrrq2kaYoiDOR3iIH3nfFwHiVymkgdUzthEga+Uus99zbsucXOttO3xXmnglqZRFCx807/dFyebnuOwcSV2vo/6OGaPYXy4ZamRtpH7WtadsUYPu8TvtwsFmtbZ7creDwr7tKHDHSwxuxtYGNjY29wxuZadhG03vvzVy1J1edSxOdLbrpnBzwDcNAyYwHfa5J5uKa0Og4IHF8UUbHOyLmjO3DkOQU9fRZK6luGQ/EMQ7xkfovBKk6RZ7B5keBH+FGcEGqU5JLVOzTeY5FIp35oJuhD/AOIZ+r+0q3BVDQf9dnef7SrgEAhCEAhCEAhCEAhCEAhCEGCq3VuvI/8AMfTL6KyFVic2kf8AnPzQL9IybkreVYaigxZpdPovhdAtK0vapM1K5m0G3HaFHeUF21bpmyUYY8BzXF4IP5ikmmNTpACIgJYz7pIbI3hYnJ3oVZNWI7UsfMF37nEhNEHNp9Tautpnwy4I7YTE6QXcS037WEm3C/PYqFX6k19E4uMUuX+rCS8d92ZjxAX0MsWXhlwRknc+VidPnRuuVbFl9omHJ9iR+8ErxUa6Vbx2qqW3JwZ/bZfRT6Zrvaa094B+a0t0RCDcRQ349Wy/yXh9LbxyXk+baalmqXfdsmncd7GvkPi7YPEq4aD6H6ucg1Lm00e9rS2ScjhldjO+57l2sMA2Zct3kvS3T0tazuezZPq5qpT6PjwU8Ybf23ntSPPF7zme7YN1k3ssoXX4ZCxdBKXzz48h7O/mgzUT4iLbG534nYo73rzLLbIKO6VBiofkVW5ZrvTbSVUGsJvuVd0W4yOxHeUFi0WcL2O+Ifx9VcQqhExWmklxMaeI9d6DchCEAhCEAhCEAhBWEGULCEGVWNMx4Jj8QDh8j8vVWZL9MaO65mVg9ubSdnNp70CWmrbZFThZwuEhDyCWuBa4ZEHaCpEFQRvQMXwpPpHQeLNnZO8bj/CdxzBw5rw5A8pIgxjWt2NaGjuAAHyW5KNG1djgOw+zyPBNkGULCEGULCEGULCEGULC0Vc2BtxtOQ7yg0Vc+I4RsG0qFNPbIIkkwi29QnvQenvWqSWy8ufZaaWldUvwtuGNt1j+Hwj4j6IKzrHpcOd1QP5u7cFI0I8CyQ6S0UYaqVhucMjrE7S0m7T5EJtowWIQW5mxOdCy3BbwN/NJIHXaFP0XJhkHO489nqgfoXkLKDKFhCDKFhCDJWFkrCAQhYc62ZQZWqWcN2nwUKs0oG7wPmq5pHTtxZvmgia2aWxSAsAGEWvvPI8VE0bpcSHCcncOPcltU/EUoqpzGQW+0CMIG0ncEHRKWexUxxSqMneCDvB2g7wUwhfcIM47G42g3Vkp5cbQ7iL/AMqtEJtoSfIt4ZjuO31+aBmhCEAhCEAhCEAUt0nL2mjgCfPIfVMikWlJPvHcgB6X+qCNLItDnLJK0znJBinpnVD8DMgLY37mjgOLlbKKjbEwMYLAf/rk7zzUXQNKI4WW2uGNx4lwv8rDwTFBz/X7RuGdkoGUjcLvzM2ebSP2pTStXQdZdGfaKdzR7Q7bPzN3eIuPFUGlNwgsmjc22TCOHO470koKjCU/gnDkDeGXEL+a2JdHlmFJjqePmgkIWAVlAIQhBkrCyVhAJBp/TBjdgG2wI533/RPS5K9O6LFRHbIPbmwnj+E8igplXWuccyoEj1mpmwHCQcV7YbEuvwsN6n6P1VknsZndTH+EEGV30Z43PJAifIXuEcbXPe7Yxou4/wADmclcdU9RupcJ6nC6UewwG7Iud/efz2DdxT3Rej4KVuGFrW39o7XOPFzjmT3qb9pHEIK/pyHBMTueA7x2H1HqtNNImWnwHsDhtYf/AInI+tkkZJZAwcttHPge07r2PcclG64EKPJU54Rm45ADaSdiC53RdRo5bAX4D5L11qDfdF1o61HWoN90XWjrVnrEG5Vytfd7z8R9Mvon3WKuSnfxJ+d/qg1ErVMcj3LYtNT7J7igtmj/AOlH+Rn9oUi60RZNA4ADyAH0XvEg2Kl6zaH6l5lYPu3m7vged/5SfI34q4YlhwDgQRcHIg5gjgQgoULlNhqC1bNK6AMN3xXdHtLdrmcbfib6hQ4X3QP6SvvkVPa66rUbrKfS1uHageRykc1Ka66U/b222hbdHVmN5DdgGZ3X3D5oGSFi6EHoryQvSwg0vYo8lGDt+qnWWC1Ajl1eiccRY0u/FbPz2rWdARjY0J9gXkxIEX/SWjYg0VuKd9QvJgQInx5EG5GxVfSnXRmzY5HDcWtJy58F0MwBH2ccAg5lQiZ57ZkjHARuc7z2D1Vq0XTtjza15cdrn3Ljyudg5BWUQo6pAva53BbbFS+qWeqQRACsi6kGNHVINCzdbuqWDEg1Odke4pM4J4Yilc+ipL9nDbmf8IIuBa3Q3LRxc0eqmN0dLva3wd/hbYtHvxAkDLmgYdYjrFqFO5ehTFB7Eiz1i1/ZysdQ5BuEiTaR0ICS+KwdtLNgdzHA+h5Jj1Tl5LH8kFfjbu3jIg5Ed69yNyTSqpHuzw58QfmtRoXn3HeiBEWOJsLq46KoupjDfeObjzP8bFCoNG4XYnNNxs5HinDQg9AIXqyEHpCEIBYQhAIQhBgoshCDyUIQgwvVkIQFkWQhAWRZCEBZFkIQFkWQhAWQhCAsiyEICyLIQg8rICEIPQCLIQgzZCEIBCEIP//Z"/>
          <p:cNvSpPr>
            <a:spLocks noChangeAspect="1" noChangeArrowheads="1"/>
          </p:cNvSpPr>
          <p:nvPr/>
        </p:nvSpPr>
        <p:spPr bwMode="auto">
          <a:xfrm>
            <a:off x="6350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2" name="AutoShape 4" descr="data:image/jpeg;base64,/9j/4AAQSkZJRgABAQAAAQABAAD/2wCEAAkGBhQQERUUEhQRFRUUFBUUFBQVFRQVFBUVFBUVFBQUFBUYHCceGBkkGhUUHy8gIycpLCwsFR4xNTAqNSYrLCkBCQoKDgwOFw8PGiofHSAqKikpLywsLCksNCksLCksKS0pLCopLCwpKSwsLCwsKSwtKSwsKSksKSkpLCwpLCksKf/AABEIAMIBBAMBIgACEQEDEQH/xAAcAAACAgMBAQAAAAAAAAAAAAAABQQGAQMHAgj/xABDEAABAwICBgcFBwMDAgcAAAABAAIDBBESIQUGMUFRYQcTInGBkaEyQmKxwRQjUnKCktEzsuFDU8IV8SRjc4Oi0vD/xAAZAQEBAQEBAQAAAAAAAAAAAAAAAQIEAwX/xAAnEQEAAgICAQMDBQEAAAAAAAAAAQIDERIhMQQTQRQiUlFhcZGxMv/aAAwDAQACEQMRAD8A7ihCEAhCEAhCEAhCEAhCEAhCEAhChaU0zDSsxzyMjbxcbX5AbSe5SZiO5E1F1zXS3TRE0kU8L5PjkPVt8GgFx8bKuVHTDWu9kU7OQY5x83OXPb1WOPldO23RdcQh6Xq5pz6h3Ixkf2uCf6K6amkgVMBbxfE7EP2OsfUqV9Vjk4y6ghLtD6wQVbcUEjXjeB7TfzNOY8QmK6YmJ7hAhCFQLxJJhF17UKtkztwQYdWFZbWqE5y8l6Bo2rG9bmvB2JIZFt0RVl0j27g0HxuQgcIQhAIQhAIQhAIQhAIQtVTOI2Oeb2a0uNhc2aLmw45INqFUdG9JtHMbFz4idnWts0/qBIHjZWuOUOAIIIOYIIII5ELFb1v/AMyPaELDti2MoVWf0hU8TZBOHxSxGz4SLvJOzqyMng7b8Fv1f15pq12CNzmv3MkAa4/lsSD4G68ozUmdbFiWCUXXP+krX00oNNTu++cLyPH+k07LfGfQZ8Fcl4pG5G3XjpLZSF0NPhknGTic44j8Vvad8PmufUGr1bpZ/XSOdhO2aUnDbhG0bRyaLJ1qV0fh4bUVbSQe0yF2++eOXkfw773PBXLTustPQtHWuzt2ImWLyNmTdgbzNguThOSOeWdR+jRRovowpYv6uOZ3xEsZ+xp+ZKfQat0rMm09OP8A22H1IXOdK9KdRJcQNZC3jbHJ4k9kHuCRSa5Vrjc1M/g7CPJtgs+/hr1WpqXY6jVWkkFnU1Oe6NrT5tsVWtL9FEDwTTvdE7c115I//sPMqmUfSFXRH+sZBwla1487YvVXjVzpNhqCGTgQyHIOveJx2bTmw8jlzWoyYMvUxo1Lnldo6q0bMMWOJ49iRh7Lh8Lxk4cvMLpOofSX9qe2nqR98cmSNHZksLnE0ey6w27O5WPSmjo6iJ0crQ5rvAg7i07jzUfVPU2LRzDhu+R/tSuAxYb5MHAAWvbafBapgvjv9k/aTKz9YOK9JbUuFjfgkmjNdIvtLaS5Lr4AdpBAJAJ37Cu1lbCUplkub8Uxqn2Ye63nklD3IAuXglYusEoNc0lgveqgxOlfxLWDwuT8woOkpsLSnurdL1dOy+13bPe7MelkDRCEIBCEIBCEIBCEIBJNaNLT00WOCn68C5eMYaWtA22sS7fs4J2sObdZtG40PmmtnxyOe0dWHOLgwXLWhxvhadtgmer+uFTQm8bsTL9qMm7D4e6eYsV0vTPRVBMS6FzoSfdsHx+DbgjwKp9d0bSxPLQ+J1t4L2nMX4c+K+TODNSdxH9N7hf9WteY69pwdl7QMUZ9pvPm3mp+mdMvggfIxhkc1twwb8wL5Z2G024LnOhtQ5mStk65sbmm4cy7nd24EcQVahWVkP8AUjjqG/ihOCTvLHZE9y663y8fviY/dNOZaw6wSVsnWShl7BoDRhAAJNgd5uTtS2B5Y4OaSC0ggjJ7SMwR/hdPn/6dVutKwRynaHh0El+ZyBPfdex0a0Zje8vnaGgm4c1wAte47N+K459Pe3cTErtMi6QA3RX2p9jKCYg3c+YZA24W7Z5XVK1D1edWTOq6m72h5Pa/1Zb3JPFrb7ONhuKT6RY2WUUkDpZGB56o9nOR4GMhoy921zwXQKTWKnpKQhocw08YHUPGGQuyAy34nHNw4kr2peL2j3PEf6j1rprmKJuBlnTvF2g5hjf9x/HkN/cFzLR2iqjSMxwB0jybySONmtvve7d3eQXvR9FNpOrsTd8hL5H27LGi13dwFgB3Bdep4KfR1Na4jiZm5x9px2XO9zz/ANlYifUW5W6rC+Ff0R0WQRgGdz5nbwCWRjlYdo+JT0amUQFvssPiCT5k3VG030qSvJbTNEbNz3AOkPOx7Le7PvSJuvNcDf7TJ3dgjyw2V93BTqK7O3QdKdGFLKD1WKB24tJczxY76ELm2sGrU1E/DKMjfA8XLHjfY7jxac/mrnq30pFzgysDQDkJmiwH/qM2W5jyV20xouOrhdHILtcMiLXB917DxG3uyVnFjzV3j6k7I+id88tMTMbxMdhgJviy9oX3sB2c7jcnusWnBTguJyG1Gqkf2amjgNrxtwkjYXZlx8SbqVpTQNPVtIlaTfg5zfkV146zWkQwrLNeIZW9lwv371K1WqaeeqDjEw1DIyGzD2hGDYAi+3tWB22ySLTvQnGS6SjmfG854Hm8ZP5mgFuzbmmPRJoqekbUQ1MLo3h7XNkcAcbXAgtEgycAW3Av76vKd6mBdtLS4Y78wkn2kJ5pikMsL2t9q12/mGY/jxXPodIP3tcDmCLHIjIr0FmEqyZElZpEjaHDwK8T6wxsaSXDuuLnlZBvqR100cQ95wvybtcfIFXtjbAAblTtRacyufUuGRuyP/kR6DzVzQCEIQCEIQCEIQCEIQCEIQYVc0+20ve0Hyy/hWRVDW3T9Ox7WmVuNtw5ou4gGxF7DLuWbWivkFNJYqa9yrVPp+Fx7Mjb8CbH1snAqwWgpW8W8SPdZEyRtpGteODgD5X2JJPo408c0lJNJCY43SlmIuic1ntDC69t1lOmq1W9atLYaacD/UYI/wB0jL+gK8s1a8ZtMLBNqOCah9S2GWbADjDSzE10tyXNBtiyDhYcVJ1/0917omxMcMAJkxswvDjYBhBzsAL8O0nvRfSYaMu/3JXnwaAwfIqi6xzuqNIygE3dOIm9zSIh8l8+1Zrijvy0uGqFPJRwic0+Jk7Q95jv10bRcNuw+00jtWHFVrXjWV1XPhbcQsNohb2ydshG9x2Abh3q5ayaMFDSySQTTxhow9XjxxuxkMyDrlhzJuCqLqrTPkkLo2zuEQD/ALsMe5jr9hwa/wBoXByGaW5V1iFr1Z6MWYBJWYi45iFpwhvKRwzLuQtZWGfUGhe3D1Ab8THPa4c73sfEFVTTuvs4j6phayX35AHMdh3WjeOw479vIpNq3rxUQTs6yWSWNzg2Rr3F2RNi5pObXDbwy2L2i+Gs8NDRrdqm6gkAvjiffq3921jh+IeoVz6MdPGWB0Dzd0Niwnb1biQG/pOXc4Jr0h0YkoJb2vFhkaeBa4A27wXBUHo0mLa4Dc6OQHwAcPVoWePs5414lPh0TSlYIHtJcAJCQLna4C5HlmplHpcHK6q/Smy9G08JmW8WvCqmo9TJNK6N0jy1sZcLm5BDmAZnvK65y6ycE07VDVX3qQJ1zer0w6jAdJJZpcG3N9pBIvwGRzT2h08XAbwc7jeNy99otZmCjSSg7gokVXiC9KjEzGncFVqrVKCSYOkDg0uGLCbHbxVneoU6C0UdKyJjWRgNY1oDQNgA2Lel+hJ8UQvtb2fLZ6FMEAhCEAhCEAhCEAhCEAhCEETSJmw/cCIu3iQuA8C0FcL1gJFVNjLQ7rHFwYXPYCTcgO3/ADXeqiMuaQDYkEAjaCRYHwXLJuiyZp7U8NidpEmI87W2+K4fVUtbXGNrClCfmT+k/Up7q3VTuJbE172gdoGwaOHaJyPJW3RnRpA2xme+U8B9230JJ8wnVS5lO0MZG1jN2EWbf+e9eWH0t4nczpralVc849qK36r/ACUDWjRE0VIJKhrWslfHhcH4pB2XuDcNrAHafyhXOWradoVV6Qa9zqUMucLZGOAJvbJ7cuHtLozY5ikzymU32ZanfaRSRCBtP1faLTI6TGbvdfEGi226olE4GtZb+p9pGbs2Y+t3gZ4cS6J0cT4qCP4HyNPg8u+q5tptpp6+W22Ooc8d2PrG+lvNcuSmqUnbUL3rxHUijcZ3QOjD47tjY9rvaAabuOwEjySPo6c90kzYJGREsa52JnW4gHEZZi1sXqugaYoxWUkjG2tLHdh3XID4z5281x3QmlH0VQ2QNN2Etew5Xaey9h4H6gLWasUyVtudfykT0cdI2iZWSiWV3WCRob1obgaHNyDS0E2NrHnc8Ep1R0C+qnYxoOBrg6V+5rQbkX4nYBzXX9G6XgrI7xua8EdpjrYhyew/9l6rNI09FHd7o4mjY0AAk/CwZkr19ikzy5dJsr6RdIiOhe07ZS2No8Q93o35Kn9F9KXVbn7o4nZ83kNHpi8kq1q1mdXTYrFsbOzGzeBvc63vH6WXR9QtXzSU13i0kxD3je0W7DDzAzPNxWIn3c248QviCnpXqLU8TPxy4vBjCPm8JL0XUl5J37msa3xc7F/xUbpG0sJ6ssabthb1f6ybyW8bD9Kt3RxovqqPGRYzOMn6R2WfIn9StZ559x8J8EvSgcMMTfxSk+DWkf8AIKJ0X1xPXREkiMseATsD8QNuVwD4rV0oV2OqbGP9KMX/ADSHEfGwatPRAGuqqguJu5jYmDcbEvcT3Brf3LdZ5Zp0fDrVOwblKLVHjZZSwu1lFkChTphMEvqEDXVt+TxzafQj6J0q9q27tvHw/I/5VhQCEIQCEIQCEIQCEIQCEIQFkj05LaRov7t/Mp4qnrnRdY9tnOaQ3ItPMoNkFZY2KlStbICDmCM1SjUTRe1d4G/Y7/KaaN08DtKCPpOhdC74TsPD4TzVZ1nixwuHK/7c/oukl7JW2IBB3JBpXVUuuYnA/A76O/lZvG6zCq50VaR7M0J3Fsre4jA/1DfNQelDRWCdk4HZlaGuPB8Yt6tt+0rToTQVZRVrXCmncwOLXFrcQdG7I5jLLI/pXQdP6HFVA+KQFt82uw+y8ey76HiCVxVpN8U1nzC77JOjbWATQfZ3Htwjs396K+RH5Sbd1lr121ENQ4z01usOckeQEnxNOwO4g7e/bzwddRT745YnevEbi0jzBXTtXekKGoAbMWwy7O0bRuPFrjkO4+ZWcd63r7eRdOVVFK+F2GRr43Dc4Fp9V7pKOSZ1o2PkcfwguPiR9V33AHgXAcN2QcPDcsktjbnhY3fezWjv2AK/Rx+XRtRtTujvqXNmqrF4ILIhYhh3OedhdwAyHNO9c9aBRQ9kjrngiMb27QZDyG7ifFQNYOkeGEFtPaaTZcX6pve73u4ea5rNNNWTXOKWWRwAA2k7mgbgBu2ABS+SuKvDH5k8tugdDOrKhkQv2iXPdtwsBu9x5/UhdqmlZTwlx7McTL8g1gyA8AAlWp+qzaGLOxlfYyO3ZbGN+Eepz4KsdJmsoJ+yRnYQ6YjjtbH4EgnwWscRgxza3mUc/wBOaSMr5Zn+1I5zrcCTkPAWHgnfR2Ookhe7K7wT3P7J9CEtotWKirLXMjPUh1nSEtAJG0Nvm62zILqeomrVK6SQOiD3x4HtxOLmDFcf0ycIILcjbet+mpMRyn5SVxLFloRHllwJHkbLJXYjROEsqSms+xKakoJerrvvjzYfmFZgqpoF337eYcPS/wBFaggyhCEAhCEAhCEAhCEAhCEAkGnReQDg0fMp+q/pR15XcrD0/wAoFktMCFUtLQFr8TLjjwKudQ+zSq7Vx4igX0ulZW7ie7+FOj1uc32mu/af4WlsFl4kYgtOiNKdc3ENnBSa/SggjL3AlrRd1uG8pPQt6qGN+55cCd2JriBfvHyUj/q7C4RyDKQENJ9l19rb8eSBJrDRUmkYw9rg14sGuHtAEjJzd4z2eSoemNU6ilvjjLmf7jBiYRztm3x9Vbp526MqAydhdTvN4ZgLuZxjkG+24jO3crtozSEczQ6F7Xt4sN7d4GY7iuTJhpln9JWJcJgrHs9h72/lc5v9pWJql0ntvc78zi4+Fyu6z6HgkN3wwuPF0bCfMi620ui4Yj93FE08Wsa0+YF14/R2/JrbkGhtSqmqILWFjP8Acku1v6R7TvALp2rWqUNC3s9uQizpXWxHk0e43kPElMdI6Vip24ppGMHxHM9w2nwCoOsfScXAspAWjYZXDtW/8tvu95z5BaimLB3PcpPZ7rrrq2kaYoiDOR3iIH3nfFwHiVymkgdUzthEga+Uus99zbsucXOttO3xXmnglqZRFCx807/dFyebnuOwcSV2vo/6OGaPYXy4ZamRtpH7WtadsUYPu8TvtwsFmtbZ7creDwr7tKHDHSwxuxtYGNjY29wxuZadhG03vvzVy1J1edSxOdLbrpnBzwDcNAyYwHfa5J5uKa0Og4IHF8UUbHOyLmjO3DkOQU9fRZK6luGQ/EMQ7xkfovBKk6RZ7B5keBH+FGcEGqU5JLVOzTeY5FIp35oJuhD/AOIZ+r+0q3BVDQf9dnef7SrgEAhCEAhCEAhCEAhCEAhCEGCq3VuvI/8AMfTL6KyFVic2kf8AnPzQL9IybkreVYaigxZpdPovhdAtK0vapM1K5m0G3HaFHeUF21bpmyUYY8BzXF4IP5ikmmNTpACIgJYz7pIbI3hYnJ3oVZNWI7UsfMF37nEhNEHNp9Tautpnwy4I7YTE6QXcS037WEm3C/PYqFX6k19E4uMUuX+rCS8d92ZjxAX0MsWXhlwRknc+VidPnRuuVbFl9omHJ9iR+8ErxUa6Vbx2qqW3JwZ/bZfRT6Zrvaa094B+a0t0RCDcRQ349Wy/yXh9LbxyXk+baalmqXfdsmncd7GvkPi7YPEq4aD6H6ucg1Lm00e9rS2ScjhldjO+57l2sMA2Zct3kvS3T0tazuezZPq5qpT6PjwU8Ybf23ntSPPF7zme7YN1k3ssoXX4ZCxdBKXzz48h7O/mgzUT4iLbG534nYo73rzLLbIKO6VBiofkVW5ZrvTbSVUGsJvuVd0W4yOxHeUFi0WcL2O+Ifx9VcQqhExWmklxMaeI9d6DchCEAhCEAhCEAhBWEGULCEGVWNMx4Jj8QDh8j8vVWZL9MaO65mVg9ubSdnNp70CWmrbZFThZwuEhDyCWuBa4ZEHaCpEFQRvQMXwpPpHQeLNnZO8bj/CdxzBw5rw5A8pIgxjWt2NaGjuAAHyW5KNG1djgOw+zyPBNkGULCEGULCEGULCEGULC0Vc2BtxtOQ7yg0Vc+I4RsG0qFNPbIIkkwi29QnvQenvWqSWy8ufZaaWldUvwtuGNt1j+Hwj4j6IKzrHpcOd1QP5u7cFI0I8CyQ6S0UYaqVhucMjrE7S0m7T5EJtowWIQW5mxOdCy3BbwN/NJIHXaFP0XJhkHO489nqgfoXkLKDKFhCDKFhCDJWFkrCAQhYc62ZQZWqWcN2nwUKs0oG7wPmq5pHTtxZvmgia2aWxSAsAGEWvvPI8VE0bpcSHCcncOPcltU/EUoqpzGQW+0CMIG0ncEHRKWexUxxSqMneCDvB2g7wUwhfcIM47G42g3Vkp5cbQ7iL/AMqtEJtoSfIt4ZjuO31+aBmhCEAhCEAhCEAUt0nL2mjgCfPIfVMikWlJPvHcgB6X+qCNLItDnLJK0znJBinpnVD8DMgLY37mjgOLlbKKjbEwMYLAf/rk7zzUXQNKI4WW2uGNx4lwv8rDwTFBz/X7RuGdkoGUjcLvzM2ebSP2pTStXQdZdGfaKdzR7Q7bPzN3eIuPFUGlNwgsmjc22TCOHO470koKjCU/gnDkDeGXEL+a2JdHlmFJjqePmgkIWAVlAIQhBkrCyVhAJBp/TBjdgG2wI533/RPS5K9O6LFRHbIPbmwnj+E8igplXWuccyoEj1mpmwHCQcV7YbEuvwsN6n6P1VknsZndTH+EEGV30Z43PJAifIXuEcbXPe7Yxou4/wADmclcdU9RupcJ6nC6UewwG7Iud/efz2DdxT3Rej4KVuGFrW39o7XOPFzjmT3qb9pHEIK/pyHBMTueA7x2H1HqtNNImWnwHsDhtYf/AInI+tkkZJZAwcttHPge07r2PcclG64EKPJU54Rm45ADaSdiC53RdRo5bAX4D5L11qDfdF1o61HWoN90XWjrVnrEG5Vytfd7z8R9Mvon3WKuSnfxJ+d/qg1ErVMcj3LYtNT7J7igtmj/AOlH+Rn9oUi60RZNA4ADyAH0XvEg2Kl6zaH6l5lYPu3m7vged/5SfI34q4YlhwDgQRcHIg5gjgQgoULlNhqC1bNK6AMN3xXdHtLdrmcbfib6hQ4X3QP6SvvkVPa66rUbrKfS1uHageRykc1Ka66U/b222hbdHVmN5DdgGZ3X3D5oGSFi6EHoryQvSwg0vYo8lGDt+qnWWC1Ajl1eiccRY0u/FbPz2rWdARjY0J9gXkxIEX/SWjYg0VuKd9QvJgQInx5EG5GxVfSnXRmzY5HDcWtJy58F0MwBH2ccAg5lQiZ57ZkjHARuc7z2D1Vq0XTtjza15cdrn3Ljyudg5BWUQo6pAva53BbbFS+qWeqQRACsi6kGNHVINCzdbuqWDEg1Odke4pM4J4Yilc+ipL9nDbmf8IIuBa3Q3LRxc0eqmN0dLva3wd/hbYtHvxAkDLmgYdYjrFqFO5ehTFB7Eiz1i1/ZysdQ5BuEiTaR0ICS+KwdtLNgdzHA+h5Jj1Tl5LH8kFfjbu3jIg5Ed69yNyTSqpHuzw58QfmtRoXn3HeiBEWOJsLq46KoupjDfeObjzP8bFCoNG4XYnNNxs5HinDQg9AIXqyEHpCEIBYQhAIQhBgoshCDyUIQgwvVkIQFkWQhAWRZCEBZFkIQFkWQhAWQhCAsiyEICyLIQg8rICEIPQCLIQgzZCEIBCEIP//Z"/>
          <p:cNvSpPr>
            <a:spLocks noChangeAspect="1" noChangeArrowheads="1"/>
          </p:cNvSpPr>
          <p:nvPr/>
        </p:nvSpPr>
        <p:spPr bwMode="auto">
          <a:xfrm>
            <a:off x="6350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http://teamaltman.com/wp-content/uploads/2011/05/Setting-the-Price-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14620"/>
            <a:ext cx="2578171" cy="192880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357158" y="157161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Új terápiás csoport,</a:t>
            </a:r>
          </a:p>
          <a:p>
            <a:r>
              <a:rPr lang="hu-HU" dirty="0" smtClean="0"/>
              <a:t>Új hatásmechanizmus</a:t>
            </a:r>
            <a:endParaRPr lang="en-GB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4282" y="342900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Költség-hatékonyság</a:t>
            </a:r>
            <a:endParaRPr lang="en-GB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0034" y="550070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K+F, nagy kockázat</a:t>
            </a:r>
            <a:endParaRPr lang="en-GB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214810" y="55007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Indikáció</a:t>
            </a:r>
            <a:endParaRPr lang="en-GB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643438" y="171448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Adherencia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43702" y="257174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Biztonságosság, </a:t>
            </a:r>
            <a:r>
              <a:rPr lang="hu-HU" dirty="0" err="1" smtClean="0"/>
              <a:t>tolerábilitás</a:t>
            </a:r>
            <a:endParaRPr lang="en-GB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43702" y="50006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Jobb hatásosság</a:t>
            </a:r>
            <a:endParaRPr lang="en-GB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572264" y="400050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Ár vs. terápia érték</a:t>
            </a:r>
            <a:endParaRPr lang="en-GB" dirty="0"/>
          </a:p>
        </p:txBody>
      </p:sp>
      <p:cxnSp>
        <p:nvCxnSpPr>
          <p:cNvPr id="16" name="Egyenes összekötő nyíllal 15"/>
          <p:cNvCxnSpPr>
            <a:stCxn id="7" idx="2"/>
          </p:cNvCxnSpPr>
          <p:nvPr/>
        </p:nvCxnSpPr>
        <p:spPr>
          <a:xfrm rot="16200000" flipH="1">
            <a:off x="2091224" y="1734041"/>
            <a:ext cx="639553" cy="160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8" idx="3"/>
            <a:endCxn id="7174" idx="1"/>
          </p:cNvCxnSpPr>
          <p:nvPr/>
        </p:nvCxnSpPr>
        <p:spPr>
          <a:xfrm>
            <a:off x="2357422" y="3613666"/>
            <a:ext cx="714380" cy="65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9" idx="3"/>
          </p:cNvCxnSpPr>
          <p:nvPr/>
        </p:nvCxnSpPr>
        <p:spPr>
          <a:xfrm flipV="1">
            <a:off x="3143240" y="4857760"/>
            <a:ext cx="357190" cy="827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5400000" flipH="1" flipV="1">
            <a:off x="4429124" y="507207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stCxn id="13" idx="1"/>
          </p:cNvCxnSpPr>
          <p:nvPr/>
        </p:nvCxnSpPr>
        <p:spPr>
          <a:xfrm rot="10800000">
            <a:off x="5786446" y="4857760"/>
            <a:ext cx="857256" cy="327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14" idx="1"/>
          </p:cNvCxnSpPr>
          <p:nvPr/>
        </p:nvCxnSpPr>
        <p:spPr>
          <a:xfrm rot="10800000">
            <a:off x="5857884" y="3857628"/>
            <a:ext cx="714380" cy="327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10800000" flipV="1">
            <a:off x="5786446" y="2928934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10800000" flipV="1">
            <a:off x="4572000" y="221455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Köszönöm a figyelmet!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39940" name="Picture 4" descr="http://www.cartoonstock.com/newscartoons/cartoonists/jco/lowres/jcon463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416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tx2"/>
                </a:solidFill>
              </a:rPr>
              <a:t>Egészség-gazdaságtan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642910" y="1214422"/>
            <a:ext cx="7929587" cy="314325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u-HU" dirty="0" smtClean="0"/>
          </a:p>
          <a:p>
            <a:pPr algn="ctr" eaLnBrk="1" hangingPunct="1">
              <a:buFont typeface="Arial" charset="0"/>
              <a:buNone/>
            </a:pPr>
            <a:r>
              <a:rPr lang="hu-HU" dirty="0" smtClean="0"/>
              <a:t>A közgazdasági módszerek alkalmazása az egészségügy területén azért, hogy a szűkösen rendelkezésre álló erőforrások </a:t>
            </a:r>
            <a:r>
              <a:rPr lang="hu-HU" b="1" dirty="0" smtClean="0"/>
              <a:t>optimális allokációját </a:t>
            </a:r>
            <a:r>
              <a:rPr lang="hu-HU" b="1" dirty="0" smtClean="0"/>
              <a:t>elősegítsük</a:t>
            </a:r>
            <a:r>
              <a:rPr lang="hu-HU" b="1" dirty="0" smtClean="0"/>
              <a:t>.</a:t>
            </a:r>
          </a:p>
          <a:p>
            <a:pPr eaLnBrk="1" hangingPunct="1"/>
            <a:endParaRPr lang="hu-HU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7694"/>
            <a:ext cx="29446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Gyógyszer kritériumok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u="sng" dirty="0" smtClean="0"/>
              <a:t>Gyógyszer:</a:t>
            </a:r>
          </a:p>
          <a:p>
            <a:pPr lvl="1"/>
            <a:endParaRPr lang="hu-HU" sz="2400" dirty="0" smtClean="0"/>
          </a:p>
          <a:p>
            <a:pPr lvl="4"/>
            <a:r>
              <a:rPr lang="hu-HU" sz="2400" dirty="0" smtClean="0"/>
              <a:t>Hatásos</a:t>
            </a:r>
          </a:p>
          <a:p>
            <a:pPr lvl="4"/>
            <a:r>
              <a:rPr lang="hu-HU" sz="2400" dirty="0" smtClean="0"/>
              <a:t>Biztonságos</a:t>
            </a:r>
          </a:p>
          <a:p>
            <a:pPr lvl="4"/>
            <a:r>
              <a:rPr lang="hu-HU" sz="2400" dirty="0" smtClean="0"/>
              <a:t>Minőségi</a:t>
            </a:r>
          </a:p>
          <a:p>
            <a:pPr lvl="4"/>
            <a:endParaRPr lang="hu-HU" sz="2400" dirty="0" smtClean="0"/>
          </a:p>
          <a:p>
            <a:pPr lvl="4"/>
            <a:r>
              <a:rPr lang="hu-HU" sz="2400" b="1" dirty="0" smtClean="0"/>
              <a:t>+ Költség-hatékony</a:t>
            </a:r>
          </a:p>
          <a:p>
            <a:pPr lvl="4"/>
            <a:endParaRPr lang="hu-HU" b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8434" name="AutoShape 2" descr="data:image/jpeg;base64,/9j/4AAQSkZJRgABAQAAAQABAAD/2wCEAAkGBhARDxIQEBIQEBAUEBcSEBMQERAQEBYSFRUVFRUSEhYYHCYeGBolGRUSHzAgIycpLCwsFR4xNTAtNSgsLCkBCQoKDgwOGg8PGiwkHCQ1KSoqKTUpLiw0KSkpLy0sLCksKS4pLi8sKSk1LCksLCkpNSwsLCwpLCwsLCkpKSwsKf/AABEIAL4BCgMBIgACEQEDEQH/xAAcAAEAAQUBAQAAAAAAAAAAAAAABQEDBAYHAgj/xAA9EAACAQIDBQUFBQcEAwAAAAAAAQIDEQQFIQYSMUFRByJhcYETMpGhsTNCUmJyFCPB0eHw8VOCosJDc5P/xAAbAQEAAwEBAQEAAAAAAAAAAAAAAQIDBAUGB//EACsRAQACAgEDAgQGAwAAAAAAAAABAgMREgQhMQVBE4Gh4RQiMrHR8UJRkf/aAAwDAQACEQMRAD8A7iAAAAAAAAAAAAAAAAAAAAAAAAAAAAAAAAAAAAAAAAAAAAAAAAAAAAAAAAAAAAAAAAAR+ZZzCjpZzl0jbTzZllzUw15ZJ1C1azadQkAaVi9v5LSFOEf1ScvpYhcftrXnFx9q6aa/8VoNeKfE4LeqYY/Tufl/Om0dPb37OnSkkrvRc2+BHVNpcFGW7LFYaMujr0k/hc+ds2zStKpKNatVrNNq85znfo9W+RGzxOn83Y6vxEz3iHpx6ZjiN2yfT7vqxO+q1RU5H2FbRVp/tGDm5SpU4qpRu77l5bs4L8rbi0uXe6nW7nTWdxt5GSnC01VABLMAAAAAAAAAAAAAAAAAAAAAAAAAAAAt1sTCHvSjHzaRAuA806sZK8WpLqmmviixjcfClG8r35JcWUyZK46za86iExEzOoZJpOaZpKhOdS0JWbfe11vw/voSMtsrS71Ce71jOLl8Gl9SI2lhSxUHUwkk8Rzo1Jqg5/pclbe8tGeH1lsXW8ZxXjdZ8eP3dWOLYt8o8ucZhmdSrUlKK0cm9GlH0Mbcqvi4x+f1KZtg82jJxjgK1LxcZVPnFW+Zg0Ni85xD+zrJPqvZr56m+PpJ140ickMTM1RVR79Rt2V0n4eBgPM8PH3Y7z8rm7Zd2D4uo96tOEL8btzkbZlfYThIWdapOo+i7q+R6NMWoiGv4qYjUQ5jkG2eKwkpyw8o099JNbqekb2XzZ1jYjbfG4n7Wnp13Wk/E2PLez7LqFtzDwbXOS3mT9DCQgrQjGK/KkjeI05L2m07l7pybSbVmXBYEswAAAAAAAAAAAAAAAAAAAAAAAAAAeZysc82826VGTw+Gs6vCc3Z7r6Lx8f8m1bT5r7DC1K6k04Raik1Zylor6a24+hwWtUc5OUndt3ZjP5l4jS/S2lxkKqqwxFaE/ek1OTT6JxfdkvBp8DpOX7USxmHp15Je0X7urFLTfjZ7yXRpp25XscmXN+NvRf1udC7N8jnXweInCW5JV0qf4W1BOUX8Y6nB6h089Rh4R7TttivFLblsUMTSn70d19Y8PgYWc0oU6Mqkd2pyjHg3J8Fb4v0NYzDaWVGo6daEqdROzjUTg35X0l6ETn20KqeySbSW8/XRf35nztPT7xkiLR2et0vDLkisz2ZOH2rzHDzvCvOKv8AZySlS8lCS0XlZ+JtWVdsbVo4vD+c8O/rTm/pL0NGo5pO2tqkfHvf1Rl4H9jqzSqt0I/ea7y9D6HHe1O0Pcz9D0uSu5r/AM+zsmSbXYLGaYetCU7XdOV4VUub3JWbXiromT5XzPF+yrb9Cck4VL05x7sk0+7JdGfRux+evF4GhXnZVZU/3iWnfi3GTS5JuLfqehjvyju+T6zpq4bfkncJsqmUBq4XoAEoAAAAAAAAAAAAAAAAAAAAAAAAAABzztCryeFnT5xqre/TaST+a+JyyromfQmcZBRxMWqiabVt6LtK3R8n6nDtt8oeCrSpqNWcE7xnuJRfrcy46X2gK1TdVv5G5ZD2n08Dg4YbD0XOavKpUm0lKpJ3k0lyWiV+UUc4lKdR66L8K1fqSmAyCtUtaLS8UNG20Zl2lzxS3MTQpVIPk4qVvLoYMdkIYhb2GqSoPiqdS9Sl5LnEmch7OpytKS829Eb9l2y1OjZXv5WS4cupWdR5XrMxO4cjr7PY7C96rh5Sgv8Ay4e9SNurS7yMStjFUg1TcW/vJ6P15pnf6VRQaju6PnwXBu3yIvONjMtxyvVowU27KcP3dS/mv4mfw62ns9OnqOSsanvD5/rKnTV5WlU5K99SVyLbfFYZJRleCfu8OLuzesV2B0t69HEzS6VIqT+KLuC7DYRd6ldzXRKxvWunDnzTklObIbdSxMVvI3mlU3lcg8k2OoYZJQV7E9GNtDRyvYCAQAAAAAAAAAAAAAAAAAAAAAAAAAAAY+Ny+lWju1YRmvzK5kADXo7BYFO6pRXkkZ1DIMNT4QSITbraqeHUaNF2qzV3Li4x4aeLOc4rJsVUbqSjUm3xk25N+p34ehtkpzmdRPhyZerrS3F1qtdTdoNJO0btRW74I8b03+Ferl/BHIVPGUtFUrwS4Lenu/DgZtHbTMIcaqn/AOynCXzsn8zO/peT/GYlevXUnzDqO5PnJekV/G5brxioydSctxRcptvdSitW3ZLlc57HtSxEGlOhSn1cZTpv57yIXaLbrEYtbllSpc4R1v8AqfP+9DyrxGO80tPeHs4+kz5McZK13E94/pu2yfapCvP2FdbtRPd3uG9bS/mdCpzTSa1TPlvLqc44iM3aP7y7d9Ern0XstmdGpRjGFalVlbVQqQlL1Sd0bxaJ8S5cmHJT9VZj5JwAF2IVuUAQrcXKFQK3BQAVAAAAAAAAAAAAAAAAKN21ZUjq1dyd3ZR5cV6v+RS1uKYjbJqY6K6y0vp08DxUzFRV2rK6XHq7GFLEwWm9H0afyR4lXi1a0paW0jLg9OOljL4ktOMJNY6Fru8V+ZWt59PUyEyCV7pqErpWV5KPlwua7mW3scvxX7NVScJpVI21VPe0cL9LpyStpvW4WNKX5dlLRpDdpD3ca1J7rcIyg3wcbKLt6xZh4LOsXSjFU6tKpG2iclfytI3bOcpwmcYeNpuFSN3SqRs5Rb4pr70XpdeByXOstqZbVdKvv2v3ZpSlTkuqfI9vF1UTSKW9nl5en3aZhucds6y+2wsZrqlf6HpbTZdU0q4dwfgkaJQz+k+FSN/PdfzMx4/eXvX+EkbRanmPpLD4M7bNLBZNXbcarpN/iTR4n2e4ep9hiqUuickaRVa/xFfwsWoYxLhPdfnKP1PkrTymZtD9KxxNKxWmSdR29pbdiuzLFR1huzX5WabmuHqYapZ71OrB6NNqSfVNcCSw+fYmC/d1p+Slf6MgM0xVatNykpSk+Lf8ysVjfZbJlvFJi8xPy07Z2T7cTx1CdKu97EUbd/nUpvRSf5k9G+d1zub6fNWyG0by2q5x70pQcZ25XlGX/U6lkPalTrWUtH0Z31ns+TzViLzp0QGFgczhVV0ZpdgFShUAAAKgAAAAAAAAAAAAAAA8VYXi07pNWdm0yIeEipW3Fw952f8AUmiAzWvVovS0o8UpL6NcDHJC9JZSjbh8tBc1PGbbypp3pPTV2blfyVrv0IbHbdYiStC1NPpx+iZlxlfbdc6z2jhYb1R963dgrb8vJcl4/wCDhG2OaSxFf2s/fnJuy4JJJKK8EkkSGc50k3KpNym+CveT/vqQWBy6vi6vdi227K2qivM2x113UtLoHZHj6m84Xbinoddx2WUa8d2tCNRdJJM1fYDYz9kpJz956vzNylNLi0vN2Nts9NKzHshy2rdqnuN/hNbx3YRTV3QxE6fm2jqlbFxjFu6fk0YNWTle7fh4eRS2XitFNuL4zslzGnf2VeNRdHJP6kJj9kM1pK9TDe0iucVf5o+gEunN3fy/kWlTak2rO8XxbTve6SXBL3r8+Bhy37OuMt493zRXpzh9pQrU/K7XzLccxUVuwjK/Wf8AI+k8RgoNNzp0566qailJef3X016X8I+GyWVYtb0aULvku7JPo1yZesVlaeov/t87wb4vVviTez+AqzqxcE7dTtcOyvAJ3UPkiZwOyOGpe7FfBGrktO+8ovZbC1FFXubfFaHilQjFWSsXCVAqUKgACoAAAAAAAAAAAAAAAAAtYnDQqRcJxUovk/quj8S6ANSzHs6pVG3DEYmlflelViv/AKQcv+RD1Ox5S97HYlroo0afzjG50UEahO3PsD2L4Gm7yc6j5uTu35m25bs9hcNH93TjG3O12Shi4qV3a7VummpFp4wRG3mriZNpR93W7vrouBjYhSdlFtN6X5JPjJ+PTzLqR5qVIxTlJqKWrbaSXmzmmZny11pj1Km/FSjG6avacGpdFGz1i7u93wSMXMqrw8d9OLp71mp+8rvjDnP9PHp0Pax1SppQj3f9aqmo/wCyPGfyRew+WxjLfk5Vav8AqVLNr9C4QXkQli4bEe0V41Yv9Mdf+TZeWF/FKb/3OK+COUZ9m9TLs2qU4NqjKSmo8oqaUrLw7yOn5XmCq0Y1OVrt3skTNdESyVhKa+6vVXfxZyHaHamphM3rulJ+z9ot6N9LpJSt6pm9bT7bU6EJQoSU6zVlJawh4/mflp9Dh+YV9+tOV762u9bvm7+dzTHHuraX0lsvn6xNKMr62J05f2Tqfso3vY6ibswA9BClitgAAAAAAAAAAAAAAAAAAAAAAAAABG4qjecpNtW0vpoldtptacVr4EkROY5WqlTeqScoWW7T92Hi5W1nryenAzyeFq+WNLMnPu0I+1a0c292in4yXveUStLLE2pVpe2ktYpq1KP6IcPV3Zkwqxv7OOm6uCi1FLouRcaOdqIWvb4hmrbabXRwtJ0qck8TKNu67+zTWsn49F68OKI2OV9pmPjVzCrNapTcI+O5GMH84swaO09ZU1B1WoJcLr6sgs6q+0q25R0483x/gWMPhU2la+vmdMV7MtpbFZvKfdp3lJ8Zav4dWSmzOxNfETV4yUL63WrNw2J2bpNRcoJ+h1fLsDCnFbsUvQtEIYOzWQRw1JRtrYmwCUKoqeUegAAAAAAAAAAAAAAAAAAAAAAAAAAAFjGYb2kbXcZcYyXFP+K8C+ANOx20FbCy3MRSv+GcNYyXVc/TUw6vaJRS0hJvzkv+pu+LwdOrBwqwjUg+MZJNGlZ12V0al3Qq1qLf3VVm4+l27GU44X5NczrtHryTVNKjB/eVt5LrvPh6JM5pm2fObaptyk33p+fG3V+JveP7FsQ39rOp+qW8ecL2LVb95u3wLRWIRM7cxo0G9Em38zc9k9j6lSanKLtyOjZL2U0aVnKzfjqbpgMmpUlaMUWVR2z+RKlFXXIn0iqQsSAK2AFD0UKgAAAAAAAAAAAAAAAAAAAAAAAAAAAAAAAAUsLFQBSwsVAAAAAAAAAAAAAAAAAAAAAAB//Z"/>
          <p:cNvSpPr>
            <a:spLocks noChangeAspect="1" noChangeArrowheads="1"/>
          </p:cNvSpPr>
          <p:nvPr/>
        </p:nvSpPr>
        <p:spPr bwMode="auto">
          <a:xfrm>
            <a:off x="63500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36" name="AutoShape 4" descr="data:image/jpeg;base64,/9j/4AAQSkZJRgABAQAAAQABAAD/2wCEAAkGBhARDxIQEBIQEBAUEBcSEBMQERAQEBYSFRUVFRUSEhYYHCYeGBolGRUSHzAgIycpLCwsFR4xNTAtNSgsLCkBCQoKDgwOGg8PGiwkHCQ1KSoqKTUpLiw0KSkpLy0sLCksKS4pLi8sKSk1LCksLCkpNSwsLCwpLCwsLCkpKSwsKf/AABEIAL4BCgMBIgACEQEDEQH/xAAcAAEAAQUBAQAAAAAAAAAAAAAABQEDBAYHAgj/xAA9EAACAQIDBQUFBQcEAwAAAAAAAQIDEQQFIQYSMUFRByJhcYETMpGhsTNCUmJyFCPB0eHw8VOCosJDc5P/xAAbAQEAAwEBAQEAAAAAAAAAAAAAAQIDBAUGB//EACsRAQACAgEDAgQGAwAAAAAAAAABAgMREgQhMQVBE4Gh4RQiMrHR8UJRkf/aAAwDAQACEQMRAD8A7iAAAAAAAAAAAAAAAAAAAAAAAAAAAAAAAAAAAAAAAAAAAAAAAAAAAAAAAAAAAAAAAAAR+ZZzCjpZzl0jbTzZllzUw15ZJ1C1azadQkAaVi9v5LSFOEf1ScvpYhcftrXnFx9q6aa/8VoNeKfE4LeqYY/Tufl/Om0dPb37OnSkkrvRc2+BHVNpcFGW7LFYaMujr0k/hc+ds2zStKpKNatVrNNq85znfo9W+RGzxOn83Y6vxEz3iHpx6ZjiN2yfT7vqxO+q1RU5H2FbRVp/tGDm5SpU4qpRu77l5bs4L8rbi0uXe6nW7nTWdxt5GSnC01VABLMAAAAAAAAAAAAAAAAAAAAAAAAAAAAt1sTCHvSjHzaRAuA806sZK8WpLqmmviixjcfClG8r35JcWUyZK46za86iExEzOoZJpOaZpKhOdS0JWbfe11vw/voSMtsrS71Ce71jOLl8Gl9SI2lhSxUHUwkk8Rzo1Jqg5/pclbe8tGeH1lsXW8ZxXjdZ8eP3dWOLYt8o8ucZhmdSrUlKK0cm9GlH0Mbcqvi4x+f1KZtg82jJxjgK1LxcZVPnFW+Zg0Ni85xD+zrJPqvZr56m+PpJ140ickMTM1RVR79Rt2V0n4eBgPM8PH3Y7z8rm7Zd2D4uo96tOEL8btzkbZlfYThIWdapOo+i7q+R6NMWoiGv4qYjUQ5jkG2eKwkpyw8o099JNbqekb2XzZ1jYjbfG4n7Wnp13Wk/E2PLez7LqFtzDwbXOS3mT9DCQgrQjGK/KkjeI05L2m07l7pybSbVmXBYEswAAAAAAAAAAAAAAAAAAAAAAAAAAeZysc82826VGTw+Gs6vCc3Z7r6Lx8f8m1bT5r7DC1K6k04Raik1Zylor6a24+hwWtUc5OUndt3ZjP5l4jS/S2lxkKqqwxFaE/ek1OTT6JxfdkvBp8DpOX7USxmHp15Je0X7urFLTfjZ7yXRpp25XscmXN+NvRf1udC7N8jnXweInCW5JV0qf4W1BOUX8Y6nB6h089Rh4R7TttivFLblsUMTSn70d19Y8PgYWc0oU6Mqkd2pyjHg3J8Fb4v0NYzDaWVGo6daEqdROzjUTg35X0l6ETn20KqeySbSW8/XRf35nztPT7xkiLR2et0vDLkisz2ZOH2rzHDzvCvOKv8AZySlS8lCS0XlZ+JtWVdsbVo4vD+c8O/rTm/pL0NGo5pO2tqkfHvf1Rl4H9jqzSqt0I/ea7y9D6HHe1O0Pcz9D0uSu5r/AM+zsmSbXYLGaYetCU7XdOV4VUub3JWbXiromT5XzPF+yrb9Cck4VL05x7sk0+7JdGfRux+evF4GhXnZVZU/3iWnfi3GTS5JuLfqehjvyju+T6zpq4bfkncJsqmUBq4XoAEoAAAAAAAAAAAAAAAAAAAAAAAAAABzztCryeFnT5xqre/TaST+a+JyyromfQmcZBRxMWqiabVt6LtK3R8n6nDtt8oeCrSpqNWcE7xnuJRfrcy46X2gK1TdVv5G5ZD2n08Dg4YbD0XOavKpUm0lKpJ3k0lyWiV+UUc4lKdR66L8K1fqSmAyCtUtaLS8UNG20Zl2lzxS3MTQpVIPk4qVvLoYMdkIYhb2GqSoPiqdS9Sl5LnEmch7OpytKS829Eb9l2y1OjZXv5WS4cupWdR5XrMxO4cjr7PY7C96rh5Sgv8Ay4e9SNurS7yMStjFUg1TcW/vJ6P15pnf6VRQaju6PnwXBu3yIvONjMtxyvVowU27KcP3dS/mv4mfw62ns9OnqOSsanvD5/rKnTV5WlU5K99SVyLbfFYZJRleCfu8OLuzesV2B0t69HEzS6VIqT+KLuC7DYRd6ldzXRKxvWunDnzTklObIbdSxMVvI3mlU3lcg8k2OoYZJQV7E9GNtDRyvYCAQAAAAAAAAAAAAAAAAAAAAAAAAAAAY+Ny+lWju1YRmvzK5kADXo7BYFO6pRXkkZ1DIMNT4QSITbraqeHUaNF2qzV3Li4x4aeLOc4rJsVUbqSjUm3xk25N+p34ehtkpzmdRPhyZerrS3F1qtdTdoNJO0btRW74I8b03+Ferl/BHIVPGUtFUrwS4Lenu/DgZtHbTMIcaqn/AOynCXzsn8zO/peT/GYlevXUnzDqO5PnJekV/G5brxioydSctxRcptvdSitW3ZLlc57HtSxEGlOhSn1cZTpv57yIXaLbrEYtbllSpc4R1v8AqfP+9DyrxGO80tPeHs4+kz5McZK13E94/pu2yfapCvP2FdbtRPd3uG9bS/mdCpzTSa1TPlvLqc44iM3aP7y7d9Ern0XstmdGpRjGFalVlbVQqQlL1Sd0bxaJ8S5cmHJT9VZj5JwAF2IVuUAQrcXKFQK3BQAVAAAAAAAAAAAAAAAAKN21ZUjq1dyd3ZR5cV6v+RS1uKYjbJqY6K6y0vp08DxUzFRV2rK6XHq7GFLEwWm9H0afyR4lXi1a0paW0jLg9OOljL4ktOMJNY6Fru8V+ZWt59PUyEyCV7pqErpWV5KPlwua7mW3scvxX7NVScJpVI21VPe0cL9LpyStpvW4WNKX5dlLRpDdpD3ca1J7rcIyg3wcbKLt6xZh4LOsXSjFU6tKpG2iclfytI3bOcpwmcYeNpuFSN3SqRs5Rb4pr70XpdeByXOstqZbVdKvv2v3ZpSlTkuqfI9vF1UTSKW9nl5en3aZhucds6y+2wsZrqlf6HpbTZdU0q4dwfgkaJQz+k+FSN/PdfzMx4/eXvX+EkbRanmPpLD4M7bNLBZNXbcarpN/iTR4n2e4ep9hiqUuickaRVa/xFfwsWoYxLhPdfnKP1PkrTymZtD9KxxNKxWmSdR29pbdiuzLFR1huzX5WabmuHqYapZ71OrB6NNqSfVNcCSw+fYmC/d1p+Slf6MgM0xVatNykpSk+Lf8ysVjfZbJlvFJi8xPy07Z2T7cTx1CdKu97EUbd/nUpvRSf5k9G+d1zub6fNWyG0by2q5x70pQcZ25XlGX/U6lkPalTrWUtH0Z31ns+TzViLzp0QGFgczhVV0ZpdgFShUAAAKgAAAAAAAAAAAAAAA8VYXi07pNWdm0yIeEipW3Fw952f8AUmiAzWvVovS0o8UpL6NcDHJC9JZSjbh8tBc1PGbbypp3pPTV2blfyVrv0IbHbdYiStC1NPpx+iZlxlfbdc6z2jhYb1R963dgrb8vJcl4/wCDhG2OaSxFf2s/fnJuy4JJJKK8EkkSGc50k3KpNym+CveT/vqQWBy6vi6vdi227K2qivM2x113UtLoHZHj6m84Xbinoddx2WUa8d2tCNRdJJM1fYDYz9kpJz956vzNylNLi0vN2Nts9NKzHshy2rdqnuN/hNbx3YRTV3QxE6fm2jqlbFxjFu6fk0YNWTle7fh4eRS2XitFNuL4zslzGnf2VeNRdHJP6kJj9kM1pK9TDe0iucVf5o+gEunN3fy/kWlTak2rO8XxbTve6SXBL3r8+Bhy37OuMt493zRXpzh9pQrU/K7XzLccxUVuwjK/Wf8AI+k8RgoNNzp0566qailJef3X016X8I+GyWVYtb0aULvku7JPo1yZesVlaeov/t87wb4vVviTez+AqzqxcE7dTtcOyvAJ3UPkiZwOyOGpe7FfBGrktO+8ovZbC1FFXubfFaHilQjFWSsXCVAqUKgACoAAAAAAAAAAAAAAAAAtYnDQqRcJxUovk/quj8S6ANSzHs6pVG3DEYmlflelViv/AKQcv+RD1Ox5S97HYlroo0afzjG50UEahO3PsD2L4Gm7yc6j5uTu35m25bs9hcNH93TjG3O12Shi4qV3a7VummpFp4wRG3mriZNpR93W7vrouBjYhSdlFtN6X5JPjJ+PTzLqR5qVIxTlJqKWrbaSXmzmmZny11pj1Km/FSjG6avacGpdFGz1i7u93wSMXMqrw8d9OLp71mp+8rvjDnP9PHp0Pax1SppQj3f9aqmo/wCyPGfyRew+WxjLfk5Vav8AqVLNr9C4QXkQli4bEe0V41Yv9Mdf+TZeWF/FKb/3OK+COUZ9m9TLs2qU4NqjKSmo8oqaUrLw7yOn5XmCq0Y1OVrt3skTNdESyVhKa+6vVXfxZyHaHamphM3rulJ+z9ot6N9LpJSt6pm9bT7bU6EJQoSU6zVlJawh4/mflp9Dh+YV9+tOV762u9bvm7+dzTHHuraX0lsvn6xNKMr62J05f2Tqfso3vY6ibswA9BClitgAAAAAAAAAAAAAAAAAAAAAAAAABG4qjecpNtW0vpoldtptacVr4EkROY5WqlTeqScoWW7T92Hi5W1nryenAzyeFq+WNLMnPu0I+1a0c292in4yXveUStLLE2pVpe2ktYpq1KP6IcPV3Zkwqxv7OOm6uCi1FLouRcaOdqIWvb4hmrbabXRwtJ0qck8TKNu67+zTWsn49F68OKI2OV9pmPjVzCrNapTcI+O5GMH84swaO09ZU1B1WoJcLr6sgs6q+0q25R0483x/gWMPhU2la+vmdMV7MtpbFZvKfdp3lJ8Zav4dWSmzOxNfETV4yUL63WrNw2J2bpNRcoJ+h1fLsDCnFbsUvQtEIYOzWQRw1JRtrYmwCUKoqeUegAAAAAAAAAAAAAAAAAAAAAAAAAAAFjGYb2kbXcZcYyXFP+K8C+ANOx20FbCy3MRSv+GcNYyXVc/TUw6vaJRS0hJvzkv+pu+LwdOrBwqwjUg+MZJNGlZ12V0al3Qq1qLf3VVm4+l27GU44X5NczrtHryTVNKjB/eVt5LrvPh6JM5pm2fObaptyk33p+fG3V+JveP7FsQ39rOp+qW8ecL2LVb95u3wLRWIRM7cxo0G9Em38zc9k9j6lSanKLtyOjZL2U0aVnKzfjqbpgMmpUlaMUWVR2z+RKlFXXIn0iqQsSAK2AFD0UKgAAAAAAAAAAAAAAAAAAAAAAAAAAAAAAAAUsLFQBSwsVAAAAAAAAAAAAAAAAAAAAAAB//Z"/>
          <p:cNvSpPr>
            <a:spLocks noChangeAspect="1" noChangeArrowheads="1"/>
          </p:cNvSpPr>
          <p:nvPr/>
        </p:nvSpPr>
        <p:spPr bwMode="auto">
          <a:xfrm>
            <a:off x="63500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438" name="Picture 6" descr="http://myrecyclopedia.ca/assets/images/uploads/Med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312368" cy="23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K+F a gyógyszeriparban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0110"/>
            <a:ext cx="8229600" cy="41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K+F költségek megoszlása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4498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71472" y="6211669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PhRMA</a:t>
            </a:r>
            <a:r>
              <a:rPr lang="en-US" dirty="0"/>
              <a:t>, Annual Membership Survey 2010 (percentages calculated from 2008 data) 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72132" y="171448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Originális kutatás költségei:</a:t>
            </a:r>
          </a:p>
          <a:p>
            <a:r>
              <a:rPr lang="hu-HU" dirty="0" smtClean="0"/>
              <a:t>		~1000 m $</a:t>
            </a:r>
          </a:p>
          <a:p>
            <a:endParaRPr lang="hu-HU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Klinikai vizsgálatok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err="1" smtClean="0"/>
              <a:t>Pre-klinikai</a:t>
            </a:r>
            <a:r>
              <a:rPr lang="hu-HU" b="1" dirty="0" smtClean="0"/>
              <a:t> fejlesztés</a:t>
            </a:r>
          </a:p>
          <a:p>
            <a:r>
              <a:rPr lang="hu-HU" b="1" dirty="0" smtClean="0"/>
              <a:t>Fázis I</a:t>
            </a:r>
            <a:r>
              <a:rPr lang="hu-HU" dirty="0" smtClean="0"/>
              <a:t> (20-80 fő, egészséges): biztonságosság, tolerálhatóság, </a:t>
            </a:r>
            <a:r>
              <a:rPr lang="hu-HU" dirty="0" err="1" smtClean="0"/>
              <a:t>farmakokinetika</a:t>
            </a:r>
            <a:r>
              <a:rPr lang="hu-HU" dirty="0" smtClean="0"/>
              <a:t>, </a:t>
            </a:r>
            <a:r>
              <a:rPr lang="hu-HU" dirty="0" err="1" smtClean="0"/>
              <a:t>farmakodinámia</a:t>
            </a:r>
            <a:endParaRPr lang="hu-HU" dirty="0" smtClean="0"/>
          </a:p>
          <a:p>
            <a:r>
              <a:rPr lang="hu-HU" b="1" dirty="0" smtClean="0"/>
              <a:t>Fázis II </a:t>
            </a:r>
            <a:r>
              <a:rPr lang="hu-HU" dirty="0" smtClean="0"/>
              <a:t>(20-300 fő; go/no go döntés)</a:t>
            </a:r>
          </a:p>
          <a:p>
            <a:pPr lvl="1"/>
            <a:r>
              <a:rPr lang="hu-HU" dirty="0" smtClean="0"/>
              <a:t>Fázis II/A: dozírozás</a:t>
            </a:r>
          </a:p>
          <a:p>
            <a:pPr lvl="1"/>
            <a:r>
              <a:rPr lang="hu-HU" dirty="0" smtClean="0"/>
              <a:t>Fázis II/B: hatásosság</a:t>
            </a:r>
          </a:p>
          <a:p>
            <a:r>
              <a:rPr lang="hu-HU" b="1" dirty="0" smtClean="0"/>
              <a:t>Fázis III </a:t>
            </a:r>
            <a:r>
              <a:rPr lang="hu-HU" dirty="0" smtClean="0"/>
              <a:t>(300-3000 fő): hatásosság egyértelmű bizonyítása (</a:t>
            </a:r>
            <a:r>
              <a:rPr lang="hu-HU" dirty="0" err="1" smtClean="0"/>
              <a:t>efficacy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Fázis IV, post marketing </a:t>
            </a:r>
            <a:r>
              <a:rPr lang="hu-HU" b="1" dirty="0" err="1" smtClean="0"/>
              <a:t>study</a:t>
            </a:r>
            <a:r>
              <a:rPr lang="hu-HU" dirty="0" smtClean="0"/>
              <a:t>: hatékonyság (</a:t>
            </a:r>
            <a:r>
              <a:rPr lang="hu-HU" dirty="0" err="1" smtClean="0"/>
              <a:t>effectiveness</a:t>
            </a:r>
            <a:r>
              <a:rPr lang="hu-HU" dirty="0" smtClean="0"/>
              <a:t>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Termék életciklus - HE</a:t>
            </a:r>
          </a:p>
        </p:txBody>
      </p:sp>
      <p:sp>
        <p:nvSpPr>
          <p:cNvPr id="4" name="Téglalap 3"/>
          <p:cNvSpPr/>
          <p:nvPr/>
        </p:nvSpPr>
        <p:spPr>
          <a:xfrm>
            <a:off x="642938" y="4714875"/>
            <a:ext cx="1428750" cy="5715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Korai szakasz</a:t>
            </a:r>
          </a:p>
        </p:txBody>
      </p:sp>
      <p:sp>
        <p:nvSpPr>
          <p:cNvPr id="5" name="Téglalap 4"/>
          <p:cNvSpPr/>
          <p:nvPr/>
        </p:nvSpPr>
        <p:spPr>
          <a:xfrm>
            <a:off x="2500313" y="3571875"/>
            <a:ext cx="1357312" cy="5715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Fázis III</a:t>
            </a:r>
          </a:p>
        </p:txBody>
      </p:sp>
      <p:sp>
        <p:nvSpPr>
          <p:cNvPr id="6" name="Téglalap 5"/>
          <p:cNvSpPr/>
          <p:nvPr/>
        </p:nvSpPr>
        <p:spPr>
          <a:xfrm>
            <a:off x="4572000" y="2357438"/>
            <a:ext cx="1500188" cy="5715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Regisztráció</a:t>
            </a:r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Bevezetés</a:t>
            </a:r>
          </a:p>
        </p:txBody>
      </p:sp>
      <p:sp>
        <p:nvSpPr>
          <p:cNvPr id="7" name="Téglalap 6"/>
          <p:cNvSpPr/>
          <p:nvPr/>
        </p:nvSpPr>
        <p:spPr>
          <a:xfrm>
            <a:off x="6786578" y="3643314"/>
            <a:ext cx="1857388" cy="64293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Életciklus management</a:t>
            </a:r>
          </a:p>
        </p:txBody>
      </p:sp>
      <p:sp>
        <p:nvSpPr>
          <p:cNvPr id="10250" name="Szövegdoboz 12"/>
          <p:cNvSpPr txBox="1">
            <a:spLocks noChangeArrowheads="1"/>
          </p:cNvSpPr>
          <p:nvPr/>
        </p:nvSpPr>
        <p:spPr bwMode="auto">
          <a:xfrm>
            <a:off x="642910" y="5357826"/>
            <a:ext cx="32159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100" b="1" dirty="0"/>
              <a:t>Közgazdasági profil</a:t>
            </a:r>
          </a:p>
          <a:p>
            <a:pPr>
              <a:buFont typeface="Arial" charset="0"/>
              <a:buChar char="•"/>
            </a:pPr>
            <a:r>
              <a:rPr lang="hu-HU" sz="1100" b="1" dirty="0"/>
              <a:t>Betegség </a:t>
            </a:r>
            <a:r>
              <a:rPr lang="hu-HU" sz="1100" b="1" dirty="0" smtClean="0"/>
              <a:t>költségstruktúrája</a:t>
            </a:r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Adatgyűjtés: irodalom, KOL </a:t>
            </a:r>
            <a:r>
              <a:rPr lang="hu-HU" sz="1100" b="1" dirty="0" err="1" smtClean="0"/>
              <a:t>meetings</a:t>
            </a:r>
            <a:r>
              <a:rPr lang="hu-HU" sz="1100" b="1" dirty="0" smtClean="0"/>
              <a:t>, Delphi panel</a:t>
            </a:r>
            <a:endParaRPr lang="hu-HU" sz="1100" b="1" dirty="0"/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Indokolható </a:t>
            </a:r>
            <a:r>
              <a:rPr lang="hu-HU" sz="1100" b="1" dirty="0"/>
              <a:t>ár</a:t>
            </a:r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Modellezés</a:t>
            </a:r>
          </a:p>
          <a:p>
            <a:pPr>
              <a:buFont typeface="Arial" charset="0"/>
              <a:buChar char="•"/>
            </a:pPr>
            <a:r>
              <a:rPr lang="hu-HU" sz="1100" b="1" dirty="0" err="1" smtClean="0"/>
              <a:t>Target</a:t>
            </a:r>
            <a:r>
              <a:rPr lang="hu-HU" sz="1100" b="1" dirty="0" smtClean="0"/>
              <a:t> </a:t>
            </a:r>
            <a:r>
              <a:rPr lang="hu-HU" sz="1100" b="1" dirty="0" err="1" smtClean="0"/>
              <a:t>product</a:t>
            </a:r>
            <a:r>
              <a:rPr lang="hu-HU" sz="1100" b="1" dirty="0" smtClean="0"/>
              <a:t> </a:t>
            </a:r>
            <a:r>
              <a:rPr lang="hu-HU" sz="1100" b="1" dirty="0" err="1" smtClean="0"/>
              <a:t>profile</a:t>
            </a:r>
            <a:r>
              <a:rPr lang="hu-HU" sz="1100" b="1" dirty="0" smtClean="0"/>
              <a:t> – </a:t>
            </a:r>
            <a:r>
              <a:rPr lang="hu-HU" sz="1100" b="1" dirty="0" err="1" smtClean="0"/>
              <a:t>value</a:t>
            </a:r>
            <a:r>
              <a:rPr lang="hu-HU" sz="1100" b="1" dirty="0" smtClean="0"/>
              <a:t> </a:t>
            </a:r>
            <a:r>
              <a:rPr lang="hu-HU" sz="1100" b="1" dirty="0" err="1" smtClean="0"/>
              <a:t>drivers</a:t>
            </a:r>
            <a:endParaRPr lang="hu-HU" sz="1100" b="1" dirty="0"/>
          </a:p>
          <a:p>
            <a:pPr>
              <a:buFont typeface="Arial" charset="0"/>
              <a:buChar char="•"/>
            </a:pPr>
            <a:endParaRPr lang="hu-HU" dirty="0"/>
          </a:p>
        </p:txBody>
      </p:sp>
      <p:sp>
        <p:nvSpPr>
          <p:cNvPr id="10251" name="Szövegdoboz 13"/>
          <p:cNvSpPr txBox="1">
            <a:spLocks noChangeArrowheads="1"/>
          </p:cNvSpPr>
          <p:nvPr/>
        </p:nvSpPr>
        <p:spPr bwMode="auto">
          <a:xfrm>
            <a:off x="2500298" y="4286256"/>
            <a:ext cx="34398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100" b="1" dirty="0" smtClean="0"/>
              <a:t>Klinikai, gazdasági </a:t>
            </a:r>
            <a:r>
              <a:rPr lang="hu-HU" sz="1100" b="1" dirty="0"/>
              <a:t>és életminőség </a:t>
            </a:r>
            <a:r>
              <a:rPr lang="hu-HU" sz="1100" b="1" dirty="0" smtClean="0"/>
              <a:t>adatok</a:t>
            </a:r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Adatgyűjtés: irodalom, KOL </a:t>
            </a:r>
            <a:r>
              <a:rPr lang="hu-HU" sz="1100" b="1" dirty="0" err="1" smtClean="0"/>
              <a:t>meetings</a:t>
            </a:r>
            <a:r>
              <a:rPr lang="hu-HU" sz="1100" b="1" dirty="0" smtClean="0"/>
              <a:t>, Delphi panel</a:t>
            </a:r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Indokolható ár</a:t>
            </a:r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Modellezés</a:t>
            </a:r>
            <a:endParaRPr lang="hu-HU" sz="1100" b="1" dirty="0" smtClean="0"/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Betegségteher</a:t>
            </a:r>
          </a:p>
          <a:p>
            <a:pPr>
              <a:buFont typeface="Arial" pitchFamily="34" charset="0"/>
              <a:buChar char="•"/>
            </a:pPr>
            <a:r>
              <a:rPr lang="hu-HU" sz="1100" b="1" dirty="0" err="1" smtClean="0"/>
              <a:t>Adherencia</a:t>
            </a:r>
            <a:endParaRPr lang="hu-HU" sz="1100" b="1" dirty="0" smtClean="0"/>
          </a:p>
        </p:txBody>
      </p:sp>
      <p:sp>
        <p:nvSpPr>
          <p:cNvPr id="10252" name="Szövegdoboz 14"/>
          <p:cNvSpPr txBox="1">
            <a:spLocks noChangeArrowheads="1"/>
          </p:cNvSpPr>
          <p:nvPr/>
        </p:nvSpPr>
        <p:spPr bwMode="auto">
          <a:xfrm>
            <a:off x="3929058" y="1500174"/>
            <a:ext cx="391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100" b="1" dirty="0"/>
              <a:t> Fő egészség-gazdaságtani üzenetek,</a:t>
            </a:r>
          </a:p>
          <a:p>
            <a:r>
              <a:rPr lang="hu-HU" sz="1100" b="1" dirty="0"/>
              <a:t>   ártámogatás, költség-hatékonyság igazolása</a:t>
            </a:r>
          </a:p>
          <a:p>
            <a:endParaRPr lang="hu-HU" dirty="0"/>
          </a:p>
        </p:txBody>
      </p:sp>
      <p:sp>
        <p:nvSpPr>
          <p:cNvPr id="10253" name="Szövegdoboz 16"/>
          <p:cNvSpPr txBox="1">
            <a:spLocks noChangeArrowheads="1"/>
          </p:cNvSpPr>
          <p:nvPr/>
        </p:nvSpPr>
        <p:spPr bwMode="auto">
          <a:xfrm>
            <a:off x="6622797" y="4429132"/>
            <a:ext cx="25212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200" b="1" dirty="0"/>
              <a:t> Költség-hatékonysági differenciálás</a:t>
            </a:r>
          </a:p>
          <a:p>
            <a:pPr>
              <a:buFont typeface="Arial" charset="0"/>
              <a:buChar char="•"/>
            </a:pPr>
            <a:r>
              <a:rPr lang="hu-HU" sz="1200" b="1" dirty="0"/>
              <a:t> Új indikációs területek</a:t>
            </a:r>
          </a:p>
          <a:p>
            <a:pPr>
              <a:buFont typeface="Arial" charset="0"/>
              <a:buChar char="•"/>
            </a:pPr>
            <a:r>
              <a:rPr lang="hu-HU" sz="1200" b="1" dirty="0" smtClean="0"/>
              <a:t> </a:t>
            </a:r>
            <a:r>
              <a:rPr lang="hu-HU" sz="1200" b="1" dirty="0" smtClean="0"/>
              <a:t>Modellezés</a:t>
            </a:r>
          </a:p>
          <a:p>
            <a:pPr>
              <a:buFont typeface="Arial" charset="0"/>
              <a:buChar char="•"/>
            </a:pPr>
            <a:r>
              <a:rPr lang="hu-HU" sz="1200" b="1" dirty="0" err="1" smtClean="0"/>
              <a:t>Adherencia</a:t>
            </a:r>
            <a:endParaRPr lang="hu-HU" sz="1200" b="1" dirty="0"/>
          </a:p>
        </p:txBody>
      </p:sp>
      <p:cxnSp>
        <p:nvCxnSpPr>
          <p:cNvPr id="20" name="Alak 19"/>
          <p:cNvCxnSpPr>
            <a:stCxn id="4" idx="0"/>
            <a:endCxn id="5" idx="1"/>
          </p:cNvCxnSpPr>
          <p:nvPr/>
        </p:nvCxnSpPr>
        <p:spPr>
          <a:xfrm rot="5400000" flipH="1" flipV="1">
            <a:off x="1500188" y="3714750"/>
            <a:ext cx="857250" cy="1143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zögletes összekötő 22"/>
          <p:cNvCxnSpPr>
            <a:stCxn id="5" idx="3"/>
            <a:endCxn id="6" idx="1"/>
          </p:cNvCxnSpPr>
          <p:nvPr/>
        </p:nvCxnSpPr>
        <p:spPr>
          <a:xfrm flipV="1">
            <a:off x="3857625" y="2643188"/>
            <a:ext cx="714375" cy="12144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5400000">
            <a:off x="1465241" y="339248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500034" y="2571744"/>
            <a:ext cx="2857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Fázis III vizsgálatok tervezése</a:t>
            </a:r>
            <a:endParaRPr lang="en-GB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00034" y="1714488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100" b="1" dirty="0" smtClean="0"/>
              <a:t>Egészség-gazdaságtani szempontok:</a:t>
            </a:r>
          </a:p>
          <a:p>
            <a:pPr lvl="1">
              <a:buFont typeface="Arial" pitchFamily="34" charset="0"/>
              <a:buChar char="•"/>
            </a:pPr>
            <a:r>
              <a:rPr lang="hu-HU" sz="1100" b="1" dirty="0" smtClean="0"/>
              <a:t>Komparátor</a:t>
            </a:r>
          </a:p>
          <a:p>
            <a:pPr lvl="1">
              <a:buFont typeface="Arial" pitchFamily="34" charset="0"/>
              <a:buChar char="•"/>
            </a:pPr>
            <a:r>
              <a:rPr lang="hu-HU" sz="1100" b="1" dirty="0" smtClean="0"/>
              <a:t>Végpontok</a:t>
            </a:r>
          </a:p>
          <a:p>
            <a:pPr lvl="1">
              <a:buFont typeface="Arial" pitchFamily="34" charset="0"/>
              <a:buChar char="•"/>
            </a:pPr>
            <a:r>
              <a:rPr lang="hu-HU" sz="1100" b="1" dirty="0" smtClean="0"/>
              <a:t>…….. </a:t>
            </a:r>
            <a:endParaRPr lang="en-GB" sz="1100" b="1" dirty="0"/>
          </a:p>
        </p:txBody>
      </p:sp>
      <p:cxnSp>
        <p:nvCxnSpPr>
          <p:cNvPr id="28" name="Egyenes összekötő nyíllal 27"/>
          <p:cNvCxnSpPr>
            <a:stCxn id="6" idx="3"/>
          </p:cNvCxnSpPr>
          <p:nvPr/>
        </p:nvCxnSpPr>
        <p:spPr>
          <a:xfrm flipV="1">
            <a:off x="6072188" y="2643182"/>
            <a:ext cx="1000142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7072330" y="2428868"/>
            <a:ext cx="12144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Fázis IV</a:t>
            </a:r>
            <a:endParaRPr lang="en-GB" dirty="0"/>
          </a:p>
        </p:txBody>
      </p:sp>
      <p:cxnSp>
        <p:nvCxnSpPr>
          <p:cNvPr id="39" name="Szögletes összekötő 38"/>
          <p:cNvCxnSpPr>
            <a:stCxn id="30" idx="3"/>
            <a:endCxn id="7" idx="3"/>
          </p:cNvCxnSpPr>
          <p:nvPr/>
        </p:nvCxnSpPr>
        <p:spPr>
          <a:xfrm>
            <a:off x="8286776" y="2613534"/>
            <a:ext cx="357190" cy="1351249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13"/>
          <p:cNvSpPr txBox="1">
            <a:spLocks noChangeArrowheads="1"/>
          </p:cNvSpPr>
          <p:nvPr/>
        </p:nvSpPr>
        <p:spPr bwMode="auto">
          <a:xfrm>
            <a:off x="6929454" y="1500174"/>
            <a:ext cx="208600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100" b="1" dirty="0" smtClean="0"/>
              <a:t>Klinikai, gazdasági és életminőség adatok – </a:t>
            </a:r>
            <a:r>
              <a:rPr lang="hu-HU" sz="1100" b="1" dirty="0" err="1" smtClean="0"/>
              <a:t>real</a:t>
            </a:r>
            <a:r>
              <a:rPr lang="hu-HU" sz="1100" b="1" dirty="0" smtClean="0"/>
              <a:t> </a:t>
            </a:r>
            <a:r>
              <a:rPr lang="hu-HU" sz="1100" b="1" dirty="0" err="1" smtClean="0"/>
              <a:t>world</a:t>
            </a:r>
            <a:endParaRPr lang="hu-HU" sz="1100" b="1" dirty="0"/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Modellezés</a:t>
            </a:r>
          </a:p>
          <a:p>
            <a:pPr>
              <a:buFont typeface="Arial" charset="0"/>
              <a:buChar char="•"/>
            </a:pPr>
            <a:r>
              <a:rPr lang="hu-HU" sz="1100" b="1" dirty="0" smtClean="0"/>
              <a:t>Betegségteher</a:t>
            </a:r>
          </a:p>
          <a:p>
            <a:pPr>
              <a:buFont typeface="Arial" charset="0"/>
              <a:buChar char="•"/>
            </a:pPr>
            <a:r>
              <a:rPr lang="hu-HU" sz="1100" b="1" dirty="0" err="1" smtClean="0"/>
              <a:t>Adherencia</a:t>
            </a:r>
            <a:endParaRPr lang="hu-HU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Indikáció-választás fontossága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93" r="52254" b="8811"/>
          <a:stretch>
            <a:fillRect/>
          </a:stretch>
        </p:blipFill>
        <p:spPr bwMode="auto">
          <a:xfrm>
            <a:off x="3707904" y="3501008"/>
            <a:ext cx="2520280" cy="28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899592" y="2060848"/>
            <a:ext cx="66967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Indikációk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Más és más a gyógyszer értéke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Árképzés során indikációnkénti értékelés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Regisztráció során az indikációról árképzési szempontok dönthetnek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11760" y="49411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Gazdasági érték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63813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I</a:t>
            </a:r>
            <a:r>
              <a:rPr lang="hu-HU" sz="1400" dirty="0" smtClean="0"/>
              <a:t>ndikációk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593</Words>
  <Application>Microsoft Office PowerPoint</Application>
  <PresentationFormat>Diavetítés a képernyőre (4:3 oldalarány)</PresentationFormat>
  <Paragraphs>179</Paragraphs>
  <Slides>22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Egészség-gazdaságtan egy gyógyszercég szemszögéből</vt:lpstr>
      <vt:lpstr>Az erőforrások szűkössége: egészség-gazdaságtan</vt:lpstr>
      <vt:lpstr> Egészség-gazdaságtan  </vt:lpstr>
      <vt:lpstr>Gyógyszer kritériumok</vt:lpstr>
      <vt:lpstr>K+F a gyógyszeriparban</vt:lpstr>
      <vt:lpstr>K+F költségek megoszlása</vt:lpstr>
      <vt:lpstr>Klinikai vizsgálatok</vt:lpstr>
      <vt:lpstr>Termék életciklus - HE</vt:lpstr>
      <vt:lpstr>Indikáció-választás fontossága</vt:lpstr>
      <vt:lpstr>Termék életciklus</vt:lpstr>
      <vt:lpstr>Adherencia</vt:lpstr>
      <vt:lpstr>Gazdasági értékelés</vt:lpstr>
      <vt:lpstr>Az egészségügyi gazdasági értékelések megkülönböztető jegyei</vt:lpstr>
      <vt:lpstr>Teljeskörű egészség-gazdaságtani elemzés  </vt:lpstr>
      <vt:lpstr>A megtérülés kényszere</vt:lpstr>
      <vt:lpstr>Az ár hatása  a kutatási projekt megtérülésére</vt:lpstr>
      <vt:lpstr> Mennyi legyen a gyógyszer ára? </vt:lpstr>
      <vt:lpstr>Stratégiai árképzés</vt:lpstr>
      <vt:lpstr>Stratégiai árképzés</vt:lpstr>
      <vt:lpstr>EU hatása: szűkülő ársáv</vt:lpstr>
      <vt:lpstr>Termék ára</vt:lpstr>
      <vt:lpstr>Köszönöm a figyelmet!</vt:lpstr>
    </vt:vector>
  </TitlesOfParts>
  <Company>Richter Gedeon Nyrt.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aght</dc:creator>
  <cp:lastModifiedBy>Dr. Ágh Tamás</cp:lastModifiedBy>
  <cp:revision>37</cp:revision>
  <dcterms:created xsi:type="dcterms:W3CDTF">2012-05-08T08:03:57Z</dcterms:created>
  <dcterms:modified xsi:type="dcterms:W3CDTF">2012-05-11T19:05:53Z</dcterms:modified>
</cp:coreProperties>
</file>