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Lst>
  <p:notesMasterIdLst>
    <p:notesMasterId r:id="rId57"/>
  </p:notesMasterIdLst>
  <p:handoutMasterIdLst>
    <p:handoutMasterId r:id="rId58"/>
  </p:handoutMasterIdLst>
  <p:sldIdLst>
    <p:sldId id="301" r:id="rId2"/>
    <p:sldId id="338" r:id="rId3"/>
    <p:sldId id="273" r:id="rId4"/>
    <p:sldId id="347" r:id="rId5"/>
    <p:sldId id="391" r:id="rId6"/>
    <p:sldId id="392" r:id="rId7"/>
    <p:sldId id="393" r:id="rId8"/>
    <p:sldId id="394" r:id="rId9"/>
    <p:sldId id="395" r:id="rId10"/>
    <p:sldId id="396" r:id="rId11"/>
    <p:sldId id="267" r:id="rId12"/>
    <p:sldId id="275" r:id="rId13"/>
    <p:sldId id="397" r:id="rId14"/>
    <p:sldId id="398" r:id="rId15"/>
    <p:sldId id="261" r:id="rId16"/>
    <p:sldId id="348" r:id="rId17"/>
    <p:sldId id="360" r:id="rId18"/>
    <p:sldId id="374" r:id="rId19"/>
    <p:sldId id="361" r:id="rId20"/>
    <p:sldId id="350" r:id="rId21"/>
    <p:sldId id="289" r:id="rId22"/>
    <p:sldId id="349" r:id="rId23"/>
    <p:sldId id="351" r:id="rId24"/>
    <p:sldId id="352" r:id="rId25"/>
    <p:sldId id="358" r:id="rId26"/>
    <p:sldId id="359" r:id="rId27"/>
    <p:sldId id="355" r:id="rId28"/>
    <p:sldId id="366" r:id="rId29"/>
    <p:sldId id="353" r:id="rId30"/>
    <p:sldId id="356" r:id="rId31"/>
    <p:sldId id="362" r:id="rId32"/>
    <p:sldId id="363" r:id="rId33"/>
    <p:sldId id="367" r:id="rId34"/>
    <p:sldId id="369" r:id="rId35"/>
    <p:sldId id="370" r:id="rId36"/>
    <p:sldId id="371" r:id="rId37"/>
    <p:sldId id="372" r:id="rId38"/>
    <p:sldId id="364" r:id="rId39"/>
    <p:sldId id="368" r:id="rId40"/>
    <p:sldId id="399" r:id="rId41"/>
    <p:sldId id="296" r:id="rId42"/>
    <p:sldId id="373" r:id="rId43"/>
    <p:sldId id="375" r:id="rId44"/>
    <p:sldId id="376" r:id="rId45"/>
    <p:sldId id="408" r:id="rId46"/>
    <p:sldId id="400" r:id="rId47"/>
    <p:sldId id="401" r:id="rId48"/>
    <p:sldId id="390" r:id="rId49"/>
    <p:sldId id="407" r:id="rId50"/>
    <p:sldId id="357" r:id="rId51"/>
    <p:sldId id="384" r:id="rId52"/>
    <p:sldId id="402" r:id="rId53"/>
    <p:sldId id="404" r:id="rId54"/>
    <p:sldId id="405" r:id="rId55"/>
    <p:sldId id="354" r:id="rId56"/>
  </p:sldIdLst>
  <p:sldSz cx="9144000" cy="6858000" type="screen4x3"/>
  <p:notesSz cx="6858000" cy="9144000"/>
  <p:defaultTextStyle>
    <a:defPPr>
      <a:defRPr lang="hu-HU"/>
    </a:defPPr>
    <a:lvl1pPr algn="l" rtl="0" fontAlgn="base">
      <a:spcBef>
        <a:spcPct val="0"/>
      </a:spcBef>
      <a:spcAft>
        <a:spcPct val="0"/>
      </a:spcAft>
      <a:defRPr sz="2000" b="1" kern="1200">
        <a:solidFill>
          <a:schemeClr val="tx1"/>
        </a:solidFill>
        <a:latin typeface="Times New Roman" pitchFamily="18" charset="0"/>
        <a:ea typeface="+mn-ea"/>
        <a:cs typeface="+mn-cs"/>
      </a:defRPr>
    </a:lvl1pPr>
    <a:lvl2pPr marL="457200" algn="l" rtl="0" fontAlgn="base">
      <a:spcBef>
        <a:spcPct val="0"/>
      </a:spcBef>
      <a:spcAft>
        <a:spcPct val="0"/>
      </a:spcAft>
      <a:defRPr sz="2000" b="1" kern="1200">
        <a:solidFill>
          <a:schemeClr val="tx1"/>
        </a:solidFill>
        <a:latin typeface="Times New Roman" pitchFamily="18" charset="0"/>
        <a:ea typeface="+mn-ea"/>
        <a:cs typeface="+mn-cs"/>
      </a:defRPr>
    </a:lvl2pPr>
    <a:lvl3pPr marL="914400" algn="l" rtl="0" fontAlgn="base">
      <a:spcBef>
        <a:spcPct val="0"/>
      </a:spcBef>
      <a:spcAft>
        <a:spcPct val="0"/>
      </a:spcAft>
      <a:defRPr sz="2000" b="1" kern="1200">
        <a:solidFill>
          <a:schemeClr val="tx1"/>
        </a:solidFill>
        <a:latin typeface="Times New Roman" pitchFamily="18" charset="0"/>
        <a:ea typeface="+mn-ea"/>
        <a:cs typeface="+mn-cs"/>
      </a:defRPr>
    </a:lvl3pPr>
    <a:lvl4pPr marL="1371600" algn="l" rtl="0" fontAlgn="base">
      <a:spcBef>
        <a:spcPct val="0"/>
      </a:spcBef>
      <a:spcAft>
        <a:spcPct val="0"/>
      </a:spcAft>
      <a:defRPr sz="2000" b="1" kern="1200">
        <a:solidFill>
          <a:schemeClr val="tx1"/>
        </a:solidFill>
        <a:latin typeface="Times New Roman" pitchFamily="18" charset="0"/>
        <a:ea typeface="+mn-ea"/>
        <a:cs typeface="+mn-cs"/>
      </a:defRPr>
    </a:lvl4pPr>
    <a:lvl5pPr marL="1828800" algn="l" rtl="0" fontAlgn="base">
      <a:spcBef>
        <a:spcPct val="0"/>
      </a:spcBef>
      <a:spcAft>
        <a:spcPct val="0"/>
      </a:spcAft>
      <a:defRPr sz="2000" b="1" kern="1200">
        <a:solidFill>
          <a:schemeClr val="tx1"/>
        </a:solidFill>
        <a:latin typeface="Times New Roman" pitchFamily="18" charset="0"/>
        <a:ea typeface="+mn-ea"/>
        <a:cs typeface="+mn-cs"/>
      </a:defRPr>
    </a:lvl5pPr>
    <a:lvl6pPr marL="2286000" algn="l" defTabSz="914400" rtl="0" eaLnBrk="1" latinLnBrk="0" hangingPunct="1">
      <a:defRPr sz="2000" b="1" kern="1200">
        <a:solidFill>
          <a:schemeClr val="tx1"/>
        </a:solidFill>
        <a:latin typeface="Times New Roman" pitchFamily="18" charset="0"/>
        <a:ea typeface="+mn-ea"/>
        <a:cs typeface="+mn-cs"/>
      </a:defRPr>
    </a:lvl6pPr>
    <a:lvl7pPr marL="2743200" algn="l" defTabSz="914400" rtl="0" eaLnBrk="1" latinLnBrk="0" hangingPunct="1">
      <a:defRPr sz="2000" b="1" kern="1200">
        <a:solidFill>
          <a:schemeClr val="tx1"/>
        </a:solidFill>
        <a:latin typeface="Times New Roman" pitchFamily="18" charset="0"/>
        <a:ea typeface="+mn-ea"/>
        <a:cs typeface="+mn-cs"/>
      </a:defRPr>
    </a:lvl7pPr>
    <a:lvl8pPr marL="3200400" algn="l" defTabSz="914400" rtl="0" eaLnBrk="1" latinLnBrk="0" hangingPunct="1">
      <a:defRPr sz="2000" b="1" kern="1200">
        <a:solidFill>
          <a:schemeClr val="tx1"/>
        </a:solidFill>
        <a:latin typeface="Times New Roman" pitchFamily="18" charset="0"/>
        <a:ea typeface="+mn-ea"/>
        <a:cs typeface="+mn-cs"/>
      </a:defRPr>
    </a:lvl8pPr>
    <a:lvl9pPr marL="3657600" algn="l" defTabSz="914400" rtl="0" eaLnBrk="1" latinLnBrk="0" hangingPunct="1">
      <a:defRPr sz="20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FFCC"/>
    <a:srgbClr val="CCFF99"/>
    <a:srgbClr val="000066"/>
    <a:srgbClr val="FFFF99"/>
    <a:srgbClr val="008000"/>
    <a:srgbClr val="99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6190" autoAdjust="0"/>
  </p:normalViewPr>
  <p:slideViewPr>
    <p:cSldViewPr snapToGrid="0">
      <p:cViewPr varScale="1">
        <p:scale>
          <a:sx n="64" d="100"/>
          <a:sy n="64" d="100"/>
        </p:scale>
        <p:origin x="-696" y="-90"/>
      </p:cViewPr>
      <p:guideLst>
        <p:guide orient="horz" pos="2185"/>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slide" Target="slides/slide8.xml"/><Relationship Id="rId1"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image" Target="../media/image42.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20000"/>
              </a:spcBef>
              <a:buClr>
                <a:schemeClr val="bg1"/>
              </a:buClr>
              <a:buFontTx/>
              <a:buChar char="•"/>
              <a:defRPr sz="1200" b="0"/>
            </a:lvl1pPr>
          </a:lstStyle>
          <a:p>
            <a:endParaRPr lang="en-US"/>
          </a:p>
        </p:txBody>
      </p:sp>
      <p:sp>
        <p:nvSpPr>
          <p:cNvPr id="4301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20000"/>
              </a:spcBef>
              <a:buClr>
                <a:schemeClr val="bg1"/>
              </a:buClr>
              <a:buFontTx/>
              <a:buChar char="•"/>
              <a:defRPr sz="1200" b="0"/>
            </a:lvl1pPr>
          </a:lstStyle>
          <a:p>
            <a:endParaRPr lang="en-US"/>
          </a:p>
        </p:txBody>
      </p:sp>
      <p:sp>
        <p:nvSpPr>
          <p:cNvPr id="4301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20000"/>
              </a:spcBef>
              <a:buClr>
                <a:schemeClr val="bg1"/>
              </a:buClr>
              <a:buFontTx/>
              <a:buChar char="•"/>
              <a:defRPr sz="1200" b="0"/>
            </a:lvl1pPr>
          </a:lstStyle>
          <a:p>
            <a:endParaRPr lang="en-US"/>
          </a:p>
        </p:txBody>
      </p:sp>
      <p:sp>
        <p:nvSpPr>
          <p:cNvPr id="4301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20000"/>
              </a:spcBef>
              <a:buClr>
                <a:schemeClr val="bg1"/>
              </a:buClr>
              <a:buFontTx/>
              <a:buChar char="•"/>
              <a:defRPr sz="1200" b="0"/>
            </a:lvl1pPr>
          </a:lstStyle>
          <a:p>
            <a:fld id="{04045C44-CA8D-4B4C-B7F0-85C98CD2FCCF}"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2493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Ro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9968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t>Neural modulation of inflammation; some of the major pathways. Neural modulation can have both proinflammatory (left) and anti-inflammatory (right) effects. In response to noxious stimuli or tissue injury, unmyelinated sensory C fibers release proinflammatory tachykinins such as substance P; substance P induces vasodilation and increases endothelial permeability and inflammatory cell influx. In addition, ligation of the neurokinin-1 receptor (NK-1R) on inflammatory cells leads to further release of substance P and proinflammatory cytokines. The cholinergic anti-inflammatory pathway signals through the efferent vagus nerve and is mediated primarily by nicotinic acetylcholine receptors on tissue macrophages -- the pathway leads to decreased NF-B activation, preservation of HMGB1 nuclear localization and decreased production of proinflammatory cytokines. Activation of the sympathetic nervous system also has predominantly anti-inflammatory effects that are mediated through direct nerve to immune cell interaction or through the adrenal neuro-endocrine axis. Interaction of norepinephrine and epinephrine with ß-adrenergic receptors on immune cells leads to decreased production of proinflammatory cytokines and increased production of anti-inflammatory cytokines. In the very early stages of acute inflammation, catecholamines may also exert some proinflammatory effects through the 2 aderenoreceptor on macrophages. Wang et al. decreased mortality from sepsis in mice, using nicotine to activate the cholinergic anti-inflammatory pathway.</a:t>
            </a:r>
            <a:endParaRPr lang="hu-H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9F091C78-8433-4B75-B6CB-7D9029364D5D}" type="slidenum">
              <a:rPr lang="en-US" sz="1200" b="0"/>
              <a:pPr algn="r" eaLnBrk="0" hangingPunct="0"/>
              <a:t>49</a:t>
            </a:fld>
            <a:endParaRPr lang="en-US" sz="1200" b="0"/>
          </a:p>
        </p:txBody>
      </p:sp>
      <p:sp>
        <p:nvSpPr>
          <p:cNvPr id="233475"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3476"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2275"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hu-H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6307"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hu-H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8355"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a:spcBef>
                <a:spcPct val="50000"/>
              </a:spcBef>
            </a:pPr>
            <a:r>
              <a:rPr lang="hu-HU">
                <a:solidFill>
                  <a:srgbClr val="003399"/>
                </a:solidFill>
              </a:rPr>
              <a:t>J Neuroimmunol. 147:106-108. 2004</a:t>
            </a:r>
          </a:p>
          <a:p>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03779"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07875"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Ro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3107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hu-HU"/>
              <a:t>According to the humoral hypothesis of fever induction, the pyrogenic cytokines IL-1, IL-6, and TNF-α gain access to the hypothalamus via fenestrations in the BBB in the circumventricular organs or via active transport mechanisms mediated by the cells surrounding the hypothalamus. A key feature of the humoral hypothesis is that the pyrogenic cytokines activate the febrile response indirectly, by inducing local endothelial cells or microglial cells to secrete PGE2. The PGE2 then acts via prostaglandin E receptor 3 to initiate a neuronal response that regulates the body temperature. According to the neuronal hypothesis, C5a stimulates PGE2 production in the liver, and signaling to the hypothalamus occurs via a neural pathway mediated by the vagus nerve and the nucleus tractus solitarius.</a:t>
            </a:r>
          </a:p>
          <a:p>
            <a:r>
              <a:rPr lang="fr-FR"/>
              <a:t>J Clin Invest. 2008;118(11):3557–3563. doi:10.1172/JCI36532. </a:t>
            </a:r>
            <a:endParaRPr lang="hu-H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Ro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3414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t>PGE2 release</a:t>
            </a:r>
          </a:p>
          <a:p>
            <a:r>
              <a:rPr lang="en-US"/>
              <a:t>PGE2 release comes from the arachidonic acid pathway. This pathway (as it relates to fever), is mediated by the enzymes phospholipase A2 (PLA2), cyclooxygenase-2 (COX-2), and prostaglandin E2 synthase. These enzymes ultimately mediate the synthesis and release of PGE2.</a:t>
            </a:r>
          </a:p>
          <a:p>
            <a:endParaRPr lang="en-US"/>
          </a:p>
          <a:p>
            <a:r>
              <a:rPr lang="en-US"/>
              <a:t>PGE2 is the ultimate mediator of the febrile response. The set-point temperature of the body will remain elevated until PGE2 is no longer present. PGE2 acts on neurons in the preoptic area (POA) through the prostaglandin E receptor 3 (EP3). EP3-expressing neurons in the POA innervate the dorsomedial hypothalamus (DMH), the rostral raphe pallidus nucleus in the medulla oblongata (rRPa) and the paraventricular nucleus of the hypothalamus (PVN). Fever signals sent to the DMH and rRPa lead to stimulation of the sympathetic output system, which evokes non-shivering thermogenesis to produce body heat and skin vasoconstriction to decrease heat loss from the body surface. It is presumed that the innervation from the POA to the PVN mediates the neuroendocrine effects of fever through the pathway involving pituitary gland and various endocrine organs.</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Ro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4950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t>Lipoprotein lipase (LPL) is a key enzyme in lipid metabolism.</a:t>
            </a:r>
            <a:endParaRPr lang="hu-H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5299"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endParaRPr lang="hu-H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Ro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2016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hu-HU"/>
              <a:t>http://childrenallergyclinic.wordpress.com/2010/04/14/hormonal-functions-of-products-of-the-immune-system/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Ro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1913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hu-HU"/>
              <a:t>http://childrenallergyclinic.wordpress.com/2010/04/14/hormonal-functions-of-products-of-the-immune-system/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r>
              <a:rPr lang="hu-HU"/>
              <a:t>©Fülöp AK 2010</a:t>
            </a:r>
          </a:p>
        </p:txBody>
      </p:sp>
      <p:sp>
        <p:nvSpPr>
          <p:cNvPr id="6" name="Dia számának helye 5"/>
          <p:cNvSpPr>
            <a:spLocks noGrp="1"/>
          </p:cNvSpPr>
          <p:nvPr>
            <p:ph type="sldNum" sz="quarter" idx="12"/>
          </p:nvPr>
        </p:nvSpPr>
        <p:spPr/>
        <p:txBody>
          <a:bodyPr/>
          <a:lstStyle>
            <a:lvl1pPr>
              <a:defRPr/>
            </a:lvl1pPr>
          </a:lstStyle>
          <a:p>
            <a:fld id="{0B2BD288-8ACE-46C1-81CE-A57892FCD3C5}" type="slidenum">
              <a:rPr lang="hu-HU"/>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r>
              <a:rPr lang="hu-HU"/>
              <a:t>©Fülöp AK 2010</a:t>
            </a:r>
          </a:p>
        </p:txBody>
      </p:sp>
      <p:sp>
        <p:nvSpPr>
          <p:cNvPr id="6" name="Dia számának helye 5"/>
          <p:cNvSpPr>
            <a:spLocks noGrp="1"/>
          </p:cNvSpPr>
          <p:nvPr>
            <p:ph type="sldNum" sz="quarter" idx="12"/>
          </p:nvPr>
        </p:nvSpPr>
        <p:spPr/>
        <p:txBody>
          <a:bodyPr/>
          <a:lstStyle>
            <a:lvl1pPr>
              <a:defRPr/>
            </a:lvl1pPr>
          </a:lstStyle>
          <a:p>
            <a:fld id="{2BE5FEA9-EE0F-4144-9E42-E0083C7EB7DA}" type="slidenum">
              <a:rPr lang="hu-HU"/>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r>
              <a:rPr lang="hu-HU"/>
              <a:t>©Fülöp AK 2010</a:t>
            </a:r>
          </a:p>
        </p:txBody>
      </p:sp>
      <p:sp>
        <p:nvSpPr>
          <p:cNvPr id="6" name="Dia számának helye 5"/>
          <p:cNvSpPr>
            <a:spLocks noGrp="1"/>
          </p:cNvSpPr>
          <p:nvPr>
            <p:ph type="sldNum" sz="quarter" idx="12"/>
          </p:nvPr>
        </p:nvSpPr>
        <p:spPr/>
        <p:txBody>
          <a:bodyPr/>
          <a:lstStyle>
            <a:lvl1pPr>
              <a:defRPr/>
            </a:lvl1pPr>
          </a:lstStyle>
          <a:p>
            <a:fld id="{44624A61-8B8C-4099-B708-459D94D8D637}" type="slidenum">
              <a:rPr lang="hu-HU"/>
              <a:pPr/>
              <a:t>‹#›</a:t>
            </a:fld>
            <a:endParaRPr lang="hu-H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Cím és táblázat">
    <p:spTree>
      <p:nvGrpSpPr>
        <p:cNvPr id="1" name=""/>
        <p:cNvGrpSpPr/>
        <p:nvPr/>
      </p:nvGrpSpPr>
      <p:grpSpPr>
        <a:xfrm>
          <a:off x="0" y="0"/>
          <a:ext cx="0" cy="0"/>
          <a:chOff x="0" y="0"/>
          <a:chExt cx="0" cy="0"/>
        </a:xfrm>
      </p:grpSpPr>
      <p:sp>
        <p:nvSpPr>
          <p:cNvPr id="2" name="Cím 1"/>
          <p:cNvSpPr>
            <a:spLocks noGrp="1"/>
          </p:cNvSpPr>
          <p:nvPr>
            <p:ph type="title"/>
          </p:nvPr>
        </p:nvSpPr>
        <p:spPr>
          <a:xfrm>
            <a:off x="685800" y="609600"/>
            <a:ext cx="7772400" cy="1143000"/>
          </a:xfrm>
        </p:spPr>
        <p:txBody>
          <a:bodyPr/>
          <a:lstStyle/>
          <a:p>
            <a:r>
              <a:rPr lang="hu-HU" smtClean="0"/>
              <a:t>Mintacím szerkesztése</a:t>
            </a:r>
            <a:endParaRPr lang="hu-HU"/>
          </a:p>
        </p:txBody>
      </p:sp>
      <p:sp>
        <p:nvSpPr>
          <p:cNvPr id="3" name="Táblázat helye 2"/>
          <p:cNvSpPr>
            <a:spLocks noGrp="1"/>
          </p:cNvSpPr>
          <p:nvPr>
            <p:ph type="tbl" idx="1"/>
          </p:nvPr>
        </p:nvSpPr>
        <p:spPr>
          <a:xfrm>
            <a:off x="685800" y="1981200"/>
            <a:ext cx="7772400" cy="4114800"/>
          </a:xfrm>
        </p:spPr>
        <p:txBody>
          <a:bodyPr/>
          <a:lstStyle/>
          <a:p>
            <a:endParaRPr lang="hu-HU"/>
          </a:p>
        </p:txBody>
      </p:sp>
      <p:sp>
        <p:nvSpPr>
          <p:cNvPr id="4" name="Dátum helye 3"/>
          <p:cNvSpPr>
            <a:spLocks noGrp="1"/>
          </p:cNvSpPr>
          <p:nvPr>
            <p:ph type="dt" sz="half" idx="10"/>
          </p:nvPr>
        </p:nvSpPr>
        <p:spPr>
          <a:xfrm>
            <a:off x="685800" y="6248400"/>
            <a:ext cx="1905000" cy="457200"/>
          </a:xfrm>
        </p:spPr>
        <p:txBody>
          <a:bodyPr/>
          <a:lstStyle>
            <a:lvl1pPr>
              <a:defRPr/>
            </a:lvl1pPr>
          </a:lstStyle>
          <a:p>
            <a:endParaRPr lang="hu-HU"/>
          </a:p>
        </p:txBody>
      </p:sp>
      <p:sp>
        <p:nvSpPr>
          <p:cNvPr id="5" name="Élőláb helye 4"/>
          <p:cNvSpPr>
            <a:spLocks noGrp="1"/>
          </p:cNvSpPr>
          <p:nvPr>
            <p:ph type="ftr" sz="quarter" idx="11"/>
          </p:nvPr>
        </p:nvSpPr>
        <p:spPr>
          <a:xfrm>
            <a:off x="3124200" y="6248400"/>
            <a:ext cx="2895600" cy="457200"/>
          </a:xfrm>
        </p:spPr>
        <p:txBody>
          <a:bodyPr/>
          <a:lstStyle>
            <a:lvl1pPr>
              <a:defRPr/>
            </a:lvl1pPr>
          </a:lstStyle>
          <a:p>
            <a:r>
              <a:rPr lang="hu-HU"/>
              <a:t>©Fülöp AK 2010</a:t>
            </a:r>
          </a:p>
        </p:txBody>
      </p:sp>
      <p:sp>
        <p:nvSpPr>
          <p:cNvPr id="6" name="Dia számának helye 5"/>
          <p:cNvSpPr>
            <a:spLocks noGrp="1"/>
          </p:cNvSpPr>
          <p:nvPr>
            <p:ph type="sldNum" sz="quarter" idx="12"/>
          </p:nvPr>
        </p:nvSpPr>
        <p:spPr>
          <a:xfrm>
            <a:off x="6553200" y="6248400"/>
            <a:ext cx="1905000" cy="457200"/>
          </a:xfrm>
        </p:spPr>
        <p:txBody>
          <a:bodyPr/>
          <a:lstStyle>
            <a:lvl1pPr>
              <a:defRPr/>
            </a:lvl1pPr>
          </a:lstStyle>
          <a:p>
            <a:fld id="{3F2595D4-0FB4-4B18-B253-36E3E28183C6}" type="slidenum">
              <a:rPr lang="hu-HU"/>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r>
              <a:rPr lang="hu-HU"/>
              <a:t>©Fülöp AK 2010</a:t>
            </a:r>
          </a:p>
        </p:txBody>
      </p:sp>
      <p:sp>
        <p:nvSpPr>
          <p:cNvPr id="6" name="Dia számának helye 5"/>
          <p:cNvSpPr>
            <a:spLocks noGrp="1"/>
          </p:cNvSpPr>
          <p:nvPr>
            <p:ph type="sldNum" sz="quarter" idx="12"/>
          </p:nvPr>
        </p:nvSpPr>
        <p:spPr/>
        <p:txBody>
          <a:bodyPr/>
          <a:lstStyle>
            <a:lvl1pPr>
              <a:defRPr/>
            </a:lvl1pPr>
          </a:lstStyle>
          <a:p>
            <a:fld id="{52999B51-AEE3-4343-84D2-6923246FE3DC}" type="slidenum">
              <a:rPr lang="hu-HU"/>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r>
              <a:rPr lang="hu-HU"/>
              <a:t>©Fülöp AK 2010</a:t>
            </a:r>
          </a:p>
        </p:txBody>
      </p:sp>
      <p:sp>
        <p:nvSpPr>
          <p:cNvPr id="6" name="Dia számának helye 5"/>
          <p:cNvSpPr>
            <a:spLocks noGrp="1"/>
          </p:cNvSpPr>
          <p:nvPr>
            <p:ph type="sldNum" sz="quarter" idx="12"/>
          </p:nvPr>
        </p:nvSpPr>
        <p:spPr/>
        <p:txBody>
          <a:bodyPr/>
          <a:lstStyle>
            <a:lvl1pPr>
              <a:defRPr/>
            </a:lvl1pPr>
          </a:lstStyle>
          <a:p>
            <a:fld id="{C5AE10D8-885C-48C9-A778-AF33EA84720C}" type="slidenum">
              <a:rPr lang="hu-HU"/>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endParaRPr lang="hu-HU"/>
          </a:p>
        </p:txBody>
      </p:sp>
      <p:sp>
        <p:nvSpPr>
          <p:cNvPr id="6" name="Élőláb helye 5"/>
          <p:cNvSpPr>
            <a:spLocks noGrp="1"/>
          </p:cNvSpPr>
          <p:nvPr>
            <p:ph type="ftr" sz="quarter" idx="11"/>
          </p:nvPr>
        </p:nvSpPr>
        <p:spPr/>
        <p:txBody>
          <a:bodyPr/>
          <a:lstStyle>
            <a:lvl1pPr>
              <a:defRPr/>
            </a:lvl1pPr>
          </a:lstStyle>
          <a:p>
            <a:r>
              <a:rPr lang="hu-HU"/>
              <a:t>©Fülöp AK 2010</a:t>
            </a:r>
          </a:p>
        </p:txBody>
      </p:sp>
      <p:sp>
        <p:nvSpPr>
          <p:cNvPr id="7" name="Dia számának helye 6"/>
          <p:cNvSpPr>
            <a:spLocks noGrp="1"/>
          </p:cNvSpPr>
          <p:nvPr>
            <p:ph type="sldNum" sz="quarter" idx="12"/>
          </p:nvPr>
        </p:nvSpPr>
        <p:spPr/>
        <p:txBody>
          <a:bodyPr/>
          <a:lstStyle>
            <a:lvl1pPr>
              <a:defRPr/>
            </a:lvl1pPr>
          </a:lstStyle>
          <a:p>
            <a:fld id="{B40E7D6C-21E9-48A8-8BD8-3E1EB073C978}" type="slidenum">
              <a:rPr lang="hu-HU"/>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endParaRPr lang="hu-HU"/>
          </a:p>
        </p:txBody>
      </p:sp>
      <p:sp>
        <p:nvSpPr>
          <p:cNvPr id="8" name="Élőláb helye 7"/>
          <p:cNvSpPr>
            <a:spLocks noGrp="1"/>
          </p:cNvSpPr>
          <p:nvPr>
            <p:ph type="ftr" sz="quarter" idx="11"/>
          </p:nvPr>
        </p:nvSpPr>
        <p:spPr/>
        <p:txBody>
          <a:bodyPr/>
          <a:lstStyle>
            <a:lvl1pPr>
              <a:defRPr/>
            </a:lvl1pPr>
          </a:lstStyle>
          <a:p>
            <a:r>
              <a:rPr lang="hu-HU"/>
              <a:t>©Fülöp AK 2010</a:t>
            </a:r>
          </a:p>
        </p:txBody>
      </p:sp>
      <p:sp>
        <p:nvSpPr>
          <p:cNvPr id="9" name="Dia számának helye 8"/>
          <p:cNvSpPr>
            <a:spLocks noGrp="1"/>
          </p:cNvSpPr>
          <p:nvPr>
            <p:ph type="sldNum" sz="quarter" idx="12"/>
          </p:nvPr>
        </p:nvSpPr>
        <p:spPr/>
        <p:txBody>
          <a:bodyPr/>
          <a:lstStyle>
            <a:lvl1pPr>
              <a:defRPr/>
            </a:lvl1pPr>
          </a:lstStyle>
          <a:p>
            <a:fld id="{C68BA61C-B386-479E-B21F-E263F98B5ACD}" type="slidenum">
              <a:rPr lang="hu-HU"/>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endParaRPr lang="hu-HU"/>
          </a:p>
        </p:txBody>
      </p:sp>
      <p:sp>
        <p:nvSpPr>
          <p:cNvPr id="4" name="Élőláb helye 3"/>
          <p:cNvSpPr>
            <a:spLocks noGrp="1"/>
          </p:cNvSpPr>
          <p:nvPr>
            <p:ph type="ftr" sz="quarter" idx="11"/>
          </p:nvPr>
        </p:nvSpPr>
        <p:spPr/>
        <p:txBody>
          <a:bodyPr/>
          <a:lstStyle>
            <a:lvl1pPr>
              <a:defRPr/>
            </a:lvl1pPr>
          </a:lstStyle>
          <a:p>
            <a:r>
              <a:rPr lang="hu-HU"/>
              <a:t>©Fülöp AK 2010</a:t>
            </a:r>
          </a:p>
        </p:txBody>
      </p:sp>
      <p:sp>
        <p:nvSpPr>
          <p:cNvPr id="5" name="Dia számának helye 4"/>
          <p:cNvSpPr>
            <a:spLocks noGrp="1"/>
          </p:cNvSpPr>
          <p:nvPr>
            <p:ph type="sldNum" sz="quarter" idx="12"/>
          </p:nvPr>
        </p:nvSpPr>
        <p:spPr/>
        <p:txBody>
          <a:bodyPr/>
          <a:lstStyle>
            <a:lvl1pPr>
              <a:defRPr/>
            </a:lvl1pPr>
          </a:lstStyle>
          <a:p>
            <a:fld id="{861AD4F0-A551-4D77-BFA8-4CA96079CD03}" type="slidenum">
              <a:rPr lang="hu-HU"/>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hu-HU"/>
          </a:p>
        </p:txBody>
      </p:sp>
      <p:sp>
        <p:nvSpPr>
          <p:cNvPr id="3" name="Élőláb helye 2"/>
          <p:cNvSpPr>
            <a:spLocks noGrp="1"/>
          </p:cNvSpPr>
          <p:nvPr>
            <p:ph type="ftr" sz="quarter" idx="11"/>
          </p:nvPr>
        </p:nvSpPr>
        <p:spPr/>
        <p:txBody>
          <a:bodyPr/>
          <a:lstStyle>
            <a:lvl1pPr>
              <a:defRPr/>
            </a:lvl1pPr>
          </a:lstStyle>
          <a:p>
            <a:r>
              <a:rPr lang="hu-HU"/>
              <a:t>©Fülöp AK 2010</a:t>
            </a:r>
          </a:p>
        </p:txBody>
      </p:sp>
      <p:sp>
        <p:nvSpPr>
          <p:cNvPr id="4" name="Dia számának helye 3"/>
          <p:cNvSpPr>
            <a:spLocks noGrp="1"/>
          </p:cNvSpPr>
          <p:nvPr>
            <p:ph type="sldNum" sz="quarter" idx="12"/>
          </p:nvPr>
        </p:nvSpPr>
        <p:spPr/>
        <p:txBody>
          <a:bodyPr/>
          <a:lstStyle>
            <a:lvl1pPr>
              <a:defRPr/>
            </a:lvl1pPr>
          </a:lstStyle>
          <a:p>
            <a:fld id="{01DF6794-6A6D-4044-AFFC-190CCB6C903E}" type="slidenum">
              <a:rPr lang="hu-HU"/>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p>
        </p:txBody>
      </p:sp>
      <p:sp>
        <p:nvSpPr>
          <p:cNvPr id="6" name="Élőláb helye 5"/>
          <p:cNvSpPr>
            <a:spLocks noGrp="1"/>
          </p:cNvSpPr>
          <p:nvPr>
            <p:ph type="ftr" sz="quarter" idx="11"/>
          </p:nvPr>
        </p:nvSpPr>
        <p:spPr/>
        <p:txBody>
          <a:bodyPr/>
          <a:lstStyle>
            <a:lvl1pPr>
              <a:defRPr/>
            </a:lvl1pPr>
          </a:lstStyle>
          <a:p>
            <a:r>
              <a:rPr lang="hu-HU"/>
              <a:t>©Fülöp AK 2010</a:t>
            </a:r>
          </a:p>
        </p:txBody>
      </p:sp>
      <p:sp>
        <p:nvSpPr>
          <p:cNvPr id="7" name="Dia számának helye 6"/>
          <p:cNvSpPr>
            <a:spLocks noGrp="1"/>
          </p:cNvSpPr>
          <p:nvPr>
            <p:ph type="sldNum" sz="quarter" idx="12"/>
          </p:nvPr>
        </p:nvSpPr>
        <p:spPr/>
        <p:txBody>
          <a:bodyPr/>
          <a:lstStyle>
            <a:lvl1pPr>
              <a:defRPr/>
            </a:lvl1pPr>
          </a:lstStyle>
          <a:p>
            <a:fld id="{EA61D89F-C799-44F2-B225-BE11AE6D9206}" type="slidenum">
              <a:rPr lang="hu-HU"/>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p>
        </p:txBody>
      </p:sp>
      <p:sp>
        <p:nvSpPr>
          <p:cNvPr id="6" name="Élőláb helye 5"/>
          <p:cNvSpPr>
            <a:spLocks noGrp="1"/>
          </p:cNvSpPr>
          <p:nvPr>
            <p:ph type="ftr" sz="quarter" idx="11"/>
          </p:nvPr>
        </p:nvSpPr>
        <p:spPr/>
        <p:txBody>
          <a:bodyPr/>
          <a:lstStyle>
            <a:lvl1pPr>
              <a:defRPr/>
            </a:lvl1pPr>
          </a:lstStyle>
          <a:p>
            <a:r>
              <a:rPr lang="hu-HU"/>
              <a:t>©Fülöp AK 2010</a:t>
            </a:r>
          </a:p>
        </p:txBody>
      </p:sp>
      <p:sp>
        <p:nvSpPr>
          <p:cNvPr id="7" name="Dia számának helye 6"/>
          <p:cNvSpPr>
            <a:spLocks noGrp="1"/>
          </p:cNvSpPr>
          <p:nvPr>
            <p:ph type="sldNum" sz="quarter" idx="12"/>
          </p:nvPr>
        </p:nvSpPr>
        <p:spPr/>
        <p:txBody>
          <a:bodyPr/>
          <a:lstStyle>
            <a:lvl1pPr>
              <a:defRPr/>
            </a:lvl1pPr>
          </a:lstStyle>
          <a:p>
            <a:fld id="{0AD6F6A2-584C-402E-ADA2-74B84CC8E6E1}" type="slidenum">
              <a:rPr lang="hu-HU"/>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50000">
              <a:schemeClr val="bg1">
                <a:gamma/>
                <a:shade val="46275"/>
                <a:invGamma/>
              </a:schemeClr>
            </a:gs>
            <a:gs pos="100000">
              <a:schemeClr val="bg1"/>
            </a:gs>
          </a:gsLst>
          <a:lin ang="2700000" scaled="1"/>
        </a:gra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4915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915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lvl1pPr>
          </a:lstStyle>
          <a:p>
            <a:endParaRPr lang="hu-HU"/>
          </a:p>
        </p:txBody>
      </p:sp>
      <p:sp>
        <p:nvSpPr>
          <p:cNvPr id="4915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lvl1pPr>
          </a:lstStyle>
          <a:p>
            <a:r>
              <a:rPr lang="hu-HU"/>
              <a:t>©Fülöp AK 2010</a:t>
            </a:r>
          </a:p>
        </p:txBody>
      </p:sp>
      <p:sp>
        <p:nvSpPr>
          <p:cNvPr id="4915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lvl1pPr>
          </a:lstStyle>
          <a:p>
            <a:fld id="{3A262138-FB73-44AF-B656-B97DF372092D}" type="slidenum">
              <a:rPr lang="hu-HU"/>
              <a:pPr/>
              <a:t>‹#›</a:t>
            </a:fld>
            <a:endParaRPr lang="hu-HU"/>
          </a:p>
        </p:txBody>
      </p:sp>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dyslexieadhd.nl/gfx/hypothalamus.jp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axis-shield-poc.com/images/lever2.jpg"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hyperlink" Target="http://www.tmc.tulane.edu/classware/pathology/medical_pathology/New_for_98/Lung_Review/Obstructive_disease/Liver-AntitrypsinBodies.jpg"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axis-shield-poc.com/images/lever2.jpg"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tmc.tulane.edu/classware/pathology/medical_pathology/New_for_98/Lung_Review/Obstructive_disease/Liver-AntitrypsinBodies.jp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ard.bmj.com/content/58/2/96/F1.large.jp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10.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1.bin"/></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oleObject" Target="../embeddings/oleObject12.bin"/><Relationship Id="rId5" Type="http://schemas.openxmlformats.org/officeDocument/2006/relationships/image" Target="../media/image45.jpeg"/><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49.png"/><Relationship Id="rId4" Type="http://schemas.openxmlformats.org/officeDocument/2006/relationships/oleObject" Target="../embeddings/oleObject14.bin"/></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Élőláb helye 2"/>
          <p:cNvSpPr>
            <a:spLocks noGrp="1"/>
          </p:cNvSpPr>
          <p:nvPr>
            <p:ph type="ftr" sz="quarter" idx="11"/>
          </p:nvPr>
        </p:nvSpPr>
        <p:spPr/>
        <p:txBody>
          <a:bodyPr/>
          <a:lstStyle/>
          <a:p>
            <a:r>
              <a:rPr lang="hu-HU"/>
              <a:t>©Fülöp AK 2010</a:t>
            </a:r>
          </a:p>
        </p:txBody>
      </p:sp>
      <p:sp>
        <p:nvSpPr>
          <p:cNvPr id="8" name="Dia számának helye 3"/>
          <p:cNvSpPr>
            <a:spLocks noGrp="1"/>
          </p:cNvSpPr>
          <p:nvPr>
            <p:ph type="sldNum" sz="quarter" idx="12"/>
          </p:nvPr>
        </p:nvSpPr>
        <p:spPr/>
        <p:txBody>
          <a:bodyPr/>
          <a:lstStyle/>
          <a:p>
            <a:fld id="{BCAB415F-F80A-4E3A-A120-3B36ABEB4653}" type="slidenum">
              <a:rPr lang="hu-HU"/>
              <a:pPr/>
              <a:t>1</a:t>
            </a:fld>
            <a:endParaRPr lang="hu-HU"/>
          </a:p>
        </p:txBody>
      </p:sp>
      <p:pic>
        <p:nvPicPr>
          <p:cNvPr id="61442" name="Picture 1026" descr="dgcinagy"/>
          <p:cNvPicPr>
            <a:picLocks noChangeAspect="1" noChangeArrowheads="1"/>
          </p:cNvPicPr>
          <p:nvPr/>
        </p:nvPicPr>
        <p:blipFill>
          <a:blip r:embed="rId2" cstate="print"/>
          <a:srcRect/>
          <a:stretch>
            <a:fillRect/>
          </a:stretch>
        </p:blipFill>
        <p:spPr bwMode="auto">
          <a:xfrm>
            <a:off x="9525" y="0"/>
            <a:ext cx="9134475" cy="6848475"/>
          </a:xfrm>
          <a:prstGeom prst="rect">
            <a:avLst/>
          </a:prstGeom>
          <a:noFill/>
        </p:spPr>
      </p:pic>
      <p:pic>
        <p:nvPicPr>
          <p:cNvPr id="61443" name="Picture 1027"/>
          <p:cNvPicPr>
            <a:picLocks noChangeArrowheads="1"/>
          </p:cNvPicPr>
          <p:nvPr/>
        </p:nvPicPr>
        <p:blipFill>
          <a:blip r:embed="rId3" cstate="print"/>
          <a:srcRect/>
          <a:stretch>
            <a:fillRect/>
          </a:stretch>
        </p:blipFill>
        <p:spPr bwMode="auto">
          <a:xfrm>
            <a:off x="6645275" y="4333875"/>
            <a:ext cx="2490788" cy="2508250"/>
          </a:xfrm>
          <a:prstGeom prst="rect">
            <a:avLst/>
          </a:prstGeom>
          <a:noFill/>
          <a:ln w="9525">
            <a:noFill/>
            <a:miter lim="800000"/>
            <a:headEnd/>
            <a:tailEnd/>
          </a:ln>
          <a:effectLst/>
        </p:spPr>
      </p:pic>
      <p:sp>
        <p:nvSpPr>
          <p:cNvPr id="61444" name="Text Box 1028"/>
          <p:cNvSpPr txBox="1">
            <a:spLocks noChangeArrowheads="1"/>
          </p:cNvSpPr>
          <p:nvPr/>
        </p:nvSpPr>
        <p:spPr bwMode="auto">
          <a:xfrm>
            <a:off x="317500" y="1641475"/>
            <a:ext cx="8305800" cy="1555750"/>
          </a:xfrm>
          <a:prstGeom prst="rect">
            <a:avLst/>
          </a:prstGeom>
          <a:noFill/>
          <a:ln w="9525">
            <a:noFill/>
            <a:miter lim="800000"/>
            <a:headEnd/>
            <a:tailEnd/>
          </a:ln>
          <a:effectLst/>
        </p:spPr>
        <p:txBody>
          <a:bodyPr>
            <a:spAutoFit/>
          </a:bodyPr>
          <a:lstStyle/>
          <a:p>
            <a:pPr algn="ctr">
              <a:lnSpc>
                <a:spcPct val="120000"/>
              </a:lnSpc>
              <a:spcBef>
                <a:spcPct val="50000"/>
              </a:spcBef>
            </a:pPr>
            <a:r>
              <a:rPr lang="hu-HU" sz="4000">
                <a:solidFill>
                  <a:srgbClr val="FFFF00"/>
                </a:solidFill>
                <a:effectLst>
                  <a:outerShdw blurRad="38100" dist="38100" dir="2700000" algn="tl">
                    <a:srgbClr val="000000"/>
                  </a:outerShdw>
                </a:effectLst>
                <a:latin typeface="Lucida Console" pitchFamily="49" charset="0"/>
              </a:rPr>
              <a:t>Akutfázis reakció; neuro- és pszichoimmunológia</a:t>
            </a:r>
            <a:endParaRPr lang="en-GB" sz="4000">
              <a:solidFill>
                <a:srgbClr val="FFFF00"/>
              </a:solidFill>
              <a:effectLst>
                <a:outerShdw blurRad="38100" dist="38100" dir="2700000" algn="tl">
                  <a:srgbClr val="000000"/>
                </a:outerShdw>
              </a:effectLst>
              <a:latin typeface="Lucida Console" pitchFamily="49" charset="0"/>
            </a:endParaRPr>
          </a:p>
        </p:txBody>
      </p:sp>
      <p:sp>
        <p:nvSpPr>
          <p:cNvPr id="61445" name="Text Box 1029"/>
          <p:cNvSpPr txBox="1">
            <a:spLocks noChangeArrowheads="1"/>
          </p:cNvSpPr>
          <p:nvPr/>
        </p:nvSpPr>
        <p:spPr bwMode="auto">
          <a:xfrm>
            <a:off x="1155700" y="3475038"/>
            <a:ext cx="6934200" cy="854075"/>
          </a:xfrm>
          <a:prstGeom prst="rect">
            <a:avLst/>
          </a:prstGeom>
          <a:noFill/>
          <a:ln w="9525">
            <a:noFill/>
            <a:miter lim="800000"/>
            <a:headEnd/>
            <a:tailEnd/>
          </a:ln>
          <a:effectLst/>
        </p:spPr>
        <p:txBody>
          <a:bodyPr>
            <a:spAutoFit/>
          </a:bodyPr>
          <a:lstStyle/>
          <a:p>
            <a:pPr algn="ctr">
              <a:spcBef>
                <a:spcPct val="50000"/>
              </a:spcBef>
            </a:pPr>
            <a:r>
              <a:rPr lang="hu-HU">
                <a:effectLst>
                  <a:outerShdw blurRad="38100" dist="38100" dir="2700000" algn="tl">
                    <a:srgbClr val="000000"/>
                  </a:outerShdw>
                </a:effectLst>
                <a:latin typeface="Lucida Console" pitchFamily="49" charset="0"/>
              </a:rPr>
              <a:t>A Fogorvostudományi Kar hallgatói számára</a:t>
            </a:r>
            <a:endParaRPr lang="en-GB">
              <a:effectLst>
                <a:outerShdw blurRad="38100" dist="38100" dir="2700000" algn="tl">
                  <a:srgbClr val="000000"/>
                </a:outerShdw>
              </a:effectLst>
              <a:latin typeface="Lucida Console" pitchFamily="49" charset="0"/>
            </a:endParaRPr>
          </a:p>
          <a:p>
            <a:pPr algn="ctr">
              <a:spcBef>
                <a:spcPct val="50000"/>
              </a:spcBef>
            </a:pPr>
            <a:r>
              <a:rPr lang="hu-HU">
                <a:effectLst>
                  <a:outerShdw blurRad="38100" dist="38100" dir="2700000" algn="tl">
                    <a:srgbClr val="000000"/>
                  </a:outerShdw>
                </a:effectLst>
                <a:latin typeface="Lucida Console" pitchFamily="49" charset="0"/>
              </a:rPr>
              <a:t>2010. szept. 28.</a:t>
            </a:r>
            <a:endParaRPr lang="en-GB">
              <a:effectLst>
                <a:outerShdw blurRad="38100" dist="38100" dir="2700000" algn="tl">
                  <a:srgbClr val="000000"/>
                </a:outerShdw>
              </a:effectLst>
              <a:latin typeface="Lucida Console" pitchFamily="49" charset="0"/>
            </a:endParaRPr>
          </a:p>
        </p:txBody>
      </p:sp>
      <p:sp>
        <p:nvSpPr>
          <p:cNvPr id="61446" name="Text Box 1030"/>
          <p:cNvSpPr txBox="1">
            <a:spLocks noChangeArrowheads="1"/>
          </p:cNvSpPr>
          <p:nvPr/>
        </p:nvSpPr>
        <p:spPr bwMode="auto">
          <a:xfrm>
            <a:off x="182563" y="5522913"/>
            <a:ext cx="5989637" cy="1219200"/>
          </a:xfrm>
          <a:prstGeom prst="rect">
            <a:avLst/>
          </a:prstGeom>
          <a:noFill/>
          <a:ln w="9525">
            <a:noFill/>
            <a:miter lim="800000"/>
            <a:headEnd/>
            <a:tailEnd/>
          </a:ln>
          <a:effectLst/>
        </p:spPr>
        <p:txBody>
          <a:bodyPr>
            <a:spAutoFit/>
          </a:bodyPr>
          <a:lstStyle/>
          <a:p>
            <a:pPr algn="ctr">
              <a:spcBef>
                <a:spcPct val="50000"/>
              </a:spcBef>
            </a:pPr>
            <a:r>
              <a:rPr lang="hu-HU" sz="1600">
                <a:effectLst>
                  <a:outerShdw blurRad="38100" dist="38100" dir="2700000" algn="tl">
                    <a:srgbClr val="000000"/>
                  </a:outerShdw>
                </a:effectLst>
                <a:latin typeface="Lucida Console" pitchFamily="49" charset="0"/>
              </a:rPr>
              <a:t>Dr. Fülöp </a:t>
            </a:r>
            <a:r>
              <a:rPr lang="en-GB" sz="1600">
                <a:effectLst>
                  <a:outerShdw blurRad="38100" dist="38100" dir="2700000" algn="tl">
                    <a:srgbClr val="000000"/>
                  </a:outerShdw>
                </a:effectLst>
                <a:latin typeface="Lucida Console" pitchFamily="49" charset="0"/>
              </a:rPr>
              <a:t>A</a:t>
            </a:r>
            <a:r>
              <a:rPr lang="hu-HU" sz="1600">
                <a:effectLst>
                  <a:outerShdw blurRad="38100" dist="38100" dir="2700000" algn="tl">
                    <a:srgbClr val="000000"/>
                  </a:outerShdw>
                </a:effectLst>
                <a:latin typeface="Lucida Console" pitchFamily="49" charset="0"/>
              </a:rPr>
              <a:t>. </a:t>
            </a:r>
            <a:r>
              <a:rPr lang="en-GB" sz="1600">
                <a:effectLst>
                  <a:outerShdw blurRad="38100" dist="38100" dir="2700000" algn="tl">
                    <a:srgbClr val="000000"/>
                  </a:outerShdw>
                </a:effectLst>
                <a:latin typeface="Lucida Console" pitchFamily="49" charset="0"/>
              </a:rPr>
              <a:t>K</a:t>
            </a:r>
            <a:r>
              <a:rPr lang="hu-HU" sz="1600">
                <a:effectLst>
                  <a:outerShdw blurRad="38100" dist="38100" dir="2700000" algn="tl">
                    <a:srgbClr val="000000"/>
                  </a:outerShdw>
                </a:effectLst>
                <a:latin typeface="Lucida Console" pitchFamily="49" charset="0"/>
              </a:rPr>
              <a:t>ristóf</a:t>
            </a:r>
            <a:r>
              <a:rPr lang="en-GB" sz="1600">
                <a:effectLst>
                  <a:outerShdw blurRad="38100" dist="38100" dir="2700000" algn="tl">
                    <a:srgbClr val="000000"/>
                  </a:outerShdw>
                </a:effectLst>
                <a:latin typeface="Lucida Console" pitchFamily="49" charset="0"/>
              </a:rPr>
              <a:t> PhD </a:t>
            </a:r>
            <a:br>
              <a:rPr lang="en-GB" sz="1600">
                <a:effectLst>
                  <a:outerShdw blurRad="38100" dist="38100" dir="2700000" algn="tl">
                    <a:srgbClr val="000000"/>
                  </a:outerShdw>
                </a:effectLst>
                <a:latin typeface="Lucida Console" pitchFamily="49" charset="0"/>
              </a:rPr>
            </a:br>
            <a:r>
              <a:rPr lang="hu-HU" sz="1600">
                <a:effectLst>
                  <a:outerShdw blurRad="38100" dist="38100" dir="2700000" algn="tl">
                    <a:srgbClr val="000000"/>
                  </a:outerShdw>
                </a:effectLst>
                <a:latin typeface="Lucida Console" pitchFamily="49" charset="0"/>
              </a:rPr>
              <a:t>egyetemi docens</a:t>
            </a:r>
            <a:endParaRPr lang="en-GB" sz="1600" b="0">
              <a:effectLst>
                <a:outerShdw blurRad="38100" dist="38100" dir="2700000" algn="tl">
                  <a:srgbClr val="000000"/>
                </a:outerShdw>
              </a:effectLst>
              <a:latin typeface="Lucida Console" pitchFamily="49" charset="0"/>
            </a:endParaRPr>
          </a:p>
          <a:p>
            <a:pPr algn="ctr">
              <a:spcBef>
                <a:spcPct val="50000"/>
              </a:spcBef>
            </a:pPr>
            <a:r>
              <a:rPr lang="hu-HU" sz="1400" b="0" i="1">
                <a:effectLst>
                  <a:outerShdw blurRad="38100" dist="38100" dir="2700000" algn="tl">
                    <a:srgbClr val="000000"/>
                  </a:outerShdw>
                </a:effectLst>
                <a:latin typeface="Lucida Console" pitchFamily="49" charset="0"/>
              </a:rPr>
              <a:t>Genetikai, Sejt és Immunbiológiai Intézet</a:t>
            </a:r>
          </a:p>
          <a:p>
            <a:pPr algn="ctr">
              <a:spcBef>
                <a:spcPct val="50000"/>
              </a:spcBef>
            </a:pPr>
            <a:r>
              <a:rPr lang="en-GB" sz="1400" b="0">
                <a:effectLst>
                  <a:outerShdw blurRad="38100" dist="38100" dir="2700000" algn="tl">
                    <a:srgbClr val="000000"/>
                  </a:outerShdw>
                </a:effectLst>
                <a:latin typeface="Lucida Console" pitchFamily="49" charset="0"/>
              </a:rPr>
              <a:t>Semmelweis </a:t>
            </a:r>
            <a:r>
              <a:rPr lang="hu-HU" sz="1400" b="0">
                <a:effectLst>
                  <a:outerShdw blurRad="38100" dist="38100" dir="2700000" algn="tl">
                    <a:srgbClr val="000000"/>
                  </a:outerShdw>
                </a:effectLst>
                <a:latin typeface="Lucida Console" pitchFamily="49" charset="0"/>
              </a:rPr>
              <a:t>Egyetem</a:t>
            </a:r>
            <a:endParaRPr lang="en-GB" sz="1400" b="0">
              <a:effectLst>
                <a:outerShdw blurRad="38100" dist="38100" dir="2700000" algn="tl">
                  <a:srgbClr val="000000"/>
                </a:outerShdw>
              </a:effectLst>
              <a:latin typeface="Lucida Console" pitchFamily="49"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a számának helye 4"/>
          <p:cNvSpPr>
            <a:spLocks noGrp="1"/>
          </p:cNvSpPr>
          <p:nvPr>
            <p:ph type="sldNum" sz="quarter" idx="12"/>
          </p:nvPr>
        </p:nvSpPr>
        <p:spPr/>
        <p:txBody>
          <a:bodyPr/>
          <a:lstStyle/>
          <a:p>
            <a:fld id="{361F9B81-1D9F-47B7-AE04-CAE5E8CE205B}" type="slidenum">
              <a:rPr lang="hu-HU"/>
              <a:pPr/>
              <a:t>10</a:t>
            </a:fld>
            <a:endParaRPr lang="hu-HU"/>
          </a:p>
        </p:txBody>
      </p:sp>
      <p:sp>
        <p:nvSpPr>
          <p:cNvPr id="208898" name="Rectangle 2"/>
          <p:cNvSpPr>
            <a:spLocks noGrp="1" noChangeArrowheads="1"/>
          </p:cNvSpPr>
          <p:nvPr>
            <p:ph type="title"/>
          </p:nvPr>
        </p:nvSpPr>
        <p:spPr>
          <a:xfrm>
            <a:off x="687388" y="163513"/>
            <a:ext cx="7770812" cy="1143000"/>
          </a:xfrm>
        </p:spPr>
        <p:txBody>
          <a:bodyPr/>
          <a:lstStyle/>
          <a:p>
            <a:r>
              <a:rPr lang="hu-HU" sz="4000"/>
              <a:t>Makrofág aktiváció</a:t>
            </a:r>
          </a:p>
        </p:txBody>
      </p:sp>
      <p:grpSp>
        <p:nvGrpSpPr>
          <p:cNvPr id="208899" name="Group 3"/>
          <p:cNvGrpSpPr>
            <a:grpSpLocks/>
          </p:cNvGrpSpPr>
          <p:nvPr/>
        </p:nvGrpSpPr>
        <p:grpSpPr bwMode="auto">
          <a:xfrm>
            <a:off x="2271713" y="3776663"/>
            <a:ext cx="5000625" cy="1966912"/>
            <a:chOff x="1431" y="2379"/>
            <a:chExt cx="3150" cy="1239"/>
          </a:xfrm>
        </p:grpSpPr>
        <p:graphicFrame>
          <p:nvGraphicFramePr>
            <p:cNvPr id="208900" name="Object 4"/>
            <p:cNvGraphicFramePr>
              <a:graphicFrameLocks noChangeAspect="1"/>
            </p:cNvGraphicFramePr>
            <p:nvPr/>
          </p:nvGraphicFramePr>
          <p:xfrm>
            <a:off x="1431" y="2379"/>
            <a:ext cx="3062" cy="1239"/>
          </p:xfrm>
          <a:graphic>
            <a:graphicData uri="http://schemas.openxmlformats.org/presentationml/2006/ole">
              <p:oleObj spid="_x0000_s208900" name="Image" r:id="rId3" imgW="5121073" imgH="2071303" progId="Photoshop.Image.5">
                <p:embed/>
              </p:oleObj>
            </a:graphicData>
          </a:graphic>
        </p:graphicFrame>
        <p:sp>
          <p:nvSpPr>
            <p:cNvPr id="208901" name="Oval 5"/>
            <p:cNvSpPr>
              <a:spLocks noChangeArrowheads="1"/>
            </p:cNvSpPr>
            <p:nvPr/>
          </p:nvSpPr>
          <p:spPr bwMode="auto">
            <a:xfrm>
              <a:off x="1481" y="2667"/>
              <a:ext cx="1399" cy="453"/>
            </a:xfrm>
            <a:prstGeom prst="ellipse">
              <a:avLst/>
            </a:prstGeom>
            <a:noFill/>
            <a:ln w="38100">
              <a:solidFill>
                <a:schemeClr val="hlink"/>
              </a:solidFill>
              <a:round/>
              <a:headEnd type="none" w="sm" len="sm"/>
              <a:tailEnd type="none" w="sm" len="sm"/>
            </a:ln>
            <a:effectLst/>
          </p:spPr>
          <p:txBody>
            <a:bodyPr wrap="none" anchor="ctr"/>
            <a:lstStyle/>
            <a:p>
              <a:endParaRPr lang="hu-HU"/>
            </a:p>
          </p:txBody>
        </p:sp>
        <p:sp>
          <p:nvSpPr>
            <p:cNvPr id="208902" name="Oval 6"/>
            <p:cNvSpPr>
              <a:spLocks noChangeArrowheads="1"/>
            </p:cNvSpPr>
            <p:nvPr/>
          </p:nvSpPr>
          <p:spPr bwMode="auto">
            <a:xfrm>
              <a:off x="3936" y="2804"/>
              <a:ext cx="645" cy="453"/>
            </a:xfrm>
            <a:prstGeom prst="ellipse">
              <a:avLst/>
            </a:prstGeom>
            <a:noFill/>
            <a:ln w="38100">
              <a:solidFill>
                <a:schemeClr val="hlink"/>
              </a:solidFill>
              <a:round/>
              <a:headEnd type="none" w="sm" len="sm"/>
              <a:tailEnd type="none" w="sm" len="sm"/>
            </a:ln>
            <a:effectLst/>
          </p:spPr>
          <p:txBody>
            <a:bodyPr wrap="none" anchor="ctr"/>
            <a:lstStyle/>
            <a:p>
              <a:endParaRPr lang="hu-HU"/>
            </a:p>
          </p:txBody>
        </p:sp>
      </p:grpSp>
      <p:grpSp>
        <p:nvGrpSpPr>
          <p:cNvPr id="208903" name="Group 7"/>
          <p:cNvGrpSpPr>
            <a:grpSpLocks/>
          </p:cNvGrpSpPr>
          <p:nvPr/>
        </p:nvGrpSpPr>
        <p:grpSpPr bwMode="auto">
          <a:xfrm>
            <a:off x="2241550" y="1085850"/>
            <a:ext cx="2630488" cy="2800350"/>
            <a:chOff x="1412" y="684"/>
            <a:chExt cx="1657" cy="1764"/>
          </a:xfrm>
        </p:grpSpPr>
        <p:graphicFrame>
          <p:nvGraphicFramePr>
            <p:cNvPr id="208904" name="Object 8"/>
            <p:cNvGraphicFramePr>
              <a:graphicFrameLocks noChangeAspect="1"/>
            </p:cNvGraphicFramePr>
            <p:nvPr/>
          </p:nvGraphicFramePr>
          <p:xfrm>
            <a:off x="1412" y="684"/>
            <a:ext cx="1495" cy="1764"/>
          </p:xfrm>
          <a:graphic>
            <a:graphicData uri="http://schemas.openxmlformats.org/presentationml/2006/ole">
              <p:oleObj spid="_x0000_s208904" name="Image" r:id="rId4" imgW="3875750" imgH="4574656" progId="Photoshop.Image.5">
                <p:embed/>
              </p:oleObj>
            </a:graphicData>
          </a:graphic>
        </p:graphicFrame>
        <p:sp>
          <p:nvSpPr>
            <p:cNvPr id="208905" name="Oval 9"/>
            <p:cNvSpPr>
              <a:spLocks noChangeArrowheads="1"/>
            </p:cNvSpPr>
            <p:nvPr/>
          </p:nvSpPr>
          <p:spPr bwMode="auto">
            <a:xfrm>
              <a:off x="2068" y="1483"/>
              <a:ext cx="1001" cy="844"/>
            </a:xfrm>
            <a:prstGeom prst="ellipse">
              <a:avLst/>
            </a:prstGeom>
            <a:noFill/>
            <a:ln w="38100">
              <a:solidFill>
                <a:schemeClr val="hlink"/>
              </a:solidFill>
              <a:round/>
              <a:headEnd type="none" w="sm" len="sm"/>
              <a:tailEnd type="none" w="sm" len="sm"/>
            </a:ln>
            <a:effectLst/>
          </p:spPr>
          <p:txBody>
            <a:bodyPr wrap="none" anchor="ctr"/>
            <a:lstStyle/>
            <a:p>
              <a:endParaRPr lang="hu-HU"/>
            </a:p>
          </p:txBody>
        </p:sp>
      </p:grpSp>
      <p:sp>
        <p:nvSpPr>
          <p:cNvPr id="208906" name="Rectangle 10"/>
          <p:cNvSpPr>
            <a:spLocks noChangeArrowheads="1"/>
          </p:cNvSpPr>
          <p:nvPr/>
        </p:nvSpPr>
        <p:spPr bwMode="auto">
          <a:xfrm>
            <a:off x="3646488" y="5467350"/>
            <a:ext cx="2416175" cy="760413"/>
          </a:xfrm>
          <a:prstGeom prst="rect">
            <a:avLst/>
          </a:prstGeom>
          <a:solidFill>
            <a:schemeClr val="tx1"/>
          </a:solidFill>
          <a:ln w="12700">
            <a:solidFill>
              <a:schemeClr val="tx1"/>
            </a:solidFill>
            <a:miter lim="800000"/>
            <a:headEnd type="none" w="sm" len="sm"/>
            <a:tailEnd type="none" w="sm" len="sm"/>
          </a:ln>
          <a:effectLst/>
        </p:spPr>
        <p:txBody>
          <a:bodyPr wrap="none" anchor="ctr"/>
          <a:lstStyle/>
          <a:p>
            <a:pPr algn="ctr"/>
            <a:r>
              <a:rPr lang="hu-HU" sz="2400">
                <a:solidFill>
                  <a:srgbClr val="FF3300"/>
                </a:solidFill>
              </a:rPr>
              <a:t>TNF</a:t>
            </a:r>
            <a:r>
              <a:rPr lang="hu-HU" sz="2400">
                <a:solidFill>
                  <a:srgbClr val="FF3300"/>
                </a:solidFill>
                <a:sym typeface="Symbol" pitchFamily="18" charset="2"/>
              </a:rPr>
              <a:t></a:t>
            </a:r>
            <a:r>
              <a:rPr lang="hu-HU" sz="2400">
                <a:solidFill>
                  <a:srgbClr val="FF3300"/>
                </a:solidFill>
              </a:rPr>
              <a:t>, IL-1, IL-6</a:t>
            </a:r>
            <a:br>
              <a:rPr lang="hu-HU" sz="2400">
                <a:solidFill>
                  <a:srgbClr val="FF3300"/>
                </a:solidFill>
              </a:rPr>
            </a:br>
            <a:r>
              <a:rPr lang="hu-HU" sz="2400">
                <a:solidFill>
                  <a:srgbClr val="00CC00"/>
                </a:solidFill>
              </a:rPr>
              <a:t>IL-8/CXCL8</a:t>
            </a:r>
          </a:p>
        </p:txBody>
      </p:sp>
      <p:sp>
        <p:nvSpPr>
          <p:cNvPr id="208907" name="Text Box 11"/>
          <p:cNvSpPr txBox="1">
            <a:spLocks noChangeArrowheads="1"/>
          </p:cNvSpPr>
          <p:nvPr/>
        </p:nvSpPr>
        <p:spPr bwMode="auto">
          <a:xfrm>
            <a:off x="5072063" y="1654175"/>
            <a:ext cx="3375025" cy="1920875"/>
          </a:xfrm>
          <a:prstGeom prst="rect">
            <a:avLst/>
          </a:prstGeom>
          <a:noFill/>
          <a:ln w="12700">
            <a:noFill/>
            <a:miter lim="800000"/>
            <a:headEnd type="none" w="sm" len="sm"/>
            <a:tailEnd type="none" w="sm" len="sm"/>
          </a:ln>
          <a:effectLst/>
        </p:spPr>
        <p:txBody>
          <a:bodyPr>
            <a:spAutoFit/>
          </a:bodyPr>
          <a:lstStyle/>
          <a:p>
            <a:pPr>
              <a:spcBef>
                <a:spcPct val="50000"/>
              </a:spcBef>
            </a:pPr>
            <a:r>
              <a:rPr lang="hu-HU" b="0"/>
              <a:t>LPS: Lipopolisaccharid (bakteriális endotoxin),</a:t>
            </a:r>
          </a:p>
          <a:p>
            <a:pPr>
              <a:spcBef>
                <a:spcPct val="50000"/>
              </a:spcBef>
            </a:pPr>
            <a:r>
              <a:rPr lang="hu-HU" b="0"/>
              <a:t>CD14 (+ TLR4): LPS receptor</a:t>
            </a:r>
          </a:p>
          <a:p>
            <a:pPr>
              <a:spcBef>
                <a:spcPct val="50000"/>
              </a:spcBef>
            </a:pPr>
            <a:r>
              <a:rPr lang="hu-HU" b="0"/>
              <a:t>HMGB1: High Mobility Group 1 protein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8899"/>
                                        </p:tgtEl>
                                        <p:attrNameLst>
                                          <p:attrName>style.visibility</p:attrName>
                                        </p:attrNameLst>
                                      </p:cBhvr>
                                      <p:to>
                                        <p:strVal val="visible"/>
                                      </p:to>
                                    </p:set>
                                    <p:anim calcmode="lin" valueType="num">
                                      <p:cBhvr additive="base">
                                        <p:cTn id="7" dur="500" fill="hold"/>
                                        <p:tgtEl>
                                          <p:spTgt spid="208899"/>
                                        </p:tgtEl>
                                        <p:attrNameLst>
                                          <p:attrName>ppt_x</p:attrName>
                                        </p:attrNameLst>
                                      </p:cBhvr>
                                      <p:tavLst>
                                        <p:tav tm="0">
                                          <p:val>
                                            <p:strVal val="0-#ppt_w/2"/>
                                          </p:val>
                                        </p:tav>
                                        <p:tav tm="100000">
                                          <p:val>
                                            <p:strVal val="#ppt_x"/>
                                          </p:val>
                                        </p:tav>
                                      </p:tavLst>
                                    </p:anim>
                                    <p:anim calcmode="lin" valueType="num">
                                      <p:cBhvr additive="base">
                                        <p:cTn id="8" dur="500" fill="hold"/>
                                        <p:tgtEl>
                                          <p:spTgt spid="20889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8906"/>
                                        </p:tgtEl>
                                        <p:attrNameLst>
                                          <p:attrName>style.visibility</p:attrName>
                                        </p:attrNameLst>
                                      </p:cBhvr>
                                      <p:to>
                                        <p:strVal val="visible"/>
                                      </p:to>
                                    </p:set>
                                    <p:anim calcmode="lin" valueType="num">
                                      <p:cBhvr additive="base">
                                        <p:cTn id="13" dur="500" fill="hold"/>
                                        <p:tgtEl>
                                          <p:spTgt spid="208906"/>
                                        </p:tgtEl>
                                        <p:attrNameLst>
                                          <p:attrName>ppt_x</p:attrName>
                                        </p:attrNameLst>
                                      </p:cBhvr>
                                      <p:tavLst>
                                        <p:tav tm="0">
                                          <p:val>
                                            <p:strVal val="#ppt_x"/>
                                          </p:val>
                                        </p:tav>
                                        <p:tav tm="100000">
                                          <p:val>
                                            <p:strVal val="#ppt_x"/>
                                          </p:val>
                                        </p:tav>
                                      </p:tavLst>
                                    </p:anim>
                                    <p:anim calcmode="lin" valueType="num">
                                      <p:cBhvr additive="base">
                                        <p:cTn id="14" dur="500" fill="hold"/>
                                        <p:tgtEl>
                                          <p:spTgt spid="2089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6"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Élőláb helye 4"/>
          <p:cNvSpPr>
            <a:spLocks noGrp="1"/>
          </p:cNvSpPr>
          <p:nvPr>
            <p:ph type="ftr" sz="quarter" idx="11"/>
          </p:nvPr>
        </p:nvSpPr>
        <p:spPr/>
        <p:txBody>
          <a:bodyPr/>
          <a:lstStyle/>
          <a:p>
            <a:r>
              <a:rPr lang="hu-HU"/>
              <a:t>©Fülöp AK 2010</a:t>
            </a:r>
          </a:p>
        </p:txBody>
      </p:sp>
      <p:sp>
        <p:nvSpPr>
          <p:cNvPr id="5" name="Dia számának helye 5"/>
          <p:cNvSpPr>
            <a:spLocks noGrp="1"/>
          </p:cNvSpPr>
          <p:nvPr>
            <p:ph type="sldNum" sz="quarter" idx="12"/>
          </p:nvPr>
        </p:nvSpPr>
        <p:spPr/>
        <p:txBody>
          <a:bodyPr/>
          <a:lstStyle/>
          <a:p>
            <a:fld id="{716E5B19-4147-4876-BEC8-E07552A14F59}" type="slidenum">
              <a:rPr lang="hu-HU"/>
              <a:pPr/>
              <a:t>11</a:t>
            </a:fld>
            <a:endParaRPr lang="hu-HU"/>
          </a:p>
        </p:txBody>
      </p:sp>
      <p:sp>
        <p:nvSpPr>
          <p:cNvPr id="10242" name="Rectangle 2"/>
          <p:cNvSpPr>
            <a:spLocks noGrp="1" noChangeArrowheads="1"/>
          </p:cNvSpPr>
          <p:nvPr>
            <p:ph type="title"/>
          </p:nvPr>
        </p:nvSpPr>
        <p:spPr>
          <a:noFill/>
          <a:ln/>
        </p:spPr>
        <p:txBody>
          <a:bodyPr lIns="92075" tIns="46038" rIns="92075" bIns="46038"/>
          <a:lstStyle/>
          <a:p>
            <a:r>
              <a:rPr lang="hu-HU" sz="3600">
                <a:latin typeface="Verdana" pitchFamily="34" charset="0"/>
              </a:rPr>
              <a:t>A korai mediátorok pleiotróp hatásai</a:t>
            </a:r>
          </a:p>
        </p:txBody>
      </p:sp>
      <p:sp>
        <p:nvSpPr>
          <p:cNvPr id="10243" name="Rectangle 3"/>
          <p:cNvSpPr>
            <a:spLocks noGrp="1" noChangeArrowheads="1"/>
          </p:cNvSpPr>
          <p:nvPr>
            <p:ph type="body" idx="1"/>
          </p:nvPr>
        </p:nvSpPr>
        <p:spPr>
          <a:xfrm>
            <a:off x="685800" y="1681163"/>
            <a:ext cx="7772400" cy="4691062"/>
          </a:xfrm>
          <a:noFill/>
          <a:ln/>
        </p:spPr>
        <p:txBody>
          <a:bodyPr lIns="92075" tIns="46038" rIns="92075" bIns="46038"/>
          <a:lstStyle/>
          <a:p>
            <a:r>
              <a:rPr lang="hu-HU" sz="2800">
                <a:latin typeface="Verdana" pitchFamily="34" charset="0"/>
              </a:rPr>
              <a:t>Kemotaktikus</a:t>
            </a:r>
          </a:p>
          <a:p>
            <a:pPr lvl="1"/>
            <a:r>
              <a:rPr lang="hu-HU" sz="2400">
                <a:latin typeface="Verdana" pitchFamily="34" charset="0"/>
              </a:rPr>
              <a:t>Leukocyta toborzás</a:t>
            </a:r>
          </a:p>
          <a:p>
            <a:r>
              <a:rPr lang="hu-HU" sz="2800">
                <a:latin typeface="Verdana" pitchFamily="34" charset="0"/>
              </a:rPr>
              <a:t>Szekréciós</a:t>
            </a:r>
          </a:p>
          <a:p>
            <a:pPr lvl="1"/>
            <a:r>
              <a:rPr lang="hu-HU" sz="2400">
                <a:latin typeface="Verdana" pitchFamily="34" charset="0"/>
              </a:rPr>
              <a:t>Hízósejt degranuláció: hisztamin</a:t>
            </a:r>
          </a:p>
          <a:p>
            <a:pPr lvl="2"/>
            <a:r>
              <a:rPr lang="hu-HU" sz="2000">
                <a:latin typeface="Verdana" pitchFamily="34" charset="0"/>
              </a:rPr>
              <a:t>Vasodilatáció</a:t>
            </a:r>
          </a:p>
          <a:p>
            <a:pPr lvl="1"/>
            <a:r>
              <a:rPr lang="hu-HU" sz="2400">
                <a:latin typeface="Verdana" pitchFamily="34" charset="0"/>
              </a:rPr>
              <a:t>Leukocyta: proteáz szekréció (pl. elasztáz)</a:t>
            </a:r>
          </a:p>
          <a:p>
            <a:pPr lvl="2"/>
            <a:r>
              <a:rPr lang="hu-HU" sz="2000">
                <a:latin typeface="Verdana" pitchFamily="34" charset="0"/>
              </a:rPr>
              <a:t>Permeabilitás </a:t>
            </a:r>
            <a:r>
              <a:rPr lang="hu-HU" sz="2000">
                <a:latin typeface="Verdana" pitchFamily="34" charset="0"/>
                <a:sym typeface="Symbol" pitchFamily="18" charset="2"/>
              </a:rPr>
              <a:t></a:t>
            </a:r>
          </a:p>
          <a:p>
            <a:r>
              <a:rPr lang="hu-HU" sz="2800">
                <a:solidFill>
                  <a:schemeClr val="tx2"/>
                </a:solidFill>
                <a:latin typeface="Verdana" pitchFamily="34" charset="0"/>
                <a:sym typeface="Symbol" pitchFamily="18" charset="2"/>
              </a:rPr>
              <a:t>Génexpresszió</a:t>
            </a:r>
            <a:r>
              <a:rPr lang="hu-HU" sz="2800">
                <a:latin typeface="Verdana" pitchFamily="34" charset="0"/>
                <a:sym typeface="Symbol" pitchFamily="18" charset="2"/>
              </a:rPr>
              <a:t>	</a:t>
            </a:r>
          </a:p>
          <a:p>
            <a:pPr lvl="1"/>
            <a:r>
              <a:rPr lang="hu-HU" sz="2400">
                <a:latin typeface="Verdana" pitchFamily="34" charset="0"/>
              </a:rPr>
              <a:t>HEV: adhéziós fehérjék</a:t>
            </a:r>
          </a:p>
          <a:p>
            <a:pPr lvl="1"/>
            <a:r>
              <a:rPr lang="hu-HU" sz="2400">
                <a:solidFill>
                  <a:schemeClr val="tx2"/>
                </a:solidFill>
                <a:latin typeface="Verdana" pitchFamily="34" charset="0"/>
              </a:rPr>
              <a:t>(hepatikus) akutfázis fehérjék</a:t>
            </a:r>
          </a:p>
          <a:p>
            <a:pPr lvl="1"/>
            <a:endParaRPr lang="hu-HU" sz="2400">
              <a:latin typeface="Verdana" pitchFamily="34" charset="0"/>
            </a:endParaRPr>
          </a:p>
          <a:p>
            <a:pPr lvl="2"/>
            <a:endParaRPr lang="hu-HU" sz="2000">
              <a:latin typeface="Verdana" pitchFamily="34" charset="0"/>
              <a:sym typeface="Symbol" pitchFamily="18" charset="2"/>
            </a:endParaRPr>
          </a:p>
          <a:p>
            <a:pPr lvl="2"/>
            <a:endParaRPr lang="hu-HU" sz="2000">
              <a:latin typeface="Verdana"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0243">
                                            <p:txEl>
                                              <p:pRg st="4" end="4"/>
                                            </p:txEl>
                                          </p:spTgt>
                                        </p:tgtEl>
                                        <p:attrNameLst>
                                          <p:attrName>style.visibility</p:attrName>
                                        </p:attrNameLst>
                                      </p:cBhvr>
                                      <p:to>
                                        <p:strVal val="visible"/>
                                      </p:to>
                                    </p:set>
                                    <p:anim calcmode="lin" valueType="num">
                                      <p:cBhvr additive="base">
                                        <p:cTn id="29" dur="500" fill="hold"/>
                                        <p:tgtEl>
                                          <p:spTgt spid="1024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02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0243">
                                            <p:txEl>
                                              <p:pRg st="5" end="5"/>
                                            </p:txEl>
                                          </p:spTgt>
                                        </p:tgtEl>
                                        <p:attrNameLst>
                                          <p:attrName>style.visibility</p:attrName>
                                        </p:attrNameLst>
                                      </p:cBhvr>
                                      <p:to>
                                        <p:strVal val="visible"/>
                                      </p:to>
                                    </p:set>
                                    <p:anim calcmode="lin" valueType="num">
                                      <p:cBhvr additive="base">
                                        <p:cTn id="35" dur="500" fill="hold"/>
                                        <p:tgtEl>
                                          <p:spTgt spid="10243">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0243">
                                            <p:txEl>
                                              <p:pRg st="5" end="5"/>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0243">
                                            <p:txEl>
                                              <p:pRg st="6" end="6"/>
                                            </p:txEl>
                                          </p:spTgt>
                                        </p:tgtEl>
                                        <p:attrNameLst>
                                          <p:attrName>style.visibility</p:attrName>
                                        </p:attrNameLst>
                                      </p:cBhvr>
                                      <p:to>
                                        <p:strVal val="visible"/>
                                      </p:to>
                                    </p:set>
                                    <p:anim calcmode="lin" valueType="num">
                                      <p:cBhvr additive="base">
                                        <p:cTn id="39" dur="500" fill="hold"/>
                                        <p:tgtEl>
                                          <p:spTgt spid="10243">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024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0243">
                                            <p:txEl>
                                              <p:pRg st="7" end="7"/>
                                            </p:txEl>
                                          </p:spTgt>
                                        </p:tgtEl>
                                        <p:attrNameLst>
                                          <p:attrName>style.visibility</p:attrName>
                                        </p:attrNameLst>
                                      </p:cBhvr>
                                      <p:to>
                                        <p:strVal val="visible"/>
                                      </p:to>
                                    </p:set>
                                    <p:anim calcmode="lin" valueType="num">
                                      <p:cBhvr additive="base">
                                        <p:cTn id="45" dur="500" fill="hold"/>
                                        <p:tgtEl>
                                          <p:spTgt spid="10243">
                                            <p:txEl>
                                              <p:pRg st="7" end="7"/>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024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10243">
                                            <p:txEl>
                                              <p:pRg st="8" end="8"/>
                                            </p:txEl>
                                          </p:spTgt>
                                        </p:tgtEl>
                                        <p:attrNameLst>
                                          <p:attrName>style.visibility</p:attrName>
                                        </p:attrNameLst>
                                      </p:cBhvr>
                                      <p:to>
                                        <p:strVal val="visible"/>
                                      </p:to>
                                    </p:set>
                                    <p:anim calcmode="lin" valueType="num">
                                      <p:cBhvr additive="base">
                                        <p:cTn id="51" dur="500" fill="hold"/>
                                        <p:tgtEl>
                                          <p:spTgt spid="10243">
                                            <p:txEl>
                                              <p:pRg st="8" end="8"/>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024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10243">
                                            <p:txEl>
                                              <p:pRg st="9" end="9"/>
                                            </p:txEl>
                                          </p:spTgt>
                                        </p:tgtEl>
                                        <p:attrNameLst>
                                          <p:attrName>style.visibility</p:attrName>
                                        </p:attrNameLst>
                                      </p:cBhvr>
                                      <p:to>
                                        <p:strVal val="visible"/>
                                      </p:to>
                                    </p:set>
                                    <p:anim calcmode="lin" valueType="num">
                                      <p:cBhvr additive="base">
                                        <p:cTn id="57" dur="500" fill="hold"/>
                                        <p:tgtEl>
                                          <p:spTgt spid="10243">
                                            <p:txEl>
                                              <p:pRg st="9" end="9"/>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1024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bldLvl="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Élőláb helye 3"/>
          <p:cNvSpPr>
            <a:spLocks noGrp="1"/>
          </p:cNvSpPr>
          <p:nvPr>
            <p:ph type="ftr" sz="quarter" idx="11"/>
          </p:nvPr>
        </p:nvSpPr>
        <p:spPr/>
        <p:txBody>
          <a:bodyPr/>
          <a:lstStyle/>
          <a:p>
            <a:r>
              <a:rPr lang="hu-HU"/>
              <a:t>©Fülöp AK 2010</a:t>
            </a:r>
          </a:p>
        </p:txBody>
      </p:sp>
      <p:sp>
        <p:nvSpPr>
          <p:cNvPr id="13" name="Dia számának helye 4"/>
          <p:cNvSpPr>
            <a:spLocks noGrp="1"/>
          </p:cNvSpPr>
          <p:nvPr>
            <p:ph type="sldNum" sz="quarter" idx="12"/>
          </p:nvPr>
        </p:nvSpPr>
        <p:spPr/>
        <p:txBody>
          <a:bodyPr/>
          <a:lstStyle/>
          <a:p>
            <a:fld id="{30D8442F-92E1-4F91-A7A1-3DBAC2260747}" type="slidenum">
              <a:rPr lang="hu-HU"/>
              <a:pPr/>
              <a:t>12</a:t>
            </a:fld>
            <a:endParaRPr lang="hu-HU"/>
          </a:p>
        </p:txBody>
      </p:sp>
      <p:sp>
        <p:nvSpPr>
          <p:cNvPr id="25602" name="Rectangle 2"/>
          <p:cNvSpPr>
            <a:spLocks noGrp="1" noChangeArrowheads="1"/>
          </p:cNvSpPr>
          <p:nvPr>
            <p:ph type="title"/>
          </p:nvPr>
        </p:nvSpPr>
        <p:spPr>
          <a:xfrm>
            <a:off x="711200" y="355600"/>
            <a:ext cx="7772400" cy="1143000"/>
          </a:xfrm>
        </p:spPr>
        <p:txBody>
          <a:bodyPr/>
          <a:lstStyle/>
          <a:p>
            <a:r>
              <a:rPr lang="hu-HU" sz="3200">
                <a:latin typeface="Comic Sans MS" pitchFamily="66" charset="0"/>
              </a:rPr>
              <a:t>Leukocyták extravazációja</a:t>
            </a:r>
          </a:p>
        </p:txBody>
      </p:sp>
      <p:pic>
        <p:nvPicPr>
          <p:cNvPr id="25603" name="Picture 3" descr="extravaz"/>
          <p:cNvPicPr>
            <a:picLocks noChangeAspect="1" noChangeArrowheads="1"/>
          </p:cNvPicPr>
          <p:nvPr/>
        </p:nvPicPr>
        <p:blipFill>
          <a:blip r:embed="rId2" cstate="print"/>
          <a:srcRect/>
          <a:stretch>
            <a:fillRect/>
          </a:stretch>
        </p:blipFill>
        <p:spPr bwMode="auto">
          <a:xfrm>
            <a:off x="125413" y="1462088"/>
            <a:ext cx="9018587" cy="5395912"/>
          </a:xfrm>
          <a:prstGeom prst="rect">
            <a:avLst/>
          </a:prstGeom>
          <a:noFill/>
        </p:spPr>
      </p:pic>
      <p:sp>
        <p:nvSpPr>
          <p:cNvPr id="25606" name="Text Box 6"/>
          <p:cNvSpPr txBox="1">
            <a:spLocks noChangeArrowheads="1"/>
          </p:cNvSpPr>
          <p:nvPr/>
        </p:nvSpPr>
        <p:spPr bwMode="auto">
          <a:xfrm>
            <a:off x="6954838" y="1876425"/>
            <a:ext cx="2189162" cy="701675"/>
          </a:xfrm>
          <a:prstGeom prst="rect">
            <a:avLst/>
          </a:prstGeom>
          <a:solidFill>
            <a:schemeClr val="tx2"/>
          </a:solidFill>
          <a:ln w="12700">
            <a:noFill/>
            <a:miter lim="800000"/>
            <a:headEnd type="none" w="sm" len="sm"/>
            <a:tailEnd type="none" w="sm" len="sm"/>
          </a:ln>
          <a:effectLst/>
        </p:spPr>
        <p:txBody>
          <a:bodyPr>
            <a:spAutoFit/>
          </a:bodyPr>
          <a:lstStyle/>
          <a:p>
            <a:pPr eaLnBrk="0" hangingPunct="0">
              <a:spcBef>
                <a:spcPct val="50000"/>
              </a:spcBef>
            </a:pPr>
            <a:r>
              <a:rPr lang="hu-HU">
                <a:solidFill>
                  <a:schemeClr val="bg2"/>
                </a:solidFill>
              </a:rPr>
              <a:t>Random kontaktus</a:t>
            </a:r>
            <a:endParaRPr lang="en-US">
              <a:solidFill>
                <a:schemeClr val="bg2"/>
              </a:solidFill>
            </a:endParaRPr>
          </a:p>
        </p:txBody>
      </p:sp>
      <p:sp>
        <p:nvSpPr>
          <p:cNvPr id="25607" name="Text Box 7"/>
          <p:cNvSpPr txBox="1">
            <a:spLocks noChangeArrowheads="1"/>
          </p:cNvSpPr>
          <p:nvPr/>
        </p:nvSpPr>
        <p:spPr bwMode="auto">
          <a:xfrm>
            <a:off x="6473825" y="4240213"/>
            <a:ext cx="1212850" cy="396875"/>
          </a:xfrm>
          <a:prstGeom prst="rect">
            <a:avLst/>
          </a:prstGeom>
          <a:solidFill>
            <a:schemeClr val="tx2"/>
          </a:solidFill>
          <a:ln w="12700">
            <a:noFill/>
            <a:miter lim="800000"/>
            <a:headEnd type="none" w="sm" len="sm"/>
            <a:tailEnd type="none" w="sm" len="sm"/>
          </a:ln>
          <a:effectLst/>
        </p:spPr>
        <p:txBody>
          <a:bodyPr>
            <a:spAutoFit/>
          </a:bodyPr>
          <a:lstStyle/>
          <a:p>
            <a:pPr eaLnBrk="0" hangingPunct="0">
              <a:spcBef>
                <a:spcPct val="50000"/>
              </a:spcBef>
            </a:pPr>
            <a:r>
              <a:rPr lang="hu-HU">
                <a:solidFill>
                  <a:schemeClr val="bg2"/>
                </a:solidFill>
              </a:rPr>
              <a:t>Gördülés</a:t>
            </a:r>
            <a:endParaRPr lang="en-US">
              <a:solidFill>
                <a:schemeClr val="bg2"/>
              </a:solidFill>
            </a:endParaRPr>
          </a:p>
        </p:txBody>
      </p:sp>
      <p:sp>
        <p:nvSpPr>
          <p:cNvPr id="25608" name="Text Box 8"/>
          <p:cNvSpPr txBox="1">
            <a:spLocks noChangeArrowheads="1"/>
          </p:cNvSpPr>
          <p:nvPr/>
        </p:nvSpPr>
        <p:spPr bwMode="auto">
          <a:xfrm>
            <a:off x="4965700" y="5210175"/>
            <a:ext cx="1290638" cy="396875"/>
          </a:xfrm>
          <a:prstGeom prst="rect">
            <a:avLst/>
          </a:prstGeom>
          <a:solidFill>
            <a:schemeClr val="tx2"/>
          </a:solidFill>
          <a:ln w="12700">
            <a:noFill/>
            <a:miter lim="800000"/>
            <a:headEnd type="none" w="sm" len="sm"/>
            <a:tailEnd type="none" w="sm" len="sm"/>
          </a:ln>
          <a:effectLst/>
        </p:spPr>
        <p:txBody>
          <a:bodyPr>
            <a:spAutoFit/>
          </a:bodyPr>
          <a:lstStyle/>
          <a:p>
            <a:pPr eaLnBrk="0" hangingPunct="0">
              <a:spcBef>
                <a:spcPct val="50000"/>
              </a:spcBef>
            </a:pPr>
            <a:r>
              <a:rPr lang="hu-HU">
                <a:solidFill>
                  <a:schemeClr val="bg2"/>
                </a:solidFill>
              </a:rPr>
              <a:t>Tapadás</a:t>
            </a:r>
            <a:endParaRPr lang="en-US">
              <a:solidFill>
                <a:schemeClr val="bg2"/>
              </a:solidFill>
            </a:endParaRPr>
          </a:p>
        </p:txBody>
      </p:sp>
      <p:sp>
        <p:nvSpPr>
          <p:cNvPr id="25609" name="Text Box 9"/>
          <p:cNvSpPr txBox="1">
            <a:spLocks noChangeArrowheads="1"/>
          </p:cNvSpPr>
          <p:nvPr/>
        </p:nvSpPr>
        <p:spPr bwMode="auto">
          <a:xfrm>
            <a:off x="1316038" y="5675313"/>
            <a:ext cx="1370012" cy="396875"/>
          </a:xfrm>
          <a:prstGeom prst="rect">
            <a:avLst/>
          </a:prstGeom>
          <a:solidFill>
            <a:schemeClr val="tx2"/>
          </a:solidFill>
          <a:ln w="12700">
            <a:noFill/>
            <a:miter lim="800000"/>
            <a:headEnd type="none" w="sm" len="sm"/>
            <a:tailEnd type="none" w="sm" len="sm"/>
          </a:ln>
          <a:effectLst/>
        </p:spPr>
        <p:txBody>
          <a:bodyPr>
            <a:spAutoFit/>
          </a:bodyPr>
          <a:lstStyle/>
          <a:p>
            <a:pPr eaLnBrk="0" hangingPunct="0">
              <a:spcBef>
                <a:spcPct val="50000"/>
              </a:spcBef>
            </a:pPr>
            <a:r>
              <a:rPr lang="hu-HU">
                <a:solidFill>
                  <a:schemeClr val="bg2"/>
                </a:solidFill>
              </a:rPr>
              <a:t>Diapedesis</a:t>
            </a:r>
            <a:endParaRPr lang="en-US">
              <a:solidFill>
                <a:schemeClr val="bg2"/>
              </a:solidFill>
            </a:endParaRPr>
          </a:p>
        </p:txBody>
      </p:sp>
      <p:sp>
        <p:nvSpPr>
          <p:cNvPr id="25610" name="Text Box 10"/>
          <p:cNvSpPr txBox="1">
            <a:spLocks noChangeArrowheads="1"/>
          </p:cNvSpPr>
          <p:nvPr/>
        </p:nvSpPr>
        <p:spPr bwMode="auto">
          <a:xfrm>
            <a:off x="0" y="6148388"/>
            <a:ext cx="1466850" cy="396875"/>
          </a:xfrm>
          <a:prstGeom prst="rect">
            <a:avLst/>
          </a:prstGeom>
          <a:solidFill>
            <a:schemeClr val="tx2"/>
          </a:solidFill>
          <a:ln w="12700">
            <a:noFill/>
            <a:miter lim="800000"/>
            <a:headEnd type="none" w="sm" len="sm"/>
            <a:tailEnd type="none" w="sm" len="sm"/>
          </a:ln>
          <a:effectLst/>
        </p:spPr>
        <p:txBody>
          <a:bodyPr>
            <a:spAutoFit/>
          </a:bodyPr>
          <a:lstStyle/>
          <a:p>
            <a:pPr eaLnBrk="0" hangingPunct="0">
              <a:spcBef>
                <a:spcPct val="50000"/>
              </a:spcBef>
            </a:pPr>
            <a:r>
              <a:rPr lang="hu-HU">
                <a:solidFill>
                  <a:schemeClr val="bg2"/>
                </a:solidFill>
              </a:rPr>
              <a:t>Chemotaxis</a:t>
            </a:r>
            <a:endParaRPr lang="en-US">
              <a:solidFill>
                <a:schemeClr val="bg2"/>
              </a:solidFill>
            </a:endParaRPr>
          </a:p>
        </p:txBody>
      </p:sp>
      <p:sp>
        <p:nvSpPr>
          <p:cNvPr id="25611" name="AutoShape 11"/>
          <p:cNvSpPr>
            <a:spLocks noChangeArrowheads="1"/>
          </p:cNvSpPr>
          <p:nvPr/>
        </p:nvSpPr>
        <p:spPr bwMode="auto">
          <a:xfrm>
            <a:off x="1662113" y="3128963"/>
            <a:ext cx="722312" cy="433387"/>
          </a:xfrm>
          <a:prstGeom prst="roundRect">
            <a:avLst>
              <a:gd name="adj" fmla="val 16667"/>
            </a:avLst>
          </a:prstGeom>
          <a:solidFill>
            <a:srgbClr val="00FF00"/>
          </a:solidFill>
          <a:ln w="12700">
            <a:solidFill>
              <a:schemeClr val="tx1"/>
            </a:solidFill>
            <a:round/>
            <a:headEnd type="none" w="sm" len="sm"/>
            <a:tailEnd type="none" w="sm" len="sm"/>
          </a:ln>
          <a:effectLst/>
        </p:spPr>
        <p:txBody>
          <a:bodyPr wrap="none" anchor="ctr"/>
          <a:lstStyle/>
          <a:p>
            <a:pPr algn="ctr" eaLnBrk="0" hangingPunct="0"/>
            <a:r>
              <a:rPr lang="hu-HU" sz="3200">
                <a:solidFill>
                  <a:schemeClr val="bg2"/>
                </a:solidFill>
              </a:rPr>
              <a:t>Grc</a:t>
            </a:r>
            <a:endParaRPr lang="en-US" sz="3200">
              <a:solidFill>
                <a:schemeClr val="bg2"/>
              </a:solidFill>
            </a:endParaRPr>
          </a:p>
        </p:txBody>
      </p:sp>
      <p:sp>
        <p:nvSpPr>
          <p:cNvPr id="25612" name="AutoShape 12"/>
          <p:cNvSpPr>
            <a:spLocks noChangeArrowheads="1"/>
          </p:cNvSpPr>
          <p:nvPr/>
        </p:nvSpPr>
        <p:spPr bwMode="auto">
          <a:xfrm>
            <a:off x="3065463" y="2679700"/>
            <a:ext cx="722312" cy="433388"/>
          </a:xfrm>
          <a:prstGeom prst="roundRect">
            <a:avLst>
              <a:gd name="adj" fmla="val 16667"/>
            </a:avLst>
          </a:prstGeom>
          <a:solidFill>
            <a:srgbClr val="00FF00"/>
          </a:solidFill>
          <a:ln w="12700">
            <a:solidFill>
              <a:schemeClr val="tx1"/>
            </a:solidFill>
            <a:round/>
            <a:headEnd type="none" w="sm" len="sm"/>
            <a:tailEnd type="none" w="sm" len="sm"/>
          </a:ln>
          <a:effectLst/>
        </p:spPr>
        <p:txBody>
          <a:bodyPr wrap="none" anchor="ctr"/>
          <a:lstStyle/>
          <a:p>
            <a:pPr algn="ctr" eaLnBrk="0" hangingPunct="0"/>
            <a:r>
              <a:rPr lang="hu-HU" sz="3200">
                <a:solidFill>
                  <a:schemeClr val="bg2"/>
                </a:solidFill>
              </a:rPr>
              <a:t>Mo</a:t>
            </a:r>
            <a:endParaRPr lang="en-US" sz="3200">
              <a:solidFill>
                <a:schemeClr val="bg2"/>
              </a:solidFill>
            </a:endParaRPr>
          </a:p>
        </p:txBody>
      </p:sp>
      <p:sp>
        <p:nvSpPr>
          <p:cNvPr id="25613" name="AutoShape 13"/>
          <p:cNvSpPr>
            <a:spLocks noChangeArrowheads="1"/>
          </p:cNvSpPr>
          <p:nvPr/>
        </p:nvSpPr>
        <p:spPr bwMode="auto">
          <a:xfrm>
            <a:off x="3841750" y="4660900"/>
            <a:ext cx="722313" cy="433388"/>
          </a:xfrm>
          <a:prstGeom prst="roundRect">
            <a:avLst>
              <a:gd name="adj" fmla="val 16667"/>
            </a:avLst>
          </a:prstGeom>
          <a:solidFill>
            <a:srgbClr val="00FF00"/>
          </a:solidFill>
          <a:ln w="12700">
            <a:solidFill>
              <a:schemeClr val="tx1"/>
            </a:solidFill>
            <a:round/>
            <a:headEnd type="none" w="sm" len="sm"/>
            <a:tailEnd type="none" w="sm" len="sm"/>
          </a:ln>
          <a:effectLst/>
        </p:spPr>
        <p:txBody>
          <a:bodyPr wrap="none" anchor="ctr"/>
          <a:lstStyle/>
          <a:p>
            <a:pPr algn="ctr" eaLnBrk="0" hangingPunct="0"/>
            <a:r>
              <a:rPr lang="hu-HU" sz="3200">
                <a:solidFill>
                  <a:schemeClr val="bg2"/>
                </a:solidFill>
              </a:rPr>
              <a:t>Ly</a:t>
            </a:r>
            <a:endParaRPr lang="en-US" sz="3200">
              <a:solidFill>
                <a:schemeClr val="bg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Élőláb helye 2"/>
          <p:cNvSpPr>
            <a:spLocks noGrp="1"/>
          </p:cNvSpPr>
          <p:nvPr>
            <p:ph type="ftr" sz="quarter" idx="11"/>
          </p:nvPr>
        </p:nvSpPr>
        <p:spPr/>
        <p:txBody>
          <a:bodyPr/>
          <a:lstStyle/>
          <a:p>
            <a:r>
              <a:rPr lang="hu-HU"/>
              <a:t>©Fülöp AK 2010</a:t>
            </a:r>
          </a:p>
        </p:txBody>
      </p:sp>
      <p:sp>
        <p:nvSpPr>
          <p:cNvPr id="8" name="Dia számának helye 3"/>
          <p:cNvSpPr>
            <a:spLocks noGrp="1"/>
          </p:cNvSpPr>
          <p:nvPr>
            <p:ph type="sldNum" sz="quarter" idx="12"/>
          </p:nvPr>
        </p:nvSpPr>
        <p:spPr/>
        <p:txBody>
          <a:bodyPr/>
          <a:lstStyle/>
          <a:p>
            <a:fld id="{17DB5CCB-1097-4BE4-8239-0A66A794690E}" type="slidenum">
              <a:rPr lang="hu-HU"/>
              <a:pPr/>
              <a:t>13</a:t>
            </a:fld>
            <a:endParaRPr lang="hu-HU"/>
          </a:p>
        </p:txBody>
      </p:sp>
      <p:pic>
        <p:nvPicPr>
          <p:cNvPr id="209922" name="Picture 2" descr="nodilat"/>
          <p:cNvPicPr>
            <a:picLocks noChangeAspect="1" noChangeArrowheads="1" noCrop="1"/>
          </p:cNvPicPr>
          <p:nvPr/>
        </p:nvPicPr>
        <p:blipFill>
          <a:blip r:embed="rId2" cstate="print"/>
          <a:srcRect/>
          <a:stretch>
            <a:fillRect/>
          </a:stretch>
        </p:blipFill>
        <p:spPr bwMode="auto">
          <a:xfrm>
            <a:off x="2165350" y="1063625"/>
            <a:ext cx="4811713" cy="2365375"/>
          </a:xfrm>
          <a:prstGeom prst="rect">
            <a:avLst/>
          </a:prstGeom>
          <a:noFill/>
        </p:spPr>
      </p:pic>
      <p:sp>
        <p:nvSpPr>
          <p:cNvPr id="209923" name="Rectangle 3"/>
          <p:cNvSpPr>
            <a:spLocks noChangeArrowheads="1"/>
          </p:cNvSpPr>
          <p:nvPr/>
        </p:nvSpPr>
        <p:spPr bwMode="auto">
          <a:xfrm>
            <a:off x="1096963" y="411163"/>
            <a:ext cx="7416800" cy="701675"/>
          </a:xfrm>
          <a:prstGeom prst="rect">
            <a:avLst/>
          </a:prstGeom>
          <a:noFill/>
          <a:ln w="9525">
            <a:noFill/>
            <a:miter lim="800000"/>
            <a:headEnd/>
            <a:tailEnd/>
          </a:ln>
          <a:effectLst/>
        </p:spPr>
        <p:txBody>
          <a:bodyPr lIns="92075" tIns="46038" rIns="92075" bIns="46038">
            <a:spAutoFit/>
          </a:bodyPr>
          <a:lstStyle/>
          <a:p>
            <a:pPr algn="ctr"/>
            <a:r>
              <a:rPr lang="hu-HU">
                <a:latin typeface="Arial" charset="0"/>
              </a:rPr>
              <a:t>Normális véráramlás</a:t>
            </a:r>
            <a:endParaRPr lang="hu-HU">
              <a:latin typeface="Comic Sans MS" pitchFamily="66" charset="0"/>
            </a:endParaRPr>
          </a:p>
          <a:p>
            <a:pPr eaLnBrk="0" hangingPunct="0"/>
            <a:endParaRPr lang="hu-HU" b="0">
              <a:latin typeface="Comic Sans MS" pitchFamily="66" charset="0"/>
            </a:endParaRPr>
          </a:p>
        </p:txBody>
      </p:sp>
      <p:grpSp>
        <p:nvGrpSpPr>
          <p:cNvPr id="209924" name="Group 4"/>
          <p:cNvGrpSpPr>
            <a:grpSpLocks/>
          </p:cNvGrpSpPr>
          <p:nvPr/>
        </p:nvGrpSpPr>
        <p:grpSpPr bwMode="auto">
          <a:xfrm>
            <a:off x="1228725" y="3429000"/>
            <a:ext cx="7416800" cy="2889250"/>
            <a:chOff x="774" y="2160"/>
            <a:chExt cx="4672" cy="1820"/>
          </a:xfrm>
        </p:grpSpPr>
        <p:pic>
          <p:nvPicPr>
            <p:cNvPr id="209925" name="Picture 5" descr="diaped"/>
            <p:cNvPicPr>
              <a:picLocks noChangeAspect="1" noChangeArrowheads="1" noCrop="1"/>
            </p:cNvPicPr>
            <p:nvPr/>
          </p:nvPicPr>
          <p:blipFill>
            <a:blip r:embed="rId3" cstate="print"/>
            <a:srcRect/>
            <a:stretch>
              <a:fillRect/>
            </a:stretch>
          </p:blipFill>
          <p:spPr bwMode="auto">
            <a:xfrm>
              <a:off x="1382" y="2490"/>
              <a:ext cx="2995" cy="1490"/>
            </a:xfrm>
            <a:prstGeom prst="rect">
              <a:avLst/>
            </a:prstGeom>
            <a:noFill/>
          </p:spPr>
        </p:pic>
        <p:sp>
          <p:nvSpPr>
            <p:cNvPr id="209926" name="Rectangle 6"/>
            <p:cNvSpPr>
              <a:spLocks noChangeArrowheads="1"/>
            </p:cNvSpPr>
            <p:nvPr/>
          </p:nvSpPr>
          <p:spPr bwMode="auto">
            <a:xfrm>
              <a:off x="774" y="2160"/>
              <a:ext cx="4672" cy="442"/>
            </a:xfrm>
            <a:prstGeom prst="rect">
              <a:avLst/>
            </a:prstGeom>
            <a:noFill/>
            <a:ln w="9525">
              <a:noFill/>
              <a:miter lim="800000"/>
              <a:headEnd/>
              <a:tailEnd/>
            </a:ln>
            <a:effectLst/>
          </p:spPr>
          <p:txBody>
            <a:bodyPr lIns="92075" tIns="46038" rIns="92075" bIns="46038">
              <a:spAutoFit/>
            </a:bodyPr>
            <a:lstStyle/>
            <a:p>
              <a:pPr algn="ctr"/>
              <a:r>
                <a:rPr lang="hu-HU">
                  <a:latin typeface="Arial" charset="0"/>
                </a:rPr>
                <a:t>Gördülés</a:t>
              </a:r>
              <a:endParaRPr lang="hu-HU">
                <a:latin typeface="Comic Sans MS" pitchFamily="66" charset="0"/>
              </a:endParaRPr>
            </a:p>
            <a:p>
              <a:pPr eaLnBrk="0" hangingPunct="0"/>
              <a:endParaRPr lang="hu-HU" b="0">
                <a:latin typeface="Comic Sans MS" pitchFamily="66"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099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Élőláb helye 3"/>
          <p:cNvSpPr>
            <a:spLocks noGrp="1"/>
          </p:cNvSpPr>
          <p:nvPr>
            <p:ph type="ftr" sz="quarter" idx="11"/>
          </p:nvPr>
        </p:nvSpPr>
        <p:spPr/>
        <p:txBody>
          <a:bodyPr/>
          <a:lstStyle/>
          <a:p>
            <a:r>
              <a:rPr lang="hu-HU"/>
              <a:t>©Fülöp AK 2010</a:t>
            </a:r>
          </a:p>
        </p:txBody>
      </p:sp>
      <p:sp>
        <p:nvSpPr>
          <p:cNvPr id="7" name="Dia számának helye 4"/>
          <p:cNvSpPr>
            <a:spLocks noGrp="1"/>
          </p:cNvSpPr>
          <p:nvPr>
            <p:ph type="sldNum" sz="quarter" idx="12"/>
          </p:nvPr>
        </p:nvSpPr>
        <p:spPr/>
        <p:txBody>
          <a:bodyPr/>
          <a:lstStyle/>
          <a:p>
            <a:fld id="{5333AF98-C1BB-4C7F-8355-EF0709D7BFBB}" type="slidenum">
              <a:rPr lang="hu-HU"/>
              <a:pPr/>
              <a:t>14</a:t>
            </a:fld>
            <a:endParaRPr lang="hu-HU"/>
          </a:p>
        </p:txBody>
      </p:sp>
      <p:grpSp>
        <p:nvGrpSpPr>
          <p:cNvPr id="210946" name="Group 2"/>
          <p:cNvGrpSpPr>
            <a:grpSpLocks/>
          </p:cNvGrpSpPr>
          <p:nvPr/>
        </p:nvGrpSpPr>
        <p:grpSpPr bwMode="auto">
          <a:xfrm>
            <a:off x="0" y="1974850"/>
            <a:ext cx="9144000" cy="2906713"/>
            <a:chOff x="0" y="2290"/>
            <a:chExt cx="5760" cy="1831"/>
          </a:xfrm>
        </p:grpSpPr>
        <p:pic>
          <p:nvPicPr>
            <p:cNvPr id="210947" name="Picture 3" descr="dilat"/>
            <p:cNvPicPr>
              <a:picLocks noChangeAspect="1" noChangeArrowheads="1" noCrop="1"/>
            </p:cNvPicPr>
            <p:nvPr/>
          </p:nvPicPr>
          <p:blipFill>
            <a:blip r:embed="rId2" cstate="print"/>
            <a:srcRect/>
            <a:stretch>
              <a:fillRect/>
            </a:stretch>
          </p:blipFill>
          <p:spPr bwMode="auto">
            <a:xfrm>
              <a:off x="1389" y="2631"/>
              <a:ext cx="2981" cy="1490"/>
            </a:xfrm>
            <a:prstGeom prst="rect">
              <a:avLst/>
            </a:prstGeom>
            <a:noFill/>
          </p:spPr>
        </p:pic>
        <p:sp>
          <p:nvSpPr>
            <p:cNvPr id="210948" name="Rectangle 4"/>
            <p:cNvSpPr>
              <a:spLocks noChangeArrowheads="1"/>
            </p:cNvSpPr>
            <p:nvPr/>
          </p:nvSpPr>
          <p:spPr bwMode="auto">
            <a:xfrm>
              <a:off x="0" y="2290"/>
              <a:ext cx="5760" cy="288"/>
            </a:xfrm>
            <a:prstGeom prst="rect">
              <a:avLst/>
            </a:prstGeom>
            <a:noFill/>
            <a:ln w="9525">
              <a:noFill/>
              <a:miter lim="800000"/>
              <a:headEnd/>
              <a:tailEnd/>
            </a:ln>
            <a:effectLst/>
          </p:spPr>
          <p:txBody>
            <a:bodyPr lIns="92075" tIns="46038" rIns="92075" bIns="46038">
              <a:spAutoFit/>
            </a:bodyPr>
            <a:lstStyle/>
            <a:p>
              <a:pPr eaLnBrk="0" hangingPunct="0"/>
              <a:endParaRPr lang="en-GB" sz="2400" b="0">
                <a:latin typeface="Comic Sans MS" pitchFamily="66" charset="0"/>
              </a:endParaRPr>
            </a:p>
          </p:txBody>
        </p:sp>
      </p:grpSp>
      <p:sp>
        <p:nvSpPr>
          <p:cNvPr id="210949" name="Text Box 5"/>
          <p:cNvSpPr txBox="1">
            <a:spLocks noChangeArrowheads="1"/>
          </p:cNvSpPr>
          <p:nvPr>
            <p:ph type="title"/>
          </p:nvPr>
        </p:nvSpPr>
        <p:spPr>
          <a:xfrm>
            <a:off x="685800" y="1055688"/>
            <a:ext cx="7772400" cy="1143000"/>
          </a:xfrm>
          <a:noFill/>
          <a:ln/>
        </p:spPr>
        <p:txBody>
          <a:bodyPr/>
          <a:lstStyle/>
          <a:p>
            <a:pPr>
              <a:spcBef>
                <a:spcPct val="50000"/>
              </a:spcBef>
            </a:pPr>
            <a:r>
              <a:rPr lang="hu-HU" sz="2400">
                <a:solidFill>
                  <a:schemeClr val="tx1"/>
                </a:solidFill>
              </a:rPr>
              <a:t>Transmigratio és exudatio</a:t>
            </a:r>
            <a:endParaRPr lang="en-GB" sz="240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Élőláb helye 4"/>
          <p:cNvSpPr>
            <a:spLocks noGrp="1"/>
          </p:cNvSpPr>
          <p:nvPr>
            <p:ph type="ftr" sz="quarter" idx="11"/>
          </p:nvPr>
        </p:nvSpPr>
        <p:spPr/>
        <p:txBody>
          <a:bodyPr/>
          <a:lstStyle/>
          <a:p>
            <a:r>
              <a:rPr lang="hu-HU"/>
              <a:t>©Fülöp AK 2010</a:t>
            </a:r>
          </a:p>
        </p:txBody>
      </p:sp>
      <p:sp>
        <p:nvSpPr>
          <p:cNvPr id="7" name="Dia számának helye 5"/>
          <p:cNvSpPr>
            <a:spLocks noGrp="1"/>
          </p:cNvSpPr>
          <p:nvPr>
            <p:ph type="sldNum" sz="quarter" idx="12"/>
          </p:nvPr>
        </p:nvSpPr>
        <p:spPr/>
        <p:txBody>
          <a:bodyPr/>
          <a:lstStyle/>
          <a:p>
            <a:fld id="{0B5205CD-FC2C-43D2-B475-4A4749364AC5}" type="slidenum">
              <a:rPr lang="hu-HU"/>
              <a:pPr/>
              <a:t>15</a:t>
            </a:fld>
            <a:endParaRPr lang="hu-HU"/>
          </a:p>
        </p:txBody>
      </p:sp>
      <p:sp>
        <p:nvSpPr>
          <p:cNvPr id="12290" name="Rectangle 2"/>
          <p:cNvSpPr>
            <a:spLocks noGrp="1" noChangeArrowheads="1"/>
          </p:cNvSpPr>
          <p:nvPr>
            <p:ph type="title"/>
          </p:nvPr>
        </p:nvSpPr>
        <p:spPr>
          <a:noFill/>
          <a:ln/>
        </p:spPr>
        <p:txBody>
          <a:bodyPr lIns="92075" tIns="46038" rIns="92075" bIns="46038"/>
          <a:lstStyle/>
          <a:p>
            <a:r>
              <a:rPr lang="hu-HU" sz="3600">
                <a:latin typeface="Comic Sans MS" pitchFamily="66" charset="0"/>
              </a:rPr>
              <a:t>Tünetek</a:t>
            </a:r>
          </a:p>
        </p:txBody>
      </p:sp>
      <p:sp>
        <p:nvSpPr>
          <p:cNvPr id="12291" name="Rectangle 3"/>
          <p:cNvSpPr>
            <a:spLocks noGrp="1" noChangeArrowheads="1"/>
          </p:cNvSpPr>
          <p:nvPr>
            <p:ph type="body" idx="1"/>
          </p:nvPr>
        </p:nvSpPr>
        <p:spPr>
          <a:xfrm>
            <a:off x="685800" y="1981200"/>
            <a:ext cx="3697288" cy="4114800"/>
          </a:xfrm>
          <a:noFill/>
          <a:ln/>
        </p:spPr>
        <p:txBody>
          <a:bodyPr lIns="92075" tIns="46038" rIns="92075" bIns="46038"/>
          <a:lstStyle/>
          <a:p>
            <a:r>
              <a:rPr lang="hu-HU" sz="2800">
                <a:latin typeface="Comic Sans MS" pitchFamily="66" charset="0"/>
              </a:rPr>
              <a:t>Duzzanat (oedema)</a:t>
            </a:r>
          </a:p>
          <a:p>
            <a:r>
              <a:rPr lang="hu-HU" sz="2800">
                <a:latin typeface="Comic Sans MS" pitchFamily="66" charset="0"/>
              </a:rPr>
              <a:t>Pír (rubor)</a:t>
            </a:r>
          </a:p>
          <a:p>
            <a:r>
              <a:rPr lang="hu-HU" sz="2800">
                <a:latin typeface="Comic Sans MS" pitchFamily="66" charset="0"/>
              </a:rPr>
              <a:t>Lokális melegérzés (calor)</a:t>
            </a:r>
          </a:p>
          <a:p>
            <a:r>
              <a:rPr lang="hu-HU" sz="2800">
                <a:latin typeface="Comic Sans MS" pitchFamily="66" charset="0"/>
              </a:rPr>
              <a:t>Fájdalom  (dolor)</a:t>
            </a:r>
          </a:p>
          <a:p>
            <a:r>
              <a:rPr lang="hu-HU" sz="2800">
                <a:latin typeface="Comic Sans MS" pitchFamily="66" charset="0"/>
              </a:rPr>
              <a:t>Funkciókiesés (functio laesa)</a:t>
            </a:r>
          </a:p>
          <a:p>
            <a:endParaRPr lang="hu-HU" sz="2800">
              <a:latin typeface="Comic Sans MS" pitchFamily="66" charset="0"/>
            </a:endParaRPr>
          </a:p>
          <a:p>
            <a:pPr>
              <a:buFontTx/>
              <a:buNone/>
            </a:pPr>
            <a:endParaRPr lang="hu-HU" sz="2800">
              <a:latin typeface="Comic Sans MS" pitchFamily="66" charset="0"/>
            </a:endParaRPr>
          </a:p>
        </p:txBody>
      </p:sp>
      <p:pic>
        <p:nvPicPr>
          <p:cNvPr id="12296" name="Picture 8" descr="Gingivitis kialakulása"/>
          <p:cNvPicPr>
            <a:picLocks noChangeAspect="1" noChangeArrowheads="1"/>
          </p:cNvPicPr>
          <p:nvPr/>
        </p:nvPicPr>
        <p:blipFill>
          <a:blip r:embed="rId2" cstate="print"/>
          <a:srcRect/>
          <a:stretch>
            <a:fillRect/>
          </a:stretch>
        </p:blipFill>
        <p:spPr bwMode="auto">
          <a:xfrm>
            <a:off x="4572000" y="2263775"/>
            <a:ext cx="4251325" cy="3203575"/>
          </a:xfrm>
          <a:prstGeom prst="rect">
            <a:avLst/>
          </a:prstGeom>
          <a:noFill/>
        </p:spPr>
      </p:pic>
      <p:sp>
        <p:nvSpPr>
          <p:cNvPr id="12297" name="Text Box 9"/>
          <p:cNvSpPr txBox="1">
            <a:spLocks noChangeArrowheads="1"/>
          </p:cNvSpPr>
          <p:nvPr/>
        </p:nvSpPr>
        <p:spPr bwMode="auto">
          <a:xfrm>
            <a:off x="5986463" y="5464175"/>
            <a:ext cx="2786062" cy="822325"/>
          </a:xfrm>
          <a:prstGeom prst="rect">
            <a:avLst/>
          </a:prstGeom>
          <a:noFill/>
          <a:ln w="9525">
            <a:noFill/>
            <a:miter lim="800000"/>
            <a:headEnd/>
            <a:tailEnd/>
          </a:ln>
          <a:effectLst/>
        </p:spPr>
        <p:txBody>
          <a:bodyPr lIns="92075" tIns="46038" rIns="92075" bIns="46038">
            <a:spAutoFit/>
          </a:bodyPr>
          <a:lstStyle/>
          <a:p>
            <a:pPr>
              <a:spcBef>
                <a:spcPct val="50000"/>
              </a:spcBef>
            </a:pPr>
            <a:r>
              <a:rPr lang="hu-HU" sz="2400"/>
              <a:t>Gingivitis (foginygyulladás)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291">
                                            <p:txEl>
                                              <p:pRg st="4" end="4"/>
                                            </p:txEl>
                                          </p:spTgt>
                                        </p:tgtEl>
                                        <p:attrNameLst>
                                          <p:attrName>style.visibility</p:attrName>
                                        </p:attrNameLst>
                                      </p:cBhvr>
                                      <p:to>
                                        <p:strVal val="visible"/>
                                      </p:to>
                                    </p:set>
                                    <p:anim calcmode="lin" valueType="num">
                                      <p:cBhvr additive="base">
                                        <p:cTn id="31" dur="500" fill="hold"/>
                                        <p:tgtEl>
                                          <p:spTgt spid="1229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29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Élőláb helye 2"/>
          <p:cNvSpPr>
            <a:spLocks noGrp="1"/>
          </p:cNvSpPr>
          <p:nvPr>
            <p:ph type="ftr" sz="quarter" idx="11"/>
          </p:nvPr>
        </p:nvSpPr>
        <p:spPr/>
        <p:txBody>
          <a:bodyPr/>
          <a:lstStyle/>
          <a:p>
            <a:r>
              <a:rPr lang="hu-HU"/>
              <a:t>©Fülöp AK 2010</a:t>
            </a:r>
          </a:p>
        </p:txBody>
      </p:sp>
      <p:sp>
        <p:nvSpPr>
          <p:cNvPr id="37" name="Dia számának helye 3"/>
          <p:cNvSpPr>
            <a:spLocks noGrp="1"/>
          </p:cNvSpPr>
          <p:nvPr>
            <p:ph type="sldNum" sz="quarter" idx="12"/>
          </p:nvPr>
        </p:nvSpPr>
        <p:spPr/>
        <p:txBody>
          <a:bodyPr/>
          <a:lstStyle/>
          <a:p>
            <a:fld id="{E57D328D-2EB1-4565-8BFD-6DC1B6A4F4DA}" type="slidenum">
              <a:rPr lang="hu-HU"/>
              <a:pPr/>
              <a:t>16</a:t>
            </a:fld>
            <a:endParaRPr lang="hu-HU"/>
          </a:p>
        </p:txBody>
      </p:sp>
      <p:sp>
        <p:nvSpPr>
          <p:cNvPr id="125976" name="Rectangle 24"/>
          <p:cNvSpPr>
            <a:spLocks noChangeArrowheads="1"/>
          </p:cNvSpPr>
          <p:nvPr/>
        </p:nvSpPr>
        <p:spPr bwMode="auto">
          <a:xfrm>
            <a:off x="704850" y="379413"/>
            <a:ext cx="7772400" cy="1143000"/>
          </a:xfrm>
          <a:prstGeom prst="rect">
            <a:avLst/>
          </a:prstGeom>
          <a:noFill/>
          <a:ln w="9525">
            <a:noFill/>
            <a:miter lim="800000"/>
            <a:headEnd/>
            <a:tailEnd/>
          </a:ln>
          <a:effectLst/>
        </p:spPr>
        <p:txBody>
          <a:bodyPr anchor="ctr"/>
          <a:lstStyle/>
          <a:p>
            <a:pPr algn="ctr"/>
            <a:r>
              <a:rPr lang="hu-HU" sz="3600" b="0">
                <a:solidFill>
                  <a:schemeClr val="tx2"/>
                </a:solidFill>
                <a:latin typeface="Verdana" pitchFamily="34" charset="0"/>
              </a:rPr>
              <a:t>Progresszió</a:t>
            </a:r>
            <a:r>
              <a:rPr lang="en-US" sz="3600" b="0">
                <a:solidFill>
                  <a:schemeClr val="tx2"/>
                </a:solidFill>
                <a:latin typeface="Verdana" pitchFamily="34" charset="0"/>
              </a:rPr>
              <a:t> </a:t>
            </a:r>
            <a:r>
              <a:rPr lang="en-US" sz="2800" b="0">
                <a:solidFill>
                  <a:schemeClr val="tx2"/>
                </a:solidFill>
                <a:latin typeface="Verdana" pitchFamily="34" charset="0"/>
              </a:rPr>
              <a:t>(6-12 h</a:t>
            </a:r>
            <a:r>
              <a:rPr lang="hu-HU" sz="2800" b="0">
                <a:solidFill>
                  <a:schemeClr val="tx2"/>
                </a:solidFill>
                <a:latin typeface="Verdana" pitchFamily="34" charset="0"/>
              </a:rPr>
              <a:t>*)</a:t>
            </a:r>
          </a:p>
        </p:txBody>
      </p:sp>
      <p:grpSp>
        <p:nvGrpSpPr>
          <p:cNvPr id="125977" name="Group 25"/>
          <p:cNvGrpSpPr>
            <a:grpSpLocks/>
          </p:cNvGrpSpPr>
          <p:nvPr/>
        </p:nvGrpSpPr>
        <p:grpSpPr bwMode="auto">
          <a:xfrm>
            <a:off x="293688" y="1398588"/>
            <a:ext cx="2422525" cy="4214812"/>
            <a:chOff x="185" y="881"/>
            <a:chExt cx="1526" cy="2655"/>
          </a:xfrm>
        </p:grpSpPr>
        <p:sp>
          <p:nvSpPr>
            <p:cNvPr id="125978" name="AutoShape 26"/>
            <p:cNvSpPr>
              <a:spLocks noChangeArrowheads="1"/>
            </p:cNvSpPr>
            <p:nvPr/>
          </p:nvSpPr>
          <p:spPr bwMode="auto">
            <a:xfrm>
              <a:off x="185" y="881"/>
              <a:ext cx="1526" cy="362"/>
            </a:xfrm>
            <a:prstGeom prst="roundRect">
              <a:avLst>
                <a:gd name="adj" fmla="val 16667"/>
              </a:avLst>
            </a:prstGeom>
            <a:solidFill>
              <a:schemeClr val="tx2"/>
            </a:solidFill>
            <a:ln w="38100">
              <a:solidFill>
                <a:schemeClr val="hlink"/>
              </a:solidFill>
              <a:round/>
              <a:headEnd type="none" w="sm" len="sm"/>
              <a:tailEnd type="none" w="sm" len="sm"/>
            </a:ln>
            <a:effectLst/>
          </p:spPr>
          <p:txBody>
            <a:bodyPr wrap="none" anchor="ctr"/>
            <a:lstStyle/>
            <a:p>
              <a:pPr algn="ctr"/>
              <a:r>
                <a:rPr lang="hu-HU" sz="2400">
                  <a:solidFill>
                    <a:srgbClr val="003399"/>
                  </a:solidFill>
                </a:rPr>
                <a:t>Korai mediátorok</a:t>
              </a:r>
            </a:p>
          </p:txBody>
        </p:sp>
        <p:sp>
          <p:nvSpPr>
            <p:cNvPr id="125979" name="AutoShape 27"/>
            <p:cNvSpPr>
              <a:spLocks noChangeArrowheads="1"/>
            </p:cNvSpPr>
            <p:nvPr/>
          </p:nvSpPr>
          <p:spPr bwMode="auto">
            <a:xfrm>
              <a:off x="369" y="1468"/>
              <a:ext cx="1163" cy="2068"/>
            </a:xfrm>
            <a:prstGeom prst="octagon">
              <a:avLst>
                <a:gd name="adj" fmla="val 29287"/>
              </a:avLst>
            </a:prstGeom>
            <a:solidFill>
              <a:schemeClr val="tx2"/>
            </a:solidFill>
            <a:ln w="12700">
              <a:solidFill>
                <a:schemeClr val="tx1"/>
              </a:solidFill>
              <a:miter lim="800000"/>
              <a:headEnd type="none" w="sm" len="sm"/>
              <a:tailEnd type="none" w="sm" len="sm"/>
            </a:ln>
            <a:effectLst/>
          </p:spPr>
          <p:txBody>
            <a:bodyPr wrap="none" anchor="ctr"/>
            <a:lstStyle/>
            <a:p>
              <a:pPr algn="ctr"/>
              <a:r>
                <a:rPr lang="hu-HU" sz="2400" u="sng">
                  <a:solidFill>
                    <a:schemeClr val="bg2"/>
                  </a:solidFill>
                </a:rPr>
                <a:t>Célsejtek</a:t>
              </a:r>
              <a:r>
                <a:rPr lang="en-US" sz="2400" u="sng">
                  <a:solidFill>
                    <a:schemeClr val="bg2"/>
                  </a:solidFill>
                </a:rPr>
                <a:t>:</a:t>
              </a:r>
            </a:p>
            <a:p>
              <a:pPr algn="ctr"/>
              <a:r>
                <a:rPr lang="en-US" sz="2400">
                  <a:solidFill>
                    <a:schemeClr val="bg2"/>
                  </a:solidFill>
                </a:rPr>
                <a:t>Endothel, </a:t>
              </a:r>
              <a:br>
                <a:rPr lang="en-US" sz="2400">
                  <a:solidFill>
                    <a:schemeClr val="bg2"/>
                  </a:solidFill>
                </a:rPr>
              </a:br>
              <a:r>
                <a:rPr lang="hu-HU" sz="2400">
                  <a:solidFill>
                    <a:schemeClr val="bg2"/>
                  </a:solidFill>
                </a:rPr>
                <a:t>fagocyták,</a:t>
              </a:r>
              <a:br>
                <a:rPr lang="hu-HU" sz="2400">
                  <a:solidFill>
                    <a:schemeClr val="bg2"/>
                  </a:solidFill>
                </a:rPr>
              </a:br>
              <a:r>
                <a:rPr lang="en-US" sz="2400">
                  <a:solidFill>
                    <a:schemeClr val="bg2"/>
                  </a:solidFill>
                </a:rPr>
                <a:t>fibro</a:t>
              </a:r>
              <a:r>
                <a:rPr lang="hu-HU" sz="2400">
                  <a:solidFill>
                    <a:schemeClr val="bg2"/>
                  </a:solidFill>
                </a:rPr>
                <a:t>blast</a:t>
              </a:r>
              <a:r>
                <a:rPr lang="en-US" sz="2400">
                  <a:solidFill>
                    <a:schemeClr val="bg2"/>
                  </a:solidFill>
                </a:rPr>
                <a:t>,</a:t>
              </a:r>
              <a:br>
                <a:rPr lang="en-US" sz="2400">
                  <a:solidFill>
                    <a:schemeClr val="bg2"/>
                  </a:solidFill>
                </a:rPr>
              </a:br>
              <a:r>
                <a:rPr lang="en-US" sz="2400">
                  <a:solidFill>
                    <a:schemeClr val="bg2"/>
                  </a:solidFill>
                </a:rPr>
                <a:t> keratinocyt</a:t>
              </a:r>
              <a:r>
                <a:rPr lang="hu-HU" sz="2400">
                  <a:solidFill>
                    <a:schemeClr val="bg2"/>
                  </a:solidFill>
                </a:rPr>
                <a:t>a</a:t>
              </a:r>
              <a:r>
                <a:rPr lang="en-US" sz="2400">
                  <a:solidFill>
                    <a:schemeClr val="bg2"/>
                  </a:solidFill>
                </a:rPr>
                <a:t>, </a:t>
              </a:r>
              <a:br>
                <a:rPr lang="en-US" sz="2400">
                  <a:solidFill>
                    <a:schemeClr val="bg2"/>
                  </a:solidFill>
                </a:rPr>
              </a:br>
              <a:r>
                <a:rPr lang="en-US" sz="2400">
                  <a:solidFill>
                    <a:schemeClr val="bg2"/>
                  </a:solidFill>
                </a:rPr>
                <a:t>T</a:t>
              </a:r>
              <a:r>
                <a:rPr lang="hu-HU" sz="2400" baseline="-25000">
                  <a:solidFill>
                    <a:schemeClr val="bg2"/>
                  </a:solidFill>
                </a:rPr>
                <a:t>H</a:t>
              </a:r>
              <a:r>
                <a:rPr lang="hu-HU" sz="2400">
                  <a:solidFill>
                    <a:schemeClr val="bg2"/>
                  </a:solidFill>
                </a:rPr>
                <a:t>2</a:t>
              </a:r>
              <a:endParaRPr lang="en-US" sz="2400">
                <a:solidFill>
                  <a:schemeClr val="bg2"/>
                </a:solidFill>
              </a:endParaRPr>
            </a:p>
            <a:p>
              <a:pPr algn="ctr"/>
              <a:endParaRPr lang="hu-HU" sz="2400" b="0">
                <a:solidFill>
                  <a:schemeClr val="bg2"/>
                </a:solidFill>
              </a:endParaRPr>
            </a:p>
          </p:txBody>
        </p:sp>
        <p:cxnSp>
          <p:nvCxnSpPr>
            <p:cNvPr id="125980" name="AutoShape 28"/>
            <p:cNvCxnSpPr>
              <a:cxnSpLocks noChangeShapeType="1"/>
              <a:stCxn id="125978" idx="2"/>
              <a:endCxn id="125979" idx="0"/>
            </p:cNvCxnSpPr>
            <p:nvPr/>
          </p:nvCxnSpPr>
          <p:spPr bwMode="auto">
            <a:xfrm>
              <a:off x="948" y="1255"/>
              <a:ext cx="3" cy="213"/>
            </a:xfrm>
            <a:prstGeom prst="straightConnector1">
              <a:avLst/>
            </a:prstGeom>
            <a:noFill/>
            <a:ln w="38100">
              <a:solidFill>
                <a:schemeClr val="tx1"/>
              </a:solidFill>
              <a:round/>
              <a:headEnd type="none" w="sm" len="sm"/>
              <a:tailEnd type="triangle" w="sm" len="sm"/>
            </a:ln>
            <a:effectLst/>
          </p:spPr>
        </p:cxnSp>
      </p:grpSp>
      <p:grpSp>
        <p:nvGrpSpPr>
          <p:cNvPr id="125981" name="Group 29"/>
          <p:cNvGrpSpPr>
            <a:grpSpLocks/>
          </p:cNvGrpSpPr>
          <p:nvPr/>
        </p:nvGrpSpPr>
        <p:grpSpPr bwMode="auto">
          <a:xfrm>
            <a:off x="2432050" y="2403475"/>
            <a:ext cx="1870075" cy="3100388"/>
            <a:chOff x="1532" y="1514"/>
            <a:chExt cx="1178" cy="1953"/>
          </a:xfrm>
        </p:grpSpPr>
        <p:sp>
          <p:nvSpPr>
            <p:cNvPr id="125982" name="AutoShape 30"/>
            <p:cNvSpPr>
              <a:spLocks noChangeArrowheads="1"/>
            </p:cNvSpPr>
            <p:nvPr/>
          </p:nvSpPr>
          <p:spPr bwMode="auto">
            <a:xfrm>
              <a:off x="1671" y="1514"/>
              <a:ext cx="1039" cy="1953"/>
            </a:xfrm>
            <a:prstGeom prst="roundRect">
              <a:avLst>
                <a:gd name="adj" fmla="val 16667"/>
              </a:avLst>
            </a:prstGeom>
            <a:solidFill>
              <a:schemeClr val="accent1"/>
            </a:solidFill>
            <a:ln w="12700">
              <a:solidFill>
                <a:schemeClr val="tx1"/>
              </a:solidFill>
              <a:round/>
              <a:headEnd type="none" w="sm" len="sm"/>
              <a:tailEnd type="none" w="sm" len="sm"/>
            </a:ln>
            <a:effectLst/>
          </p:spPr>
          <p:txBody>
            <a:bodyPr wrap="none" anchor="ctr"/>
            <a:lstStyle/>
            <a:p>
              <a:pPr algn="ctr"/>
              <a:r>
                <a:rPr lang="hu-HU" sz="2400" u="sng"/>
                <a:t>Második</a:t>
              </a:r>
              <a:r>
                <a:rPr lang="en-US" sz="2400" u="sng"/>
                <a:t/>
              </a:r>
              <a:br>
                <a:rPr lang="en-US" sz="2400" u="sng"/>
              </a:br>
              <a:r>
                <a:rPr lang="hu-HU" sz="2400" u="sng"/>
                <a:t>hullám</a:t>
              </a:r>
              <a:br>
                <a:rPr lang="hu-HU" sz="2400" u="sng"/>
              </a:br>
              <a:r>
                <a:rPr lang="hu-HU" sz="2400" u="sng"/>
                <a:t>mediátorok</a:t>
              </a:r>
              <a:r>
                <a:rPr lang="en-US" sz="2400" u="sng"/>
                <a:t>:</a:t>
              </a:r>
            </a:p>
            <a:p>
              <a:pPr algn="ctr"/>
              <a:r>
                <a:rPr lang="hu-HU" sz="2400"/>
                <a:t>TNF</a:t>
              </a:r>
              <a:r>
                <a:rPr lang="hu-HU" sz="2400">
                  <a:sym typeface="Symbol" pitchFamily="18" charset="2"/>
                </a:rPr>
                <a:t></a:t>
              </a:r>
              <a:r>
                <a:rPr lang="en-US" sz="2400"/>
                <a:t>,</a:t>
              </a:r>
            </a:p>
            <a:p>
              <a:pPr algn="ctr"/>
              <a:r>
                <a:rPr lang="hu-HU" sz="2400"/>
                <a:t>IL-1</a:t>
              </a:r>
              <a:r>
                <a:rPr lang="en-US" sz="2400"/>
                <a:t>,</a:t>
              </a:r>
              <a:br>
                <a:rPr lang="en-US" sz="2400"/>
              </a:br>
              <a:r>
                <a:rPr lang="hu-HU" sz="2400"/>
                <a:t>IL-6</a:t>
              </a:r>
              <a:r>
                <a:rPr lang="en-US" sz="2400"/>
                <a:t>,</a:t>
              </a:r>
              <a:br>
                <a:rPr lang="en-US" sz="2400"/>
              </a:br>
              <a:r>
                <a:rPr lang="hu-HU" sz="2400"/>
                <a:t>IL-8</a:t>
              </a:r>
            </a:p>
          </p:txBody>
        </p:sp>
        <p:cxnSp>
          <p:nvCxnSpPr>
            <p:cNvPr id="125983" name="AutoShape 31"/>
            <p:cNvCxnSpPr>
              <a:cxnSpLocks noChangeShapeType="1"/>
              <a:stCxn id="125979" idx="3"/>
              <a:endCxn id="125982" idx="1"/>
            </p:cNvCxnSpPr>
            <p:nvPr/>
          </p:nvCxnSpPr>
          <p:spPr bwMode="auto">
            <a:xfrm flipV="1">
              <a:off x="1532" y="2491"/>
              <a:ext cx="139" cy="11"/>
            </a:xfrm>
            <a:prstGeom prst="straightConnector1">
              <a:avLst/>
            </a:prstGeom>
            <a:noFill/>
            <a:ln w="38100">
              <a:solidFill>
                <a:schemeClr val="tx1"/>
              </a:solidFill>
              <a:round/>
              <a:headEnd type="none" w="sm" len="sm"/>
              <a:tailEnd type="triangle" w="sm" len="sm"/>
            </a:ln>
            <a:effectLst/>
          </p:spPr>
        </p:cxnSp>
      </p:grpSp>
      <p:grpSp>
        <p:nvGrpSpPr>
          <p:cNvPr id="125984" name="Group 32"/>
          <p:cNvGrpSpPr>
            <a:grpSpLocks/>
          </p:cNvGrpSpPr>
          <p:nvPr/>
        </p:nvGrpSpPr>
        <p:grpSpPr bwMode="auto">
          <a:xfrm>
            <a:off x="4302125" y="2314575"/>
            <a:ext cx="1951038" cy="1639888"/>
            <a:chOff x="2710" y="1458"/>
            <a:chExt cx="1229" cy="1033"/>
          </a:xfrm>
        </p:grpSpPr>
        <p:sp>
          <p:nvSpPr>
            <p:cNvPr id="125985" name="Rectangle 33"/>
            <p:cNvSpPr>
              <a:spLocks noChangeArrowheads="1"/>
            </p:cNvSpPr>
            <p:nvPr/>
          </p:nvSpPr>
          <p:spPr bwMode="auto">
            <a:xfrm>
              <a:off x="3081" y="1458"/>
              <a:ext cx="858" cy="531"/>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pPr algn="ctr"/>
              <a:r>
                <a:rPr lang="hu-HU" sz="2400">
                  <a:solidFill>
                    <a:schemeClr val="bg1"/>
                  </a:solidFill>
                </a:rPr>
                <a:t>Máj</a:t>
              </a:r>
            </a:p>
          </p:txBody>
        </p:sp>
        <p:cxnSp>
          <p:nvCxnSpPr>
            <p:cNvPr id="125986" name="AutoShape 34"/>
            <p:cNvCxnSpPr>
              <a:cxnSpLocks noChangeShapeType="1"/>
              <a:stCxn id="125982" idx="3"/>
              <a:endCxn id="125985" idx="1"/>
            </p:cNvCxnSpPr>
            <p:nvPr/>
          </p:nvCxnSpPr>
          <p:spPr bwMode="auto">
            <a:xfrm flipV="1">
              <a:off x="2710" y="1724"/>
              <a:ext cx="371" cy="767"/>
            </a:xfrm>
            <a:prstGeom prst="straightConnector1">
              <a:avLst/>
            </a:prstGeom>
            <a:noFill/>
            <a:ln w="38100">
              <a:solidFill>
                <a:schemeClr val="tx1"/>
              </a:solidFill>
              <a:round/>
              <a:headEnd type="none" w="sm" len="sm"/>
              <a:tailEnd type="triangle" w="sm" len="sm"/>
            </a:ln>
            <a:effectLst/>
          </p:spPr>
        </p:cxnSp>
      </p:grpSp>
      <p:grpSp>
        <p:nvGrpSpPr>
          <p:cNvPr id="125987" name="Group 35"/>
          <p:cNvGrpSpPr>
            <a:grpSpLocks/>
          </p:cNvGrpSpPr>
          <p:nvPr/>
        </p:nvGrpSpPr>
        <p:grpSpPr bwMode="auto">
          <a:xfrm>
            <a:off x="4302125" y="3336925"/>
            <a:ext cx="1951038" cy="842963"/>
            <a:chOff x="2710" y="2102"/>
            <a:chExt cx="1229" cy="531"/>
          </a:xfrm>
        </p:grpSpPr>
        <p:sp>
          <p:nvSpPr>
            <p:cNvPr id="125988" name="Rectangle 36"/>
            <p:cNvSpPr>
              <a:spLocks noChangeArrowheads="1"/>
            </p:cNvSpPr>
            <p:nvPr/>
          </p:nvSpPr>
          <p:spPr bwMode="auto">
            <a:xfrm>
              <a:off x="3081" y="2102"/>
              <a:ext cx="858" cy="531"/>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pPr algn="ctr"/>
              <a:r>
                <a:rPr lang="hu-HU" sz="2400">
                  <a:solidFill>
                    <a:schemeClr val="bg1"/>
                  </a:solidFill>
                </a:rPr>
                <a:t>Csont-</a:t>
              </a:r>
              <a:br>
                <a:rPr lang="hu-HU" sz="2400">
                  <a:solidFill>
                    <a:schemeClr val="bg1"/>
                  </a:solidFill>
                </a:rPr>
              </a:br>
              <a:r>
                <a:rPr lang="hu-HU" sz="2400">
                  <a:solidFill>
                    <a:schemeClr val="bg1"/>
                  </a:solidFill>
                </a:rPr>
                <a:t>velő</a:t>
              </a:r>
            </a:p>
          </p:txBody>
        </p:sp>
        <p:cxnSp>
          <p:nvCxnSpPr>
            <p:cNvPr id="125989" name="AutoShape 37"/>
            <p:cNvCxnSpPr>
              <a:cxnSpLocks noChangeShapeType="1"/>
              <a:stCxn id="125982" idx="3"/>
              <a:endCxn id="125988" idx="1"/>
            </p:cNvCxnSpPr>
            <p:nvPr/>
          </p:nvCxnSpPr>
          <p:spPr bwMode="auto">
            <a:xfrm flipV="1">
              <a:off x="2710" y="2368"/>
              <a:ext cx="371" cy="123"/>
            </a:xfrm>
            <a:prstGeom prst="straightConnector1">
              <a:avLst/>
            </a:prstGeom>
            <a:noFill/>
            <a:ln w="38100">
              <a:solidFill>
                <a:schemeClr val="tx1"/>
              </a:solidFill>
              <a:round/>
              <a:headEnd type="none" w="sm" len="sm"/>
              <a:tailEnd type="triangle" w="sm" len="sm"/>
            </a:ln>
            <a:effectLst/>
          </p:spPr>
        </p:cxnSp>
      </p:grpSp>
      <p:grpSp>
        <p:nvGrpSpPr>
          <p:cNvPr id="125990" name="Group 38"/>
          <p:cNvGrpSpPr>
            <a:grpSpLocks/>
          </p:cNvGrpSpPr>
          <p:nvPr/>
        </p:nvGrpSpPr>
        <p:grpSpPr bwMode="auto">
          <a:xfrm>
            <a:off x="4302125" y="3954463"/>
            <a:ext cx="1951038" cy="1247775"/>
            <a:chOff x="2710" y="2491"/>
            <a:chExt cx="1229" cy="786"/>
          </a:xfrm>
        </p:grpSpPr>
        <p:sp>
          <p:nvSpPr>
            <p:cNvPr id="125991" name="Rectangle 39"/>
            <p:cNvSpPr>
              <a:spLocks noChangeArrowheads="1"/>
            </p:cNvSpPr>
            <p:nvPr/>
          </p:nvSpPr>
          <p:spPr bwMode="auto">
            <a:xfrm>
              <a:off x="3081" y="2746"/>
              <a:ext cx="858" cy="531"/>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pPr algn="ctr"/>
              <a:r>
                <a:rPr lang="hu-HU" sz="2400">
                  <a:solidFill>
                    <a:schemeClr val="bg1"/>
                  </a:solidFill>
                </a:rPr>
                <a:t>Zsír-</a:t>
              </a:r>
              <a:br>
                <a:rPr lang="hu-HU" sz="2400">
                  <a:solidFill>
                    <a:schemeClr val="bg1"/>
                  </a:solidFill>
                </a:rPr>
              </a:br>
              <a:r>
                <a:rPr lang="hu-HU" sz="2400">
                  <a:solidFill>
                    <a:schemeClr val="bg1"/>
                  </a:solidFill>
                </a:rPr>
                <a:t>szövet</a:t>
              </a:r>
            </a:p>
          </p:txBody>
        </p:sp>
        <p:cxnSp>
          <p:nvCxnSpPr>
            <p:cNvPr id="125992" name="AutoShape 40"/>
            <p:cNvCxnSpPr>
              <a:cxnSpLocks noChangeShapeType="1"/>
              <a:stCxn id="125982" idx="3"/>
              <a:endCxn id="125991" idx="1"/>
            </p:cNvCxnSpPr>
            <p:nvPr/>
          </p:nvCxnSpPr>
          <p:spPr bwMode="auto">
            <a:xfrm>
              <a:off x="2710" y="2491"/>
              <a:ext cx="371" cy="521"/>
            </a:xfrm>
            <a:prstGeom prst="straightConnector1">
              <a:avLst/>
            </a:prstGeom>
            <a:noFill/>
            <a:ln w="38100">
              <a:solidFill>
                <a:schemeClr val="tx1"/>
              </a:solidFill>
              <a:round/>
              <a:headEnd type="none" w="sm" len="sm"/>
              <a:tailEnd type="triangle" w="sm" len="sm"/>
            </a:ln>
            <a:effectLst/>
          </p:spPr>
        </p:cxnSp>
      </p:grpSp>
      <p:grpSp>
        <p:nvGrpSpPr>
          <p:cNvPr id="125993" name="Group 41"/>
          <p:cNvGrpSpPr>
            <a:grpSpLocks/>
          </p:cNvGrpSpPr>
          <p:nvPr/>
        </p:nvGrpSpPr>
        <p:grpSpPr bwMode="auto">
          <a:xfrm>
            <a:off x="4302125" y="3954463"/>
            <a:ext cx="1951038" cy="2270125"/>
            <a:chOff x="2710" y="2491"/>
            <a:chExt cx="1229" cy="1430"/>
          </a:xfrm>
        </p:grpSpPr>
        <p:sp>
          <p:nvSpPr>
            <p:cNvPr id="125994" name="Rectangle 42"/>
            <p:cNvSpPr>
              <a:spLocks noChangeArrowheads="1"/>
            </p:cNvSpPr>
            <p:nvPr/>
          </p:nvSpPr>
          <p:spPr bwMode="auto">
            <a:xfrm>
              <a:off x="3081" y="3390"/>
              <a:ext cx="858" cy="531"/>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pPr algn="ctr"/>
              <a:r>
                <a:rPr lang="en-US" sz="2400">
                  <a:solidFill>
                    <a:schemeClr val="bg1"/>
                  </a:solidFill>
                </a:rPr>
                <a:t>CNS</a:t>
              </a:r>
              <a:endParaRPr lang="hu-HU" sz="2400">
                <a:solidFill>
                  <a:schemeClr val="bg1"/>
                </a:solidFill>
              </a:endParaRPr>
            </a:p>
          </p:txBody>
        </p:sp>
        <p:cxnSp>
          <p:nvCxnSpPr>
            <p:cNvPr id="125995" name="AutoShape 43"/>
            <p:cNvCxnSpPr>
              <a:cxnSpLocks noChangeShapeType="1"/>
              <a:stCxn id="125982" idx="3"/>
              <a:endCxn id="125994" idx="1"/>
            </p:cNvCxnSpPr>
            <p:nvPr/>
          </p:nvCxnSpPr>
          <p:spPr bwMode="auto">
            <a:xfrm>
              <a:off x="2710" y="2491"/>
              <a:ext cx="371" cy="1165"/>
            </a:xfrm>
            <a:prstGeom prst="straightConnector1">
              <a:avLst/>
            </a:prstGeom>
            <a:noFill/>
            <a:ln w="38100">
              <a:solidFill>
                <a:schemeClr val="tx1"/>
              </a:solidFill>
              <a:round/>
              <a:headEnd type="none" w="sm" len="sm"/>
              <a:tailEnd type="triangle" w="sm" len="sm"/>
            </a:ln>
            <a:effectLst/>
          </p:spPr>
        </p:cxnSp>
      </p:grpSp>
      <p:sp>
        <p:nvSpPr>
          <p:cNvPr id="125996" name="AutoShape 44"/>
          <p:cNvSpPr>
            <a:spLocks noChangeArrowheads="1"/>
          </p:cNvSpPr>
          <p:nvPr/>
        </p:nvSpPr>
        <p:spPr bwMode="auto">
          <a:xfrm>
            <a:off x="3978275" y="1308100"/>
            <a:ext cx="4932363" cy="681038"/>
          </a:xfrm>
          <a:prstGeom prst="roundRect">
            <a:avLst>
              <a:gd name="adj" fmla="val 16667"/>
            </a:avLst>
          </a:prstGeom>
          <a:solidFill>
            <a:schemeClr val="tx2"/>
          </a:solidFill>
          <a:ln w="12700">
            <a:solidFill>
              <a:schemeClr val="tx1"/>
            </a:solidFill>
            <a:round/>
            <a:headEnd type="none" w="sm" len="sm"/>
            <a:tailEnd type="none" w="sm" len="sm"/>
          </a:ln>
          <a:effectLst/>
        </p:spPr>
        <p:txBody>
          <a:bodyPr wrap="none" anchor="ctr"/>
          <a:lstStyle/>
          <a:p>
            <a:pPr algn="ctr"/>
            <a:r>
              <a:rPr lang="hu-HU" sz="2400">
                <a:solidFill>
                  <a:schemeClr val="hlink"/>
                </a:solidFill>
              </a:rPr>
              <a:t>Szisztémás akutfázis-reakció</a:t>
            </a:r>
            <a:r>
              <a:rPr lang="en-US" sz="2400">
                <a:solidFill>
                  <a:schemeClr val="hlink"/>
                </a:solidFill>
              </a:rPr>
              <a:t> (A</a:t>
            </a:r>
            <a:r>
              <a:rPr lang="hu-HU" sz="2400">
                <a:solidFill>
                  <a:schemeClr val="hlink"/>
                </a:solidFill>
              </a:rPr>
              <a:t>P</a:t>
            </a:r>
            <a:r>
              <a:rPr lang="en-US" sz="2400">
                <a:solidFill>
                  <a:schemeClr val="hlink"/>
                </a:solidFill>
              </a:rPr>
              <a:t>R)</a:t>
            </a:r>
            <a:endParaRPr lang="hu-HU" sz="2400">
              <a:solidFill>
                <a:schemeClr val="hlink"/>
              </a:solidFill>
            </a:endParaRPr>
          </a:p>
        </p:txBody>
      </p:sp>
      <p:grpSp>
        <p:nvGrpSpPr>
          <p:cNvPr id="125997" name="Group 45"/>
          <p:cNvGrpSpPr>
            <a:grpSpLocks/>
          </p:cNvGrpSpPr>
          <p:nvPr/>
        </p:nvGrpSpPr>
        <p:grpSpPr bwMode="auto">
          <a:xfrm>
            <a:off x="6253163" y="2322513"/>
            <a:ext cx="2505075" cy="842962"/>
            <a:chOff x="3939" y="1463"/>
            <a:chExt cx="1578" cy="531"/>
          </a:xfrm>
        </p:grpSpPr>
        <p:sp>
          <p:nvSpPr>
            <p:cNvPr id="125998" name="AutoShape 46"/>
            <p:cNvSpPr>
              <a:spLocks noChangeArrowheads="1"/>
            </p:cNvSpPr>
            <p:nvPr/>
          </p:nvSpPr>
          <p:spPr bwMode="auto">
            <a:xfrm>
              <a:off x="4151" y="1463"/>
              <a:ext cx="1366" cy="531"/>
            </a:xfrm>
            <a:prstGeom prst="roundRect">
              <a:avLst>
                <a:gd name="adj" fmla="val 16667"/>
              </a:avLst>
            </a:prstGeom>
            <a:solidFill>
              <a:schemeClr val="accent1"/>
            </a:solidFill>
            <a:ln w="12700">
              <a:solidFill>
                <a:schemeClr val="tx1"/>
              </a:solidFill>
              <a:round/>
              <a:headEnd type="none" w="sm" len="sm"/>
              <a:tailEnd type="none" w="sm" len="sm"/>
            </a:ln>
            <a:effectLst/>
          </p:spPr>
          <p:txBody>
            <a:bodyPr wrap="none" anchor="ctr"/>
            <a:lstStyle/>
            <a:p>
              <a:pPr algn="ctr"/>
              <a:r>
                <a:rPr lang="hu-HU" sz="2400" b="0"/>
                <a:t>Akutfázis</a:t>
              </a:r>
            </a:p>
            <a:p>
              <a:pPr algn="ctr"/>
              <a:r>
                <a:rPr lang="hu-HU" sz="2400" b="0"/>
                <a:t>fehérjék</a:t>
              </a:r>
            </a:p>
          </p:txBody>
        </p:sp>
        <p:cxnSp>
          <p:nvCxnSpPr>
            <p:cNvPr id="125999" name="AutoShape 47"/>
            <p:cNvCxnSpPr>
              <a:cxnSpLocks noChangeShapeType="1"/>
              <a:stCxn id="125985" idx="3"/>
              <a:endCxn id="125998" idx="1"/>
            </p:cNvCxnSpPr>
            <p:nvPr/>
          </p:nvCxnSpPr>
          <p:spPr bwMode="auto">
            <a:xfrm>
              <a:off x="3939" y="1724"/>
              <a:ext cx="212" cy="5"/>
            </a:xfrm>
            <a:prstGeom prst="straightConnector1">
              <a:avLst/>
            </a:prstGeom>
            <a:noFill/>
            <a:ln w="38100">
              <a:solidFill>
                <a:schemeClr val="tx1"/>
              </a:solidFill>
              <a:round/>
              <a:headEnd type="none" w="sm" len="sm"/>
              <a:tailEnd type="triangle" w="sm" len="sm"/>
            </a:ln>
            <a:effectLst/>
          </p:spPr>
        </p:cxnSp>
      </p:grpSp>
      <p:grpSp>
        <p:nvGrpSpPr>
          <p:cNvPr id="126000" name="Group 48"/>
          <p:cNvGrpSpPr>
            <a:grpSpLocks/>
          </p:cNvGrpSpPr>
          <p:nvPr/>
        </p:nvGrpSpPr>
        <p:grpSpPr bwMode="auto">
          <a:xfrm>
            <a:off x="6253163" y="3352800"/>
            <a:ext cx="2532062" cy="842963"/>
            <a:chOff x="3939" y="2112"/>
            <a:chExt cx="1595" cy="531"/>
          </a:xfrm>
        </p:grpSpPr>
        <p:sp>
          <p:nvSpPr>
            <p:cNvPr id="126001" name="AutoShape 49"/>
            <p:cNvSpPr>
              <a:spLocks noChangeArrowheads="1"/>
            </p:cNvSpPr>
            <p:nvPr/>
          </p:nvSpPr>
          <p:spPr bwMode="auto">
            <a:xfrm>
              <a:off x="4168" y="2112"/>
              <a:ext cx="1366" cy="531"/>
            </a:xfrm>
            <a:prstGeom prst="roundRect">
              <a:avLst>
                <a:gd name="adj" fmla="val 16667"/>
              </a:avLst>
            </a:prstGeom>
            <a:solidFill>
              <a:schemeClr val="accent1"/>
            </a:solidFill>
            <a:ln w="12700">
              <a:solidFill>
                <a:schemeClr val="tx1"/>
              </a:solidFill>
              <a:round/>
              <a:headEnd type="none" w="sm" len="sm"/>
              <a:tailEnd type="none" w="sm" len="sm"/>
            </a:ln>
            <a:effectLst/>
          </p:spPr>
          <p:txBody>
            <a:bodyPr wrap="none" anchor="ctr"/>
            <a:lstStyle/>
            <a:p>
              <a:pPr algn="ctr"/>
              <a:r>
                <a:rPr lang="en-US" sz="2400" b="0"/>
                <a:t>Leukocytosis</a:t>
              </a:r>
              <a:endParaRPr lang="hu-HU" sz="2400" b="0"/>
            </a:p>
          </p:txBody>
        </p:sp>
        <p:cxnSp>
          <p:nvCxnSpPr>
            <p:cNvPr id="126002" name="AutoShape 50"/>
            <p:cNvCxnSpPr>
              <a:cxnSpLocks noChangeShapeType="1"/>
              <a:stCxn id="125988" idx="3"/>
              <a:endCxn id="126001" idx="1"/>
            </p:cNvCxnSpPr>
            <p:nvPr/>
          </p:nvCxnSpPr>
          <p:spPr bwMode="auto">
            <a:xfrm>
              <a:off x="3939" y="2368"/>
              <a:ext cx="229" cy="10"/>
            </a:xfrm>
            <a:prstGeom prst="straightConnector1">
              <a:avLst/>
            </a:prstGeom>
            <a:noFill/>
            <a:ln w="38100">
              <a:solidFill>
                <a:schemeClr val="tx1"/>
              </a:solidFill>
              <a:round/>
              <a:headEnd type="none" w="sm" len="sm"/>
              <a:tailEnd type="triangle" w="sm" len="sm"/>
            </a:ln>
            <a:effectLst/>
          </p:spPr>
        </p:cxnSp>
      </p:grpSp>
      <p:grpSp>
        <p:nvGrpSpPr>
          <p:cNvPr id="126003" name="Group 51"/>
          <p:cNvGrpSpPr>
            <a:grpSpLocks/>
          </p:cNvGrpSpPr>
          <p:nvPr/>
        </p:nvGrpSpPr>
        <p:grpSpPr bwMode="auto">
          <a:xfrm>
            <a:off x="6253163" y="4356100"/>
            <a:ext cx="2532062" cy="842963"/>
            <a:chOff x="3939" y="2744"/>
            <a:chExt cx="1595" cy="531"/>
          </a:xfrm>
        </p:grpSpPr>
        <p:sp>
          <p:nvSpPr>
            <p:cNvPr id="126004" name="AutoShape 52"/>
            <p:cNvSpPr>
              <a:spLocks noChangeArrowheads="1"/>
            </p:cNvSpPr>
            <p:nvPr/>
          </p:nvSpPr>
          <p:spPr bwMode="auto">
            <a:xfrm>
              <a:off x="4168" y="2744"/>
              <a:ext cx="1366" cy="531"/>
            </a:xfrm>
            <a:prstGeom prst="roundRect">
              <a:avLst>
                <a:gd name="adj" fmla="val 16667"/>
              </a:avLst>
            </a:prstGeom>
            <a:solidFill>
              <a:schemeClr val="accent1"/>
            </a:solidFill>
            <a:ln w="12700">
              <a:solidFill>
                <a:schemeClr val="tx1"/>
              </a:solidFill>
              <a:round/>
              <a:headEnd type="none" w="sm" len="sm"/>
              <a:tailEnd type="none" w="sm" len="sm"/>
            </a:ln>
            <a:effectLst/>
          </p:spPr>
          <p:txBody>
            <a:bodyPr wrap="none" anchor="ctr"/>
            <a:lstStyle/>
            <a:p>
              <a:pPr algn="ctr"/>
              <a:r>
                <a:rPr lang="en-US" sz="2400" b="0"/>
                <a:t>Lipid</a:t>
              </a:r>
              <a:br>
                <a:rPr lang="en-US" sz="2400" b="0"/>
              </a:br>
              <a:r>
                <a:rPr lang="en-US" sz="2400" b="0"/>
                <a:t>mobiliz</a:t>
              </a:r>
              <a:r>
                <a:rPr lang="hu-HU" sz="2400" b="0"/>
                <a:t>áció</a:t>
              </a:r>
            </a:p>
          </p:txBody>
        </p:sp>
        <p:cxnSp>
          <p:nvCxnSpPr>
            <p:cNvPr id="126005" name="AutoShape 53"/>
            <p:cNvCxnSpPr>
              <a:cxnSpLocks noChangeShapeType="1"/>
              <a:stCxn id="125991" idx="3"/>
              <a:endCxn id="126004" idx="1"/>
            </p:cNvCxnSpPr>
            <p:nvPr/>
          </p:nvCxnSpPr>
          <p:spPr bwMode="auto">
            <a:xfrm flipV="1">
              <a:off x="3939" y="3010"/>
              <a:ext cx="229" cy="2"/>
            </a:xfrm>
            <a:prstGeom prst="straightConnector1">
              <a:avLst/>
            </a:prstGeom>
            <a:noFill/>
            <a:ln w="38100">
              <a:solidFill>
                <a:schemeClr val="tx1"/>
              </a:solidFill>
              <a:round/>
              <a:headEnd type="none" w="sm" len="sm"/>
              <a:tailEnd type="triangle" w="sm" len="sm"/>
            </a:ln>
            <a:effectLst/>
          </p:spPr>
        </p:cxnSp>
      </p:grpSp>
      <p:grpSp>
        <p:nvGrpSpPr>
          <p:cNvPr id="126006" name="Group 54"/>
          <p:cNvGrpSpPr>
            <a:grpSpLocks/>
          </p:cNvGrpSpPr>
          <p:nvPr/>
        </p:nvGrpSpPr>
        <p:grpSpPr bwMode="auto">
          <a:xfrm>
            <a:off x="6253163" y="5386388"/>
            <a:ext cx="2568575" cy="842962"/>
            <a:chOff x="3939" y="3393"/>
            <a:chExt cx="1618" cy="531"/>
          </a:xfrm>
        </p:grpSpPr>
        <p:sp>
          <p:nvSpPr>
            <p:cNvPr id="126007" name="AutoShape 55"/>
            <p:cNvSpPr>
              <a:spLocks noChangeArrowheads="1"/>
            </p:cNvSpPr>
            <p:nvPr/>
          </p:nvSpPr>
          <p:spPr bwMode="auto">
            <a:xfrm>
              <a:off x="4191" y="3393"/>
              <a:ext cx="1366" cy="531"/>
            </a:xfrm>
            <a:prstGeom prst="roundRect">
              <a:avLst>
                <a:gd name="adj" fmla="val 16667"/>
              </a:avLst>
            </a:prstGeom>
            <a:solidFill>
              <a:schemeClr val="accent1"/>
            </a:solidFill>
            <a:ln w="12700">
              <a:solidFill>
                <a:schemeClr val="tx1"/>
              </a:solidFill>
              <a:round/>
              <a:headEnd type="none" w="sm" len="sm"/>
              <a:tailEnd type="none" w="sm" len="sm"/>
            </a:ln>
            <a:effectLst/>
          </p:spPr>
          <p:txBody>
            <a:bodyPr wrap="none" anchor="ctr"/>
            <a:lstStyle/>
            <a:p>
              <a:pPr algn="ctr"/>
              <a:r>
                <a:rPr lang="en-US" sz="2400" b="0"/>
                <a:t>Hypothalamus </a:t>
              </a:r>
              <a:endParaRPr lang="hu-HU" sz="2400" b="0"/>
            </a:p>
          </p:txBody>
        </p:sp>
        <p:cxnSp>
          <p:nvCxnSpPr>
            <p:cNvPr id="126008" name="AutoShape 56"/>
            <p:cNvCxnSpPr>
              <a:cxnSpLocks noChangeShapeType="1"/>
              <a:stCxn id="125994" idx="3"/>
              <a:endCxn id="126007" idx="1"/>
            </p:cNvCxnSpPr>
            <p:nvPr/>
          </p:nvCxnSpPr>
          <p:spPr bwMode="auto">
            <a:xfrm>
              <a:off x="3939" y="3656"/>
              <a:ext cx="252" cy="3"/>
            </a:xfrm>
            <a:prstGeom prst="straightConnector1">
              <a:avLst/>
            </a:prstGeom>
            <a:noFill/>
            <a:ln w="38100">
              <a:solidFill>
                <a:schemeClr val="tx1"/>
              </a:solidFill>
              <a:round/>
              <a:headEnd type="none" w="sm" len="sm"/>
              <a:tailEnd type="triangle" w="sm" len="sm"/>
            </a:ln>
            <a:effectLst/>
          </p:spPr>
        </p:cxnSp>
      </p:grpSp>
      <p:sp>
        <p:nvSpPr>
          <p:cNvPr id="126009" name="AutoShape 57"/>
          <p:cNvSpPr>
            <a:spLocks noChangeArrowheads="1"/>
          </p:cNvSpPr>
          <p:nvPr/>
        </p:nvSpPr>
        <p:spPr bwMode="auto">
          <a:xfrm>
            <a:off x="581025" y="5837238"/>
            <a:ext cx="3081338" cy="658812"/>
          </a:xfrm>
          <a:prstGeom prst="roundRect">
            <a:avLst>
              <a:gd name="adj" fmla="val 16667"/>
            </a:avLst>
          </a:prstGeom>
          <a:solidFill>
            <a:srgbClr val="CCFF99"/>
          </a:solidFill>
          <a:ln w="12700">
            <a:solidFill>
              <a:schemeClr val="tx1"/>
            </a:solidFill>
            <a:round/>
            <a:headEnd type="none" w="sm" len="sm"/>
            <a:tailEnd type="none" w="sm" len="sm"/>
          </a:ln>
          <a:effectLst/>
        </p:spPr>
        <p:txBody>
          <a:bodyPr wrap="none" anchor="ctr"/>
          <a:lstStyle/>
          <a:p>
            <a:pPr algn="ctr"/>
            <a:r>
              <a:rPr lang="hu-HU" sz="2400">
                <a:solidFill>
                  <a:schemeClr val="hlink"/>
                </a:solidFill>
              </a:rPr>
              <a:t>Gyulladás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5977"/>
                                        </p:tgtEl>
                                        <p:attrNameLst>
                                          <p:attrName>style.visibility</p:attrName>
                                        </p:attrNameLst>
                                      </p:cBhvr>
                                      <p:to>
                                        <p:strVal val="visible"/>
                                      </p:to>
                                    </p:set>
                                    <p:anim calcmode="lin" valueType="num">
                                      <p:cBhvr additive="base">
                                        <p:cTn id="7" dur="500" fill="hold"/>
                                        <p:tgtEl>
                                          <p:spTgt spid="125977"/>
                                        </p:tgtEl>
                                        <p:attrNameLst>
                                          <p:attrName>ppt_x</p:attrName>
                                        </p:attrNameLst>
                                      </p:cBhvr>
                                      <p:tavLst>
                                        <p:tav tm="0">
                                          <p:val>
                                            <p:strVal val="0-#ppt_w/2"/>
                                          </p:val>
                                        </p:tav>
                                        <p:tav tm="100000">
                                          <p:val>
                                            <p:strVal val="#ppt_x"/>
                                          </p:val>
                                        </p:tav>
                                      </p:tavLst>
                                    </p:anim>
                                    <p:anim calcmode="lin" valueType="num">
                                      <p:cBhvr additive="base">
                                        <p:cTn id="8" dur="500" fill="hold"/>
                                        <p:tgtEl>
                                          <p:spTgt spid="12597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5981"/>
                                        </p:tgtEl>
                                        <p:attrNameLst>
                                          <p:attrName>style.visibility</p:attrName>
                                        </p:attrNameLst>
                                      </p:cBhvr>
                                      <p:to>
                                        <p:strVal val="visible"/>
                                      </p:to>
                                    </p:set>
                                    <p:anim calcmode="lin" valueType="num">
                                      <p:cBhvr additive="base">
                                        <p:cTn id="13" dur="500" fill="hold"/>
                                        <p:tgtEl>
                                          <p:spTgt spid="125981"/>
                                        </p:tgtEl>
                                        <p:attrNameLst>
                                          <p:attrName>ppt_x</p:attrName>
                                        </p:attrNameLst>
                                      </p:cBhvr>
                                      <p:tavLst>
                                        <p:tav tm="0">
                                          <p:val>
                                            <p:strVal val="#ppt_x"/>
                                          </p:val>
                                        </p:tav>
                                        <p:tav tm="100000">
                                          <p:val>
                                            <p:strVal val="#ppt_x"/>
                                          </p:val>
                                        </p:tav>
                                      </p:tavLst>
                                    </p:anim>
                                    <p:anim calcmode="lin" valueType="num">
                                      <p:cBhvr additive="base">
                                        <p:cTn id="14" dur="500" fill="hold"/>
                                        <p:tgtEl>
                                          <p:spTgt spid="12598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nodeType="clickEffect">
                                  <p:stCondLst>
                                    <p:cond delay="0"/>
                                  </p:stCondLst>
                                  <p:childTnLst>
                                    <p:set>
                                      <p:cBhvr>
                                        <p:cTn id="18" dur="1" fill="hold">
                                          <p:stCondLst>
                                            <p:cond delay="0"/>
                                          </p:stCondLst>
                                        </p:cTn>
                                        <p:tgtEl>
                                          <p:spTgt spid="125984"/>
                                        </p:tgtEl>
                                        <p:attrNameLst>
                                          <p:attrName>style.visibility</p:attrName>
                                        </p:attrNameLst>
                                      </p:cBhvr>
                                      <p:to>
                                        <p:strVal val="visible"/>
                                      </p:to>
                                    </p:set>
                                    <p:animEffect transition="in" filter="slide(fromTop)">
                                      <p:cBhvr>
                                        <p:cTn id="19" dur="500"/>
                                        <p:tgtEl>
                                          <p:spTgt spid="12598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125987"/>
                                        </p:tgtEl>
                                        <p:attrNameLst>
                                          <p:attrName>style.visibility</p:attrName>
                                        </p:attrNameLst>
                                      </p:cBhvr>
                                      <p:to>
                                        <p:strVal val="visible"/>
                                      </p:to>
                                    </p:set>
                                    <p:anim calcmode="lin" valueType="num">
                                      <p:cBhvr additive="base">
                                        <p:cTn id="24" dur="500" fill="hold"/>
                                        <p:tgtEl>
                                          <p:spTgt spid="125987"/>
                                        </p:tgtEl>
                                        <p:attrNameLst>
                                          <p:attrName>ppt_x</p:attrName>
                                        </p:attrNameLst>
                                      </p:cBhvr>
                                      <p:tavLst>
                                        <p:tav tm="0">
                                          <p:val>
                                            <p:strVal val="1+#ppt_w/2"/>
                                          </p:val>
                                        </p:tav>
                                        <p:tav tm="100000">
                                          <p:val>
                                            <p:strVal val="#ppt_x"/>
                                          </p:val>
                                        </p:tav>
                                      </p:tavLst>
                                    </p:anim>
                                    <p:anim calcmode="lin" valueType="num">
                                      <p:cBhvr additive="base">
                                        <p:cTn id="25" dur="500" fill="hold"/>
                                        <p:tgtEl>
                                          <p:spTgt spid="12598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125990"/>
                                        </p:tgtEl>
                                        <p:attrNameLst>
                                          <p:attrName>style.visibility</p:attrName>
                                        </p:attrNameLst>
                                      </p:cBhvr>
                                      <p:to>
                                        <p:strVal val="visible"/>
                                      </p:to>
                                    </p:set>
                                    <p:anim calcmode="lin" valueType="num">
                                      <p:cBhvr additive="base">
                                        <p:cTn id="30" dur="500" fill="hold"/>
                                        <p:tgtEl>
                                          <p:spTgt spid="125990"/>
                                        </p:tgtEl>
                                        <p:attrNameLst>
                                          <p:attrName>ppt_x</p:attrName>
                                        </p:attrNameLst>
                                      </p:cBhvr>
                                      <p:tavLst>
                                        <p:tav tm="0">
                                          <p:val>
                                            <p:strVal val="1+#ppt_w/2"/>
                                          </p:val>
                                        </p:tav>
                                        <p:tav tm="100000">
                                          <p:val>
                                            <p:strVal val="#ppt_x"/>
                                          </p:val>
                                        </p:tav>
                                      </p:tavLst>
                                    </p:anim>
                                    <p:anim calcmode="lin" valueType="num">
                                      <p:cBhvr additive="base">
                                        <p:cTn id="31" dur="500" fill="hold"/>
                                        <p:tgtEl>
                                          <p:spTgt spid="12599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125993"/>
                                        </p:tgtEl>
                                        <p:attrNameLst>
                                          <p:attrName>style.visibility</p:attrName>
                                        </p:attrNameLst>
                                      </p:cBhvr>
                                      <p:to>
                                        <p:strVal val="visible"/>
                                      </p:to>
                                    </p:set>
                                    <p:anim calcmode="lin" valueType="num">
                                      <p:cBhvr additive="base">
                                        <p:cTn id="36" dur="500" fill="hold"/>
                                        <p:tgtEl>
                                          <p:spTgt spid="125993"/>
                                        </p:tgtEl>
                                        <p:attrNameLst>
                                          <p:attrName>ppt_x</p:attrName>
                                        </p:attrNameLst>
                                      </p:cBhvr>
                                      <p:tavLst>
                                        <p:tav tm="0">
                                          <p:val>
                                            <p:strVal val="1+#ppt_w/2"/>
                                          </p:val>
                                        </p:tav>
                                        <p:tav tm="100000">
                                          <p:val>
                                            <p:strVal val="#ppt_x"/>
                                          </p:val>
                                        </p:tav>
                                      </p:tavLst>
                                    </p:anim>
                                    <p:anim calcmode="lin" valueType="num">
                                      <p:cBhvr additive="base">
                                        <p:cTn id="37" dur="500" fill="hold"/>
                                        <p:tgtEl>
                                          <p:spTgt spid="125993"/>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125997"/>
                                        </p:tgtEl>
                                        <p:attrNameLst>
                                          <p:attrName>style.visibility</p:attrName>
                                        </p:attrNameLst>
                                      </p:cBhvr>
                                      <p:to>
                                        <p:strVal val="visible"/>
                                      </p:to>
                                    </p:set>
                                    <p:anim calcmode="lin" valueType="num">
                                      <p:cBhvr additive="base">
                                        <p:cTn id="42" dur="500" fill="hold"/>
                                        <p:tgtEl>
                                          <p:spTgt spid="125997"/>
                                        </p:tgtEl>
                                        <p:attrNameLst>
                                          <p:attrName>ppt_x</p:attrName>
                                        </p:attrNameLst>
                                      </p:cBhvr>
                                      <p:tavLst>
                                        <p:tav tm="0">
                                          <p:val>
                                            <p:strVal val="1+#ppt_w/2"/>
                                          </p:val>
                                        </p:tav>
                                        <p:tav tm="100000">
                                          <p:val>
                                            <p:strVal val="#ppt_x"/>
                                          </p:val>
                                        </p:tav>
                                      </p:tavLst>
                                    </p:anim>
                                    <p:anim calcmode="lin" valueType="num">
                                      <p:cBhvr additive="base">
                                        <p:cTn id="43" dur="500" fill="hold"/>
                                        <p:tgtEl>
                                          <p:spTgt spid="125997"/>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nodeType="clickEffect">
                                  <p:stCondLst>
                                    <p:cond delay="0"/>
                                  </p:stCondLst>
                                  <p:childTnLst>
                                    <p:set>
                                      <p:cBhvr>
                                        <p:cTn id="47" dur="1" fill="hold">
                                          <p:stCondLst>
                                            <p:cond delay="0"/>
                                          </p:stCondLst>
                                        </p:cTn>
                                        <p:tgtEl>
                                          <p:spTgt spid="126000"/>
                                        </p:tgtEl>
                                        <p:attrNameLst>
                                          <p:attrName>style.visibility</p:attrName>
                                        </p:attrNameLst>
                                      </p:cBhvr>
                                      <p:to>
                                        <p:strVal val="visible"/>
                                      </p:to>
                                    </p:set>
                                    <p:anim calcmode="lin" valueType="num">
                                      <p:cBhvr additive="base">
                                        <p:cTn id="48" dur="500" fill="hold"/>
                                        <p:tgtEl>
                                          <p:spTgt spid="126000"/>
                                        </p:tgtEl>
                                        <p:attrNameLst>
                                          <p:attrName>ppt_x</p:attrName>
                                        </p:attrNameLst>
                                      </p:cBhvr>
                                      <p:tavLst>
                                        <p:tav tm="0">
                                          <p:val>
                                            <p:strVal val="1+#ppt_w/2"/>
                                          </p:val>
                                        </p:tav>
                                        <p:tav tm="100000">
                                          <p:val>
                                            <p:strVal val="#ppt_x"/>
                                          </p:val>
                                        </p:tav>
                                      </p:tavLst>
                                    </p:anim>
                                    <p:anim calcmode="lin" valueType="num">
                                      <p:cBhvr additive="base">
                                        <p:cTn id="49" dur="500" fill="hold"/>
                                        <p:tgtEl>
                                          <p:spTgt spid="126000"/>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nodeType="clickEffect">
                                  <p:stCondLst>
                                    <p:cond delay="0"/>
                                  </p:stCondLst>
                                  <p:childTnLst>
                                    <p:set>
                                      <p:cBhvr>
                                        <p:cTn id="53" dur="1" fill="hold">
                                          <p:stCondLst>
                                            <p:cond delay="0"/>
                                          </p:stCondLst>
                                        </p:cTn>
                                        <p:tgtEl>
                                          <p:spTgt spid="126003"/>
                                        </p:tgtEl>
                                        <p:attrNameLst>
                                          <p:attrName>style.visibility</p:attrName>
                                        </p:attrNameLst>
                                      </p:cBhvr>
                                      <p:to>
                                        <p:strVal val="visible"/>
                                      </p:to>
                                    </p:set>
                                    <p:anim calcmode="lin" valueType="num">
                                      <p:cBhvr additive="base">
                                        <p:cTn id="54" dur="500" fill="hold"/>
                                        <p:tgtEl>
                                          <p:spTgt spid="126003"/>
                                        </p:tgtEl>
                                        <p:attrNameLst>
                                          <p:attrName>ppt_x</p:attrName>
                                        </p:attrNameLst>
                                      </p:cBhvr>
                                      <p:tavLst>
                                        <p:tav tm="0">
                                          <p:val>
                                            <p:strVal val="1+#ppt_w/2"/>
                                          </p:val>
                                        </p:tav>
                                        <p:tav tm="100000">
                                          <p:val>
                                            <p:strVal val="#ppt_x"/>
                                          </p:val>
                                        </p:tav>
                                      </p:tavLst>
                                    </p:anim>
                                    <p:anim calcmode="lin" valueType="num">
                                      <p:cBhvr additive="base">
                                        <p:cTn id="55" dur="500" fill="hold"/>
                                        <p:tgtEl>
                                          <p:spTgt spid="126003"/>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nodeType="clickEffect">
                                  <p:stCondLst>
                                    <p:cond delay="0"/>
                                  </p:stCondLst>
                                  <p:childTnLst>
                                    <p:set>
                                      <p:cBhvr>
                                        <p:cTn id="59" dur="1" fill="hold">
                                          <p:stCondLst>
                                            <p:cond delay="0"/>
                                          </p:stCondLst>
                                        </p:cTn>
                                        <p:tgtEl>
                                          <p:spTgt spid="126006"/>
                                        </p:tgtEl>
                                        <p:attrNameLst>
                                          <p:attrName>style.visibility</p:attrName>
                                        </p:attrNameLst>
                                      </p:cBhvr>
                                      <p:to>
                                        <p:strVal val="visible"/>
                                      </p:to>
                                    </p:set>
                                    <p:anim calcmode="lin" valueType="num">
                                      <p:cBhvr additive="base">
                                        <p:cTn id="60" dur="500" fill="hold"/>
                                        <p:tgtEl>
                                          <p:spTgt spid="126006"/>
                                        </p:tgtEl>
                                        <p:attrNameLst>
                                          <p:attrName>ppt_x</p:attrName>
                                        </p:attrNameLst>
                                      </p:cBhvr>
                                      <p:tavLst>
                                        <p:tav tm="0">
                                          <p:val>
                                            <p:strVal val="1+#ppt_w/2"/>
                                          </p:val>
                                        </p:tav>
                                        <p:tav tm="100000">
                                          <p:val>
                                            <p:strVal val="#ppt_x"/>
                                          </p:val>
                                        </p:tav>
                                      </p:tavLst>
                                    </p:anim>
                                    <p:anim calcmode="lin" valueType="num">
                                      <p:cBhvr additive="base">
                                        <p:cTn id="61" dur="500" fill="hold"/>
                                        <p:tgtEl>
                                          <p:spTgt spid="126006"/>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125996"/>
                                        </p:tgtEl>
                                        <p:attrNameLst>
                                          <p:attrName>style.visibility</p:attrName>
                                        </p:attrNameLst>
                                      </p:cBhvr>
                                      <p:to>
                                        <p:strVal val="visible"/>
                                      </p:to>
                                    </p:set>
                                    <p:anim calcmode="lin" valueType="num">
                                      <p:cBhvr additive="base">
                                        <p:cTn id="66" dur="500" fill="hold"/>
                                        <p:tgtEl>
                                          <p:spTgt spid="125996"/>
                                        </p:tgtEl>
                                        <p:attrNameLst>
                                          <p:attrName>ppt_x</p:attrName>
                                        </p:attrNameLst>
                                      </p:cBhvr>
                                      <p:tavLst>
                                        <p:tav tm="0">
                                          <p:val>
                                            <p:strVal val="1+#ppt_w/2"/>
                                          </p:val>
                                        </p:tav>
                                        <p:tav tm="100000">
                                          <p:val>
                                            <p:strVal val="#ppt_x"/>
                                          </p:val>
                                        </p:tav>
                                      </p:tavLst>
                                    </p:anim>
                                    <p:anim calcmode="lin" valueType="num">
                                      <p:cBhvr additive="base">
                                        <p:cTn id="67" dur="500" fill="hold"/>
                                        <p:tgtEl>
                                          <p:spTgt spid="125996"/>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2" fill="hold" grpId="0" nodeType="clickEffect">
                                  <p:stCondLst>
                                    <p:cond delay="0"/>
                                  </p:stCondLst>
                                  <p:childTnLst>
                                    <p:set>
                                      <p:cBhvr>
                                        <p:cTn id="71" dur="1" fill="hold">
                                          <p:stCondLst>
                                            <p:cond delay="0"/>
                                          </p:stCondLst>
                                        </p:cTn>
                                        <p:tgtEl>
                                          <p:spTgt spid="126009"/>
                                        </p:tgtEl>
                                        <p:attrNameLst>
                                          <p:attrName>style.visibility</p:attrName>
                                        </p:attrNameLst>
                                      </p:cBhvr>
                                      <p:to>
                                        <p:strVal val="visible"/>
                                      </p:to>
                                    </p:set>
                                    <p:anim calcmode="lin" valueType="num">
                                      <p:cBhvr additive="base">
                                        <p:cTn id="72" dur="500" fill="hold"/>
                                        <p:tgtEl>
                                          <p:spTgt spid="126009"/>
                                        </p:tgtEl>
                                        <p:attrNameLst>
                                          <p:attrName>ppt_x</p:attrName>
                                        </p:attrNameLst>
                                      </p:cBhvr>
                                      <p:tavLst>
                                        <p:tav tm="0">
                                          <p:val>
                                            <p:strVal val="1+#ppt_w/2"/>
                                          </p:val>
                                        </p:tav>
                                        <p:tav tm="100000">
                                          <p:val>
                                            <p:strVal val="#ppt_x"/>
                                          </p:val>
                                        </p:tav>
                                      </p:tavLst>
                                    </p:anim>
                                    <p:anim calcmode="lin" valueType="num">
                                      <p:cBhvr additive="base">
                                        <p:cTn id="73" dur="500" fill="hold"/>
                                        <p:tgtEl>
                                          <p:spTgt spid="1260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96" grpId="0" animBg="1" autoUpdateAnimBg="0"/>
      <p:bldP spid="126009"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Élőláb helye 2"/>
          <p:cNvSpPr>
            <a:spLocks noGrp="1"/>
          </p:cNvSpPr>
          <p:nvPr>
            <p:ph type="ftr" sz="quarter" idx="11"/>
          </p:nvPr>
        </p:nvSpPr>
        <p:spPr/>
        <p:txBody>
          <a:bodyPr/>
          <a:lstStyle/>
          <a:p>
            <a:r>
              <a:rPr lang="hu-HU"/>
              <a:t>©Fülöp AK 2010</a:t>
            </a:r>
          </a:p>
        </p:txBody>
      </p:sp>
      <p:sp>
        <p:nvSpPr>
          <p:cNvPr id="7" name="Dia számának helye 3"/>
          <p:cNvSpPr>
            <a:spLocks noGrp="1"/>
          </p:cNvSpPr>
          <p:nvPr>
            <p:ph type="sldNum" sz="quarter" idx="12"/>
          </p:nvPr>
        </p:nvSpPr>
        <p:spPr/>
        <p:txBody>
          <a:bodyPr/>
          <a:lstStyle/>
          <a:p>
            <a:fld id="{0A97DBBB-219D-4725-913A-8736C6592F9F}" type="slidenum">
              <a:rPr lang="hu-HU"/>
              <a:pPr/>
              <a:t>17</a:t>
            </a:fld>
            <a:endParaRPr lang="hu-HU"/>
          </a:p>
        </p:txBody>
      </p:sp>
      <p:pic>
        <p:nvPicPr>
          <p:cNvPr id="150535" name="Picture 7" descr="An external file that holds a picture, illustration, etc., usually as some form of binary object. The name of referred object is ch2f31.jpg. "/>
          <p:cNvPicPr>
            <a:picLocks noChangeAspect="1" noChangeArrowheads="1"/>
          </p:cNvPicPr>
          <p:nvPr/>
        </p:nvPicPr>
        <p:blipFill>
          <a:blip r:embed="rId2" cstate="print"/>
          <a:srcRect/>
          <a:stretch>
            <a:fillRect/>
          </a:stretch>
        </p:blipFill>
        <p:spPr bwMode="auto">
          <a:xfrm>
            <a:off x="457200" y="1293813"/>
            <a:ext cx="8686800" cy="5564187"/>
          </a:xfrm>
          <a:prstGeom prst="rect">
            <a:avLst/>
          </a:prstGeom>
          <a:noFill/>
        </p:spPr>
      </p:pic>
      <p:sp>
        <p:nvSpPr>
          <p:cNvPr id="150532" name="Rectangle 4"/>
          <p:cNvSpPr>
            <a:spLocks noChangeArrowheads="1"/>
          </p:cNvSpPr>
          <p:nvPr/>
        </p:nvSpPr>
        <p:spPr bwMode="auto">
          <a:xfrm>
            <a:off x="685800" y="304800"/>
            <a:ext cx="7772400" cy="1143000"/>
          </a:xfrm>
          <a:prstGeom prst="rect">
            <a:avLst/>
          </a:prstGeom>
          <a:noFill/>
          <a:ln w="9525">
            <a:noFill/>
            <a:miter lim="800000"/>
            <a:headEnd/>
            <a:tailEnd/>
          </a:ln>
          <a:effectLst/>
        </p:spPr>
        <p:txBody>
          <a:bodyPr lIns="92075" tIns="46038" rIns="92075" bIns="46038" anchor="ctr"/>
          <a:lstStyle/>
          <a:p>
            <a:pPr algn="ctr"/>
            <a:r>
              <a:rPr lang="hu-HU" sz="3600" b="0">
                <a:solidFill>
                  <a:schemeClr val="tx2"/>
                </a:solidFill>
                <a:latin typeface="Comic Sans MS" pitchFamily="66" charset="0"/>
              </a:rPr>
              <a:t>A szabályozás elvei</a:t>
            </a:r>
          </a:p>
        </p:txBody>
      </p:sp>
      <p:sp>
        <p:nvSpPr>
          <p:cNvPr id="150533" name="Rectangle 5"/>
          <p:cNvSpPr>
            <a:spLocks noChangeArrowheads="1"/>
          </p:cNvSpPr>
          <p:nvPr/>
        </p:nvSpPr>
        <p:spPr bwMode="auto">
          <a:xfrm>
            <a:off x="292100" y="1473200"/>
            <a:ext cx="3100388" cy="1728788"/>
          </a:xfrm>
          <a:prstGeom prst="rect">
            <a:avLst/>
          </a:prstGeom>
          <a:solidFill>
            <a:schemeClr val="bg1"/>
          </a:solidFill>
          <a:ln w="9525">
            <a:solidFill>
              <a:schemeClr val="tx2"/>
            </a:solidFill>
            <a:miter lim="800000"/>
            <a:headEnd/>
            <a:tailEnd/>
          </a:ln>
          <a:effectLst/>
        </p:spPr>
        <p:txBody>
          <a:bodyPr lIns="92075" tIns="46038" rIns="92075" bIns="46038"/>
          <a:lstStyle/>
          <a:p>
            <a:pPr marL="342900" indent="-342900">
              <a:lnSpc>
                <a:spcPct val="90000"/>
              </a:lnSpc>
              <a:spcBef>
                <a:spcPct val="20000"/>
              </a:spcBef>
              <a:buFontTx/>
              <a:buChar char="•"/>
            </a:pPr>
            <a:r>
              <a:rPr lang="hu-HU" sz="3200" b="0">
                <a:latin typeface="Comic Sans MS" pitchFamily="66" charset="0"/>
              </a:rPr>
              <a:t>Pleiotrópoia</a:t>
            </a:r>
          </a:p>
          <a:p>
            <a:pPr marL="742950" lvl="1" indent="-285750">
              <a:lnSpc>
                <a:spcPct val="90000"/>
              </a:lnSpc>
              <a:spcBef>
                <a:spcPct val="20000"/>
              </a:spcBef>
              <a:buFontTx/>
              <a:buChar char="–"/>
            </a:pPr>
            <a:r>
              <a:rPr lang="hu-HU" sz="2800" b="0">
                <a:latin typeface="Comic Sans MS" pitchFamily="66" charset="0"/>
              </a:rPr>
              <a:t>egy citokin </a:t>
            </a:r>
            <a:r>
              <a:rPr lang="en-US" sz="2800" b="0">
                <a:latin typeface="Comic Sans MS" pitchFamily="66" charset="0"/>
                <a:sym typeface="Symbol" pitchFamily="18" charset="2"/>
              </a:rPr>
              <a:t></a:t>
            </a:r>
            <a:r>
              <a:rPr lang="hu-HU" sz="2800" b="0">
                <a:latin typeface="Comic Sans MS" pitchFamily="66" charset="0"/>
              </a:rPr>
              <a:t> sok célsejt</a:t>
            </a:r>
          </a:p>
          <a:p>
            <a:pPr marL="342900" indent="-342900">
              <a:lnSpc>
                <a:spcPct val="90000"/>
              </a:lnSpc>
              <a:spcBef>
                <a:spcPct val="20000"/>
              </a:spcBef>
              <a:buFontTx/>
              <a:buChar char="•"/>
            </a:pPr>
            <a:endParaRPr lang="hu-HU" sz="3200" b="0">
              <a:latin typeface="Comic Sans MS" pitchFamily="66" charset="0"/>
            </a:endParaRPr>
          </a:p>
        </p:txBody>
      </p:sp>
      <p:sp>
        <p:nvSpPr>
          <p:cNvPr id="150534" name="Rectangle 6"/>
          <p:cNvSpPr>
            <a:spLocks noChangeArrowheads="1"/>
          </p:cNvSpPr>
          <p:nvPr/>
        </p:nvSpPr>
        <p:spPr bwMode="auto">
          <a:xfrm>
            <a:off x="8099425" y="6096000"/>
            <a:ext cx="666750" cy="508000"/>
          </a:xfrm>
          <a:prstGeom prst="rect">
            <a:avLst/>
          </a:prstGeom>
          <a:solidFill>
            <a:schemeClr val="bg1"/>
          </a:solidFill>
          <a:ln w="9525">
            <a:noFill/>
            <a:miter lim="800000"/>
            <a:headEnd/>
            <a:tailEnd/>
          </a:ln>
          <a:effectLst/>
        </p:spPr>
        <p:txBody>
          <a:bodyPr wrap="none" lIns="92075" tIns="46038" rIns="92075" bIns="46038" anchor="ctr"/>
          <a:lstStyle/>
          <a:p>
            <a:endParaRPr lang="hu-H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Élőláb helye 2"/>
          <p:cNvSpPr>
            <a:spLocks noGrp="1"/>
          </p:cNvSpPr>
          <p:nvPr>
            <p:ph type="ftr" sz="quarter" idx="11"/>
          </p:nvPr>
        </p:nvSpPr>
        <p:spPr/>
        <p:txBody>
          <a:bodyPr/>
          <a:lstStyle/>
          <a:p>
            <a:r>
              <a:rPr lang="hu-HU"/>
              <a:t>©Fülöp AK 2010</a:t>
            </a:r>
          </a:p>
        </p:txBody>
      </p:sp>
      <p:sp>
        <p:nvSpPr>
          <p:cNvPr id="6" name="Dia számának helye 3"/>
          <p:cNvSpPr>
            <a:spLocks noGrp="1"/>
          </p:cNvSpPr>
          <p:nvPr>
            <p:ph type="sldNum" sz="quarter" idx="12"/>
          </p:nvPr>
        </p:nvSpPr>
        <p:spPr/>
        <p:txBody>
          <a:bodyPr/>
          <a:lstStyle/>
          <a:p>
            <a:fld id="{96257CF9-964D-4F21-96FD-3984AD03B082}" type="slidenum">
              <a:rPr lang="hu-HU"/>
              <a:pPr/>
              <a:t>18</a:t>
            </a:fld>
            <a:endParaRPr lang="hu-HU"/>
          </a:p>
        </p:txBody>
      </p:sp>
      <p:sp>
        <p:nvSpPr>
          <p:cNvPr id="167938" name="Rectangle 2"/>
          <p:cNvSpPr>
            <a:spLocks noChangeArrowheads="1"/>
          </p:cNvSpPr>
          <p:nvPr/>
        </p:nvSpPr>
        <p:spPr bwMode="auto">
          <a:xfrm>
            <a:off x="685800" y="304800"/>
            <a:ext cx="7772400" cy="1143000"/>
          </a:xfrm>
          <a:prstGeom prst="rect">
            <a:avLst/>
          </a:prstGeom>
          <a:noFill/>
          <a:ln w="9525">
            <a:noFill/>
            <a:miter lim="800000"/>
            <a:headEnd/>
            <a:tailEnd/>
          </a:ln>
          <a:effectLst/>
        </p:spPr>
        <p:txBody>
          <a:bodyPr lIns="92075" tIns="46038" rIns="92075" bIns="46038" anchor="ctr"/>
          <a:lstStyle/>
          <a:p>
            <a:pPr algn="ctr"/>
            <a:r>
              <a:rPr lang="hu-HU" sz="3600" b="0">
                <a:solidFill>
                  <a:schemeClr val="tx2"/>
                </a:solidFill>
                <a:latin typeface="Comic Sans MS" pitchFamily="66" charset="0"/>
              </a:rPr>
              <a:t>A szabályozás elvei</a:t>
            </a:r>
            <a:r>
              <a:rPr lang="hu-HU" sz="3600" b="0">
                <a:solidFill>
                  <a:schemeClr val="tx2"/>
                </a:solidFill>
                <a:latin typeface="Arial" charset="0"/>
              </a:rPr>
              <a:t> (folyt.)</a:t>
            </a:r>
          </a:p>
        </p:txBody>
      </p:sp>
      <p:sp>
        <p:nvSpPr>
          <p:cNvPr id="167939" name="Rectangle 3"/>
          <p:cNvSpPr>
            <a:spLocks noChangeArrowheads="1"/>
          </p:cNvSpPr>
          <p:nvPr/>
        </p:nvSpPr>
        <p:spPr bwMode="auto">
          <a:xfrm>
            <a:off x="685800" y="1473200"/>
            <a:ext cx="7772400" cy="4699000"/>
          </a:xfrm>
          <a:prstGeom prst="rect">
            <a:avLst/>
          </a:prstGeom>
          <a:noFill/>
          <a:ln w="9525">
            <a:noFill/>
            <a:miter lim="800000"/>
            <a:headEnd/>
            <a:tailEnd/>
          </a:ln>
          <a:effectLst/>
        </p:spPr>
        <p:txBody>
          <a:bodyPr lIns="92075" tIns="46038" rIns="92075" bIns="46038"/>
          <a:lstStyle/>
          <a:p>
            <a:pPr marL="342900" indent="-342900">
              <a:lnSpc>
                <a:spcPct val="90000"/>
              </a:lnSpc>
              <a:spcBef>
                <a:spcPct val="20000"/>
              </a:spcBef>
              <a:buFontTx/>
              <a:buChar char="•"/>
            </a:pPr>
            <a:r>
              <a:rPr lang="hu-HU" sz="3200" b="0">
                <a:latin typeface="Comic Sans MS" pitchFamily="66" charset="0"/>
              </a:rPr>
              <a:t>Redundancia</a:t>
            </a:r>
          </a:p>
          <a:p>
            <a:pPr marL="742950" lvl="1" indent="-285750">
              <a:lnSpc>
                <a:spcPct val="90000"/>
              </a:lnSpc>
              <a:spcBef>
                <a:spcPct val="20000"/>
              </a:spcBef>
              <a:buFontTx/>
              <a:buChar char="–"/>
            </a:pPr>
            <a:r>
              <a:rPr lang="hu-HU" sz="2800" b="0">
                <a:latin typeface="Comic Sans MS" pitchFamily="66" charset="0"/>
              </a:rPr>
              <a:t>ugyanazon célsejt </a:t>
            </a:r>
            <a:r>
              <a:rPr lang="en-US" sz="2800" b="0">
                <a:latin typeface="Comic Sans MS" pitchFamily="66" charset="0"/>
                <a:sym typeface="Symbol" pitchFamily="18" charset="2"/>
              </a:rPr>
              <a:t></a:t>
            </a:r>
            <a:r>
              <a:rPr lang="hu-HU" sz="2800" b="0">
                <a:latin typeface="Comic Sans MS" pitchFamily="66" charset="0"/>
              </a:rPr>
              <a:t>  több citokin</a:t>
            </a:r>
          </a:p>
          <a:p>
            <a:pPr marL="342900" indent="-342900">
              <a:lnSpc>
                <a:spcPct val="90000"/>
              </a:lnSpc>
              <a:spcBef>
                <a:spcPct val="20000"/>
              </a:spcBef>
              <a:buFontTx/>
              <a:buChar char="•"/>
            </a:pPr>
            <a:r>
              <a:rPr lang="hu-HU" sz="3200" b="0">
                <a:latin typeface="Comic Sans MS" pitchFamily="66" charset="0"/>
              </a:rPr>
              <a:t>Kombinációs kontrol</a:t>
            </a:r>
          </a:p>
          <a:p>
            <a:pPr marL="342900" indent="-342900">
              <a:lnSpc>
                <a:spcPct val="90000"/>
              </a:lnSpc>
              <a:spcBef>
                <a:spcPct val="20000"/>
              </a:spcBef>
              <a:buFontTx/>
              <a:buChar char="•"/>
            </a:pPr>
            <a:r>
              <a:rPr lang="hu-HU" sz="3200" b="0">
                <a:latin typeface="Comic Sans MS" pitchFamily="66" charset="0"/>
              </a:rPr>
              <a:t>Időzítés</a:t>
            </a:r>
          </a:p>
          <a:p>
            <a:pPr marL="742950" lvl="1" indent="-285750">
              <a:lnSpc>
                <a:spcPct val="90000"/>
              </a:lnSpc>
              <a:spcBef>
                <a:spcPct val="20000"/>
              </a:spcBef>
              <a:buFontTx/>
              <a:buChar char="–"/>
            </a:pPr>
            <a:r>
              <a:rPr lang="hu-HU" sz="2800" b="0">
                <a:latin typeface="Comic Sans MS" pitchFamily="66" charset="0"/>
              </a:rPr>
              <a:t>pl. endothel: </a:t>
            </a:r>
          </a:p>
          <a:p>
            <a:pPr marL="1143000" lvl="2" indent="-228600">
              <a:lnSpc>
                <a:spcPct val="90000"/>
              </a:lnSpc>
              <a:spcBef>
                <a:spcPct val="20000"/>
              </a:spcBef>
              <a:buFontTx/>
              <a:buChar char="•"/>
            </a:pPr>
            <a:r>
              <a:rPr lang="hu-HU" sz="2400" b="0">
                <a:latin typeface="Comic Sans MS" pitchFamily="66" charset="0"/>
              </a:rPr>
              <a:t>1.P-szelektin, PAF(vérlemezke aktiváló faktor); </a:t>
            </a:r>
          </a:p>
          <a:p>
            <a:pPr marL="1143000" lvl="2" indent="-228600">
              <a:lnSpc>
                <a:spcPct val="90000"/>
              </a:lnSpc>
              <a:spcBef>
                <a:spcPct val="20000"/>
              </a:spcBef>
              <a:buFontTx/>
              <a:buChar char="•"/>
            </a:pPr>
            <a:r>
              <a:rPr lang="hu-HU" sz="2400" b="0">
                <a:latin typeface="Comic Sans MS" pitchFamily="66" charset="0"/>
              </a:rPr>
              <a:t>2.E-szelektin, IL-8</a:t>
            </a:r>
          </a:p>
        </p:txBody>
      </p:sp>
      <p:sp>
        <p:nvSpPr>
          <p:cNvPr id="167940" name="Rectangle 4"/>
          <p:cNvSpPr>
            <a:spLocks noChangeArrowheads="1"/>
          </p:cNvSpPr>
          <p:nvPr/>
        </p:nvSpPr>
        <p:spPr bwMode="auto">
          <a:xfrm>
            <a:off x="8099425" y="6096000"/>
            <a:ext cx="666750" cy="508000"/>
          </a:xfrm>
          <a:prstGeom prst="rect">
            <a:avLst/>
          </a:prstGeom>
          <a:solidFill>
            <a:schemeClr val="bg1"/>
          </a:solidFill>
          <a:ln w="9525">
            <a:noFill/>
            <a:miter lim="800000"/>
            <a:headEnd/>
            <a:tailEnd/>
          </a:ln>
          <a:effectLst/>
        </p:spPr>
        <p:txBody>
          <a:bodyPr wrap="none" lIns="92075" tIns="46038" rIns="92075" bIns="46038" anchor="ctr"/>
          <a:lstStyle/>
          <a:p>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anim calcmode="lin" valueType="num">
                                      <p:cBhvr additive="base">
                                        <p:cTn id="7" dur="500" fill="hold"/>
                                        <p:tgtEl>
                                          <p:spTgt spid="1679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793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7939">
                                            <p:txEl>
                                              <p:pRg st="1" end="1"/>
                                            </p:txEl>
                                          </p:spTgt>
                                        </p:tgtEl>
                                        <p:attrNameLst>
                                          <p:attrName>style.visibility</p:attrName>
                                        </p:attrNameLst>
                                      </p:cBhvr>
                                      <p:to>
                                        <p:strVal val="visible"/>
                                      </p:to>
                                    </p:set>
                                    <p:anim calcmode="lin" valueType="num">
                                      <p:cBhvr additive="base">
                                        <p:cTn id="11" dur="500" fill="hold"/>
                                        <p:tgtEl>
                                          <p:spTgt spid="16793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679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67939">
                                            <p:txEl>
                                              <p:pRg st="2" end="2"/>
                                            </p:txEl>
                                          </p:spTgt>
                                        </p:tgtEl>
                                        <p:attrNameLst>
                                          <p:attrName>style.visibility</p:attrName>
                                        </p:attrNameLst>
                                      </p:cBhvr>
                                      <p:to>
                                        <p:strVal val="visible"/>
                                      </p:to>
                                    </p:set>
                                    <p:anim calcmode="lin" valueType="num">
                                      <p:cBhvr additive="base">
                                        <p:cTn id="17" dur="500" fill="hold"/>
                                        <p:tgtEl>
                                          <p:spTgt spid="16793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679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67939">
                                            <p:txEl>
                                              <p:pRg st="3" end="3"/>
                                            </p:txEl>
                                          </p:spTgt>
                                        </p:tgtEl>
                                        <p:attrNameLst>
                                          <p:attrName>style.visibility</p:attrName>
                                        </p:attrNameLst>
                                      </p:cBhvr>
                                      <p:to>
                                        <p:strVal val="visible"/>
                                      </p:to>
                                    </p:set>
                                    <p:anim calcmode="lin" valueType="num">
                                      <p:cBhvr additive="base">
                                        <p:cTn id="23" dur="500" fill="hold"/>
                                        <p:tgtEl>
                                          <p:spTgt spid="16793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67939">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67939">
                                            <p:txEl>
                                              <p:pRg st="4" end="4"/>
                                            </p:txEl>
                                          </p:spTgt>
                                        </p:tgtEl>
                                        <p:attrNameLst>
                                          <p:attrName>style.visibility</p:attrName>
                                        </p:attrNameLst>
                                      </p:cBhvr>
                                      <p:to>
                                        <p:strVal val="visible"/>
                                      </p:to>
                                    </p:set>
                                    <p:anim calcmode="lin" valueType="num">
                                      <p:cBhvr additive="base">
                                        <p:cTn id="27" dur="500" fill="hold"/>
                                        <p:tgtEl>
                                          <p:spTgt spid="16793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67939">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67939">
                                            <p:txEl>
                                              <p:pRg st="5" end="5"/>
                                            </p:txEl>
                                          </p:spTgt>
                                        </p:tgtEl>
                                        <p:attrNameLst>
                                          <p:attrName>style.visibility</p:attrName>
                                        </p:attrNameLst>
                                      </p:cBhvr>
                                      <p:to>
                                        <p:strVal val="visible"/>
                                      </p:to>
                                    </p:set>
                                    <p:anim calcmode="lin" valueType="num">
                                      <p:cBhvr additive="base">
                                        <p:cTn id="31" dur="500" fill="hold"/>
                                        <p:tgtEl>
                                          <p:spTgt spid="16793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7939">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67939">
                                            <p:txEl>
                                              <p:pRg st="6" end="6"/>
                                            </p:txEl>
                                          </p:spTgt>
                                        </p:tgtEl>
                                        <p:attrNameLst>
                                          <p:attrName>style.visibility</p:attrName>
                                        </p:attrNameLst>
                                      </p:cBhvr>
                                      <p:to>
                                        <p:strVal val="visible"/>
                                      </p:to>
                                    </p:set>
                                    <p:anim calcmode="lin" valueType="num">
                                      <p:cBhvr additive="base">
                                        <p:cTn id="35" dur="500" fill="hold"/>
                                        <p:tgtEl>
                                          <p:spTgt spid="167939">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6793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a számának helye 3"/>
          <p:cNvSpPr>
            <a:spLocks noGrp="1"/>
          </p:cNvSpPr>
          <p:nvPr>
            <p:ph type="sldNum" sz="quarter" idx="12"/>
          </p:nvPr>
        </p:nvSpPr>
        <p:spPr/>
        <p:txBody>
          <a:bodyPr/>
          <a:lstStyle/>
          <a:p>
            <a:fld id="{2389C419-615B-4EEC-BD0E-B793A390337C}" type="slidenum">
              <a:rPr lang="hu-HU"/>
              <a:pPr/>
              <a:t>19</a:t>
            </a:fld>
            <a:endParaRPr lang="hu-HU"/>
          </a:p>
        </p:txBody>
      </p:sp>
      <p:sp>
        <p:nvSpPr>
          <p:cNvPr id="151556" name="Rectangle 4"/>
          <p:cNvSpPr>
            <a:spLocks noChangeArrowheads="1"/>
          </p:cNvSpPr>
          <p:nvPr/>
        </p:nvSpPr>
        <p:spPr bwMode="auto">
          <a:xfrm>
            <a:off x="0" y="1371600"/>
            <a:ext cx="4730750" cy="4114800"/>
          </a:xfrm>
          <a:prstGeom prst="rect">
            <a:avLst/>
          </a:prstGeom>
          <a:noFill/>
          <a:ln w="9525">
            <a:noFill/>
            <a:miter lim="800000"/>
            <a:headEnd/>
            <a:tailEnd/>
          </a:ln>
          <a:effectLst/>
        </p:spPr>
        <p:txBody>
          <a:bodyPr lIns="92075" tIns="46038" rIns="92075" bIns="46038"/>
          <a:lstStyle/>
          <a:p>
            <a:pPr marL="342900" indent="-342900">
              <a:spcBef>
                <a:spcPct val="20000"/>
              </a:spcBef>
            </a:pPr>
            <a:r>
              <a:rPr lang="hu-HU" sz="3200" b="0">
                <a:latin typeface="Comic Sans MS" pitchFamily="66" charset="0"/>
              </a:rPr>
              <a:t>+ visszacsatolás: jelerősítés</a:t>
            </a:r>
          </a:p>
          <a:p>
            <a:pPr marL="742950" lvl="1" indent="-285750">
              <a:spcBef>
                <a:spcPct val="20000"/>
              </a:spcBef>
              <a:buFontTx/>
              <a:buChar char="–"/>
            </a:pPr>
            <a:r>
              <a:rPr lang="hu-HU" sz="2800" b="0">
                <a:latin typeface="Comic Sans MS" pitchFamily="66" charset="0"/>
              </a:rPr>
              <a:t>pl. M</a:t>
            </a:r>
            <a:r>
              <a:rPr lang="hu-HU" sz="2800" b="0">
                <a:latin typeface="Comic Sans MS" pitchFamily="66" charset="0"/>
                <a:sym typeface="Symbol" pitchFamily="18" charset="2"/>
              </a:rPr>
              <a:t></a:t>
            </a:r>
            <a:r>
              <a:rPr lang="hu-HU" sz="2800" b="0">
                <a:latin typeface="Comic Sans MS" pitchFamily="66" charset="0"/>
              </a:rPr>
              <a:t> </a:t>
            </a:r>
            <a:r>
              <a:rPr lang="hu-HU" sz="2800" b="0">
                <a:latin typeface="Comic Sans MS" pitchFamily="66" charset="0"/>
                <a:sym typeface="Symbol" pitchFamily="18" charset="2"/>
              </a:rPr>
              <a:t></a:t>
            </a:r>
            <a:r>
              <a:rPr lang="hu-HU" sz="2800" b="0">
                <a:latin typeface="Comic Sans MS" pitchFamily="66" charset="0"/>
              </a:rPr>
              <a:t> IL-1 </a:t>
            </a:r>
            <a:r>
              <a:rPr lang="hu-HU" sz="2800" b="0">
                <a:latin typeface="Comic Sans MS" pitchFamily="66" charset="0"/>
                <a:sym typeface="Symbol" pitchFamily="18" charset="2"/>
              </a:rPr>
              <a:t></a:t>
            </a:r>
            <a:r>
              <a:rPr lang="hu-HU" sz="2800" b="0">
                <a:latin typeface="Comic Sans MS" pitchFamily="66" charset="0"/>
              </a:rPr>
              <a:t> fibroblast </a:t>
            </a:r>
            <a:r>
              <a:rPr lang="hu-HU" sz="2800" b="0">
                <a:latin typeface="Comic Sans MS" pitchFamily="66" charset="0"/>
                <a:sym typeface="Symbol" pitchFamily="18" charset="2"/>
              </a:rPr>
              <a:t></a:t>
            </a:r>
            <a:r>
              <a:rPr lang="hu-HU" sz="2800" b="0">
                <a:latin typeface="Comic Sans MS" pitchFamily="66" charset="0"/>
              </a:rPr>
              <a:t> IL-8 </a:t>
            </a:r>
            <a:r>
              <a:rPr lang="hu-HU" sz="2800" b="0">
                <a:latin typeface="Comic Sans MS" pitchFamily="66" charset="0"/>
                <a:sym typeface="Symbol" pitchFamily="18" charset="2"/>
              </a:rPr>
              <a:t></a:t>
            </a:r>
            <a:r>
              <a:rPr lang="hu-HU" sz="2800" b="0">
                <a:latin typeface="Comic Sans MS" pitchFamily="66" charset="0"/>
              </a:rPr>
              <a:t> több M </a:t>
            </a:r>
            <a:r>
              <a:rPr lang="hu-HU" sz="2800" b="0">
                <a:latin typeface="Comic Sans MS" pitchFamily="66" charset="0"/>
                <a:sym typeface="Symbol" pitchFamily="18" charset="2"/>
              </a:rPr>
              <a:t></a:t>
            </a:r>
            <a:r>
              <a:rPr lang="hu-HU" sz="2800" b="0">
                <a:latin typeface="Comic Sans MS" pitchFamily="66" charset="0"/>
              </a:rPr>
              <a:t> stb.</a:t>
            </a:r>
            <a:r>
              <a:rPr lang="hu-HU" sz="2800" b="0">
                <a:latin typeface="Arial" charset="0"/>
              </a:rPr>
              <a:t> </a:t>
            </a:r>
            <a:r>
              <a:rPr lang="hu-HU" sz="2800" b="0">
                <a:latin typeface="Comic Sans MS" pitchFamily="66" charset="0"/>
                <a:sym typeface="Symbol" pitchFamily="18" charset="2"/>
              </a:rPr>
              <a:t></a:t>
            </a:r>
            <a:r>
              <a:rPr lang="hu-HU" sz="2800" b="0">
                <a:latin typeface="Arial" charset="0"/>
              </a:rPr>
              <a:t>  </a:t>
            </a:r>
            <a:r>
              <a:rPr lang="hu-HU" sz="2800">
                <a:solidFill>
                  <a:srgbClr val="FFFF99"/>
                </a:solidFill>
                <a:latin typeface="Arial" charset="0"/>
              </a:rPr>
              <a:t>citokin vihar</a:t>
            </a:r>
          </a:p>
          <a:p>
            <a:pPr marL="742950" lvl="1" indent="-285750">
              <a:spcBef>
                <a:spcPct val="20000"/>
              </a:spcBef>
              <a:buFontTx/>
              <a:buChar char="–"/>
            </a:pPr>
            <a:r>
              <a:rPr lang="hu-HU" sz="2800" b="0">
                <a:latin typeface="Comic Sans MS" pitchFamily="66" charset="0"/>
              </a:rPr>
              <a:t>parakrin </a:t>
            </a:r>
            <a:r>
              <a:rPr lang="hu-HU" sz="2800" b="0">
                <a:latin typeface="Comic Sans MS" pitchFamily="66" charset="0"/>
                <a:sym typeface="Symbol" pitchFamily="18" charset="2"/>
              </a:rPr>
              <a:t></a:t>
            </a:r>
            <a:r>
              <a:rPr lang="hu-HU" sz="2800" b="0">
                <a:latin typeface="Comic Sans MS" pitchFamily="66" charset="0"/>
              </a:rPr>
              <a:t> endokrin</a:t>
            </a:r>
          </a:p>
          <a:p>
            <a:pPr marL="742950" lvl="1" indent="-285750">
              <a:spcBef>
                <a:spcPct val="20000"/>
              </a:spcBef>
              <a:buFontTx/>
              <a:buChar char="–"/>
            </a:pPr>
            <a:r>
              <a:rPr lang="hu-HU" sz="2800">
                <a:solidFill>
                  <a:srgbClr val="FFFF99"/>
                </a:solidFill>
                <a:latin typeface="Comic Sans MS" pitchFamily="66" charset="0"/>
              </a:rPr>
              <a:t>helyi (lokális) </a:t>
            </a:r>
            <a:r>
              <a:rPr lang="hu-HU" sz="2800">
                <a:solidFill>
                  <a:srgbClr val="FFFF99"/>
                </a:solidFill>
                <a:latin typeface="Comic Sans MS" pitchFamily="66" charset="0"/>
                <a:sym typeface="Symbol" pitchFamily="18" charset="2"/>
              </a:rPr>
              <a:t></a:t>
            </a:r>
            <a:r>
              <a:rPr lang="hu-HU" sz="2800">
                <a:solidFill>
                  <a:srgbClr val="FFFF99"/>
                </a:solidFill>
                <a:latin typeface="Comic Sans MS" pitchFamily="66" charset="0"/>
              </a:rPr>
              <a:t> szisztémás  (APR)</a:t>
            </a:r>
          </a:p>
          <a:p>
            <a:pPr marL="342900" indent="-342900">
              <a:spcBef>
                <a:spcPct val="20000"/>
              </a:spcBef>
            </a:pPr>
            <a:endParaRPr lang="hu-HU" sz="3200">
              <a:solidFill>
                <a:srgbClr val="FFFF99"/>
              </a:solidFill>
              <a:latin typeface="Comic Sans MS" pitchFamily="66" charset="0"/>
            </a:endParaRPr>
          </a:p>
        </p:txBody>
      </p:sp>
      <p:sp>
        <p:nvSpPr>
          <p:cNvPr id="151557" name="Rectangle 5"/>
          <p:cNvSpPr>
            <a:spLocks noChangeArrowheads="1"/>
          </p:cNvSpPr>
          <p:nvPr/>
        </p:nvSpPr>
        <p:spPr bwMode="auto">
          <a:xfrm>
            <a:off x="685800" y="304800"/>
            <a:ext cx="7772400" cy="1143000"/>
          </a:xfrm>
          <a:prstGeom prst="rect">
            <a:avLst/>
          </a:prstGeom>
          <a:noFill/>
          <a:ln w="9525">
            <a:noFill/>
            <a:miter lim="800000"/>
            <a:headEnd/>
            <a:tailEnd/>
          </a:ln>
          <a:effectLst/>
        </p:spPr>
        <p:txBody>
          <a:bodyPr lIns="92075" tIns="46038" rIns="92075" bIns="46038" anchor="ctr"/>
          <a:lstStyle/>
          <a:p>
            <a:pPr algn="ctr"/>
            <a:r>
              <a:rPr lang="hu-HU" sz="3600" b="0">
                <a:solidFill>
                  <a:schemeClr val="tx2"/>
                </a:solidFill>
                <a:latin typeface="Comic Sans MS" pitchFamily="66" charset="0"/>
              </a:rPr>
              <a:t>A szabályozás elvei (folyt)</a:t>
            </a:r>
          </a:p>
        </p:txBody>
      </p:sp>
      <p:grpSp>
        <p:nvGrpSpPr>
          <p:cNvPr id="151564" name="Group 12"/>
          <p:cNvGrpSpPr>
            <a:grpSpLocks/>
          </p:cNvGrpSpPr>
          <p:nvPr/>
        </p:nvGrpSpPr>
        <p:grpSpPr bwMode="auto">
          <a:xfrm>
            <a:off x="4557713" y="1228725"/>
            <a:ext cx="4248150" cy="5105400"/>
            <a:chOff x="2871" y="774"/>
            <a:chExt cx="2676" cy="3216"/>
          </a:xfrm>
        </p:grpSpPr>
        <p:pic>
          <p:nvPicPr>
            <p:cNvPr id="151559" name="Picture 7" descr="cytokine_storm"/>
            <p:cNvPicPr>
              <a:picLocks noChangeAspect="1" noChangeArrowheads="1"/>
            </p:cNvPicPr>
            <p:nvPr/>
          </p:nvPicPr>
          <p:blipFill>
            <a:blip r:embed="rId2" cstate="print"/>
            <a:srcRect/>
            <a:stretch>
              <a:fillRect/>
            </a:stretch>
          </p:blipFill>
          <p:spPr bwMode="auto">
            <a:xfrm>
              <a:off x="2871" y="774"/>
              <a:ext cx="2676" cy="3216"/>
            </a:xfrm>
            <a:prstGeom prst="rect">
              <a:avLst/>
            </a:prstGeom>
            <a:noFill/>
          </p:spPr>
        </p:pic>
        <p:sp>
          <p:nvSpPr>
            <p:cNvPr id="151560" name="Rectangle 8"/>
            <p:cNvSpPr>
              <a:spLocks noChangeArrowheads="1"/>
            </p:cNvSpPr>
            <p:nvPr/>
          </p:nvSpPr>
          <p:spPr bwMode="auto">
            <a:xfrm>
              <a:off x="3031" y="2534"/>
              <a:ext cx="540" cy="328"/>
            </a:xfrm>
            <a:prstGeom prst="rect">
              <a:avLst/>
            </a:prstGeom>
            <a:noFill/>
            <a:ln w="31750">
              <a:solidFill>
                <a:schemeClr val="hlink"/>
              </a:solidFill>
              <a:miter lim="800000"/>
              <a:headEnd/>
              <a:tailEnd/>
            </a:ln>
            <a:effectLst/>
          </p:spPr>
          <p:txBody>
            <a:bodyPr wrap="none" lIns="92075" tIns="46038" rIns="92075" bIns="46038" anchor="ctr"/>
            <a:lstStyle/>
            <a:p>
              <a:endParaRPr lang="hu-HU"/>
            </a:p>
          </p:txBody>
        </p:sp>
        <p:sp>
          <p:nvSpPr>
            <p:cNvPr id="151561" name="Rectangle 9"/>
            <p:cNvSpPr>
              <a:spLocks noChangeArrowheads="1"/>
            </p:cNvSpPr>
            <p:nvPr/>
          </p:nvSpPr>
          <p:spPr bwMode="auto">
            <a:xfrm>
              <a:off x="3626" y="2821"/>
              <a:ext cx="540" cy="204"/>
            </a:xfrm>
            <a:prstGeom prst="rect">
              <a:avLst/>
            </a:prstGeom>
            <a:noFill/>
            <a:ln w="31750">
              <a:solidFill>
                <a:schemeClr val="hlink"/>
              </a:solidFill>
              <a:miter lim="800000"/>
              <a:headEnd/>
              <a:tailEnd/>
            </a:ln>
            <a:effectLst/>
          </p:spPr>
          <p:txBody>
            <a:bodyPr wrap="none" lIns="92075" tIns="46038" rIns="92075" bIns="46038" anchor="ctr"/>
            <a:lstStyle/>
            <a:p>
              <a:endParaRPr lang="hu-HU"/>
            </a:p>
          </p:txBody>
        </p:sp>
        <p:sp>
          <p:nvSpPr>
            <p:cNvPr id="151562" name="Rectangle 10"/>
            <p:cNvSpPr>
              <a:spLocks noChangeArrowheads="1"/>
            </p:cNvSpPr>
            <p:nvPr/>
          </p:nvSpPr>
          <p:spPr bwMode="auto">
            <a:xfrm>
              <a:off x="4620" y="2830"/>
              <a:ext cx="540" cy="328"/>
            </a:xfrm>
            <a:prstGeom prst="rect">
              <a:avLst/>
            </a:prstGeom>
            <a:noFill/>
            <a:ln w="31750">
              <a:solidFill>
                <a:schemeClr val="hlink"/>
              </a:solidFill>
              <a:miter lim="800000"/>
              <a:headEnd/>
              <a:tailEnd/>
            </a:ln>
            <a:effectLst/>
          </p:spPr>
          <p:txBody>
            <a:bodyPr wrap="none" lIns="92075" tIns="46038" rIns="92075" bIns="46038" anchor="ctr"/>
            <a:lstStyle/>
            <a:p>
              <a:endParaRPr lang="hu-HU"/>
            </a:p>
          </p:txBody>
        </p:sp>
      </p:grpSp>
      <p:sp>
        <p:nvSpPr>
          <p:cNvPr id="151563" name="AutoShape 11"/>
          <p:cNvSpPr>
            <a:spLocks noChangeArrowheads="1"/>
          </p:cNvSpPr>
          <p:nvPr/>
        </p:nvSpPr>
        <p:spPr bwMode="auto">
          <a:xfrm>
            <a:off x="3122613" y="3952875"/>
            <a:ext cx="1533525" cy="196850"/>
          </a:xfrm>
          <a:prstGeom prst="rightArrow">
            <a:avLst>
              <a:gd name="adj1" fmla="val 50000"/>
              <a:gd name="adj2" fmla="val 194758"/>
            </a:avLst>
          </a:prstGeom>
          <a:solidFill>
            <a:schemeClr val="accent1"/>
          </a:solidFill>
          <a:ln w="9525">
            <a:solidFill>
              <a:schemeClr val="tx2"/>
            </a:solidFill>
            <a:miter lim="800000"/>
            <a:headEnd/>
            <a:tailEnd/>
          </a:ln>
          <a:effectLst/>
        </p:spPr>
        <p:txBody>
          <a:bodyPr wrap="none" lIns="92075" tIns="46038" rIns="92075" bIns="46038" anchor="ctr"/>
          <a:lstStyle/>
          <a:p>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1556">
                                            <p:txEl>
                                              <p:pRg st="0" end="0"/>
                                            </p:txEl>
                                          </p:spTgt>
                                        </p:tgtEl>
                                        <p:attrNameLst>
                                          <p:attrName>style.visibility</p:attrName>
                                        </p:attrNameLst>
                                      </p:cBhvr>
                                      <p:to>
                                        <p:strVal val="visible"/>
                                      </p:to>
                                    </p:set>
                                    <p:animEffect transition="in" filter="dissolve">
                                      <p:cBhvr>
                                        <p:cTn id="7" dur="500"/>
                                        <p:tgtEl>
                                          <p:spTgt spid="1515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1556">
                                            <p:txEl>
                                              <p:pRg st="1" end="1"/>
                                            </p:txEl>
                                          </p:spTgt>
                                        </p:tgtEl>
                                        <p:attrNameLst>
                                          <p:attrName>style.visibility</p:attrName>
                                        </p:attrNameLst>
                                      </p:cBhvr>
                                      <p:to>
                                        <p:strVal val="visible"/>
                                      </p:to>
                                    </p:set>
                                    <p:animEffect transition="in" filter="dissolve">
                                      <p:cBhvr>
                                        <p:cTn id="12" dur="500"/>
                                        <p:tgtEl>
                                          <p:spTgt spid="1515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1556">
                                            <p:txEl>
                                              <p:pRg st="2" end="2"/>
                                            </p:txEl>
                                          </p:spTgt>
                                        </p:tgtEl>
                                        <p:attrNameLst>
                                          <p:attrName>style.visibility</p:attrName>
                                        </p:attrNameLst>
                                      </p:cBhvr>
                                      <p:to>
                                        <p:strVal val="visible"/>
                                      </p:to>
                                    </p:set>
                                    <p:animEffect transition="in" filter="dissolve">
                                      <p:cBhvr>
                                        <p:cTn id="17" dur="500"/>
                                        <p:tgtEl>
                                          <p:spTgt spid="15155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1556">
                                            <p:txEl>
                                              <p:pRg st="3" end="3"/>
                                            </p:txEl>
                                          </p:spTgt>
                                        </p:tgtEl>
                                        <p:attrNameLst>
                                          <p:attrName>style.visibility</p:attrName>
                                        </p:attrNameLst>
                                      </p:cBhvr>
                                      <p:to>
                                        <p:strVal val="visible"/>
                                      </p:to>
                                    </p:set>
                                    <p:animEffect transition="in" filter="dissolve">
                                      <p:cBhvr>
                                        <p:cTn id="22" dur="500"/>
                                        <p:tgtEl>
                                          <p:spTgt spid="15155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51563"/>
                                        </p:tgtEl>
                                        <p:attrNameLst>
                                          <p:attrName>style.visibility</p:attrName>
                                        </p:attrNameLst>
                                      </p:cBhvr>
                                      <p:to>
                                        <p:strVal val="visible"/>
                                      </p:to>
                                    </p:set>
                                    <p:animEffect transition="in" filter="slide(fromBottom)">
                                      <p:cBhvr>
                                        <p:cTn id="27" dur="500"/>
                                        <p:tgtEl>
                                          <p:spTgt spid="15156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151564"/>
                                        </p:tgtEl>
                                        <p:attrNameLst>
                                          <p:attrName>style.visibility</p:attrName>
                                        </p:attrNameLst>
                                      </p:cBhvr>
                                      <p:to>
                                        <p:strVal val="visible"/>
                                      </p:to>
                                    </p:set>
                                    <p:anim calcmode="lin" valueType="num">
                                      <p:cBhvr additive="base">
                                        <p:cTn id="32" dur="500" fill="hold"/>
                                        <p:tgtEl>
                                          <p:spTgt spid="151564"/>
                                        </p:tgtEl>
                                        <p:attrNameLst>
                                          <p:attrName>ppt_x</p:attrName>
                                        </p:attrNameLst>
                                      </p:cBhvr>
                                      <p:tavLst>
                                        <p:tav tm="0">
                                          <p:val>
                                            <p:strVal val="1+#ppt_w/2"/>
                                          </p:val>
                                        </p:tav>
                                        <p:tav tm="100000">
                                          <p:val>
                                            <p:strVal val="#ppt_x"/>
                                          </p:val>
                                        </p:tav>
                                      </p:tavLst>
                                    </p:anim>
                                    <p:anim calcmode="lin" valueType="num">
                                      <p:cBhvr additive="base">
                                        <p:cTn id="33" dur="500" fill="hold"/>
                                        <p:tgtEl>
                                          <p:spTgt spid="1515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6" grpId="0" build="p" bldLvl="2" autoUpdateAnimBg="0"/>
      <p:bldP spid="15156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Élőláb helye 2"/>
          <p:cNvSpPr>
            <a:spLocks noGrp="1"/>
          </p:cNvSpPr>
          <p:nvPr>
            <p:ph type="ftr" sz="quarter" idx="11"/>
          </p:nvPr>
        </p:nvSpPr>
        <p:spPr/>
        <p:txBody>
          <a:bodyPr/>
          <a:lstStyle/>
          <a:p>
            <a:r>
              <a:rPr lang="hu-HU"/>
              <a:t>©Fülöp AK 2010</a:t>
            </a:r>
          </a:p>
        </p:txBody>
      </p:sp>
      <p:sp>
        <p:nvSpPr>
          <p:cNvPr id="8" name="Dia számának helye 3"/>
          <p:cNvSpPr>
            <a:spLocks noGrp="1"/>
          </p:cNvSpPr>
          <p:nvPr>
            <p:ph type="sldNum" sz="quarter" idx="12"/>
          </p:nvPr>
        </p:nvSpPr>
        <p:spPr/>
        <p:txBody>
          <a:bodyPr/>
          <a:lstStyle/>
          <a:p>
            <a:fld id="{0353F65B-795B-4957-8C0F-CD0CC4EB8E82}" type="slidenum">
              <a:rPr lang="hu-HU"/>
              <a:pPr/>
              <a:t>2</a:t>
            </a:fld>
            <a:endParaRPr lang="hu-HU"/>
          </a:p>
        </p:txBody>
      </p:sp>
      <p:sp>
        <p:nvSpPr>
          <p:cNvPr id="106498" name="Rectangle 2"/>
          <p:cNvSpPr>
            <a:spLocks noChangeArrowheads="1"/>
          </p:cNvSpPr>
          <p:nvPr/>
        </p:nvSpPr>
        <p:spPr bwMode="auto">
          <a:xfrm>
            <a:off x="685800" y="469900"/>
            <a:ext cx="7772400" cy="1143000"/>
          </a:xfrm>
          <a:prstGeom prst="rect">
            <a:avLst/>
          </a:prstGeom>
          <a:noFill/>
          <a:ln w="9525">
            <a:noFill/>
            <a:miter lim="800000"/>
            <a:headEnd/>
            <a:tailEnd/>
          </a:ln>
          <a:effectLst/>
        </p:spPr>
        <p:txBody>
          <a:bodyPr lIns="91422" tIns="45711" rIns="91422" bIns="45711" anchor="ctr"/>
          <a:lstStyle/>
          <a:p>
            <a:pPr algn="ctr"/>
            <a:r>
              <a:rPr lang="hu-HU" sz="4400" b="0">
                <a:solidFill>
                  <a:schemeClr val="tx2"/>
                </a:solidFill>
                <a:latin typeface="Verdana" pitchFamily="34" charset="0"/>
              </a:rPr>
              <a:t>Gyulladásos folyamatok</a:t>
            </a:r>
            <a:endParaRPr lang="en-GB" sz="4400" b="0">
              <a:solidFill>
                <a:schemeClr val="tx2"/>
              </a:solidFill>
              <a:latin typeface="Verdana" pitchFamily="34" charset="0"/>
            </a:endParaRPr>
          </a:p>
        </p:txBody>
      </p:sp>
      <p:sp>
        <p:nvSpPr>
          <p:cNvPr id="106499" name="Rectangle 3"/>
          <p:cNvSpPr>
            <a:spLocks noChangeArrowheads="1"/>
          </p:cNvSpPr>
          <p:nvPr/>
        </p:nvSpPr>
        <p:spPr bwMode="auto">
          <a:xfrm>
            <a:off x="1279525" y="1355725"/>
            <a:ext cx="6583363" cy="736600"/>
          </a:xfrm>
          <a:prstGeom prst="rect">
            <a:avLst/>
          </a:prstGeom>
          <a:noFill/>
          <a:ln w="9525">
            <a:noFill/>
            <a:miter lim="800000"/>
            <a:headEnd/>
            <a:tailEnd/>
          </a:ln>
          <a:effectLst/>
        </p:spPr>
        <p:txBody>
          <a:bodyPr lIns="91422" tIns="45711" rIns="91422" bIns="45711"/>
          <a:lstStyle/>
          <a:p>
            <a:pPr marL="342900" indent="-342900" algn="ctr">
              <a:spcBef>
                <a:spcPct val="20000"/>
              </a:spcBef>
              <a:buFontTx/>
              <a:buChar char="•"/>
            </a:pPr>
            <a:r>
              <a:rPr lang="hu-HU" sz="3200" b="0">
                <a:latin typeface="Verdana" pitchFamily="34" charset="0"/>
              </a:rPr>
              <a:t>Természetes immunitáshoz tartoznak</a:t>
            </a:r>
          </a:p>
          <a:p>
            <a:pPr marL="342900" indent="-342900" algn="ctr">
              <a:spcBef>
                <a:spcPct val="20000"/>
              </a:spcBef>
              <a:buFontTx/>
              <a:buChar char="•"/>
            </a:pPr>
            <a:endParaRPr lang="en-GB" sz="3200" b="0">
              <a:latin typeface="Verdana" pitchFamily="34" charset="0"/>
            </a:endParaRPr>
          </a:p>
        </p:txBody>
      </p:sp>
      <p:sp>
        <p:nvSpPr>
          <p:cNvPr id="106500" name="Rectangle 4"/>
          <p:cNvSpPr>
            <a:spLocks noChangeArrowheads="1"/>
          </p:cNvSpPr>
          <p:nvPr/>
        </p:nvSpPr>
        <p:spPr bwMode="auto">
          <a:xfrm>
            <a:off x="350838" y="2466975"/>
            <a:ext cx="8458200" cy="1244600"/>
          </a:xfrm>
          <a:prstGeom prst="rect">
            <a:avLst/>
          </a:prstGeom>
          <a:noFill/>
          <a:ln w="9525">
            <a:noFill/>
            <a:miter lim="800000"/>
            <a:headEnd/>
            <a:tailEnd/>
          </a:ln>
          <a:effectLst/>
        </p:spPr>
        <p:txBody>
          <a:bodyPr lIns="91422" tIns="45711" rIns="91422" bIns="45711" anchor="ctr"/>
          <a:lstStyle/>
          <a:p>
            <a:pPr algn="ctr"/>
            <a:r>
              <a:rPr lang="hu-HU" sz="4000" b="0">
                <a:solidFill>
                  <a:schemeClr val="tx2"/>
                </a:solidFill>
                <a:latin typeface="Verdana" pitchFamily="34" charset="0"/>
              </a:rPr>
              <a:t>Fajtái</a:t>
            </a:r>
            <a:endParaRPr lang="en-GB" sz="4000" b="0">
              <a:solidFill>
                <a:schemeClr val="tx2"/>
              </a:solidFill>
              <a:latin typeface="Verdana" pitchFamily="34" charset="0"/>
            </a:endParaRPr>
          </a:p>
        </p:txBody>
      </p:sp>
      <p:sp>
        <p:nvSpPr>
          <p:cNvPr id="106501" name="Rectangle 5"/>
          <p:cNvSpPr>
            <a:spLocks noChangeArrowheads="1"/>
          </p:cNvSpPr>
          <p:nvPr/>
        </p:nvSpPr>
        <p:spPr bwMode="auto">
          <a:xfrm>
            <a:off x="763588" y="3959225"/>
            <a:ext cx="3500437" cy="2244725"/>
          </a:xfrm>
          <a:prstGeom prst="rect">
            <a:avLst/>
          </a:prstGeom>
          <a:noFill/>
          <a:ln w="28575">
            <a:solidFill>
              <a:srgbClr val="FF3300"/>
            </a:solidFill>
            <a:miter lim="800000"/>
            <a:headEnd/>
            <a:tailEnd/>
          </a:ln>
          <a:effectLst/>
        </p:spPr>
        <p:txBody>
          <a:bodyPr lIns="91422" tIns="45711" rIns="91422" bIns="45711"/>
          <a:lstStyle/>
          <a:p>
            <a:pPr marL="342900" indent="-342900">
              <a:spcBef>
                <a:spcPct val="20000"/>
              </a:spcBef>
            </a:pPr>
            <a:r>
              <a:rPr lang="hu-HU" sz="2700" b="0">
                <a:latin typeface="Verdana" pitchFamily="34" charset="0"/>
              </a:rPr>
              <a:t>Gyulladás</a:t>
            </a:r>
          </a:p>
          <a:p>
            <a:pPr marL="342900" indent="-342900"/>
            <a:r>
              <a:rPr lang="hu-HU" b="0"/>
              <a:t>Az érrendszer*(ből kiinduló) </a:t>
            </a:r>
          </a:p>
          <a:p>
            <a:pPr marL="342900" indent="-342900"/>
            <a:r>
              <a:rPr lang="hu-HU" b="0"/>
              <a:t>komplex és </a:t>
            </a:r>
          </a:p>
          <a:p>
            <a:pPr marL="342900" indent="-342900"/>
            <a:r>
              <a:rPr lang="hu-HU" b="0"/>
              <a:t>univerzális </a:t>
            </a:r>
          </a:p>
          <a:p>
            <a:pPr marL="342900" indent="-342900"/>
            <a:r>
              <a:rPr lang="hu-HU" b="0"/>
              <a:t>biológiai válasz(a)</a:t>
            </a:r>
          </a:p>
          <a:p>
            <a:pPr marL="342900" indent="-342900"/>
            <a:r>
              <a:rPr lang="hu-HU" b="0"/>
              <a:t>szövetkárosító hatásra.</a:t>
            </a:r>
          </a:p>
          <a:p>
            <a:pPr marL="342900" indent="-342900">
              <a:spcBef>
                <a:spcPct val="20000"/>
              </a:spcBef>
            </a:pPr>
            <a:endParaRPr lang="hu-HU" sz="2700" b="0">
              <a:latin typeface="Verdana" pitchFamily="34" charset="0"/>
            </a:endParaRPr>
          </a:p>
          <a:p>
            <a:pPr marL="342900" indent="-342900">
              <a:spcBef>
                <a:spcPct val="20000"/>
              </a:spcBef>
            </a:pPr>
            <a:r>
              <a:rPr lang="hu-HU" sz="2700" b="0">
                <a:latin typeface="Verdana" pitchFamily="34" charset="0"/>
              </a:rPr>
              <a:t>	</a:t>
            </a:r>
            <a:endParaRPr lang="en-GB" sz="2700" b="0">
              <a:latin typeface="Verdana" pitchFamily="34" charset="0"/>
            </a:endParaRPr>
          </a:p>
        </p:txBody>
      </p:sp>
      <p:sp>
        <p:nvSpPr>
          <p:cNvPr id="106502" name="Rectangle 6"/>
          <p:cNvSpPr>
            <a:spLocks noChangeArrowheads="1"/>
          </p:cNvSpPr>
          <p:nvPr/>
        </p:nvSpPr>
        <p:spPr bwMode="auto">
          <a:xfrm>
            <a:off x="4648200" y="3992563"/>
            <a:ext cx="3810000" cy="1452562"/>
          </a:xfrm>
          <a:prstGeom prst="rect">
            <a:avLst/>
          </a:prstGeom>
          <a:noFill/>
          <a:ln w="28575">
            <a:solidFill>
              <a:srgbClr val="FF3300"/>
            </a:solidFill>
            <a:miter lim="800000"/>
            <a:headEnd/>
            <a:tailEnd/>
          </a:ln>
          <a:effectLst/>
        </p:spPr>
        <p:txBody>
          <a:bodyPr lIns="91422" tIns="45711" rIns="91422" bIns="45711"/>
          <a:lstStyle/>
          <a:p>
            <a:pPr marL="342900" indent="-342900">
              <a:spcBef>
                <a:spcPct val="20000"/>
              </a:spcBef>
            </a:pPr>
            <a:r>
              <a:rPr lang="hu-HU" sz="2700" b="0">
                <a:latin typeface="Verdana" pitchFamily="34" charset="0"/>
              </a:rPr>
              <a:t>Szisztémás akutfázis reakció (APR)</a:t>
            </a:r>
            <a:endParaRPr lang="en-GB" sz="2700" b="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 calcmode="lin" valueType="num">
                                      <p:cBhvr additive="base">
                                        <p:cTn id="7" dur="500" fill="hold"/>
                                        <p:tgtEl>
                                          <p:spTgt spid="1064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64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6500"/>
                                        </p:tgtEl>
                                        <p:attrNameLst>
                                          <p:attrName>style.visibility</p:attrName>
                                        </p:attrNameLst>
                                      </p:cBhvr>
                                      <p:to>
                                        <p:strVal val="visible"/>
                                      </p:to>
                                    </p:set>
                                    <p:anim calcmode="lin" valueType="num">
                                      <p:cBhvr additive="base">
                                        <p:cTn id="13" dur="500" fill="hold"/>
                                        <p:tgtEl>
                                          <p:spTgt spid="106500"/>
                                        </p:tgtEl>
                                        <p:attrNameLst>
                                          <p:attrName>ppt_x</p:attrName>
                                        </p:attrNameLst>
                                      </p:cBhvr>
                                      <p:tavLst>
                                        <p:tav tm="0">
                                          <p:val>
                                            <p:strVal val="0-#ppt_w/2"/>
                                          </p:val>
                                        </p:tav>
                                        <p:tav tm="100000">
                                          <p:val>
                                            <p:strVal val="#ppt_x"/>
                                          </p:val>
                                        </p:tav>
                                      </p:tavLst>
                                    </p:anim>
                                    <p:anim calcmode="lin" valueType="num">
                                      <p:cBhvr additive="base">
                                        <p:cTn id="14" dur="500" fill="hold"/>
                                        <p:tgtEl>
                                          <p:spTgt spid="10650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6501"/>
                                        </p:tgtEl>
                                        <p:attrNameLst>
                                          <p:attrName>style.visibility</p:attrName>
                                        </p:attrNameLst>
                                      </p:cBhvr>
                                      <p:to>
                                        <p:strVal val="visible"/>
                                      </p:to>
                                    </p:set>
                                    <p:anim calcmode="lin" valueType="num">
                                      <p:cBhvr additive="base">
                                        <p:cTn id="19" dur="500" fill="hold"/>
                                        <p:tgtEl>
                                          <p:spTgt spid="106501"/>
                                        </p:tgtEl>
                                        <p:attrNameLst>
                                          <p:attrName>ppt_x</p:attrName>
                                        </p:attrNameLst>
                                      </p:cBhvr>
                                      <p:tavLst>
                                        <p:tav tm="0">
                                          <p:val>
                                            <p:strVal val="0-#ppt_w/2"/>
                                          </p:val>
                                        </p:tav>
                                        <p:tav tm="100000">
                                          <p:val>
                                            <p:strVal val="#ppt_x"/>
                                          </p:val>
                                        </p:tav>
                                      </p:tavLst>
                                    </p:anim>
                                    <p:anim calcmode="lin" valueType="num">
                                      <p:cBhvr additive="base">
                                        <p:cTn id="20" dur="500" fill="hold"/>
                                        <p:tgtEl>
                                          <p:spTgt spid="10650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6502"/>
                                        </p:tgtEl>
                                        <p:attrNameLst>
                                          <p:attrName>style.visibility</p:attrName>
                                        </p:attrNameLst>
                                      </p:cBhvr>
                                      <p:to>
                                        <p:strVal val="visible"/>
                                      </p:to>
                                    </p:set>
                                    <p:anim calcmode="lin" valueType="num">
                                      <p:cBhvr additive="base">
                                        <p:cTn id="25" dur="500" fill="hold"/>
                                        <p:tgtEl>
                                          <p:spTgt spid="106502"/>
                                        </p:tgtEl>
                                        <p:attrNameLst>
                                          <p:attrName>ppt_x</p:attrName>
                                        </p:attrNameLst>
                                      </p:cBhvr>
                                      <p:tavLst>
                                        <p:tav tm="0">
                                          <p:val>
                                            <p:strVal val="0-#ppt_w/2"/>
                                          </p:val>
                                        </p:tav>
                                        <p:tav tm="100000">
                                          <p:val>
                                            <p:strVal val="#ppt_x"/>
                                          </p:val>
                                        </p:tav>
                                      </p:tavLst>
                                    </p:anim>
                                    <p:anim calcmode="lin" valueType="num">
                                      <p:cBhvr additive="base">
                                        <p:cTn id="26" dur="500" fill="hold"/>
                                        <p:tgtEl>
                                          <p:spTgt spid="1065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autoUpdateAnimBg="0"/>
      <p:bldP spid="106500" grpId="0" autoUpdateAnimBg="0"/>
      <p:bldP spid="106501" grpId="0" animBg="1" autoUpdateAnimBg="0"/>
      <p:bldP spid="106502"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ia számának helye 3"/>
          <p:cNvSpPr>
            <a:spLocks noGrp="1"/>
          </p:cNvSpPr>
          <p:nvPr>
            <p:ph type="sldNum" sz="quarter" idx="12"/>
          </p:nvPr>
        </p:nvSpPr>
        <p:spPr/>
        <p:txBody>
          <a:bodyPr/>
          <a:lstStyle/>
          <a:p>
            <a:fld id="{4F3F80A4-2B4F-4152-B6EE-B800199E04B5}" type="slidenum">
              <a:rPr lang="hu-HU"/>
              <a:pPr/>
              <a:t>20</a:t>
            </a:fld>
            <a:endParaRPr lang="hu-HU"/>
          </a:p>
        </p:txBody>
      </p:sp>
      <p:pic>
        <p:nvPicPr>
          <p:cNvPr id="132101" name="Picture 5" descr="figure_02_36"/>
          <p:cNvPicPr>
            <a:picLocks noChangeAspect="1" noChangeArrowheads="1"/>
          </p:cNvPicPr>
          <p:nvPr/>
        </p:nvPicPr>
        <p:blipFill>
          <a:blip r:embed="rId2" cstate="print"/>
          <a:srcRect/>
          <a:stretch>
            <a:fillRect/>
          </a:stretch>
        </p:blipFill>
        <p:spPr bwMode="auto">
          <a:xfrm>
            <a:off x="138113" y="1004888"/>
            <a:ext cx="9005887" cy="4724400"/>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ia számának helye 5"/>
          <p:cNvSpPr>
            <a:spLocks noGrp="1"/>
          </p:cNvSpPr>
          <p:nvPr>
            <p:ph type="sldNum" sz="quarter" idx="12"/>
          </p:nvPr>
        </p:nvSpPr>
        <p:spPr/>
        <p:txBody>
          <a:bodyPr/>
          <a:lstStyle/>
          <a:p>
            <a:fld id="{3D6F47E1-2FEA-4011-9AE5-537B9357DA7A}" type="slidenum">
              <a:rPr lang="hu-HU"/>
              <a:pPr/>
              <a:t>21</a:t>
            </a:fld>
            <a:endParaRPr lang="hu-HU"/>
          </a:p>
        </p:txBody>
      </p:sp>
      <p:sp>
        <p:nvSpPr>
          <p:cNvPr id="44034" name="Rectangle 2"/>
          <p:cNvSpPr>
            <a:spLocks noGrp="1" noChangeArrowheads="1"/>
          </p:cNvSpPr>
          <p:nvPr>
            <p:ph type="title"/>
          </p:nvPr>
        </p:nvSpPr>
        <p:spPr/>
        <p:txBody>
          <a:bodyPr/>
          <a:lstStyle/>
          <a:p>
            <a:r>
              <a:rPr lang="hu-HU" sz="3600">
                <a:latin typeface="Verdana" pitchFamily="34" charset="0"/>
              </a:rPr>
              <a:t>A központi idegrendszer (CNS) akutfázis-reakciója</a:t>
            </a:r>
          </a:p>
        </p:txBody>
      </p:sp>
      <p:sp>
        <p:nvSpPr>
          <p:cNvPr id="44035" name="Rectangle 3"/>
          <p:cNvSpPr>
            <a:spLocks noGrp="1" noChangeArrowheads="1"/>
          </p:cNvSpPr>
          <p:nvPr>
            <p:ph type="body" idx="1"/>
          </p:nvPr>
        </p:nvSpPr>
        <p:spPr/>
        <p:txBody>
          <a:bodyPr/>
          <a:lstStyle/>
          <a:p>
            <a:r>
              <a:rPr lang="hu-HU" sz="2800">
                <a:latin typeface="Verdana" pitchFamily="34" charset="0"/>
              </a:rPr>
              <a:t>Gyulladásos citokinek </a:t>
            </a:r>
            <a:r>
              <a:rPr lang="hu-HU" sz="2800">
                <a:latin typeface="Verdana" pitchFamily="34" charset="0"/>
                <a:sym typeface="Symbol" pitchFamily="18" charset="2"/>
              </a:rPr>
              <a:t> hipothalamusz</a:t>
            </a:r>
          </a:p>
          <a:p>
            <a:pPr lvl="1"/>
            <a:r>
              <a:rPr lang="hu-HU" sz="2400">
                <a:latin typeface="Verdana" pitchFamily="34" charset="0"/>
                <a:sym typeface="Symbol" pitchFamily="18" charset="2"/>
              </a:rPr>
              <a:t>Láz</a:t>
            </a:r>
          </a:p>
          <a:p>
            <a:pPr lvl="1"/>
            <a:r>
              <a:rPr lang="hu-HU" sz="2400">
                <a:latin typeface="Verdana" pitchFamily="34" charset="0"/>
                <a:sym typeface="Symbol" pitchFamily="18" charset="2"/>
              </a:rPr>
              <a:t>Étvágytalanság</a:t>
            </a:r>
            <a:endParaRPr lang="hu-HU" sz="2400">
              <a:latin typeface="Arial" charset="0"/>
              <a:sym typeface="Symbol" pitchFamily="18" charset="2"/>
            </a:endParaRPr>
          </a:p>
          <a:p>
            <a:pPr lvl="1"/>
            <a:r>
              <a:rPr lang="hu-HU" sz="2400">
                <a:latin typeface="Arial" charset="0"/>
                <a:sym typeface="Symbol" pitchFamily="18" charset="2"/>
              </a:rPr>
              <a:t>Aluszékonyság</a:t>
            </a:r>
          </a:p>
          <a:p>
            <a:pPr lvl="1"/>
            <a:r>
              <a:rPr lang="hu-HU" sz="2400">
                <a:latin typeface="Verdana" pitchFamily="34" charset="0"/>
              </a:rPr>
              <a:t>Hipofízis</a:t>
            </a:r>
            <a:br>
              <a:rPr lang="hu-HU" sz="2400">
                <a:latin typeface="Verdana" pitchFamily="34" charset="0"/>
              </a:rPr>
            </a:br>
            <a:r>
              <a:rPr lang="hu-HU" sz="2400">
                <a:latin typeface="Verdana" pitchFamily="34" charset="0"/>
              </a:rPr>
              <a:t>-mellékvese </a:t>
            </a:r>
          </a:p>
          <a:p>
            <a:pPr lvl="2"/>
            <a:r>
              <a:rPr lang="hu-HU" sz="2000">
                <a:latin typeface="Verdana" pitchFamily="34" charset="0"/>
              </a:rPr>
              <a:t>Glukokortikoid </a:t>
            </a:r>
            <a:r>
              <a:rPr lang="hu-HU" sz="2000">
                <a:latin typeface="Arial" charset="0"/>
              </a:rPr>
              <a:t/>
            </a:r>
            <a:br>
              <a:rPr lang="hu-HU" sz="2000">
                <a:latin typeface="Arial" charset="0"/>
              </a:rPr>
            </a:br>
            <a:r>
              <a:rPr lang="hu-HU" sz="2000">
                <a:latin typeface="Verdana" pitchFamily="34" charset="0"/>
              </a:rPr>
              <a:t>(CS) </a:t>
            </a:r>
            <a:br>
              <a:rPr lang="hu-HU" sz="2000">
                <a:latin typeface="Verdana" pitchFamily="34" charset="0"/>
              </a:rPr>
            </a:br>
            <a:r>
              <a:rPr lang="hu-HU" sz="2000">
                <a:latin typeface="Verdana" pitchFamily="34" charset="0"/>
              </a:rPr>
              <a:t>szekréció</a:t>
            </a:r>
          </a:p>
        </p:txBody>
      </p:sp>
      <p:pic>
        <p:nvPicPr>
          <p:cNvPr id="44039" name="Picture 7" descr="hypothalamus">
            <a:hlinkClick r:id="rId2"/>
          </p:cNvPr>
          <p:cNvPicPr>
            <a:picLocks noChangeAspect="1" noChangeArrowheads="1"/>
          </p:cNvPicPr>
          <p:nvPr/>
        </p:nvPicPr>
        <p:blipFill>
          <a:blip r:embed="rId3" cstate="print"/>
          <a:srcRect/>
          <a:stretch>
            <a:fillRect/>
          </a:stretch>
        </p:blipFill>
        <p:spPr bwMode="auto">
          <a:xfrm>
            <a:off x="4802188" y="2898775"/>
            <a:ext cx="4341812" cy="39592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additive="base">
                                        <p:cTn id="13" dur="500" fill="hold"/>
                                        <p:tgtEl>
                                          <p:spTgt spid="440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0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4035">
                                            <p:txEl>
                                              <p:pRg st="2" end="2"/>
                                            </p:txEl>
                                          </p:spTgt>
                                        </p:tgtEl>
                                        <p:attrNameLst>
                                          <p:attrName>style.visibility</p:attrName>
                                        </p:attrNameLst>
                                      </p:cBhvr>
                                      <p:to>
                                        <p:strVal val="visible"/>
                                      </p:to>
                                    </p:set>
                                    <p:anim calcmode="lin" valueType="num">
                                      <p:cBhvr additive="base">
                                        <p:cTn id="19" dur="500" fill="hold"/>
                                        <p:tgtEl>
                                          <p:spTgt spid="440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40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4035">
                                            <p:txEl>
                                              <p:pRg st="3" end="3"/>
                                            </p:txEl>
                                          </p:spTgt>
                                        </p:tgtEl>
                                        <p:attrNameLst>
                                          <p:attrName>style.visibility</p:attrName>
                                        </p:attrNameLst>
                                      </p:cBhvr>
                                      <p:to>
                                        <p:strVal val="visible"/>
                                      </p:to>
                                    </p:set>
                                    <p:anim calcmode="lin" valueType="num">
                                      <p:cBhvr additive="base">
                                        <p:cTn id="25" dur="500" fill="hold"/>
                                        <p:tgtEl>
                                          <p:spTgt spid="440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40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4035">
                                            <p:txEl>
                                              <p:pRg st="4" end="4"/>
                                            </p:txEl>
                                          </p:spTgt>
                                        </p:tgtEl>
                                        <p:attrNameLst>
                                          <p:attrName>style.visibility</p:attrName>
                                        </p:attrNameLst>
                                      </p:cBhvr>
                                      <p:to>
                                        <p:strVal val="visible"/>
                                      </p:to>
                                    </p:set>
                                    <p:anim calcmode="lin" valueType="num">
                                      <p:cBhvr additive="base">
                                        <p:cTn id="31" dur="500" fill="hold"/>
                                        <p:tgtEl>
                                          <p:spTgt spid="4403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4035">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4035">
                                            <p:txEl>
                                              <p:pRg st="5" end="5"/>
                                            </p:txEl>
                                          </p:spTgt>
                                        </p:tgtEl>
                                        <p:attrNameLst>
                                          <p:attrName>style.visibility</p:attrName>
                                        </p:attrNameLst>
                                      </p:cBhvr>
                                      <p:to>
                                        <p:strVal val="visible"/>
                                      </p:to>
                                    </p:set>
                                    <p:anim calcmode="lin" valueType="num">
                                      <p:cBhvr additive="base">
                                        <p:cTn id="35" dur="500" fill="hold"/>
                                        <p:tgtEl>
                                          <p:spTgt spid="44035">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403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 számának helye 4"/>
          <p:cNvSpPr>
            <a:spLocks noGrp="1"/>
          </p:cNvSpPr>
          <p:nvPr>
            <p:ph type="sldNum" sz="quarter" idx="12"/>
          </p:nvPr>
        </p:nvSpPr>
        <p:spPr/>
        <p:txBody>
          <a:bodyPr/>
          <a:lstStyle/>
          <a:p>
            <a:fld id="{B4882432-4333-4BEB-B6D7-0A0C498CAAB4}" type="slidenum">
              <a:rPr lang="hu-HU"/>
              <a:pPr/>
              <a:t>22</a:t>
            </a:fld>
            <a:endParaRPr lang="hu-HU"/>
          </a:p>
        </p:txBody>
      </p:sp>
      <p:sp>
        <p:nvSpPr>
          <p:cNvPr id="126980" name="Rectangle 4"/>
          <p:cNvSpPr>
            <a:spLocks noGrp="1" noChangeArrowheads="1"/>
          </p:cNvSpPr>
          <p:nvPr>
            <p:ph type="title"/>
          </p:nvPr>
        </p:nvSpPr>
        <p:spPr>
          <a:xfrm>
            <a:off x="3444875" y="319088"/>
            <a:ext cx="5211763" cy="1905000"/>
          </a:xfrm>
        </p:spPr>
        <p:txBody>
          <a:bodyPr/>
          <a:lstStyle/>
          <a:p>
            <a:pPr algn="r"/>
            <a:r>
              <a:rPr lang="hu-HU"/>
              <a:t>A láz humorális és neuronális hipotézisei</a:t>
            </a:r>
          </a:p>
        </p:txBody>
      </p:sp>
      <p:pic>
        <p:nvPicPr>
          <p:cNvPr id="126982" name="Picture 6" descr="Medium">
            <a:hlinkClick r:id="rId3"/>
          </p:cNvPr>
          <p:cNvPicPr>
            <a:picLocks noChangeAspect="1" noChangeArrowheads="1"/>
          </p:cNvPicPr>
          <p:nvPr/>
        </p:nvPicPr>
        <p:blipFill>
          <a:blip r:embed="rId4" cstate="print"/>
          <a:srcRect b="10930"/>
          <a:stretch>
            <a:fillRect/>
          </a:stretch>
        </p:blipFill>
        <p:spPr bwMode="auto">
          <a:xfrm>
            <a:off x="387350" y="223838"/>
            <a:ext cx="2774950" cy="6111875"/>
          </a:xfrm>
          <a:prstGeom prst="rect">
            <a:avLst/>
          </a:prstGeom>
          <a:noFill/>
          <a:ln w="9525">
            <a:noFill/>
            <a:miter lim="800000"/>
            <a:headEnd/>
            <a:tailEnd/>
          </a:ln>
        </p:spPr>
      </p:pic>
      <p:sp>
        <p:nvSpPr>
          <p:cNvPr id="126983" name="AutoShape 7"/>
          <p:cNvSpPr>
            <a:spLocks noChangeArrowheads="1"/>
          </p:cNvSpPr>
          <p:nvPr/>
        </p:nvSpPr>
        <p:spPr bwMode="auto">
          <a:xfrm>
            <a:off x="2620963" y="260350"/>
            <a:ext cx="1387475" cy="1187450"/>
          </a:xfrm>
          <a:prstGeom prst="leftArrow">
            <a:avLst>
              <a:gd name="adj1" fmla="val 50000"/>
              <a:gd name="adj2" fmla="val 29211"/>
            </a:avLst>
          </a:prstGeom>
          <a:solidFill>
            <a:schemeClr val="tx2"/>
          </a:solidFill>
          <a:ln w="9525">
            <a:solidFill>
              <a:schemeClr val="hlink"/>
            </a:solidFill>
            <a:miter lim="800000"/>
            <a:headEnd/>
            <a:tailEnd/>
          </a:ln>
          <a:effectLst/>
        </p:spPr>
        <p:txBody>
          <a:bodyPr wrap="none" lIns="92075" tIns="46038" rIns="92075" bIns="46038" anchor="ctr"/>
          <a:lstStyle/>
          <a:p>
            <a:pPr algn="ctr"/>
            <a:r>
              <a:rPr lang="hu-HU">
                <a:solidFill>
                  <a:schemeClr val="hlink"/>
                </a:solidFill>
              </a:rPr>
              <a:t>pirogén</a:t>
            </a:r>
            <a:br>
              <a:rPr lang="hu-HU">
                <a:solidFill>
                  <a:schemeClr val="hlink"/>
                </a:solidFill>
              </a:rPr>
            </a:br>
            <a:r>
              <a:rPr lang="hu-HU">
                <a:solidFill>
                  <a:schemeClr val="hlink"/>
                </a:solidFill>
              </a:rPr>
              <a:t>citokinek</a:t>
            </a:r>
          </a:p>
        </p:txBody>
      </p:sp>
      <p:sp>
        <p:nvSpPr>
          <p:cNvPr id="126985" name="AutoShape 9"/>
          <p:cNvSpPr>
            <a:spLocks noChangeArrowheads="1"/>
          </p:cNvSpPr>
          <p:nvPr/>
        </p:nvSpPr>
        <p:spPr bwMode="auto">
          <a:xfrm>
            <a:off x="2239963" y="5060950"/>
            <a:ext cx="944562" cy="684213"/>
          </a:xfrm>
          <a:prstGeom prst="leftArrow">
            <a:avLst>
              <a:gd name="adj1" fmla="val 50000"/>
              <a:gd name="adj2" fmla="val 34513"/>
            </a:avLst>
          </a:prstGeom>
          <a:solidFill>
            <a:schemeClr val="tx2"/>
          </a:solidFill>
          <a:ln w="9525">
            <a:solidFill>
              <a:srgbClr val="008000"/>
            </a:solidFill>
            <a:miter lim="800000"/>
            <a:headEnd/>
            <a:tailEnd/>
          </a:ln>
          <a:effectLst/>
        </p:spPr>
        <p:txBody>
          <a:bodyPr wrap="none" lIns="92075" tIns="46038" rIns="92075" bIns="46038" anchor="ctr"/>
          <a:lstStyle/>
          <a:p>
            <a:pPr algn="ctr"/>
            <a:r>
              <a:rPr lang="hu-HU" sz="2400">
                <a:solidFill>
                  <a:srgbClr val="008000"/>
                </a:solidFill>
              </a:rPr>
              <a:t>C5a</a:t>
            </a:r>
          </a:p>
        </p:txBody>
      </p:sp>
      <p:sp>
        <p:nvSpPr>
          <p:cNvPr id="126986" name="Rectangle 10"/>
          <p:cNvSpPr>
            <a:spLocks noChangeArrowheads="1"/>
          </p:cNvSpPr>
          <p:nvPr/>
        </p:nvSpPr>
        <p:spPr bwMode="auto">
          <a:xfrm>
            <a:off x="1265238" y="4613275"/>
            <a:ext cx="1050925" cy="365125"/>
          </a:xfrm>
          <a:prstGeom prst="rect">
            <a:avLst/>
          </a:prstGeom>
          <a:solidFill>
            <a:schemeClr val="tx1"/>
          </a:solidFill>
          <a:ln w="9525">
            <a:solidFill>
              <a:srgbClr val="000066"/>
            </a:solidFill>
            <a:miter lim="800000"/>
            <a:headEnd/>
            <a:tailEnd/>
          </a:ln>
          <a:effectLst/>
        </p:spPr>
        <p:txBody>
          <a:bodyPr wrap="none" lIns="92075" tIns="46038" rIns="92075" bIns="46038" anchor="ctr"/>
          <a:lstStyle/>
          <a:p>
            <a:pPr algn="ctr"/>
            <a:r>
              <a:rPr lang="hu-HU">
                <a:solidFill>
                  <a:srgbClr val="000066"/>
                </a:solidFill>
              </a:rPr>
              <a:t>PGE2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a számának helye 4"/>
          <p:cNvSpPr>
            <a:spLocks noGrp="1"/>
          </p:cNvSpPr>
          <p:nvPr>
            <p:ph type="sldNum" sz="quarter" idx="12"/>
          </p:nvPr>
        </p:nvSpPr>
        <p:spPr/>
        <p:txBody>
          <a:bodyPr/>
          <a:lstStyle/>
          <a:p>
            <a:fld id="{7A095110-3847-4167-A7FD-247E4AFF63E3}" type="slidenum">
              <a:rPr lang="hu-HU"/>
              <a:pPr/>
              <a:t>23</a:t>
            </a:fld>
            <a:endParaRPr lang="hu-HU"/>
          </a:p>
        </p:txBody>
      </p:sp>
      <p:sp>
        <p:nvSpPr>
          <p:cNvPr id="133122" name="Rectangle 2"/>
          <p:cNvSpPr>
            <a:spLocks noGrp="1" noChangeArrowheads="1"/>
          </p:cNvSpPr>
          <p:nvPr>
            <p:ph type="title"/>
          </p:nvPr>
        </p:nvSpPr>
        <p:spPr>
          <a:xfrm>
            <a:off x="1982788" y="157163"/>
            <a:ext cx="5211762" cy="990600"/>
          </a:xfrm>
        </p:spPr>
        <p:txBody>
          <a:bodyPr/>
          <a:lstStyle/>
          <a:p>
            <a:r>
              <a:rPr lang="hu-HU"/>
              <a:t>Humorális hipotézis</a:t>
            </a:r>
          </a:p>
        </p:txBody>
      </p:sp>
      <p:pic>
        <p:nvPicPr>
          <p:cNvPr id="133123" name="Picture 3" descr="Medium">
            <a:hlinkClick r:id="rId3"/>
          </p:cNvPr>
          <p:cNvPicPr>
            <a:picLocks noChangeAspect="1" noChangeArrowheads="1"/>
          </p:cNvPicPr>
          <p:nvPr/>
        </p:nvPicPr>
        <p:blipFill>
          <a:blip r:embed="rId4" cstate="print"/>
          <a:srcRect b="56110"/>
          <a:stretch>
            <a:fillRect/>
          </a:stretch>
        </p:blipFill>
        <p:spPr bwMode="auto">
          <a:xfrm>
            <a:off x="384175" y="1570038"/>
            <a:ext cx="2774950" cy="3011487"/>
          </a:xfrm>
          <a:prstGeom prst="rect">
            <a:avLst/>
          </a:prstGeom>
          <a:noFill/>
          <a:ln w="9525">
            <a:noFill/>
            <a:miter lim="800000"/>
            <a:headEnd/>
            <a:tailEnd/>
          </a:ln>
        </p:spPr>
      </p:pic>
      <p:sp>
        <p:nvSpPr>
          <p:cNvPr id="133126" name="AutoShape 6"/>
          <p:cNvSpPr>
            <a:spLocks noChangeArrowheads="1"/>
          </p:cNvSpPr>
          <p:nvPr/>
        </p:nvSpPr>
        <p:spPr bwMode="auto">
          <a:xfrm>
            <a:off x="4160838" y="1174750"/>
            <a:ext cx="1585912" cy="1827213"/>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lIns="92075" tIns="46038" rIns="92075" bIns="46038" anchor="ctr"/>
          <a:lstStyle/>
          <a:p>
            <a:pPr algn="ctr"/>
            <a:r>
              <a:rPr lang="hu-HU">
                <a:solidFill>
                  <a:schemeClr val="hlink"/>
                </a:solidFill>
              </a:rPr>
              <a:t>IL-1</a:t>
            </a:r>
            <a:br>
              <a:rPr lang="hu-HU">
                <a:solidFill>
                  <a:schemeClr val="hlink"/>
                </a:solidFill>
              </a:rPr>
            </a:br>
            <a:r>
              <a:rPr lang="hu-HU">
                <a:solidFill>
                  <a:schemeClr val="hlink"/>
                </a:solidFill>
              </a:rPr>
              <a:t>TNF-</a:t>
            </a:r>
            <a:r>
              <a:rPr lang="hu-HU">
                <a:solidFill>
                  <a:schemeClr val="hlink"/>
                </a:solidFill>
                <a:sym typeface="Symbol" pitchFamily="18" charset="2"/>
              </a:rPr>
              <a:t></a:t>
            </a:r>
            <a:br>
              <a:rPr lang="hu-HU">
                <a:solidFill>
                  <a:schemeClr val="hlink"/>
                </a:solidFill>
                <a:sym typeface="Symbol" pitchFamily="18" charset="2"/>
              </a:rPr>
            </a:br>
            <a:r>
              <a:rPr lang="hu-HU">
                <a:solidFill>
                  <a:schemeClr val="hlink"/>
                </a:solidFill>
                <a:sym typeface="Symbol" pitchFamily="18" charset="2"/>
              </a:rPr>
              <a:t>IL-6</a:t>
            </a:r>
          </a:p>
        </p:txBody>
      </p:sp>
      <p:sp>
        <p:nvSpPr>
          <p:cNvPr id="133127" name="AutoShape 7"/>
          <p:cNvSpPr>
            <a:spLocks noChangeArrowheads="1"/>
          </p:cNvSpPr>
          <p:nvPr/>
        </p:nvSpPr>
        <p:spPr bwMode="auto">
          <a:xfrm>
            <a:off x="5943600" y="1260475"/>
            <a:ext cx="1706563" cy="1250950"/>
          </a:xfrm>
          <a:prstGeom prst="downArrowCallout">
            <a:avLst>
              <a:gd name="adj1" fmla="val 34105"/>
              <a:gd name="adj2" fmla="val 34105"/>
              <a:gd name="adj3" fmla="val 16667"/>
              <a:gd name="adj4" fmla="val 66667"/>
            </a:avLst>
          </a:prstGeom>
          <a:solidFill>
            <a:srgbClr val="000066"/>
          </a:solidFill>
          <a:ln w="9525">
            <a:solidFill>
              <a:schemeClr val="tx1"/>
            </a:solidFill>
            <a:miter lim="800000"/>
            <a:headEnd/>
            <a:tailEnd/>
          </a:ln>
          <a:effectLst/>
        </p:spPr>
        <p:txBody>
          <a:bodyPr wrap="none" lIns="92075" tIns="46038" rIns="92075" bIns="46038" anchor="ctr"/>
          <a:lstStyle/>
          <a:p>
            <a:pPr algn="ctr"/>
            <a:r>
              <a:rPr lang="hu-HU" sz="2400"/>
              <a:t>Endothel /</a:t>
            </a:r>
            <a:br>
              <a:rPr lang="hu-HU" sz="2400"/>
            </a:br>
            <a:r>
              <a:rPr lang="hu-HU" sz="2400"/>
              <a:t> mikroglia</a:t>
            </a:r>
          </a:p>
        </p:txBody>
      </p:sp>
      <p:sp>
        <p:nvSpPr>
          <p:cNvPr id="133128" name="AutoShape 8"/>
          <p:cNvSpPr>
            <a:spLocks noChangeArrowheads="1"/>
          </p:cNvSpPr>
          <p:nvPr/>
        </p:nvSpPr>
        <p:spPr bwMode="auto">
          <a:xfrm>
            <a:off x="5972175" y="2649538"/>
            <a:ext cx="1662113" cy="700087"/>
          </a:xfrm>
          <a:prstGeom prst="downArrowCallout">
            <a:avLst>
              <a:gd name="adj1" fmla="val 59354"/>
              <a:gd name="adj2" fmla="val 59354"/>
              <a:gd name="adj3" fmla="val 16667"/>
              <a:gd name="adj4" fmla="val 66667"/>
            </a:avLst>
          </a:prstGeom>
          <a:solidFill>
            <a:schemeClr val="tx1"/>
          </a:solidFill>
          <a:ln w="9525">
            <a:solidFill>
              <a:srgbClr val="000066"/>
            </a:solidFill>
            <a:miter lim="800000"/>
            <a:headEnd/>
            <a:tailEnd/>
          </a:ln>
          <a:effectLst/>
        </p:spPr>
        <p:txBody>
          <a:bodyPr wrap="none" lIns="92075" tIns="46038" rIns="92075" bIns="46038" anchor="ctr"/>
          <a:lstStyle/>
          <a:p>
            <a:pPr algn="ctr"/>
            <a:r>
              <a:rPr lang="hu-HU" sz="2400">
                <a:solidFill>
                  <a:srgbClr val="000066"/>
                </a:solidFill>
              </a:rPr>
              <a:t>PGE2</a:t>
            </a:r>
          </a:p>
        </p:txBody>
      </p:sp>
      <p:sp>
        <p:nvSpPr>
          <p:cNvPr id="133129" name="AutoShape 9"/>
          <p:cNvSpPr>
            <a:spLocks noChangeArrowheads="1"/>
          </p:cNvSpPr>
          <p:nvPr/>
        </p:nvSpPr>
        <p:spPr bwMode="auto">
          <a:xfrm>
            <a:off x="5383213" y="3536950"/>
            <a:ext cx="2835275" cy="1249363"/>
          </a:xfrm>
          <a:prstGeom prst="downArrowCallout">
            <a:avLst>
              <a:gd name="adj1" fmla="val 56734"/>
              <a:gd name="adj2" fmla="val 56734"/>
              <a:gd name="adj3" fmla="val 16667"/>
              <a:gd name="adj4" fmla="val 66667"/>
            </a:avLst>
          </a:prstGeom>
          <a:solidFill>
            <a:schemeClr val="accent1"/>
          </a:solidFill>
          <a:ln w="9525">
            <a:solidFill>
              <a:schemeClr val="tx1"/>
            </a:solidFill>
            <a:miter lim="800000"/>
            <a:headEnd/>
            <a:tailEnd/>
          </a:ln>
          <a:effectLst/>
        </p:spPr>
        <p:txBody>
          <a:bodyPr wrap="none" lIns="92075" tIns="46038" rIns="92075" bIns="46038" anchor="ctr"/>
          <a:lstStyle/>
          <a:p>
            <a:pPr algn="ctr"/>
            <a:r>
              <a:rPr lang="hu-HU" sz="1800"/>
              <a:t>Prosztaglandin E receptor 3 </a:t>
            </a:r>
            <a:br>
              <a:rPr lang="hu-HU" sz="1800"/>
            </a:br>
            <a:r>
              <a:rPr lang="hu-HU" sz="1800"/>
              <a:t>a preoptikus area</a:t>
            </a:r>
            <a:br>
              <a:rPr lang="hu-HU" sz="1800"/>
            </a:br>
            <a:r>
              <a:rPr lang="hu-HU" sz="1800"/>
              <a:t>(POA) neuronjain</a:t>
            </a:r>
          </a:p>
        </p:txBody>
      </p:sp>
      <p:sp>
        <p:nvSpPr>
          <p:cNvPr id="133130" name="AutoShape 10"/>
          <p:cNvSpPr>
            <a:spLocks noChangeArrowheads="1"/>
          </p:cNvSpPr>
          <p:nvPr/>
        </p:nvSpPr>
        <p:spPr bwMode="auto">
          <a:xfrm>
            <a:off x="5189538" y="4979988"/>
            <a:ext cx="2800350" cy="793750"/>
          </a:xfrm>
          <a:prstGeom prst="leftArrowCallout">
            <a:avLst>
              <a:gd name="adj1" fmla="val 25000"/>
              <a:gd name="adj2" fmla="val 25000"/>
              <a:gd name="adj3" fmla="val 58800"/>
              <a:gd name="adj4" fmla="val 66667"/>
            </a:avLst>
          </a:prstGeom>
          <a:solidFill>
            <a:srgbClr val="FFFF99"/>
          </a:solidFill>
          <a:ln w="9525">
            <a:solidFill>
              <a:schemeClr val="bg2"/>
            </a:solidFill>
            <a:miter lim="800000"/>
            <a:headEnd/>
            <a:tailEnd/>
          </a:ln>
          <a:effectLst/>
        </p:spPr>
        <p:txBody>
          <a:bodyPr wrap="none" lIns="92075" tIns="46038" rIns="92075" bIns="46038" anchor="ctr"/>
          <a:lstStyle/>
          <a:p>
            <a:pPr algn="ctr"/>
            <a:r>
              <a:rPr lang="hu-HU" sz="1600">
                <a:solidFill>
                  <a:schemeClr val="bg2"/>
                </a:solidFill>
              </a:rPr>
              <a:t>dorsomedial </a:t>
            </a:r>
            <a:br>
              <a:rPr lang="hu-HU" sz="1600">
                <a:solidFill>
                  <a:schemeClr val="bg2"/>
                </a:solidFill>
              </a:rPr>
            </a:br>
            <a:r>
              <a:rPr lang="hu-HU" sz="1600">
                <a:solidFill>
                  <a:schemeClr val="bg2"/>
                </a:solidFill>
              </a:rPr>
              <a:t>hypothalamus </a:t>
            </a:r>
            <a:br>
              <a:rPr lang="hu-HU" sz="1600">
                <a:solidFill>
                  <a:schemeClr val="bg2"/>
                </a:solidFill>
              </a:rPr>
            </a:br>
            <a:r>
              <a:rPr lang="hu-HU" sz="1600">
                <a:solidFill>
                  <a:schemeClr val="bg2"/>
                </a:solidFill>
              </a:rPr>
              <a:t>(DMH)</a:t>
            </a:r>
          </a:p>
        </p:txBody>
      </p:sp>
      <p:sp>
        <p:nvSpPr>
          <p:cNvPr id="133131" name="Rectangle 11"/>
          <p:cNvSpPr>
            <a:spLocks noChangeArrowheads="1"/>
          </p:cNvSpPr>
          <p:nvPr/>
        </p:nvSpPr>
        <p:spPr bwMode="auto">
          <a:xfrm>
            <a:off x="3322638" y="4632325"/>
            <a:ext cx="1935162" cy="671513"/>
          </a:xfrm>
          <a:prstGeom prst="rect">
            <a:avLst/>
          </a:prstGeom>
          <a:solidFill>
            <a:schemeClr val="tx1"/>
          </a:solidFill>
          <a:ln w="9525">
            <a:solidFill>
              <a:schemeClr val="hlink"/>
            </a:solidFill>
            <a:miter lim="800000"/>
            <a:headEnd/>
            <a:tailEnd/>
          </a:ln>
          <a:effectLst/>
        </p:spPr>
        <p:txBody>
          <a:bodyPr wrap="none" lIns="92075" tIns="46038" rIns="92075" bIns="46038" anchor="ctr"/>
          <a:lstStyle/>
          <a:p>
            <a:pPr algn="ctr"/>
            <a:r>
              <a:rPr lang="hu-HU">
                <a:solidFill>
                  <a:schemeClr val="hlink"/>
                </a:solidFill>
              </a:rPr>
              <a:t>Thermogenesis </a:t>
            </a:r>
            <a:r>
              <a:rPr lang="hu-HU">
                <a:solidFill>
                  <a:schemeClr val="hlink"/>
                </a:solidFill>
                <a:sym typeface="Symbol" pitchFamily="18" charset="2"/>
              </a:rPr>
              <a:t></a:t>
            </a:r>
          </a:p>
        </p:txBody>
      </p:sp>
      <p:sp>
        <p:nvSpPr>
          <p:cNvPr id="133132" name="Rectangle 12"/>
          <p:cNvSpPr>
            <a:spLocks noChangeArrowheads="1"/>
          </p:cNvSpPr>
          <p:nvPr/>
        </p:nvSpPr>
        <p:spPr bwMode="auto">
          <a:xfrm>
            <a:off x="3452813" y="5419725"/>
            <a:ext cx="1616075" cy="854075"/>
          </a:xfrm>
          <a:prstGeom prst="rect">
            <a:avLst/>
          </a:prstGeom>
          <a:solidFill>
            <a:schemeClr val="tx1"/>
          </a:solidFill>
          <a:ln w="9525">
            <a:solidFill>
              <a:srgbClr val="000066"/>
            </a:solidFill>
            <a:miter lim="800000"/>
            <a:headEnd/>
            <a:tailEnd/>
          </a:ln>
          <a:effectLst/>
        </p:spPr>
        <p:txBody>
          <a:bodyPr wrap="none" lIns="92075" tIns="46038" rIns="92075" bIns="46038" anchor="ctr"/>
          <a:lstStyle/>
          <a:p>
            <a:pPr algn="ctr"/>
            <a:r>
              <a:rPr lang="hu-HU">
                <a:solidFill>
                  <a:srgbClr val="000066"/>
                </a:solidFill>
              </a:rPr>
              <a:t>Hőledás </a:t>
            </a:r>
            <a:r>
              <a:rPr lang="hu-HU" sz="2400">
                <a:solidFill>
                  <a:srgbClr val="000066"/>
                </a:solidFill>
                <a:sym typeface="Symbol" pitchFamily="18" charset="2"/>
              </a:rPr>
              <a:t></a:t>
            </a:r>
          </a:p>
          <a:p>
            <a:pPr algn="ctr"/>
            <a:r>
              <a:rPr lang="hu-HU" sz="1600">
                <a:solidFill>
                  <a:srgbClr val="000066"/>
                </a:solidFill>
                <a:sym typeface="Symbol" pitchFamily="18" charset="2"/>
              </a:rPr>
              <a:t>(vasokonstrikciós </a:t>
            </a:r>
            <a:br>
              <a:rPr lang="hu-HU" sz="1600">
                <a:solidFill>
                  <a:srgbClr val="000066"/>
                </a:solidFill>
                <a:sym typeface="Symbol" pitchFamily="18" charset="2"/>
              </a:rPr>
            </a:br>
            <a:r>
              <a:rPr lang="hu-HU" sz="1600">
                <a:solidFill>
                  <a:srgbClr val="000066"/>
                </a:solidFill>
                <a:sym typeface="Symbol" pitchFamily="18" charset="2"/>
              </a:rPr>
              <a:t>a bőrben)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4"/>
          <p:cNvSpPr>
            <a:spLocks noGrp="1"/>
          </p:cNvSpPr>
          <p:nvPr>
            <p:ph type="sldNum" sz="quarter" idx="12"/>
          </p:nvPr>
        </p:nvSpPr>
        <p:spPr/>
        <p:txBody>
          <a:bodyPr/>
          <a:lstStyle/>
          <a:p>
            <a:fld id="{FB2D5EE3-8F68-4965-BF7D-4546666C7778}" type="slidenum">
              <a:rPr lang="hu-HU"/>
              <a:pPr/>
              <a:t>24</a:t>
            </a:fld>
            <a:endParaRPr lang="hu-HU"/>
          </a:p>
        </p:txBody>
      </p:sp>
      <p:sp>
        <p:nvSpPr>
          <p:cNvPr id="135172" name="Rectangle 4"/>
          <p:cNvSpPr>
            <a:spLocks noGrp="1" noChangeArrowheads="1"/>
          </p:cNvSpPr>
          <p:nvPr>
            <p:ph type="title"/>
          </p:nvPr>
        </p:nvSpPr>
        <p:spPr>
          <a:xfrm>
            <a:off x="274638" y="442913"/>
            <a:ext cx="2301875" cy="3870325"/>
          </a:xfrm>
        </p:spPr>
        <p:txBody>
          <a:bodyPr/>
          <a:lstStyle/>
          <a:p>
            <a:r>
              <a:rPr lang="hu-HU" sz="3200"/>
              <a:t>A gyulladásos mediátorok csökkentik az étvágyat</a:t>
            </a:r>
          </a:p>
        </p:txBody>
      </p:sp>
      <p:pic>
        <p:nvPicPr>
          <p:cNvPr id="135174" name="Picture 6" descr="dm_cachexia_1"/>
          <p:cNvPicPr>
            <a:picLocks noChangeAspect="1" noChangeArrowheads="1"/>
          </p:cNvPicPr>
          <p:nvPr/>
        </p:nvPicPr>
        <p:blipFill>
          <a:blip r:embed="rId2" cstate="print"/>
          <a:srcRect b="16541"/>
          <a:stretch>
            <a:fillRect/>
          </a:stretch>
        </p:blipFill>
        <p:spPr bwMode="auto">
          <a:xfrm>
            <a:off x="2773363" y="509588"/>
            <a:ext cx="6046787" cy="5838825"/>
          </a:xfrm>
          <a:prstGeom prst="rect">
            <a:avLst/>
          </a:prstGeom>
          <a:noFill/>
          <a:ln w="9525">
            <a:noFill/>
            <a:miter lim="800000"/>
            <a:headEnd/>
            <a:tailEnd/>
          </a:ln>
        </p:spPr>
      </p:pic>
      <p:sp>
        <p:nvSpPr>
          <p:cNvPr id="135175" name="AutoShape 7"/>
          <p:cNvSpPr>
            <a:spLocks noChangeArrowheads="1"/>
          </p:cNvSpPr>
          <p:nvPr/>
        </p:nvSpPr>
        <p:spPr bwMode="auto">
          <a:xfrm>
            <a:off x="3760788" y="3700463"/>
            <a:ext cx="838200" cy="304800"/>
          </a:xfrm>
          <a:prstGeom prst="leftArrow">
            <a:avLst>
              <a:gd name="adj1" fmla="val 50000"/>
              <a:gd name="adj2" fmla="val 68750"/>
            </a:avLst>
          </a:prstGeom>
          <a:solidFill>
            <a:schemeClr val="accent1"/>
          </a:solidFill>
          <a:ln w="9525">
            <a:solidFill>
              <a:schemeClr val="tx1"/>
            </a:solidFill>
            <a:miter lim="800000"/>
            <a:headEnd/>
            <a:tailEnd/>
          </a:ln>
          <a:effectLst/>
        </p:spPr>
        <p:txBody>
          <a:bodyPr wrap="none" lIns="92075" tIns="46038" rIns="92075" bIns="46038" anchor="ctr"/>
          <a:lstStyle/>
          <a:p>
            <a:pPr algn="ctr"/>
            <a:r>
              <a:rPr lang="hu-HU" sz="1200">
                <a:solidFill>
                  <a:schemeClr val="bg2"/>
                </a:solidFill>
              </a:rPr>
              <a:t>anorexia</a:t>
            </a:r>
          </a:p>
        </p:txBody>
      </p:sp>
      <p:sp>
        <p:nvSpPr>
          <p:cNvPr id="135176" name="AutoShape 8"/>
          <p:cNvSpPr>
            <a:spLocks noChangeArrowheads="1"/>
          </p:cNvSpPr>
          <p:nvPr/>
        </p:nvSpPr>
        <p:spPr bwMode="auto">
          <a:xfrm>
            <a:off x="3786188" y="4440238"/>
            <a:ext cx="838200" cy="304800"/>
          </a:xfrm>
          <a:prstGeom prst="leftArrow">
            <a:avLst>
              <a:gd name="adj1" fmla="val 50000"/>
              <a:gd name="adj2" fmla="val 68750"/>
            </a:avLst>
          </a:prstGeom>
          <a:solidFill>
            <a:srgbClr val="FFFF99"/>
          </a:solidFill>
          <a:ln w="9525">
            <a:solidFill>
              <a:schemeClr val="accent1"/>
            </a:solidFill>
            <a:miter lim="800000"/>
            <a:headEnd/>
            <a:tailEnd/>
          </a:ln>
          <a:effectLst/>
        </p:spPr>
        <p:txBody>
          <a:bodyPr wrap="none" lIns="92075" tIns="46038" rIns="92075" bIns="46038" anchor="ctr"/>
          <a:lstStyle/>
          <a:p>
            <a:pPr algn="ctr"/>
            <a:r>
              <a:rPr lang="hu-HU" sz="1200">
                <a:solidFill>
                  <a:schemeClr val="hlink"/>
                </a:solidFill>
              </a:rPr>
              <a:t>cachexia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Dia számának helye 3"/>
          <p:cNvSpPr>
            <a:spLocks noGrp="1"/>
          </p:cNvSpPr>
          <p:nvPr>
            <p:ph type="sldNum" sz="quarter" idx="12"/>
          </p:nvPr>
        </p:nvSpPr>
        <p:spPr/>
        <p:txBody>
          <a:bodyPr/>
          <a:lstStyle/>
          <a:p>
            <a:fld id="{EF146ABE-9DBC-429D-BEA0-7D102693F582}" type="slidenum">
              <a:rPr lang="hu-HU"/>
              <a:pPr/>
              <a:t>25</a:t>
            </a:fld>
            <a:endParaRPr lang="hu-HU"/>
          </a:p>
        </p:txBody>
      </p:sp>
      <p:sp>
        <p:nvSpPr>
          <p:cNvPr id="147460" name="Text Box 4"/>
          <p:cNvSpPr txBox="1">
            <a:spLocks noChangeArrowheads="1"/>
          </p:cNvSpPr>
          <p:nvPr/>
        </p:nvSpPr>
        <p:spPr bwMode="auto">
          <a:xfrm>
            <a:off x="1050925" y="3051175"/>
            <a:ext cx="0" cy="0"/>
          </a:xfrm>
          <a:prstGeom prst="rect">
            <a:avLst/>
          </a:prstGeom>
          <a:noFill/>
          <a:ln w="9525">
            <a:noFill/>
            <a:miter lim="800000"/>
            <a:headEnd/>
            <a:tailEnd/>
          </a:ln>
          <a:effectLst/>
        </p:spPr>
        <p:txBody>
          <a:bodyPr wrap="none"/>
          <a:lstStyle/>
          <a:p>
            <a:pPr algn="ctr" eaLnBrk="0" hangingPunct="0"/>
            <a:endParaRPr lang="hu-HU" sz="2400">
              <a:solidFill>
                <a:schemeClr val="tx2"/>
              </a:solidFill>
            </a:endParaRPr>
          </a:p>
        </p:txBody>
      </p:sp>
      <p:sp>
        <p:nvSpPr>
          <p:cNvPr id="147461" name="Text Box 5"/>
          <p:cNvSpPr txBox="1">
            <a:spLocks noChangeArrowheads="1"/>
          </p:cNvSpPr>
          <p:nvPr/>
        </p:nvSpPr>
        <p:spPr bwMode="auto">
          <a:xfrm>
            <a:off x="1219200" y="3676650"/>
            <a:ext cx="0" cy="0"/>
          </a:xfrm>
          <a:prstGeom prst="rect">
            <a:avLst/>
          </a:prstGeom>
          <a:noFill/>
          <a:ln w="9525">
            <a:noFill/>
            <a:miter lim="800000"/>
            <a:headEnd/>
            <a:tailEnd/>
          </a:ln>
          <a:effectLst/>
        </p:spPr>
        <p:txBody>
          <a:bodyPr wrap="none"/>
          <a:lstStyle/>
          <a:p>
            <a:pPr algn="ctr" eaLnBrk="0" hangingPunct="0"/>
            <a:endParaRPr lang="hu-HU" sz="2400">
              <a:solidFill>
                <a:schemeClr val="tx2"/>
              </a:solidFill>
            </a:endParaRPr>
          </a:p>
        </p:txBody>
      </p:sp>
      <p:sp>
        <p:nvSpPr>
          <p:cNvPr id="147462" name="Text Box 6"/>
          <p:cNvSpPr txBox="1">
            <a:spLocks noChangeArrowheads="1"/>
          </p:cNvSpPr>
          <p:nvPr/>
        </p:nvSpPr>
        <p:spPr bwMode="auto">
          <a:xfrm>
            <a:off x="1081088" y="4400550"/>
            <a:ext cx="0" cy="0"/>
          </a:xfrm>
          <a:prstGeom prst="rect">
            <a:avLst/>
          </a:prstGeom>
          <a:noFill/>
          <a:ln w="9525">
            <a:noFill/>
            <a:miter lim="800000"/>
            <a:headEnd/>
            <a:tailEnd/>
          </a:ln>
          <a:effectLst/>
        </p:spPr>
        <p:txBody>
          <a:bodyPr wrap="none"/>
          <a:lstStyle/>
          <a:p>
            <a:pPr algn="ctr" eaLnBrk="0" hangingPunct="0"/>
            <a:endParaRPr lang="hu-HU" sz="2400">
              <a:solidFill>
                <a:schemeClr val="tx2"/>
              </a:solidFill>
            </a:endParaRPr>
          </a:p>
        </p:txBody>
      </p:sp>
      <p:sp>
        <p:nvSpPr>
          <p:cNvPr id="147463" name="Text Box 7"/>
          <p:cNvSpPr txBox="1">
            <a:spLocks noChangeArrowheads="1"/>
          </p:cNvSpPr>
          <p:nvPr/>
        </p:nvSpPr>
        <p:spPr bwMode="auto">
          <a:xfrm>
            <a:off x="1081088" y="4765675"/>
            <a:ext cx="0" cy="0"/>
          </a:xfrm>
          <a:prstGeom prst="rect">
            <a:avLst/>
          </a:prstGeom>
          <a:noFill/>
          <a:ln w="9525">
            <a:noFill/>
            <a:miter lim="800000"/>
            <a:headEnd/>
            <a:tailEnd/>
          </a:ln>
          <a:effectLst/>
        </p:spPr>
        <p:txBody>
          <a:bodyPr wrap="none"/>
          <a:lstStyle/>
          <a:p>
            <a:pPr algn="ctr" eaLnBrk="0" hangingPunct="0"/>
            <a:endParaRPr lang="hu-HU" sz="2400">
              <a:solidFill>
                <a:schemeClr val="tx2"/>
              </a:solidFill>
            </a:endParaRPr>
          </a:p>
        </p:txBody>
      </p:sp>
      <p:sp>
        <p:nvSpPr>
          <p:cNvPr id="147464" name="Text Box 8"/>
          <p:cNvSpPr txBox="1">
            <a:spLocks noChangeArrowheads="1"/>
          </p:cNvSpPr>
          <p:nvPr/>
        </p:nvSpPr>
        <p:spPr bwMode="auto">
          <a:xfrm>
            <a:off x="1081088" y="5130800"/>
            <a:ext cx="0" cy="0"/>
          </a:xfrm>
          <a:prstGeom prst="rect">
            <a:avLst/>
          </a:prstGeom>
          <a:noFill/>
          <a:ln w="9525">
            <a:noFill/>
            <a:miter lim="800000"/>
            <a:headEnd/>
            <a:tailEnd/>
          </a:ln>
          <a:effectLst/>
        </p:spPr>
        <p:txBody>
          <a:bodyPr wrap="none"/>
          <a:lstStyle/>
          <a:p>
            <a:pPr algn="ctr" eaLnBrk="0" hangingPunct="0"/>
            <a:endParaRPr lang="hu-HU" sz="2400">
              <a:solidFill>
                <a:schemeClr val="tx2"/>
              </a:solidFill>
            </a:endParaRPr>
          </a:p>
        </p:txBody>
      </p:sp>
      <p:sp>
        <p:nvSpPr>
          <p:cNvPr id="147465" name="Text Box 9"/>
          <p:cNvSpPr txBox="1">
            <a:spLocks noChangeArrowheads="1"/>
          </p:cNvSpPr>
          <p:nvPr/>
        </p:nvSpPr>
        <p:spPr bwMode="auto">
          <a:xfrm>
            <a:off x="1081088" y="5495925"/>
            <a:ext cx="0" cy="0"/>
          </a:xfrm>
          <a:prstGeom prst="rect">
            <a:avLst/>
          </a:prstGeom>
          <a:noFill/>
          <a:ln w="9525">
            <a:noFill/>
            <a:miter lim="800000"/>
            <a:headEnd/>
            <a:tailEnd/>
          </a:ln>
          <a:effectLst/>
        </p:spPr>
        <p:txBody>
          <a:bodyPr wrap="none"/>
          <a:lstStyle/>
          <a:p>
            <a:pPr algn="ctr" eaLnBrk="0" hangingPunct="0"/>
            <a:endParaRPr lang="hu-HU" sz="2400">
              <a:solidFill>
                <a:schemeClr val="tx2"/>
              </a:solidFill>
            </a:endParaRPr>
          </a:p>
        </p:txBody>
      </p:sp>
      <p:sp>
        <p:nvSpPr>
          <p:cNvPr id="147466" name="Text Box 10"/>
          <p:cNvSpPr txBox="1">
            <a:spLocks noChangeArrowheads="1"/>
          </p:cNvSpPr>
          <p:nvPr/>
        </p:nvSpPr>
        <p:spPr bwMode="auto">
          <a:xfrm>
            <a:off x="1081088" y="5861050"/>
            <a:ext cx="0" cy="0"/>
          </a:xfrm>
          <a:prstGeom prst="rect">
            <a:avLst/>
          </a:prstGeom>
          <a:noFill/>
          <a:ln w="9525">
            <a:noFill/>
            <a:miter lim="800000"/>
            <a:headEnd/>
            <a:tailEnd/>
          </a:ln>
          <a:effectLst/>
        </p:spPr>
        <p:txBody>
          <a:bodyPr wrap="none"/>
          <a:lstStyle/>
          <a:p>
            <a:pPr algn="ctr" eaLnBrk="0" hangingPunct="0"/>
            <a:endParaRPr lang="hu-HU" sz="2400">
              <a:solidFill>
                <a:schemeClr val="tx2"/>
              </a:solidFill>
            </a:endParaRPr>
          </a:p>
        </p:txBody>
      </p:sp>
      <p:sp>
        <p:nvSpPr>
          <p:cNvPr id="147467" name="Text Box 11"/>
          <p:cNvSpPr txBox="1">
            <a:spLocks noChangeArrowheads="1"/>
          </p:cNvSpPr>
          <p:nvPr/>
        </p:nvSpPr>
        <p:spPr bwMode="auto">
          <a:xfrm>
            <a:off x="1006475" y="3357563"/>
            <a:ext cx="0" cy="0"/>
          </a:xfrm>
          <a:prstGeom prst="rect">
            <a:avLst/>
          </a:prstGeom>
          <a:noFill/>
          <a:ln w="9525">
            <a:noFill/>
            <a:miter lim="800000"/>
            <a:headEnd/>
            <a:tailEnd/>
          </a:ln>
          <a:effectLst/>
        </p:spPr>
        <p:txBody>
          <a:bodyPr wrap="none"/>
          <a:lstStyle/>
          <a:p>
            <a:pPr algn="ctr" eaLnBrk="0" hangingPunct="0"/>
            <a:endParaRPr lang="hu-HU" sz="2400">
              <a:solidFill>
                <a:schemeClr val="tx2"/>
              </a:solidFill>
            </a:endParaRPr>
          </a:p>
        </p:txBody>
      </p:sp>
      <p:sp>
        <p:nvSpPr>
          <p:cNvPr id="147468" name="Text Box 12"/>
          <p:cNvSpPr txBox="1">
            <a:spLocks noChangeArrowheads="1"/>
          </p:cNvSpPr>
          <p:nvPr/>
        </p:nvSpPr>
        <p:spPr bwMode="auto">
          <a:xfrm>
            <a:off x="6208713" y="1920875"/>
            <a:ext cx="0" cy="0"/>
          </a:xfrm>
          <a:prstGeom prst="rect">
            <a:avLst/>
          </a:prstGeom>
          <a:noFill/>
          <a:ln w="9525">
            <a:noFill/>
            <a:miter lim="800000"/>
            <a:headEnd/>
            <a:tailEnd/>
          </a:ln>
          <a:effectLst/>
        </p:spPr>
        <p:txBody>
          <a:bodyPr wrap="none"/>
          <a:lstStyle/>
          <a:p>
            <a:pPr algn="ctr" eaLnBrk="0" hangingPunct="0"/>
            <a:endParaRPr lang="hu-HU" sz="2400" b="0">
              <a:solidFill>
                <a:schemeClr val="tx2"/>
              </a:solidFill>
            </a:endParaRPr>
          </a:p>
        </p:txBody>
      </p:sp>
      <p:sp>
        <p:nvSpPr>
          <p:cNvPr id="147469" name="Text Box 13"/>
          <p:cNvSpPr txBox="1">
            <a:spLocks noChangeArrowheads="1"/>
          </p:cNvSpPr>
          <p:nvPr/>
        </p:nvSpPr>
        <p:spPr bwMode="auto">
          <a:xfrm>
            <a:off x="6846888" y="2260600"/>
            <a:ext cx="0" cy="0"/>
          </a:xfrm>
          <a:prstGeom prst="rect">
            <a:avLst/>
          </a:prstGeom>
          <a:noFill/>
          <a:ln w="9525">
            <a:noFill/>
            <a:miter lim="800000"/>
            <a:headEnd/>
            <a:tailEnd/>
          </a:ln>
          <a:effectLst/>
        </p:spPr>
        <p:txBody>
          <a:bodyPr wrap="none"/>
          <a:lstStyle/>
          <a:p>
            <a:pPr algn="ctr" eaLnBrk="0" hangingPunct="0"/>
            <a:endParaRPr lang="hu-HU" sz="2400" b="0">
              <a:solidFill>
                <a:schemeClr val="tx2"/>
              </a:solidFill>
            </a:endParaRPr>
          </a:p>
        </p:txBody>
      </p:sp>
      <p:sp>
        <p:nvSpPr>
          <p:cNvPr id="147470" name="Text Box 14"/>
          <p:cNvSpPr txBox="1">
            <a:spLocks noChangeArrowheads="1"/>
          </p:cNvSpPr>
          <p:nvPr/>
        </p:nvSpPr>
        <p:spPr bwMode="auto">
          <a:xfrm>
            <a:off x="6791325" y="6759575"/>
            <a:ext cx="0" cy="0"/>
          </a:xfrm>
          <a:prstGeom prst="rect">
            <a:avLst/>
          </a:prstGeom>
          <a:noFill/>
          <a:ln w="9525">
            <a:noFill/>
            <a:miter lim="800000"/>
            <a:headEnd/>
            <a:tailEnd/>
          </a:ln>
          <a:effectLst/>
        </p:spPr>
        <p:txBody>
          <a:bodyPr wrap="none"/>
          <a:lstStyle/>
          <a:p>
            <a:pPr algn="ctr" eaLnBrk="0" hangingPunct="0"/>
            <a:endParaRPr lang="hu-HU" sz="2400">
              <a:solidFill>
                <a:schemeClr val="tx2"/>
              </a:solidFill>
            </a:endParaRPr>
          </a:p>
        </p:txBody>
      </p:sp>
      <p:sp>
        <p:nvSpPr>
          <p:cNvPr id="147471" name="Text Box 15"/>
          <p:cNvSpPr txBox="1">
            <a:spLocks noChangeArrowheads="1"/>
          </p:cNvSpPr>
          <p:nvPr/>
        </p:nvSpPr>
        <p:spPr bwMode="auto">
          <a:xfrm>
            <a:off x="7875588" y="5365750"/>
            <a:ext cx="0" cy="0"/>
          </a:xfrm>
          <a:prstGeom prst="rect">
            <a:avLst/>
          </a:prstGeom>
          <a:noFill/>
          <a:ln w="9525">
            <a:noFill/>
            <a:miter lim="800000"/>
            <a:headEnd/>
            <a:tailEnd/>
          </a:ln>
          <a:effectLst/>
        </p:spPr>
        <p:txBody>
          <a:bodyPr wrap="none"/>
          <a:lstStyle/>
          <a:p>
            <a:pPr algn="ctr" eaLnBrk="0" hangingPunct="0"/>
            <a:endParaRPr lang="hu-HU" sz="2400" b="0">
              <a:solidFill>
                <a:schemeClr val="tx2"/>
              </a:solidFill>
            </a:endParaRPr>
          </a:p>
        </p:txBody>
      </p:sp>
      <p:sp>
        <p:nvSpPr>
          <p:cNvPr id="147472" name="Text Box 16"/>
          <p:cNvSpPr txBox="1">
            <a:spLocks noChangeArrowheads="1"/>
          </p:cNvSpPr>
          <p:nvPr/>
        </p:nvSpPr>
        <p:spPr bwMode="auto">
          <a:xfrm>
            <a:off x="6197600" y="2655888"/>
            <a:ext cx="0" cy="0"/>
          </a:xfrm>
          <a:prstGeom prst="rect">
            <a:avLst/>
          </a:prstGeom>
          <a:noFill/>
          <a:ln w="9525">
            <a:noFill/>
            <a:miter lim="800000"/>
            <a:headEnd/>
            <a:tailEnd/>
          </a:ln>
          <a:effectLst/>
        </p:spPr>
        <p:txBody>
          <a:bodyPr wrap="none"/>
          <a:lstStyle/>
          <a:p>
            <a:pPr eaLnBrk="0" hangingPunct="0"/>
            <a:endParaRPr lang="hu-HU" sz="2400" b="0">
              <a:solidFill>
                <a:schemeClr val="tx2"/>
              </a:solidFill>
            </a:endParaRPr>
          </a:p>
        </p:txBody>
      </p:sp>
      <p:sp>
        <p:nvSpPr>
          <p:cNvPr id="147473" name="Text Box 17"/>
          <p:cNvSpPr txBox="1">
            <a:spLocks noChangeArrowheads="1"/>
          </p:cNvSpPr>
          <p:nvPr/>
        </p:nvSpPr>
        <p:spPr bwMode="auto">
          <a:xfrm>
            <a:off x="6153150" y="855663"/>
            <a:ext cx="0" cy="0"/>
          </a:xfrm>
          <a:prstGeom prst="rect">
            <a:avLst/>
          </a:prstGeom>
          <a:noFill/>
          <a:ln w="9525">
            <a:noFill/>
            <a:miter lim="800000"/>
            <a:headEnd/>
            <a:tailEnd/>
          </a:ln>
          <a:effectLst/>
        </p:spPr>
        <p:txBody>
          <a:bodyPr wrap="none"/>
          <a:lstStyle/>
          <a:p>
            <a:pPr algn="ctr" eaLnBrk="0" hangingPunct="0"/>
            <a:endParaRPr lang="hu-HU" sz="2400">
              <a:solidFill>
                <a:schemeClr val="tx2"/>
              </a:solidFill>
            </a:endParaRPr>
          </a:p>
        </p:txBody>
      </p:sp>
      <p:graphicFrame>
        <p:nvGraphicFramePr>
          <p:cNvPr id="147474" name="Object 18"/>
          <p:cNvGraphicFramePr>
            <a:graphicFrameLocks noChangeAspect="1"/>
          </p:cNvGraphicFramePr>
          <p:nvPr/>
        </p:nvGraphicFramePr>
        <p:xfrm>
          <a:off x="4583113" y="533400"/>
          <a:ext cx="4560887" cy="5921375"/>
        </p:xfrm>
        <a:graphic>
          <a:graphicData uri="http://schemas.openxmlformats.org/presentationml/2006/ole">
            <p:oleObj spid="_x0000_s147474" name="Photo Editor Photo" r:id="rId3" imgW="2857899" imgH="3962953" progId="MSPhotoEd.3">
              <p:embed/>
            </p:oleObj>
          </a:graphicData>
        </a:graphic>
      </p:graphicFrame>
      <p:grpSp>
        <p:nvGrpSpPr>
          <p:cNvPr id="147476" name="Group 20"/>
          <p:cNvGrpSpPr>
            <a:grpSpLocks/>
          </p:cNvGrpSpPr>
          <p:nvPr/>
        </p:nvGrpSpPr>
        <p:grpSpPr bwMode="auto">
          <a:xfrm>
            <a:off x="892175" y="4991100"/>
            <a:ext cx="4876800" cy="838200"/>
            <a:chOff x="192" y="3024"/>
            <a:chExt cx="3072" cy="528"/>
          </a:xfrm>
        </p:grpSpPr>
        <p:sp>
          <p:nvSpPr>
            <p:cNvPr id="147477" name="AutoShape 21"/>
            <p:cNvSpPr>
              <a:spLocks noChangeArrowheads="1"/>
            </p:cNvSpPr>
            <p:nvPr/>
          </p:nvSpPr>
          <p:spPr bwMode="auto">
            <a:xfrm rot="753936">
              <a:off x="1824" y="3216"/>
              <a:ext cx="1440" cy="336"/>
            </a:xfrm>
            <a:prstGeom prst="leftArrow">
              <a:avLst>
                <a:gd name="adj1" fmla="val 50000"/>
                <a:gd name="adj2" fmla="val 107143"/>
              </a:avLst>
            </a:prstGeom>
            <a:solidFill>
              <a:schemeClr val="accent2"/>
            </a:solidFill>
            <a:ln w="9525">
              <a:solidFill>
                <a:srgbClr val="000066"/>
              </a:solidFill>
              <a:miter lim="800000"/>
              <a:headEnd/>
              <a:tailEnd/>
            </a:ln>
            <a:effectLst/>
          </p:spPr>
          <p:txBody>
            <a:bodyPr wrap="none" anchor="ctr"/>
            <a:lstStyle/>
            <a:p>
              <a:endParaRPr lang="hu-HU"/>
            </a:p>
          </p:txBody>
        </p:sp>
        <p:sp>
          <p:nvSpPr>
            <p:cNvPr id="147478" name="Text Box 22"/>
            <p:cNvSpPr txBox="1">
              <a:spLocks noChangeArrowheads="1"/>
            </p:cNvSpPr>
            <p:nvPr/>
          </p:nvSpPr>
          <p:spPr bwMode="auto">
            <a:xfrm>
              <a:off x="192" y="3024"/>
              <a:ext cx="1304" cy="294"/>
            </a:xfrm>
            <a:prstGeom prst="rect">
              <a:avLst/>
            </a:prstGeom>
            <a:solidFill>
              <a:schemeClr val="accent2"/>
            </a:solidFill>
            <a:ln w="9525">
              <a:solidFill>
                <a:srgbClr val="000066"/>
              </a:solidFill>
              <a:miter lim="800000"/>
              <a:headEnd/>
              <a:tailEnd/>
            </a:ln>
            <a:effectLst/>
          </p:spPr>
          <p:txBody>
            <a:bodyPr wrap="none">
              <a:spAutoFit/>
            </a:bodyPr>
            <a:lstStyle/>
            <a:p>
              <a:pPr eaLnBrk="0" hangingPunct="0"/>
              <a:r>
                <a:rPr lang="hu-HU" sz="2400" b="0">
                  <a:solidFill>
                    <a:srgbClr val="000000"/>
                  </a:solidFill>
                </a:rPr>
                <a:t>gyulladásgátlás</a:t>
              </a:r>
            </a:p>
          </p:txBody>
        </p:sp>
      </p:grpSp>
      <p:sp>
        <p:nvSpPr>
          <p:cNvPr id="147490" name="Oval 34"/>
          <p:cNvSpPr>
            <a:spLocks noChangeArrowheads="1"/>
          </p:cNvSpPr>
          <p:nvPr/>
        </p:nvSpPr>
        <p:spPr bwMode="auto">
          <a:xfrm>
            <a:off x="6130925" y="5410200"/>
            <a:ext cx="1687513" cy="566738"/>
          </a:xfrm>
          <a:prstGeom prst="ellipse">
            <a:avLst/>
          </a:prstGeom>
          <a:noFill/>
          <a:ln w="38100">
            <a:solidFill>
              <a:srgbClr val="FF3300"/>
            </a:solidFill>
            <a:prstDash val="sysDot"/>
            <a:round/>
            <a:headEnd/>
            <a:tailEnd/>
          </a:ln>
          <a:effectLst/>
        </p:spPr>
        <p:txBody>
          <a:bodyPr wrap="none" lIns="92075" tIns="46038" rIns="92075" bIns="46038" anchor="ctr"/>
          <a:lstStyle/>
          <a:p>
            <a:endParaRPr lang="hu-HU"/>
          </a:p>
        </p:txBody>
      </p:sp>
      <p:sp>
        <p:nvSpPr>
          <p:cNvPr id="147491" name="Rectangle 35"/>
          <p:cNvSpPr>
            <a:spLocks noChangeArrowheads="1"/>
          </p:cNvSpPr>
          <p:nvPr/>
        </p:nvSpPr>
        <p:spPr bwMode="auto">
          <a:xfrm>
            <a:off x="4799013" y="2163763"/>
            <a:ext cx="1023937" cy="717550"/>
          </a:xfrm>
          <a:prstGeom prst="rect">
            <a:avLst/>
          </a:prstGeom>
          <a:solidFill>
            <a:schemeClr val="tx1"/>
          </a:solidFill>
          <a:ln w="9525">
            <a:solidFill>
              <a:schemeClr val="bg2"/>
            </a:solidFill>
            <a:miter lim="800000"/>
            <a:headEnd/>
            <a:tailEnd/>
          </a:ln>
          <a:effectLst/>
        </p:spPr>
        <p:txBody>
          <a:bodyPr wrap="none" lIns="92075" tIns="46038" rIns="92075" bIns="46038" anchor="ctr"/>
          <a:lstStyle/>
          <a:p>
            <a:pPr algn="ctr"/>
            <a:r>
              <a:rPr lang="hu-HU">
                <a:solidFill>
                  <a:srgbClr val="663300"/>
                </a:solidFill>
              </a:rPr>
              <a:t>IL-6</a:t>
            </a:r>
            <a:r>
              <a:rPr lang="hu-HU">
                <a:solidFill>
                  <a:srgbClr val="663300"/>
                </a:solidFill>
                <a:sym typeface="Symbol" pitchFamily="18" charset="2"/>
              </a:rPr>
              <a:t></a:t>
            </a:r>
          </a:p>
        </p:txBody>
      </p:sp>
      <p:sp>
        <p:nvSpPr>
          <p:cNvPr id="147492" name="Rectangle 36"/>
          <p:cNvSpPr>
            <a:spLocks noChangeArrowheads="1"/>
          </p:cNvSpPr>
          <p:nvPr/>
        </p:nvSpPr>
        <p:spPr bwMode="auto">
          <a:xfrm>
            <a:off x="4779963" y="3633788"/>
            <a:ext cx="1084262" cy="717550"/>
          </a:xfrm>
          <a:prstGeom prst="rect">
            <a:avLst/>
          </a:prstGeom>
          <a:solidFill>
            <a:schemeClr val="tx1"/>
          </a:solidFill>
          <a:ln w="9525">
            <a:solidFill>
              <a:schemeClr val="bg2"/>
            </a:solidFill>
            <a:miter lim="800000"/>
            <a:headEnd/>
            <a:tailEnd/>
          </a:ln>
          <a:effectLst/>
        </p:spPr>
        <p:txBody>
          <a:bodyPr wrap="none" lIns="92075" tIns="46038" rIns="92075" bIns="46038" anchor="ctr"/>
          <a:lstStyle/>
          <a:p>
            <a:pPr algn="ctr"/>
            <a:r>
              <a:rPr lang="hu-HU">
                <a:solidFill>
                  <a:srgbClr val="663300"/>
                </a:solidFill>
              </a:rPr>
              <a:t>IL-6</a:t>
            </a:r>
            <a:r>
              <a:rPr lang="hu-HU">
                <a:solidFill>
                  <a:srgbClr val="663300"/>
                </a:solidFill>
                <a:sym typeface="Symbol" pitchFamily="18" charset="2"/>
              </a:rPr>
              <a:t></a:t>
            </a:r>
          </a:p>
        </p:txBody>
      </p:sp>
      <p:sp>
        <p:nvSpPr>
          <p:cNvPr id="147493" name="Rectangle 37"/>
          <p:cNvSpPr>
            <a:spLocks noChangeArrowheads="1"/>
          </p:cNvSpPr>
          <p:nvPr/>
        </p:nvSpPr>
        <p:spPr bwMode="auto">
          <a:xfrm>
            <a:off x="4649788" y="4665663"/>
            <a:ext cx="1023937" cy="717550"/>
          </a:xfrm>
          <a:prstGeom prst="rect">
            <a:avLst/>
          </a:prstGeom>
          <a:solidFill>
            <a:schemeClr val="tx1"/>
          </a:solidFill>
          <a:ln w="9525">
            <a:solidFill>
              <a:schemeClr val="bg2"/>
            </a:solidFill>
            <a:miter lim="800000"/>
            <a:headEnd/>
            <a:tailEnd/>
          </a:ln>
          <a:effectLst/>
        </p:spPr>
        <p:txBody>
          <a:bodyPr wrap="none" lIns="92075" tIns="46038" rIns="92075" bIns="46038" anchor="ctr"/>
          <a:lstStyle/>
          <a:p>
            <a:pPr algn="ctr"/>
            <a:r>
              <a:rPr lang="hu-HU">
                <a:solidFill>
                  <a:srgbClr val="663300"/>
                </a:solidFill>
              </a:rPr>
              <a:t>IL-6</a:t>
            </a:r>
            <a:r>
              <a:rPr lang="hu-HU">
                <a:solidFill>
                  <a:srgbClr val="663300"/>
                </a:solidFill>
                <a:sym typeface="Symbol" pitchFamily="18" charset="2"/>
              </a:rPr>
              <a:t></a:t>
            </a:r>
          </a:p>
        </p:txBody>
      </p:sp>
      <p:sp>
        <p:nvSpPr>
          <p:cNvPr id="147494" name="Text Box 38"/>
          <p:cNvSpPr txBox="1">
            <a:spLocks noChangeArrowheads="1"/>
          </p:cNvSpPr>
          <p:nvPr/>
        </p:nvSpPr>
        <p:spPr bwMode="auto">
          <a:xfrm>
            <a:off x="936625" y="2843213"/>
            <a:ext cx="1982788" cy="2149475"/>
          </a:xfrm>
          <a:prstGeom prst="rect">
            <a:avLst/>
          </a:prstGeom>
          <a:noFill/>
          <a:ln w="76200">
            <a:solidFill>
              <a:schemeClr val="accent2"/>
            </a:solidFill>
            <a:miter lim="800000"/>
            <a:headEnd/>
            <a:tailEnd/>
          </a:ln>
          <a:effectLst/>
        </p:spPr>
        <p:txBody>
          <a:bodyPr>
            <a:spAutoFit/>
          </a:bodyPr>
          <a:lstStyle/>
          <a:p>
            <a:pPr eaLnBrk="0" hangingPunct="0">
              <a:spcBef>
                <a:spcPct val="50000"/>
              </a:spcBef>
            </a:pPr>
            <a:r>
              <a:rPr lang="hu-HU" i="1"/>
              <a:t>Gátolja a citokintermelést (pl IL6),</a:t>
            </a:r>
          </a:p>
          <a:p>
            <a:pPr eaLnBrk="0" hangingPunct="0">
              <a:spcBef>
                <a:spcPct val="50000"/>
              </a:spcBef>
            </a:pPr>
            <a:r>
              <a:rPr lang="hu-HU" i="1"/>
              <a:t>de fokozza a citokinreceptor expressziót</a:t>
            </a:r>
            <a:endParaRPr lang="hu-HU" sz="2400"/>
          </a:p>
        </p:txBody>
      </p:sp>
      <p:sp>
        <p:nvSpPr>
          <p:cNvPr id="147495" name="Line 39"/>
          <p:cNvSpPr>
            <a:spLocks noChangeShapeType="1"/>
          </p:cNvSpPr>
          <p:nvPr/>
        </p:nvSpPr>
        <p:spPr bwMode="auto">
          <a:xfrm flipV="1">
            <a:off x="3122613" y="2574925"/>
            <a:ext cx="1492250" cy="590550"/>
          </a:xfrm>
          <a:prstGeom prst="line">
            <a:avLst/>
          </a:prstGeom>
          <a:noFill/>
          <a:ln w="76200">
            <a:solidFill>
              <a:schemeClr val="hlink"/>
            </a:solidFill>
            <a:round/>
            <a:headEnd/>
            <a:tailEnd type="oval" w="med" len="med"/>
          </a:ln>
          <a:effectLst/>
        </p:spPr>
        <p:txBody>
          <a:bodyPr lIns="92075" tIns="46038" rIns="92075" bIns="46038"/>
          <a:lstStyle/>
          <a:p>
            <a:endParaRPr lang="hu-HU"/>
          </a:p>
        </p:txBody>
      </p:sp>
      <p:sp>
        <p:nvSpPr>
          <p:cNvPr id="147496" name="Line 40"/>
          <p:cNvSpPr>
            <a:spLocks noChangeShapeType="1"/>
          </p:cNvSpPr>
          <p:nvPr/>
        </p:nvSpPr>
        <p:spPr bwMode="auto">
          <a:xfrm>
            <a:off x="3057525" y="3494088"/>
            <a:ext cx="1789113" cy="323850"/>
          </a:xfrm>
          <a:prstGeom prst="line">
            <a:avLst/>
          </a:prstGeom>
          <a:noFill/>
          <a:ln w="76200">
            <a:solidFill>
              <a:schemeClr val="hlink"/>
            </a:solidFill>
            <a:round/>
            <a:headEnd/>
            <a:tailEnd type="oval" w="med" len="med"/>
          </a:ln>
          <a:effectLst/>
        </p:spPr>
        <p:txBody>
          <a:bodyPr lIns="92075" tIns="46038" rIns="92075" bIns="46038"/>
          <a:lstStyle/>
          <a:p>
            <a:endParaRPr lang="hu-HU"/>
          </a:p>
        </p:txBody>
      </p:sp>
      <p:sp>
        <p:nvSpPr>
          <p:cNvPr id="147497" name="Line 41"/>
          <p:cNvSpPr>
            <a:spLocks noChangeShapeType="1"/>
          </p:cNvSpPr>
          <p:nvPr/>
        </p:nvSpPr>
        <p:spPr bwMode="auto">
          <a:xfrm>
            <a:off x="3244850" y="3765550"/>
            <a:ext cx="1338263" cy="1041400"/>
          </a:xfrm>
          <a:prstGeom prst="line">
            <a:avLst/>
          </a:prstGeom>
          <a:noFill/>
          <a:ln w="76200">
            <a:solidFill>
              <a:schemeClr val="hlink"/>
            </a:solidFill>
            <a:round/>
            <a:headEnd/>
            <a:tailEnd type="oval" w="med" len="med"/>
          </a:ln>
          <a:effectLst/>
        </p:spPr>
        <p:txBody>
          <a:bodyPr lIns="92075" tIns="46038" rIns="92075" bIns="46038"/>
          <a:lstStyle/>
          <a:p>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7490"/>
                                        </p:tgtEl>
                                        <p:attrNameLst>
                                          <p:attrName>style.visibility</p:attrName>
                                        </p:attrNameLst>
                                      </p:cBhvr>
                                      <p:to>
                                        <p:strVal val="visible"/>
                                      </p:to>
                                    </p:set>
                                    <p:animEffect transition="in" filter="box(in)">
                                      <p:cBhvr>
                                        <p:cTn id="7" dur="500"/>
                                        <p:tgtEl>
                                          <p:spTgt spid="14749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7476"/>
                                        </p:tgtEl>
                                        <p:attrNameLst>
                                          <p:attrName>style.visibility</p:attrName>
                                        </p:attrNameLst>
                                      </p:cBhvr>
                                      <p:to>
                                        <p:strVal val="visible"/>
                                      </p:to>
                                    </p:set>
                                    <p:animEffect transition="in" filter="dissolve">
                                      <p:cBhvr>
                                        <p:cTn id="12" dur="500"/>
                                        <p:tgtEl>
                                          <p:spTgt spid="147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9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3"/>
          <p:cNvSpPr>
            <a:spLocks noGrp="1"/>
          </p:cNvSpPr>
          <p:nvPr>
            <p:ph type="sldNum" sz="quarter" idx="12"/>
          </p:nvPr>
        </p:nvSpPr>
        <p:spPr/>
        <p:txBody>
          <a:bodyPr/>
          <a:lstStyle/>
          <a:p>
            <a:fld id="{32132FC8-23EF-4CFE-9937-F6760CD43223}" type="slidenum">
              <a:rPr lang="hu-HU"/>
              <a:pPr/>
              <a:t>26</a:t>
            </a:fld>
            <a:endParaRPr lang="hu-HU"/>
          </a:p>
        </p:txBody>
      </p:sp>
      <p:graphicFrame>
        <p:nvGraphicFramePr>
          <p:cNvPr id="148484" name="Object 4"/>
          <p:cNvGraphicFramePr>
            <a:graphicFrameLocks noChangeAspect="1"/>
          </p:cNvGraphicFramePr>
          <p:nvPr/>
        </p:nvGraphicFramePr>
        <p:xfrm>
          <a:off x="2347913" y="466725"/>
          <a:ext cx="4703762" cy="6057900"/>
        </p:xfrm>
        <a:graphic>
          <a:graphicData uri="http://schemas.openxmlformats.org/presentationml/2006/ole">
            <p:oleObj spid="_x0000_s148484" name="Photo Editor Photo" r:id="rId3" imgW="2809524" imgH="3619048" progId="MSPhotoEd.3">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a számának helye 4"/>
          <p:cNvSpPr>
            <a:spLocks noGrp="1"/>
          </p:cNvSpPr>
          <p:nvPr>
            <p:ph type="sldNum" sz="quarter" idx="12"/>
          </p:nvPr>
        </p:nvSpPr>
        <p:spPr/>
        <p:txBody>
          <a:bodyPr/>
          <a:lstStyle/>
          <a:p>
            <a:fld id="{D0EDBA4D-2780-4322-A24C-68EC307CE65C}" type="slidenum">
              <a:rPr lang="hu-HU"/>
              <a:pPr/>
              <a:t>27</a:t>
            </a:fld>
            <a:endParaRPr lang="hu-HU"/>
          </a:p>
        </p:txBody>
      </p:sp>
      <p:sp>
        <p:nvSpPr>
          <p:cNvPr id="141316" name="Rectangle 4"/>
          <p:cNvSpPr>
            <a:spLocks noGrp="1" noChangeArrowheads="1"/>
          </p:cNvSpPr>
          <p:nvPr>
            <p:ph type="title"/>
          </p:nvPr>
        </p:nvSpPr>
        <p:spPr>
          <a:xfrm>
            <a:off x="685800" y="419100"/>
            <a:ext cx="7772400" cy="1143000"/>
          </a:xfrm>
        </p:spPr>
        <p:txBody>
          <a:bodyPr/>
          <a:lstStyle/>
          <a:p>
            <a:r>
              <a:rPr lang="hu-HU" sz="3200"/>
              <a:t>A gyulladásos citokinek metabolikus hatásai</a:t>
            </a:r>
          </a:p>
        </p:txBody>
      </p:sp>
      <p:grpSp>
        <p:nvGrpSpPr>
          <p:cNvPr id="141323" name="Group 11"/>
          <p:cNvGrpSpPr>
            <a:grpSpLocks/>
          </p:cNvGrpSpPr>
          <p:nvPr/>
        </p:nvGrpSpPr>
        <p:grpSpPr bwMode="auto">
          <a:xfrm>
            <a:off x="1249363" y="1382713"/>
            <a:ext cx="7196137" cy="4775200"/>
            <a:chOff x="787" y="871"/>
            <a:chExt cx="4533" cy="3008"/>
          </a:xfrm>
        </p:grpSpPr>
        <p:pic>
          <p:nvPicPr>
            <p:cNvPr id="141318" name="Picture 6" descr="TXT-2008122815312924"/>
            <p:cNvPicPr>
              <a:picLocks noChangeAspect="1" noChangeArrowheads="1"/>
            </p:cNvPicPr>
            <p:nvPr/>
          </p:nvPicPr>
          <p:blipFill>
            <a:blip r:embed="rId3" cstate="print"/>
            <a:srcRect/>
            <a:stretch>
              <a:fillRect/>
            </a:stretch>
          </p:blipFill>
          <p:spPr bwMode="auto">
            <a:xfrm>
              <a:off x="787" y="871"/>
              <a:ext cx="4533" cy="3008"/>
            </a:xfrm>
            <a:prstGeom prst="rect">
              <a:avLst/>
            </a:prstGeom>
            <a:noFill/>
          </p:spPr>
        </p:pic>
        <p:sp>
          <p:nvSpPr>
            <p:cNvPr id="141319" name="Rectangle 7"/>
            <p:cNvSpPr>
              <a:spLocks noChangeArrowheads="1"/>
            </p:cNvSpPr>
            <p:nvPr/>
          </p:nvSpPr>
          <p:spPr bwMode="auto">
            <a:xfrm>
              <a:off x="1266" y="969"/>
              <a:ext cx="539" cy="1392"/>
            </a:xfrm>
            <a:prstGeom prst="rect">
              <a:avLst/>
            </a:prstGeom>
            <a:solidFill>
              <a:schemeClr val="tx1"/>
            </a:solidFill>
            <a:ln w="9525">
              <a:solidFill>
                <a:schemeClr val="tx1"/>
              </a:solidFill>
              <a:miter lim="800000"/>
              <a:headEnd/>
              <a:tailEnd/>
            </a:ln>
            <a:effectLst/>
          </p:spPr>
          <p:txBody>
            <a:bodyPr wrap="none" lIns="92075" tIns="46038" rIns="92075" bIns="46038" anchor="ctr"/>
            <a:lstStyle/>
            <a:p>
              <a:endParaRPr lang="hu-HU"/>
            </a:p>
          </p:txBody>
        </p:sp>
        <p:sp>
          <p:nvSpPr>
            <p:cNvPr id="141320" name="Rectangle 8"/>
            <p:cNvSpPr>
              <a:spLocks noChangeArrowheads="1"/>
            </p:cNvSpPr>
            <p:nvPr/>
          </p:nvSpPr>
          <p:spPr bwMode="auto">
            <a:xfrm>
              <a:off x="4694" y="2621"/>
              <a:ext cx="597" cy="1248"/>
            </a:xfrm>
            <a:prstGeom prst="rect">
              <a:avLst/>
            </a:prstGeom>
            <a:solidFill>
              <a:schemeClr val="tx1"/>
            </a:solidFill>
            <a:ln w="9525">
              <a:solidFill>
                <a:schemeClr val="tx1"/>
              </a:solidFill>
              <a:miter lim="800000"/>
              <a:headEnd/>
              <a:tailEnd/>
            </a:ln>
            <a:effectLst/>
          </p:spPr>
          <p:txBody>
            <a:bodyPr wrap="none" lIns="92075" tIns="46038" rIns="92075" bIns="46038" anchor="ctr"/>
            <a:lstStyle/>
            <a:p>
              <a:endParaRPr lang="hu-HU"/>
            </a:p>
          </p:txBody>
        </p:sp>
        <p:sp>
          <p:nvSpPr>
            <p:cNvPr id="141321" name="Rectangle 9"/>
            <p:cNvSpPr>
              <a:spLocks noChangeArrowheads="1"/>
            </p:cNvSpPr>
            <p:nvPr/>
          </p:nvSpPr>
          <p:spPr bwMode="auto">
            <a:xfrm>
              <a:off x="4455" y="3247"/>
              <a:ext cx="597" cy="604"/>
            </a:xfrm>
            <a:prstGeom prst="rect">
              <a:avLst/>
            </a:prstGeom>
            <a:solidFill>
              <a:schemeClr val="tx1"/>
            </a:solidFill>
            <a:ln w="9525">
              <a:solidFill>
                <a:schemeClr val="tx1"/>
              </a:solidFill>
              <a:miter lim="800000"/>
              <a:headEnd/>
              <a:tailEnd/>
            </a:ln>
            <a:effectLst/>
          </p:spPr>
          <p:txBody>
            <a:bodyPr wrap="none" lIns="92075" tIns="46038" rIns="92075" bIns="46038" anchor="ctr"/>
            <a:lstStyle/>
            <a:p>
              <a:endParaRPr lang="hu-HU"/>
            </a:p>
          </p:txBody>
        </p:sp>
        <p:sp>
          <p:nvSpPr>
            <p:cNvPr id="141322" name="Rectangle 10"/>
            <p:cNvSpPr>
              <a:spLocks noChangeArrowheads="1"/>
            </p:cNvSpPr>
            <p:nvPr/>
          </p:nvSpPr>
          <p:spPr bwMode="auto">
            <a:xfrm>
              <a:off x="3899" y="3720"/>
              <a:ext cx="597" cy="153"/>
            </a:xfrm>
            <a:prstGeom prst="rect">
              <a:avLst/>
            </a:prstGeom>
            <a:solidFill>
              <a:schemeClr val="tx1"/>
            </a:solidFill>
            <a:ln w="9525">
              <a:solidFill>
                <a:schemeClr val="tx1"/>
              </a:solidFill>
              <a:miter lim="800000"/>
              <a:headEnd/>
              <a:tailEnd/>
            </a:ln>
            <a:effectLst/>
          </p:spPr>
          <p:txBody>
            <a:bodyPr wrap="none" lIns="92075" tIns="46038" rIns="92075" bIns="46038" anchor="ctr"/>
            <a:lstStyle/>
            <a:p>
              <a:endParaRPr lang="hu-HU"/>
            </a:p>
          </p:txBody>
        </p:sp>
      </p:grpSp>
      <p:sp>
        <p:nvSpPr>
          <p:cNvPr id="141324" name="Text Box 12"/>
          <p:cNvSpPr txBox="1">
            <a:spLocks noChangeArrowheads="1"/>
          </p:cNvSpPr>
          <p:nvPr/>
        </p:nvSpPr>
        <p:spPr bwMode="auto">
          <a:xfrm>
            <a:off x="198438" y="6262688"/>
            <a:ext cx="6597650" cy="406400"/>
          </a:xfrm>
          <a:prstGeom prst="rect">
            <a:avLst/>
          </a:prstGeom>
          <a:noFill/>
          <a:ln w="9525">
            <a:solidFill>
              <a:srgbClr val="FFFF99"/>
            </a:solidFill>
            <a:miter lim="800000"/>
            <a:headEnd/>
            <a:tailEnd/>
          </a:ln>
          <a:effectLst/>
        </p:spPr>
        <p:txBody>
          <a:bodyPr lIns="92075" tIns="46038" rIns="92075" bIns="46038">
            <a:spAutoFit/>
          </a:bodyPr>
          <a:lstStyle/>
          <a:p>
            <a:pPr>
              <a:spcBef>
                <a:spcPct val="50000"/>
              </a:spcBef>
            </a:pPr>
            <a:r>
              <a:rPr lang="hu-HU"/>
              <a:t>LPL: </a:t>
            </a:r>
            <a:r>
              <a:rPr lang="en-US" b="0"/>
              <a:t>Lipoprotein lipase</a:t>
            </a:r>
            <a:r>
              <a:rPr lang="hu-HU" b="0"/>
              <a:t>, </a:t>
            </a:r>
            <a:r>
              <a:rPr lang="hu-HU"/>
              <a:t>NF: </a:t>
            </a:r>
            <a:r>
              <a:rPr lang="hu-HU" b="0"/>
              <a:t>nuclear factor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3"/>
          <p:cNvSpPr>
            <a:spLocks noGrp="1"/>
          </p:cNvSpPr>
          <p:nvPr>
            <p:ph type="sldNum" sz="quarter" idx="12"/>
          </p:nvPr>
        </p:nvSpPr>
        <p:spPr/>
        <p:txBody>
          <a:bodyPr/>
          <a:lstStyle/>
          <a:p>
            <a:fld id="{CF78CA23-6274-42D5-84F2-0D8EF21264CD}" type="slidenum">
              <a:rPr lang="hu-HU"/>
              <a:pPr/>
              <a:t>28</a:t>
            </a:fld>
            <a:endParaRPr lang="hu-HU"/>
          </a:p>
        </p:txBody>
      </p:sp>
      <p:graphicFrame>
        <p:nvGraphicFramePr>
          <p:cNvPr id="157700" name="Object 4"/>
          <p:cNvGraphicFramePr>
            <a:graphicFrameLocks noChangeAspect="1"/>
          </p:cNvGraphicFramePr>
          <p:nvPr/>
        </p:nvGraphicFramePr>
        <p:xfrm>
          <a:off x="1522413" y="1076325"/>
          <a:ext cx="6099175" cy="5286375"/>
        </p:xfrm>
        <a:graphic>
          <a:graphicData uri="http://schemas.openxmlformats.org/presentationml/2006/ole">
            <p:oleObj spid="_x0000_s157700" name="Image" r:id="rId3" imgW="6099541" imgH="5286269" progId="Photoshop.Image.5">
              <p:embed/>
            </p:oleObj>
          </a:graphicData>
        </a:graphic>
      </p:graphicFrame>
      <p:sp>
        <p:nvSpPr>
          <p:cNvPr id="157701" name="Rectangle 5"/>
          <p:cNvSpPr>
            <a:spLocks noChangeArrowheads="1"/>
          </p:cNvSpPr>
          <p:nvPr/>
        </p:nvSpPr>
        <p:spPr bwMode="auto">
          <a:xfrm>
            <a:off x="0" y="209550"/>
            <a:ext cx="9144000" cy="1143000"/>
          </a:xfrm>
          <a:prstGeom prst="rect">
            <a:avLst/>
          </a:prstGeom>
          <a:noFill/>
          <a:ln w="9525">
            <a:noFill/>
            <a:miter lim="800000"/>
            <a:headEnd/>
            <a:tailEnd/>
          </a:ln>
          <a:effectLst/>
        </p:spPr>
        <p:txBody>
          <a:bodyPr anchor="ctr"/>
          <a:lstStyle/>
          <a:p>
            <a:pPr algn="ctr"/>
            <a:r>
              <a:rPr lang="hu-HU" sz="3600" b="0">
                <a:solidFill>
                  <a:schemeClr val="tx2"/>
                </a:solidFill>
              </a:rPr>
              <a:t>Energia-homeosztázist érintő változások</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4"/>
          <p:cNvSpPr>
            <a:spLocks noGrp="1"/>
          </p:cNvSpPr>
          <p:nvPr>
            <p:ph type="sldNum" sz="quarter" idx="12"/>
          </p:nvPr>
        </p:nvSpPr>
        <p:spPr/>
        <p:txBody>
          <a:bodyPr/>
          <a:lstStyle/>
          <a:p>
            <a:fld id="{D2802831-ECF8-49D9-B472-155B9C3A1199}" type="slidenum">
              <a:rPr lang="hu-HU"/>
              <a:pPr/>
              <a:t>29</a:t>
            </a:fld>
            <a:endParaRPr lang="hu-HU"/>
          </a:p>
        </p:txBody>
      </p:sp>
      <p:sp>
        <p:nvSpPr>
          <p:cNvPr id="137220" name="Rectangle 4"/>
          <p:cNvSpPr>
            <a:spLocks noGrp="1" noChangeArrowheads="1"/>
          </p:cNvSpPr>
          <p:nvPr>
            <p:ph type="title"/>
          </p:nvPr>
        </p:nvSpPr>
        <p:spPr>
          <a:xfrm>
            <a:off x="4784725" y="547688"/>
            <a:ext cx="3733800" cy="3292475"/>
          </a:xfrm>
        </p:spPr>
        <p:txBody>
          <a:bodyPr/>
          <a:lstStyle/>
          <a:p>
            <a:r>
              <a:rPr lang="hu-HU" sz="3200"/>
              <a:t>A zsírszövet (is) gyulladásos citokinek forrása, melyeknek patológiás szerepe lehet</a:t>
            </a:r>
          </a:p>
        </p:txBody>
      </p:sp>
      <p:pic>
        <p:nvPicPr>
          <p:cNvPr id="137222" name="Picture 6" descr="figure4"/>
          <p:cNvPicPr>
            <a:picLocks noChangeAspect="1" noChangeArrowheads="1"/>
          </p:cNvPicPr>
          <p:nvPr/>
        </p:nvPicPr>
        <p:blipFill>
          <a:blip r:embed="rId2" cstate="print"/>
          <a:srcRect/>
          <a:stretch>
            <a:fillRect/>
          </a:stretch>
        </p:blipFill>
        <p:spPr bwMode="auto">
          <a:xfrm>
            <a:off x="544513" y="763588"/>
            <a:ext cx="4305300" cy="52387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 name="Élőláb helye 4"/>
          <p:cNvSpPr>
            <a:spLocks noGrp="1"/>
          </p:cNvSpPr>
          <p:nvPr>
            <p:ph type="ftr" sz="quarter" idx="11"/>
          </p:nvPr>
        </p:nvSpPr>
        <p:spPr/>
        <p:txBody>
          <a:bodyPr/>
          <a:lstStyle/>
          <a:p>
            <a:r>
              <a:rPr lang="hu-HU"/>
              <a:t>©Fülöp AK 2010</a:t>
            </a:r>
          </a:p>
        </p:txBody>
      </p:sp>
      <p:sp>
        <p:nvSpPr>
          <p:cNvPr id="43" name="Dia számának helye 5"/>
          <p:cNvSpPr>
            <a:spLocks noGrp="1"/>
          </p:cNvSpPr>
          <p:nvPr>
            <p:ph type="sldNum" sz="quarter" idx="12"/>
          </p:nvPr>
        </p:nvSpPr>
        <p:spPr/>
        <p:txBody>
          <a:bodyPr/>
          <a:lstStyle/>
          <a:p>
            <a:fld id="{ED73E21D-EA90-4A00-BD08-B0F36905596B}" type="slidenum">
              <a:rPr lang="hu-HU"/>
              <a:pPr/>
              <a:t>3</a:t>
            </a:fld>
            <a:endParaRPr lang="hu-HU"/>
          </a:p>
        </p:txBody>
      </p:sp>
      <p:sp>
        <p:nvSpPr>
          <p:cNvPr id="22530" name="Rectangle 2"/>
          <p:cNvSpPr>
            <a:spLocks noGrp="1" noChangeArrowheads="1"/>
          </p:cNvSpPr>
          <p:nvPr>
            <p:ph type="title"/>
          </p:nvPr>
        </p:nvSpPr>
        <p:spPr>
          <a:xfrm>
            <a:off x="711200" y="374650"/>
            <a:ext cx="7772400" cy="1143000"/>
          </a:xfrm>
        </p:spPr>
        <p:txBody>
          <a:bodyPr/>
          <a:lstStyle/>
          <a:p>
            <a:pPr marL="1117600" indent="-1117600"/>
            <a:r>
              <a:rPr lang="hu-HU" sz="3200">
                <a:latin typeface="Verdana" pitchFamily="34" charset="0"/>
              </a:rPr>
              <a:t>Összehasonlítás</a:t>
            </a:r>
          </a:p>
        </p:txBody>
      </p:sp>
      <p:graphicFrame>
        <p:nvGraphicFramePr>
          <p:cNvPr id="22654" name="Group 126"/>
          <p:cNvGraphicFramePr>
            <a:graphicFrameLocks noGrp="1"/>
          </p:cNvGraphicFramePr>
          <p:nvPr>
            <p:ph type="tbl" idx="1"/>
          </p:nvPr>
        </p:nvGraphicFramePr>
        <p:xfrm>
          <a:off x="914400" y="1676400"/>
          <a:ext cx="7543800" cy="1646238"/>
        </p:xfrm>
        <a:graphic>
          <a:graphicData uri="http://schemas.openxmlformats.org/drawingml/2006/table">
            <a:tbl>
              <a:tblPr/>
              <a:tblGrid>
                <a:gridCol w="3733800"/>
                <a:gridCol w="3810000"/>
              </a:tblGrid>
              <a:tr h="822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u-HU" sz="2400" b="0" i="0" u="none" strike="noStrike" cap="none" normalizeH="0" baseline="0" smtClean="0">
                          <a:ln>
                            <a:noFill/>
                          </a:ln>
                          <a:solidFill>
                            <a:schemeClr val="accent2"/>
                          </a:solidFill>
                          <a:effectLst/>
                          <a:latin typeface="Verdana" pitchFamily="34" charset="0"/>
                        </a:rPr>
                        <a:t>Gyulladás</a:t>
                      </a:r>
                      <a:endParaRPr kumimoji="0" lang="hu-HU" sz="2400" b="0" i="0" u="none" strike="noStrike" cap="none" normalizeH="0" baseline="0" smtClean="0">
                        <a:ln>
                          <a:noFill/>
                        </a:ln>
                        <a:solidFill>
                          <a:schemeClr val="accent2"/>
                        </a:solidFill>
                        <a:effectLst/>
                        <a:latin typeface="Verdana" pitchFamily="34" charset="0"/>
                        <a:cs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2"/>
                          </a:solidFill>
                          <a:effectLst/>
                          <a:latin typeface="Verdana" pitchFamily="34" charset="0"/>
                          <a:cs typeface="Times New Roman" pitchFamily="18" charset="0"/>
                        </a:rPr>
                        <a:t>A</a:t>
                      </a:r>
                      <a:r>
                        <a:rPr kumimoji="0" lang="hu-HU" sz="2400" b="0" i="0" u="none" strike="noStrike" cap="none" normalizeH="0" baseline="0" smtClean="0">
                          <a:ln>
                            <a:noFill/>
                          </a:ln>
                          <a:solidFill>
                            <a:schemeClr val="accent2"/>
                          </a:solidFill>
                          <a:effectLst/>
                          <a:latin typeface="Verdana" pitchFamily="34" charset="0"/>
                        </a:rPr>
                        <a:t>P</a:t>
                      </a:r>
                      <a:r>
                        <a:rPr kumimoji="0" lang="en-US" sz="2400" b="0" i="0" u="none" strike="noStrike" cap="none" normalizeH="0" baseline="0" smtClean="0">
                          <a:ln>
                            <a:noFill/>
                          </a:ln>
                          <a:solidFill>
                            <a:schemeClr val="accent2"/>
                          </a:solidFill>
                          <a:effectLst/>
                          <a:latin typeface="Verdana" pitchFamily="34" charset="0"/>
                          <a:cs typeface="Times New Roman" pitchFamily="18" charset="0"/>
                        </a:rPr>
                        <a:t>R</a:t>
                      </a:r>
                      <a:endParaRPr kumimoji="0" lang="hu-HU" sz="2400" b="0" i="0" u="none" strike="noStrike" cap="none" normalizeH="0" baseline="0" smtClean="0">
                        <a:ln>
                          <a:noFill/>
                        </a:ln>
                        <a:solidFill>
                          <a:schemeClr val="accent2"/>
                        </a:solidFill>
                        <a:effectLst/>
                        <a:latin typeface="Verdana" pitchFamily="34" charset="0"/>
                        <a:cs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23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Verdana" pitchFamily="34" charset="0"/>
                        </a:rPr>
                        <a:t>Azonnali</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Verdana" pitchFamily="34" charset="0"/>
                        </a:rPr>
                        <a:t>Későbbi</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22691" name="Group 163"/>
          <p:cNvGraphicFramePr>
            <a:graphicFrameLocks noGrp="1"/>
          </p:cNvGraphicFramePr>
          <p:nvPr/>
        </p:nvGraphicFramePr>
        <p:xfrm>
          <a:off x="914400" y="3327400"/>
          <a:ext cx="7543800" cy="711200"/>
        </p:xfrm>
        <a:graphic>
          <a:graphicData uri="http://schemas.openxmlformats.org/drawingml/2006/table">
            <a:tbl>
              <a:tblPr/>
              <a:tblGrid>
                <a:gridCol w="3733800"/>
                <a:gridCol w="3810000"/>
              </a:tblGrid>
              <a:tr h="711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Verdana" pitchFamily="34" charset="0"/>
                        </a:rPr>
                        <a:t>Lokális v. szisztémás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Verdana" pitchFamily="34" charset="0"/>
                        </a:rPr>
                        <a:t>Szisztémás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22690" name="Group 162"/>
          <p:cNvGraphicFramePr>
            <a:graphicFrameLocks noGrp="1"/>
          </p:cNvGraphicFramePr>
          <p:nvPr/>
        </p:nvGraphicFramePr>
        <p:xfrm>
          <a:off x="930275" y="4044950"/>
          <a:ext cx="3717925" cy="498475"/>
        </p:xfrm>
        <a:graphic>
          <a:graphicData uri="http://schemas.openxmlformats.org/drawingml/2006/table">
            <a:tbl>
              <a:tblPr/>
              <a:tblGrid>
                <a:gridCol w="3717925"/>
              </a:tblGrid>
              <a:tr h="498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Verdana" pitchFamily="34" charset="0"/>
                        </a:rPr>
                        <a:t>Általános</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22689" name="Group 161"/>
          <p:cNvGraphicFramePr>
            <a:graphicFrameLocks noGrp="1"/>
          </p:cNvGraphicFramePr>
          <p:nvPr/>
        </p:nvGraphicFramePr>
        <p:xfrm>
          <a:off x="914400" y="4572000"/>
          <a:ext cx="7543800" cy="1198563"/>
        </p:xfrm>
        <a:graphic>
          <a:graphicData uri="http://schemas.openxmlformats.org/drawingml/2006/table">
            <a:tbl>
              <a:tblPr/>
              <a:tblGrid>
                <a:gridCol w="3733800"/>
                <a:gridCol w="3810000"/>
              </a:tblGrid>
              <a:tr h="1198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000" b="1" i="0" u="none" strike="noStrike" cap="none" normalizeH="0" baseline="0" smtClean="0">
                          <a:ln>
                            <a:noFill/>
                          </a:ln>
                          <a:solidFill>
                            <a:schemeClr val="tx1"/>
                          </a:solidFill>
                          <a:effectLst/>
                          <a:latin typeface="Verdana" pitchFamily="34" charset="0"/>
                        </a:rPr>
                        <a:t>Elhatárolás,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000" b="1" i="0" u="none" strike="noStrike" cap="none" normalizeH="0" baseline="0" smtClean="0">
                          <a:ln>
                            <a:noFill/>
                          </a:ln>
                          <a:solidFill>
                            <a:schemeClr val="tx1"/>
                          </a:solidFill>
                          <a:effectLst/>
                          <a:latin typeface="Verdana" pitchFamily="34" charset="0"/>
                        </a:rPr>
                        <a:t>felszámolás</a:t>
                      </a:r>
                      <a:r>
                        <a:rPr kumimoji="0" lang="hu-HU" sz="2000" b="0" i="0" u="none" strike="noStrike" cap="none" normalizeH="0" baseline="0" smtClean="0">
                          <a:ln>
                            <a:noFill/>
                          </a:ln>
                          <a:solidFill>
                            <a:schemeClr val="tx1"/>
                          </a:solidFill>
                          <a:effectLst/>
                          <a:latin typeface="Verdana" pitchFamily="34" charset="0"/>
                        </a:rPr>
                        <a:t> </a:t>
                      </a:r>
                      <a:r>
                        <a:rPr kumimoji="0" lang="hu-HU" sz="2000" b="1" i="0" u="none" strike="noStrike" cap="none" normalizeH="0" baseline="0" smtClean="0">
                          <a:ln>
                            <a:noFill/>
                          </a:ln>
                          <a:solidFill>
                            <a:schemeClr val="tx1"/>
                          </a:solidFill>
                          <a:effectLst/>
                          <a:latin typeface="Verdana" pitchFamily="34" charset="0"/>
                        </a:rPr>
                        <a:t>regeneráció</a:t>
                      </a:r>
                      <a:r>
                        <a:rPr kumimoji="0" lang="hu-HU" sz="2000" b="0" i="0" u="none" strike="noStrike" cap="none" normalizeH="0" baseline="0" smtClean="0">
                          <a:ln>
                            <a:noFill/>
                          </a:ln>
                          <a:solidFill>
                            <a:schemeClr val="tx1"/>
                          </a:solidFill>
                          <a:effectLst/>
                          <a:latin typeface="Verdana" pitchFamily="34" charset="0"/>
                        </a:rPr>
                        <a: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Verdana" pitchFamily="34" charset="0"/>
                        </a:rPr>
                        <a:t>Homeosztázis helyreállítása,  </a:t>
                      </a:r>
                      <a:br>
                        <a:rPr kumimoji="0" lang="hu-HU" sz="2000" b="0" i="0" u="none" strike="noStrike" cap="none" normalizeH="0" baseline="0" smtClean="0">
                          <a:ln>
                            <a:noFill/>
                          </a:ln>
                          <a:solidFill>
                            <a:schemeClr val="tx1"/>
                          </a:solidFill>
                          <a:effectLst/>
                          <a:latin typeface="Verdana" pitchFamily="34" charset="0"/>
                        </a:rPr>
                      </a:br>
                      <a:r>
                        <a:rPr kumimoji="0" lang="hu-HU" sz="2000" b="0" i="0" u="none" strike="noStrike" cap="none" normalizeH="0" baseline="0" smtClean="0">
                          <a:ln>
                            <a:noFill/>
                          </a:ln>
                          <a:solidFill>
                            <a:schemeClr val="tx1"/>
                          </a:solidFill>
                          <a:effectLst/>
                          <a:latin typeface="Verdana" pitchFamily="34" charset="0"/>
                        </a:rPr>
                        <a:t>(</a:t>
                      </a:r>
                      <a:r>
                        <a:rPr kumimoji="0" lang="hu-HU" sz="2000" b="1" i="0" u="none" strike="noStrike" cap="none" normalizeH="0" baseline="0" smtClean="0">
                          <a:ln>
                            <a:noFill/>
                          </a:ln>
                          <a:solidFill>
                            <a:schemeClr val="tx1"/>
                          </a:solidFill>
                          <a:effectLst/>
                          <a:latin typeface="Verdana" pitchFamily="34" charset="0"/>
                        </a:rPr>
                        <a:t>gyulladás gátlása)</a:t>
                      </a:r>
                      <a:r>
                        <a:rPr kumimoji="0" lang="hu-HU" sz="2000" b="0" i="0" u="none" strike="noStrike" cap="none" normalizeH="0" baseline="0" smtClean="0">
                          <a:ln>
                            <a:noFill/>
                          </a:ln>
                          <a:solidFill>
                            <a:schemeClr val="tx1"/>
                          </a:solidFill>
                          <a:effectLst/>
                          <a:latin typeface="Verdana" pitchFamily="34" charset="0"/>
                        </a:rPr>
                        <a:t>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22688" name="Group 160"/>
          <p:cNvGraphicFramePr>
            <a:graphicFrameLocks noGrp="1"/>
          </p:cNvGraphicFramePr>
          <p:nvPr/>
        </p:nvGraphicFramePr>
        <p:xfrm>
          <a:off x="4645025" y="4051300"/>
          <a:ext cx="3813175" cy="501650"/>
        </p:xfrm>
        <a:graphic>
          <a:graphicData uri="http://schemas.openxmlformats.org/drawingml/2006/table">
            <a:tbl>
              <a:tblPr/>
              <a:tblGrid>
                <a:gridCol w="3813175"/>
              </a:tblGrid>
              <a:tr h="501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Verdana" pitchFamily="34" charset="0"/>
                        </a:rPr>
                        <a:t>Küszöb felett</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691"/>
                                        </p:tgtEl>
                                        <p:attrNameLst>
                                          <p:attrName>style.visibility</p:attrName>
                                        </p:attrNameLst>
                                      </p:cBhvr>
                                      <p:to>
                                        <p:strVal val="visible"/>
                                      </p:to>
                                    </p:set>
                                    <p:anim calcmode="lin" valueType="num">
                                      <p:cBhvr additive="base">
                                        <p:cTn id="7" dur="500" fill="hold"/>
                                        <p:tgtEl>
                                          <p:spTgt spid="22691"/>
                                        </p:tgtEl>
                                        <p:attrNameLst>
                                          <p:attrName>ppt_x</p:attrName>
                                        </p:attrNameLst>
                                      </p:cBhvr>
                                      <p:tavLst>
                                        <p:tav tm="0">
                                          <p:val>
                                            <p:strVal val="0-#ppt_w/2"/>
                                          </p:val>
                                        </p:tav>
                                        <p:tav tm="100000">
                                          <p:val>
                                            <p:strVal val="#ppt_x"/>
                                          </p:val>
                                        </p:tav>
                                      </p:tavLst>
                                    </p:anim>
                                    <p:anim calcmode="lin" valueType="num">
                                      <p:cBhvr additive="base">
                                        <p:cTn id="8" dur="500" fill="hold"/>
                                        <p:tgtEl>
                                          <p:spTgt spid="2269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690"/>
                                        </p:tgtEl>
                                        <p:attrNameLst>
                                          <p:attrName>style.visibility</p:attrName>
                                        </p:attrNameLst>
                                      </p:cBhvr>
                                      <p:to>
                                        <p:strVal val="visible"/>
                                      </p:to>
                                    </p:set>
                                    <p:anim calcmode="lin" valueType="num">
                                      <p:cBhvr additive="base">
                                        <p:cTn id="13" dur="500" fill="hold"/>
                                        <p:tgtEl>
                                          <p:spTgt spid="22690"/>
                                        </p:tgtEl>
                                        <p:attrNameLst>
                                          <p:attrName>ppt_x</p:attrName>
                                        </p:attrNameLst>
                                      </p:cBhvr>
                                      <p:tavLst>
                                        <p:tav tm="0">
                                          <p:val>
                                            <p:strVal val="0-#ppt_w/2"/>
                                          </p:val>
                                        </p:tav>
                                        <p:tav tm="100000">
                                          <p:val>
                                            <p:strVal val="#ppt_x"/>
                                          </p:val>
                                        </p:tav>
                                      </p:tavLst>
                                    </p:anim>
                                    <p:anim calcmode="lin" valueType="num">
                                      <p:cBhvr additive="base">
                                        <p:cTn id="14" dur="500" fill="hold"/>
                                        <p:tgtEl>
                                          <p:spTgt spid="2269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688"/>
                                        </p:tgtEl>
                                        <p:attrNameLst>
                                          <p:attrName>style.visibility</p:attrName>
                                        </p:attrNameLst>
                                      </p:cBhvr>
                                      <p:to>
                                        <p:strVal val="visible"/>
                                      </p:to>
                                    </p:set>
                                    <p:anim calcmode="lin" valueType="num">
                                      <p:cBhvr additive="base">
                                        <p:cTn id="19" dur="500" fill="hold"/>
                                        <p:tgtEl>
                                          <p:spTgt spid="22688"/>
                                        </p:tgtEl>
                                        <p:attrNameLst>
                                          <p:attrName>ppt_x</p:attrName>
                                        </p:attrNameLst>
                                      </p:cBhvr>
                                      <p:tavLst>
                                        <p:tav tm="0">
                                          <p:val>
                                            <p:strVal val="0-#ppt_w/2"/>
                                          </p:val>
                                        </p:tav>
                                        <p:tav tm="100000">
                                          <p:val>
                                            <p:strVal val="#ppt_x"/>
                                          </p:val>
                                        </p:tav>
                                      </p:tavLst>
                                    </p:anim>
                                    <p:anim calcmode="lin" valueType="num">
                                      <p:cBhvr additive="base">
                                        <p:cTn id="20" dur="500" fill="hold"/>
                                        <p:tgtEl>
                                          <p:spTgt spid="2268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2689"/>
                                        </p:tgtEl>
                                        <p:attrNameLst>
                                          <p:attrName>style.visibility</p:attrName>
                                        </p:attrNameLst>
                                      </p:cBhvr>
                                      <p:to>
                                        <p:strVal val="visible"/>
                                      </p:to>
                                    </p:set>
                                    <p:anim calcmode="lin" valueType="num">
                                      <p:cBhvr additive="base">
                                        <p:cTn id="25" dur="500" fill="hold"/>
                                        <p:tgtEl>
                                          <p:spTgt spid="22689"/>
                                        </p:tgtEl>
                                        <p:attrNameLst>
                                          <p:attrName>ppt_x</p:attrName>
                                        </p:attrNameLst>
                                      </p:cBhvr>
                                      <p:tavLst>
                                        <p:tav tm="0">
                                          <p:val>
                                            <p:strVal val="0-#ppt_w/2"/>
                                          </p:val>
                                        </p:tav>
                                        <p:tav tm="100000">
                                          <p:val>
                                            <p:strVal val="#ppt_x"/>
                                          </p:val>
                                        </p:tav>
                                      </p:tavLst>
                                    </p:anim>
                                    <p:anim calcmode="lin" valueType="num">
                                      <p:cBhvr additive="base">
                                        <p:cTn id="26" dur="500" fill="hold"/>
                                        <p:tgtEl>
                                          <p:spTgt spid="226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Élőláb helye 3"/>
          <p:cNvSpPr>
            <a:spLocks noGrp="1"/>
          </p:cNvSpPr>
          <p:nvPr>
            <p:ph type="ftr" sz="quarter" idx="11"/>
          </p:nvPr>
        </p:nvSpPr>
        <p:spPr/>
        <p:txBody>
          <a:bodyPr/>
          <a:lstStyle/>
          <a:p>
            <a:r>
              <a:rPr lang="hu-HU"/>
              <a:t>©Fülöp AK 2010</a:t>
            </a:r>
          </a:p>
        </p:txBody>
      </p:sp>
      <p:sp>
        <p:nvSpPr>
          <p:cNvPr id="8" name="Dia számának helye 4"/>
          <p:cNvSpPr>
            <a:spLocks noGrp="1"/>
          </p:cNvSpPr>
          <p:nvPr>
            <p:ph type="sldNum" sz="quarter" idx="12"/>
          </p:nvPr>
        </p:nvSpPr>
        <p:spPr/>
        <p:txBody>
          <a:bodyPr/>
          <a:lstStyle/>
          <a:p>
            <a:fld id="{61819FA2-EE82-4F83-A105-0C70B72D1F71}" type="slidenum">
              <a:rPr lang="hu-HU"/>
              <a:pPr/>
              <a:t>30</a:t>
            </a:fld>
            <a:endParaRPr lang="hu-HU"/>
          </a:p>
        </p:txBody>
      </p:sp>
      <p:sp>
        <p:nvSpPr>
          <p:cNvPr id="143364" name="Rectangle 4"/>
          <p:cNvSpPr>
            <a:spLocks noGrp="1" noChangeArrowheads="1"/>
          </p:cNvSpPr>
          <p:nvPr>
            <p:ph type="title"/>
          </p:nvPr>
        </p:nvSpPr>
        <p:spPr/>
        <p:txBody>
          <a:bodyPr/>
          <a:lstStyle/>
          <a:p>
            <a:r>
              <a:rPr lang="hu-HU" sz="4000"/>
              <a:t>A fő gyulladásos citokin IL-6 hatásai</a:t>
            </a:r>
          </a:p>
        </p:txBody>
      </p:sp>
      <p:pic>
        <p:nvPicPr>
          <p:cNvPr id="143366" name="Picture 6" descr="ajh579368"/>
          <p:cNvPicPr>
            <a:picLocks noChangeAspect="1" noChangeArrowheads="1"/>
          </p:cNvPicPr>
          <p:nvPr/>
        </p:nvPicPr>
        <p:blipFill>
          <a:blip r:embed="rId2" cstate="print"/>
          <a:srcRect/>
          <a:stretch>
            <a:fillRect/>
          </a:stretch>
        </p:blipFill>
        <p:spPr bwMode="auto">
          <a:xfrm>
            <a:off x="704850" y="1504950"/>
            <a:ext cx="7734300" cy="5353050"/>
          </a:xfrm>
          <a:prstGeom prst="rect">
            <a:avLst/>
          </a:prstGeom>
          <a:noFill/>
        </p:spPr>
      </p:pic>
      <p:sp>
        <p:nvSpPr>
          <p:cNvPr id="143367" name="Rectangle 7"/>
          <p:cNvSpPr>
            <a:spLocks noChangeArrowheads="1"/>
          </p:cNvSpPr>
          <p:nvPr/>
        </p:nvSpPr>
        <p:spPr bwMode="auto">
          <a:xfrm>
            <a:off x="731838" y="4510088"/>
            <a:ext cx="1919287" cy="2149475"/>
          </a:xfrm>
          <a:prstGeom prst="rect">
            <a:avLst/>
          </a:prstGeom>
          <a:noFill/>
          <a:ln w="28575">
            <a:solidFill>
              <a:schemeClr val="hlink"/>
            </a:solidFill>
            <a:miter lim="800000"/>
            <a:headEnd/>
            <a:tailEnd/>
          </a:ln>
          <a:effectLst/>
        </p:spPr>
        <p:txBody>
          <a:bodyPr wrap="none" lIns="92075" tIns="46038" rIns="92075" bIns="46038" anchor="ctr"/>
          <a:lstStyle/>
          <a:p>
            <a:endParaRPr lang="hu-HU"/>
          </a:p>
        </p:txBody>
      </p:sp>
      <p:sp>
        <p:nvSpPr>
          <p:cNvPr id="143368" name="Rectangle 8"/>
          <p:cNvSpPr>
            <a:spLocks noChangeArrowheads="1"/>
          </p:cNvSpPr>
          <p:nvPr/>
        </p:nvSpPr>
        <p:spPr bwMode="auto">
          <a:xfrm>
            <a:off x="3984625" y="4505325"/>
            <a:ext cx="882650" cy="1630363"/>
          </a:xfrm>
          <a:prstGeom prst="rect">
            <a:avLst/>
          </a:prstGeom>
          <a:noFill/>
          <a:ln w="28575">
            <a:solidFill>
              <a:schemeClr val="bg1"/>
            </a:solidFill>
            <a:miter lim="800000"/>
            <a:headEnd/>
            <a:tailEnd/>
          </a:ln>
          <a:effectLst/>
        </p:spPr>
        <p:txBody>
          <a:bodyPr wrap="none" lIns="92075" tIns="46038" rIns="92075" bIns="46038" anchor="ctr"/>
          <a:lstStyle/>
          <a:p>
            <a:endParaRPr lang="hu-HU"/>
          </a:p>
        </p:txBody>
      </p:sp>
      <p:sp>
        <p:nvSpPr>
          <p:cNvPr id="143369" name="AutoShape 9"/>
          <p:cNvSpPr>
            <a:spLocks noChangeArrowheads="1"/>
          </p:cNvSpPr>
          <p:nvPr/>
        </p:nvSpPr>
        <p:spPr bwMode="auto">
          <a:xfrm>
            <a:off x="2652713" y="6218238"/>
            <a:ext cx="1446212" cy="441325"/>
          </a:xfrm>
          <a:prstGeom prst="leftArrow">
            <a:avLst>
              <a:gd name="adj1" fmla="val 50000"/>
              <a:gd name="adj2" fmla="val 81924"/>
            </a:avLst>
          </a:prstGeom>
          <a:solidFill>
            <a:srgbClr val="FFFF99"/>
          </a:solidFill>
          <a:ln w="9525">
            <a:solidFill>
              <a:schemeClr val="hlink"/>
            </a:solidFill>
            <a:miter lim="800000"/>
            <a:headEnd/>
            <a:tailEnd/>
          </a:ln>
          <a:effectLst/>
        </p:spPr>
        <p:txBody>
          <a:bodyPr wrap="none" lIns="92075" tIns="46038" rIns="92075" bIns="46038" anchor="ctr"/>
          <a:lstStyle/>
          <a:p>
            <a:pPr algn="ctr"/>
            <a:r>
              <a:rPr lang="hu-HU" sz="1800">
                <a:solidFill>
                  <a:schemeClr val="bg2"/>
                </a:solidFill>
              </a:rPr>
              <a:t>leukocytosis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2"/>
          <p:cNvSpPr>
            <a:spLocks noGrp="1"/>
          </p:cNvSpPr>
          <p:nvPr>
            <p:ph type="ftr" sz="quarter" idx="11"/>
          </p:nvPr>
        </p:nvSpPr>
        <p:spPr/>
        <p:txBody>
          <a:bodyPr/>
          <a:lstStyle/>
          <a:p>
            <a:r>
              <a:rPr lang="hu-HU"/>
              <a:t>©Fülöp AK 2010</a:t>
            </a:r>
          </a:p>
        </p:txBody>
      </p:sp>
      <p:sp>
        <p:nvSpPr>
          <p:cNvPr id="5" name="Dia számának helye 3"/>
          <p:cNvSpPr>
            <a:spLocks noGrp="1"/>
          </p:cNvSpPr>
          <p:nvPr>
            <p:ph type="sldNum" sz="quarter" idx="12"/>
          </p:nvPr>
        </p:nvSpPr>
        <p:spPr/>
        <p:txBody>
          <a:bodyPr/>
          <a:lstStyle/>
          <a:p>
            <a:fld id="{6BC599A7-6E2A-44DF-B409-55469DFD4D6E}" type="slidenum">
              <a:rPr lang="hu-HU"/>
              <a:pPr/>
              <a:t>31</a:t>
            </a:fld>
            <a:endParaRPr lang="hu-HU"/>
          </a:p>
        </p:txBody>
      </p:sp>
      <p:graphicFrame>
        <p:nvGraphicFramePr>
          <p:cNvPr id="152580" name="Object 4"/>
          <p:cNvGraphicFramePr>
            <a:graphicFrameLocks noChangeAspect="1"/>
          </p:cNvGraphicFramePr>
          <p:nvPr/>
        </p:nvGraphicFramePr>
        <p:xfrm>
          <a:off x="2305050" y="1317625"/>
          <a:ext cx="5016500" cy="5573713"/>
        </p:xfrm>
        <a:graphic>
          <a:graphicData uri="http://schemas.openxmlformats.org/presentationml/2006/ole">
            <p:oleObj spid="_x0000_s152580" name="Photo Editor Photo" r:id="rId3" imgW="4200000" imgH="5934903" progId="MSPhotoEd.3">
              <p:embed/>
            </p:oleObj>
          </a:graphicData>
        </a:graphic>
      </p:graphicFrame>
      <p:sp>
        <p:nvSpPr>
          <p:cNvPr id="152581" name="Rectangle 5"/>
          <p:cNvSpPr>
            <a:spLocks noChangeArrowheads="1"/>
          </p:cNvSpPr>
          <p:nvPr/>
        </p:nvSpPr>
        <p:spPr bwMode="auto">
          <a:xfrm>
            <a:off x="995363" y="446088"/>
            <a:ext cx="7772400" cy="1143000"/>
          </a:xfrm>
          <a:prstGeom prst="rect">
            <a:avLst/>
          </a:prstGeom>
          <a:noFill/>
          <a:ln w="9525">
            <a:noFill/>
            <a:miter lim="800000"/>
            <a:headEnd/>
            <a:tailEnd/>
          </a:ln>
          <a:effectLst/>
        </p:spPr>
        <p:txBody>
          <a:bodyPr lIns="92075" tIns="46038" rIns="92075" bIns="46038" anchor="ctr"/>
          <a:lstStyle/>
          <a:p>
            <a:pPr algn="ctr"/>
            <a:r>
              <a:rPr lang="hu-HU" sz="3600" b="0">
                <a:solidFill>
                  <a:schemeClr val="tx2"/>
                </a:solidFill>
              </a:rPr>
              <a:t>A máj akutfázis reakciója (APR)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Élőláb helye 5"/>
          <p:cNvSpPr>
            <a:spLocks noGrp="1"/>
          </p:cNvSpPr>
          <p:nvPr>
            <p:ph type="ftr" sz="quarter" idx="11"/>
          </p:nvPr>
        </p:nvSpPr>
        <p:spPr/>
        <p:txBody>
          <a:bodyPr/>
          <a:lstStyle/>
          <a:p>
            <a:r>
              <a:rPr lang="hu-HU"/>
              <a:t>©Fülöp AK 2010</a:t>
            </a:r>
          </a:p>
        </p:txBody>
      </p:sp>
      <p:sp>
        <p:nvSpPr>
          <p:cNvPr id="7" name="Dia számának helye 6"/>
          <p:cNvSpPr>
            <a:spLocks noGrp="1"/>
          </p:cNvSpPr>
          <p:nvPr>
            <p:ph type="sldNum" sz="quarter" idx="12"/>
          </p:nvPr>
        </p:nvSpPr>
        <p:spPr/>
        <p:txBody>
          <a:bodyPr/>
          <a:lstStyle/>
          <a:p>
            <a:fld id="{FE20720D-B831-430E-A0A9-1E6BFFFE2889}" type="slidenum">
              <a:rPr lang="hu-HU"/>
              <a:pPr/>
              <a:t>32</a:t>
            </a:fld>
            <a:endParaRPr lang="hu-HU"/>
          </a:p>
        </p:txBody>
      </p:sp>
      <p:sp>
        <p:nvSpPr>
          <p:cNvPr id="153604" name="Rectangle 4"/>
          <p:cNvSpPr>
            <a:spLocks noGrp="1" noChangeArrowheads="1"/>
          </p:cNvSpPr>
          <p:nvPr>
            <p:ph type="title"/>
          </p:nvPr>
        </p:nvSpPr>
        <p:spPr/>
        <p:txBody>
          <a:bodyPr/>
          <a:lstStyle/>
          <a:p>
            <a:r>
              <a:rPr lang="hu-HU" sz="3200"/>
              <a:t>Génexpressziós változások a hepatocitákban:</a:t>
            </a:r>
            <a:br>
              <a:rPr lang="hu-HU" sz="3200"/>
            </a:br>
            <a:r>
              <a:rPr lang="hu-HU" sz="3200"/>
              <a:t>Akutfázis plazmaproteinek (APP)</a:t>
            </a:r>
          </a:p>
        </p:txBody>
      </p:sp>
      <p:sp>
        <p:nvSpPr>
          <p:cNvPr id="153605" name="Rectangle 5"/>
          <p:cNvSpPr>
            <a:spLocks noGrp="1" noChangeArrowheads="1"/>
          </p:cNvSpPr>
          <p:nvPr>
            <p:ph type="body" sz="half" idx="1"/>
          </p:nvPr>
        </p:nvSpPr>
        <p:spPr>
          <a:ln>
            <a:solidFill>
              <a:schemeClr val="hlink"/>
            </a:solidFill>
          </a:ln>
        </p:spPr>
        <p:txBody>
          <a:bodyPr/>
          <a:lstStyle/>
          <a:p>
            <a:pPr>
              <a:lnSpc>
                <a:spcPct val="90000"/>
              </a:lnSpc>
            </a:pPr>
            <a:r>
              <a:rPr lang="hu-HU"/>
              <a:t>Pozítív </a:t>
            </a:r>
            <a:r>
              <a:rPr lang="hu-HU">
                <a:sym typeface="Symbol" pitchFamily="18" charset="2"/>
              </a:rPr>
              <a:t></a:t>
            </a:r>
          </a:p>
          <a:p>
            <a:pPr lvl="1">
              <a:lnSpc>
                <a:spcPct val="90000"/>
              </a:lnSpc>
            </a:pPr>
            <a:r>
              <a:rPr lang="hu-HU">
                <a:sym typeface="Symbol" pitchFamily="18" charset="2"/>
              </a:rPr>
              <a:t>1,5-2x</a:t>
            </a:r>
          </a:p>
          <a:p>
            <a:pPr lvl="2">
              <a:lnSpc>
                <a:spcPct val="90000"/>
              </a:lnSpc>
            </a:pPr>
            <a:r>
              <a:rPr lang="hu-HU">
                <a:sym typeface="Symbol" pitchFamily="18" charset="2"/>
              </a:rPr>
              <a:t>cöruloplazmin, B-faktor, C3</a:t>
            </a:r>
          </a:p>
          <a:p>
            <a:pPr lvl="1">
              <a:lnSpc>
                <a:spcPct val="90000"/>
              </a:lnSpc>
            </a:pPr>
            <a:r>
              <a:rPr lang="hu-HU">
                <a:sym typeface="Symbol" pitchFamily="18" charset="2"/>
              </a:rPr>
              <a:t>2-4x</a:t>
            </a:r>
          </a:p>
          <a:p>
            <a:pPr lvl="2">
              <a:lnSpc>
                <a:spcPct val="90000"/>
              </a:lnSpc>
            </a:pPr>
            <a:r>
              <a:rPr lang="hu-HU">
                <a:sym typeface="Symbol" pitchFamily="18" charset="2"/>
              </a:rPr>
              <a:t>haptoglobin, fibrinogén, AAT</a:t>
            </a:r>
          </a:p>
          <a:p>
            <a:pPr lvl="1">
              <a:lnSpc>
                <a:spcPct val="90000"/>
              </a:lnSpc>
            </a:pPr>
            <a:r>
              <a:rPr lang="hu-HU">
                <a:sym typeface="Symbol" pitchFamily="18" charset="2"/>
              </a:rPr>
              <a:t>6-8x</a:t>
            </a:r>
          </a:p>
          <a:p>
            <a:pPr lvl="2">
              <a:lnSpc>
                <a:spcPct val="90000"/>
              </a:lnSpc>
            </a:pPr>
            <a:r>
              <a:rPr lang="hu-HU">
                <a:sym typeface="Symbol" pitchFamily="18" charset="2"/>
              </a:rPr>
              <a:t>C1-inh.</a:t>
            </a:r>
          </a:p>
          <a:p>
            <a:pPr lvl="1">
              <a:lnSpc>
                <a:spcPct val="90000"/>
              </a:lnSpc>
            </a:pPr>
            <a:r>
              <a:rPr lang="hu-HU">
                <a:sym typeface="Symbol" pitchFamily="18" charset="2"/>
              </a:rPr>
              <a:t>100-1000x</a:t>
            </a:r>
          </a:p>
          <a:p>
            <a:pPr lvl="2">
              <a:lnSpc>
                <a:spcPct val="90000"/>
              </a:lnSpc>
            </a:pPr>
            <a:r>
              <a:rPr lang="hu-HU">
                <a:sym typeface="Symbol" pitchFamily="18" charset="2"/>
              </a:rPr>
              <a:t>CRP, SAA</a:t>
            </a:r>
          </a:p>
        </p:txBody>
      </p:sp>
      <p:sp>
        <p:nvSpPr>
          <p:cNvPr id="153606" name="Rectangle 6"/>
          <p:cNvSpPr>
            <a:spLocks noGrp="1" noChangeArrowheads="1"/>
          </p:cNvSpPr>
          <p:nvPr>
            <p:ph type="body" sz="half" idx="2"/>
          </p:nvPr>
        </p:nvSpPr>
        <p:spPr>
          <a:ln>
            <a:solidFill>
              <a:schemeClr val="accent2"/>
            </a:solidFill>
          </a:ln>
        </p:spPr>
        <p:txBody>
          <a:bodyPr/>
          <a:lstStyle/>
          <a:p>
            <a:pPr>
              <a:lnSpc>
                <a:spcPct val="90000"/>
              </a:lnSpc>
            </a:pPr>
            <a:r>
              <a:rPr lang="hu-HU"/>
              <a:t>Negatív </a:t>
            </a:r>
            <a:r>
              <a:rPr lang="hu-HU">
                <a:sym typeface="Symbol" pitchFamily="18" charset="2"/>
              </a:rPr>
              <a:t></a:t>
            </a:r>
          </a:p>
          <a:p>
            <a:pPr lvl="1">
              <a:lnSpc>
                <a:spcPct val="90000"/>
              </a:lnSpc>
            </a:pPr>
            <a:r>
              <a:rPr lang="hu-HU"/>
              <a:t>40-60%</a:t>
            </a:r>
          </a:p>
          <a:p>
            <a:pPr lvl="2">
              <a:lnSpc>
                <a:spcPct val="90000"/>
              </a:lnSpc>
            </a:pPr>
            <a:r>
              <a:rPr lang="hu-HU"/>
              <a:t>transzferrin, albumin, fibronektin</a:t>
            </a:r>
          </a:p>
        </p:txBody>
      </p:sp>
      <p:pic>
        <p:nvPicPr>
          <p:cNvPr id="153607" name="Picture 7" descr="lever2">
            <a:hlinkClick r:id="rId2"/>
          </p:cNvPr>
          <p:cNvPicPr>
            <a:picLocks noChangeAspect="1" noChangeArrowheads="1"/>
          </p:cNvPicPr>
          <p:nvPr/>
        </p:nvPicPr>
        <p:blipFill>
          <a:blip r:embed="rId3" cstate="print"/>
          <a:srcRect/>
          <a:stretch>
            <a:fillRect/>
          </a:stretch>
        </p:blipFill>
        <p:spPr bwMode="auto">
          <a:xfrm>
            <a:off x="6103938" y="3965575"/>
            <a:ext cx="2816225" cy="26797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05">
                                            <p:bg/>
                                          </p:spTgt>
                                        </p:tgtEl>
                                        <p:attrNameLst>
                                          <p:attrName>style.visibility</p:attrName>
                                        </p:attrNameLst>
                                      </p:cBhvr>
                                      <p:to>
                                        <p:strVal val="visible"/>
                                      </p:to>
                                    </p:set>
                                    <p:anim calcmode="lin" valueType="num">
                                      <p:cBhvr additive="base">
                                        <p:cTn id="7" dur="500" fill="hold"/>
                                        <p:tgtEl>
                                          <p:spTgt spid="153605">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05">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05">
                                            <p:txEl>
                                              <p:pRg st="0" end="0"/>
                                            </p:txEl>
                                          </p:spTgt>
                                        </p:tgtEl>
                                        <p:attrNameLst>
                                          <p:attrName>style.visibility</p:attrName>
                                        </p:attrNameLst>
                                      </p:cBhvr>
                                      <p:to>
                                        <p:strVal val="visible"/>
                                      </p:to>
                                    </p:set>
                                    <p:anim calcmode="lin" valueType="num">
                                      <p:cBhvr additive="base">
                                        <p:cTn id="13" dur="500" fill="hold"/>
                                        <p:tgtEl>
                                          <p:spTgt spid="15360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0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05">
                                            <p:txEl>
                                              <p:pRg st="1" end="1"/>
                                            </p:txEl>
                                          </p:spTgt>
                                        </p:tgtEl>
                                        <p:attrNameLst>
                                          <p:attrName>style.visibility</p:attrName>
                                        </p:attrNameLst>
                                      </p:cBhvr>
                                      <p:to>
                                        <p:strVal val="visible"/>
                                      </p:to>
                                    </p:set>
                                    <p:anim calcmode="lin" valueType="num">
                                      <p:cBhvr additive="base">
                                        <p:cTn id="19" dur="500" fill="hold"/>
                                        <p:tgtEl>
                                          <p:spTgt spid="15360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05">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53605">
                                            <p:txEl>
                                              <p:pRg st="2" end="2"/>
                                            </p:txEl>
                                          </p:spTgt>
                                        </p:tgtEl>
                                        <p:attrNameLst>
                                          <p:attrName>style.visibility</p:attrName>
                                        </p:attrNameLst>
                                      </p:cBhvr>
                                      <p:to>
                                        <p:strVal val="visible"/>
                                      </p:to>
                                    </p:set>
                                    <p:anim calcmode="lin" valueType="num">
                                      <p:cBhvr additive="base">
                                        <p:cTn id="23" dur="500" fill="hold"/>
                                        <p:tgtEl>
                                          <p:spTgt spid="153605">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5360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53605">
                                            <p:txEl>
                                              <p:pRg st="3" end="3"/>
                                            </p:txEl>
                                          </p:spTgt>
                                        </p:tgtEl>
                                        <p:attrNameLst>
                                          <p:attrName>style.visibility</p:attrName>
                                        </p:attrNameLst>
                                      </p:cBhvr>
                                      <p:to>
                                        <p:strVal val="visible"/>
                                      </p:to>
                                    </p:set>
                                    <p:anim calcmode="lin" valueType="num">
                                      <p:cBhvr additive="base">
                                        <p:cTn id="29" dur="500" fill="hold"/>
                                        <p:tgtEl>
                                          <p:spTgt spid="153605">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53605">
                                            <p:txEl>
                                              <p:pRg st="3" end="3"/>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53605">
                                            <p:txEl>
                                              <p:pRg st="4" end="4"/>
                                            </p:txEl>
                                          </p:spTgt>
                                        </p:tgtEl>
                                        <p:attrNameLst>
                                          <p:attrName>style.visibility</p:attrName>
                                        </p:attrNameLst>
                                      </p:cBhvr>
                                      <p:to>
                                        <p:strVal val="visible"/>
                                      </p:to>
                                    </p:set>
                                    <p:anim calcmode="lin" valueType="num">
                                      <p:cBhvr additive="base">
                                        <p:cTn id="33" dur="500" fill="hold"/>
                                        <p:tgtEl>
                                          <p:spTgt spid="153605">
                                            <p:txEl>
                                              <p:pRg st="4" end="4"/>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5360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53605">
                                            <p:txEl>
                                              <p:pRg st="5" end="5"/>
                                            </p:txEl>
                                          </p:spTgt>
                                        </p:tgtEl>
                                        <p:attrNameLst>
                                          <p:attrName>style.visibility</p:attrName>
                                        </p:attrNameLst>
                                      </p:cBhvr>
                                      <p:to>
                                        <p:strVal val="visible"/>
                                      </p:to>
                                    </p:set>
                                    <p:anim calcmode="lin" valueType="num">
                                      <p:cBhvr additive="base">
                                        <p:cTn id="39" dur="500" fill="hold"/>
                                        <p:tgtEl>
                                          <p:spTgt spid="153605">
                                            <p:txEl>
                                              <p:pRg st="5" end="5"/>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53605">
                                            <p:txEl>
                                              <p:pRg st="5" end="5"/>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53605">
                                            <p:txEl>
                                              <p:pRg st="6" end="6"/>
                                            </p:txEl>
                                          </p:spTgt>
                                        </p:tgtEl>
                                        <p:attrNameLst>
                                          <p:attrName>style.visibility</p:attrName>
                                        </p:attrNameLst>
                                      </p:cBhvr>
                                      <p:to>
                                        <p:strVal val="visible"/>
                                      </p:to>
                                    </p:set>
                                    <p:anim calcmode="lin" valueType="num">
                                      <p:cBhvr additive="base">
                                        <p:cTn id="43" dur="500" fill="hold"/>
                                        <p:tgtEl>
                                          <p:spTgt spid="15360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5360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53605">
                                            <p:txEl>
                                              <p:pRg st="7" end="7"/>
                                            </p:txEl>
                                          </p:spTgt>
                                        </p:tgtEl>
                                        <p:attrNameLst>
                                          <p:attrName>style.visibility</p:attrName>
                                        </p:attrNameLst>
                                      </p:cBhvr>
                                      <p:to>
                                        <p:strVal val="visible"/>
                                      </p:to>
                                    </p:set>
                                    <p:anim calcmode="lin" valueType="num">
                                      <p:cBhvr additive="base">
                                        <p:cTn id="49" dur="500" fill="hold"/>
                                        <p:tgtEl>
                                          <p:spTgt spid="15360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53605">
                                            <p:txEl>
                                              <p:pRg st="7" end="7"/>
                                            </p:txEl>
                                          </p:spTgt>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53605">
                                            <p:txEl>
                                              <p:pRg st="8" end="8"/>
                                            </p:txEl>
                                          </p:spTgt>
                                        </p:tgtEl>
                                        <p:attrNameLst>
                                          <p:attrName>style.visibility</p:attrName>
                                        </p:attrNameLst>
                                      </p:cBhvr>
                                      <p:to>
                                        <p:strVal val="visible"/>
                                      </p:to>
                                    </p:set>
                                    <p:anim calcmode="lin" valueType="num">
                                      <p:cBhvr additive="base">
                                        <p:cTn id="53" dur="500" fill="hold"/>
                                        <p:tgtEl>
                                          <p:spTgt spid="153605">
                                            <p:txEl>
                                              <p:pRg st="8" end="8"/>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15360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153606">
                                            <p:bg/>
                                          </p:spTgt>
                                        </p:tgtEl>
                                        <p:attrNameLst>
                                          <p:attrName>style.visibility</p:attrName>
                                        </p:attrNameLst>
                                      </p:cBhvr>
                                      <p:to>
                                        <p:strVal val="visible"/>
                                      </p:to>
                                    </p:set>
                                    <p:anim calcmode="lin" valueType="num">
                                      <p:cBhvr additive="base">
                                        <p:cTn id="59" dur="500" fill="hold"/>
                                        <p:tgtEl>
                                          <p:spTgt spid="153606">
                                            <p:bg/>
                                          </p:spTgt>
                                        </p:tgtEl>
                                        <p:attrNameLst>
                                          <p:attrName>ppt_x</p:attrName>
                                        </p:attrNameLst>
                                      </p:cBhvr>
                                      <p:tavLst>
                                        <p:tav tm="0">
                                          <p:val>
                                            <p:strVal val="1+#ppt_w/2"/>
                                          </p:val>
                                        </p:tav>
                                        <p:tav tm="100000">
                                          <p:val>
                                            <p:strVal val="#ppt_x"/>
                                          </p:val>
                                        </p:tav>
                                      </p:tavLst>
                                    </p:anim>
                                    <p:anim calcmode="lin" valueType="num">
                                      <p:cBhvr additive="base">
                                        <p:cTn id="60" dur="500" fill="hold"/>
                                        <p:tgtEl>
                                          <p:spTgt spid="153606">
                                            <p:bg/>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153606">
                                            <p:txEl>
                                              <p:pRg st="0" end="0"/>
                                            </p:txEl>
                                          </p:spTgt>
                                        </p:tgtEl>
                                        <p:attrNameLst>
                                          <p:attrName>style.visibility</p:attrName>
                                        </p:attrNameLst>
                                      </p:cBhvr>
                                      <p:to>
                                        <p:strVal val="visible"/>
                                      </p:to>
                                    </p:set>
                                    <p:anim calcmode="lin" valueType="num">
                                      <p:cBhvr additive="base">
                                        <p:cTn id="65" dur="500" fill="hold"/>
                                        <p:tgtEl>
                                          <p:spTgt spid="153606">
                                            <p:txEl>
                                              <p:pRg st="0" end="0"/>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15360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153606">
                                            <p:txEl>
                                              <p:pRg st="1" end="1"/>
                                            </p:txEl>
                                          </p:spTgt>
                                        </p:tgtEl>
                                        <p:attrNameLst>
                                          <p:attrName>style.visibility</p:attrName>
                                        </p:attrNameLst>
                                      </p:cBhvr>
                                      <p:to>
                                        <p:strVal val="visible"/>
                                      </p:to>
                                    </p:set>
                                    <p:anim calcmode="lin" valueType="num">
                                      <p:cBhvr additive="base">
                                        <p:cTn id="71" dur="500" fill="hold"/>
                                        <p:tgtEl>
                                          <p:spTgt spid="153606">
                                            <p:txEl>
                                              <p:pRg st="1" end="1"/>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153606">
                                            <p:txEl>
                                              <p:pRg st="1" end="1"/>
                                            </p:txEl>
                                          </p:spTgt>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153606">
                                            <p:txEl>
                                              <p:pRg st="2" end="2"/>
                                            </p:txEl>
                                          </p:spTgt>
                                        </p:tgtEl>
                                        <p:attrNameLst>
                                          <p:attrName>style.visibility</p:attrName>
                                        </p:attrNameLst>
                                      </p:cBhvr>
                                      <p:to>
                                        <p:strVal val="visible"/>
                                      </p:to>
                                    </p:set>
                                    <p:anim calcmode="lin" valueType="num">
                                      <p:cBhvr additive="base">
                                        <p:cTn id="75" dur="500" fill="hold"/>
                                        <p:tgtEl>
                                          <p:spTgt spid="153606">
                                            <p:txEl>
                                              <p:pRg st="2" end="2"/>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15360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5" grpId="0" build="p" bldLvl="2" animBg="1"/>
      <p:bldP spid="153606" grpId="0" build="p" bldLvl="2"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Élőláb helye 2"/>
          <p:cNvSpPr>
            <a:spLocks noGrp="1"/>
          </p:cNvSpPr>
          <p:nvPr>
            <p:ph type="ftr" sz="quarter" idx="11"/>
          </p:nvPr>
        </p:nvSpPr>
        <p:spPr/>
        <p:txBody>
          <a:bodyPr/>
          <a:lstStyle/>
          <a:p>
            <a:r>
              <a:rPr lang="hu-HU"/>
              <a:t>©Fülöp AK 2010</a:t>
            </a:r>
          </a:p>
        </p:txBody>
      </p:sp>
      <p:sp>
        <p:nvSpPr>
          <p:cNvPr id="9" name="Dia számának helye 3"/>
          <p:cNvSpPr>
            <a:spLocks noGrp="1"/>
          </p:cNvSpPr>
          <p:nvPr>
            <p:ph type="sldNum" sz="quarter" idx="12"/>
          </p:nvPr>
        </p:nvSpPr>
        <p:spPr/>
        <p:txBody>
          <a:bodyPr/>
          <a:lstStyle/>
          <a:p>
            <a:fld id="{A342D761-80BB-4811-8968-70E681FAD837}" type="slidenum">
              <a:rPr lang="hu-HU"/>
              <a:pPr/>
              <a:t>33</a:t>
            </a:fld>
            <a:endParaRPr lang="hu-HU"/>
          </a:p>
        </p:txBody>
      </p:sp>
      <p:grpSp>
        <p:nvGrpSpPr>
          <p:cNvPr id="158724" name="Group 4"/>
          <p:cNvGrpSpPr>
            <a:grpSpLocks/>
          </p:cNvGrpSpPr>
          <p:nvPr/>
        </p:nvGrpSpPr>
        <p:grpSpPr bwMode="auto">
          <a:xfrm>
            <a:off x="187325" y="100013"/>
            <a:ext cx="8769350" cy="6656387"/>
            <a:chOff x="118" y="63"/>
            <a:chExt cx="5524" cy="4193"/>
          </a:xfrm>
        </p:grpSpPr>
        <p:pic>
          <p:nvPicPr>
            <p:cNvPr id="158725" name="Picture 5"/>
            <p:cNvPicPr>
              <a:picLocks noChangeAspect="1" noChangeArrowheads="1"/>
            </p:cNvPicPr>
            <p:nvPr/>
          </p:nvPicPr>
          <p:blipFill>
            <a:blip r:embed="rId2" cstate="print"/>
            <a:srcRect/>
            <a:stretch>
              <a:fillRect/>
            </a:stretch>
          </p:blipFill>
          <p:spPr bwMode="auto">
            <a:xfrm>
              <a:off x="118" y="63"/>
              <a:ext cx="5524" cy="4193"/>
            </a:xfrm>
            <a:prstGeom prst="rect">
              <a:avLst/>
            </a:prstGeom>
            <a:noFill/>
            <a:ln w="9525">
              <a:noFill/>
              <a:miter lim="800000"/>
              <a:headEnd/>
              <a:tailEnd/>
            </a:ln>
            <a:effectLst/>
          </p:spPr>
        </p:pic>
        <p:sp>
          <p:nvSpPr>
            <p:cNvPr id="158726" name="Rectangle 6"/>
            <p:cNvSpPr>
              <a:spLocks noChangeArrowheads="1"/>
            </p:cNvSpPr>
            <p:nvPr/>
          </p:nvSpPr>
          <p:spPr bwMode="auto">
            <a:xfrm>
              <a:off x="2925" y="1344"/>
              <a:ext cx="953" cy="453"/>
            </a:xfrm>
            <a:prstGeom prst="rect">
              <a:avLst/>
            </a:prstGeom>
            <a:solidFill>
              <a:schemeClr val="bg2"/>
            </a:solidFill>
            <a:ln w="9525">
              <a:noFill/>
              <a:miter lim="800000"/>
              <a:headEnd/>
              <a:tailEnd/>
            </a:ln>
            <a:effectLst/>
          </p:spPr>
          <p:txBody>
            <a:bodyPr wrap="none" anchor="ctr"/>
            <a:lstStyle/>
            <a:p>
              <a:endParaRPr lang="hu-HU"/>
            </a:p>
          </p:txBody>
        </p:sp>
        <p:sp>
          <p:nvSpPr>
            <p:cNvPr id="158727" name="Rectangle 7"/>
            <p:cNvSpPr>
              <a:spLocks noChangeArrowheads="1"/>
            </p:cNvSpPr>
            <p:nvPr/>
          </p:nvSpPr>
          <p:spPr bwMode="auto">
            <a:xfrm>
              <a:off x="2517" y="1389"/>
              <a:ext cx="408" cy="408"/>
            </a:xfrm>
            <a:prstGeom prst="rect">
              <a:avLst/>
            </a:prstGeom>
            <a:solidFill>
              <a:schemeClr val="bg2"/>
            </a:solidFill>
            <a:ln w="9525">
              <a:noFill/>
              <a:miter lim="800000"/>
              <a:headEnd/>
              <a:tailEnd/>
            </a:ln>
            <a:effectLst/>
          </p:spPr>
          <p:txBody>
            <a:bodyPr wrap="none" anchor="ctr"/>
            <a:lstStyle/>
            <a:p>
              <a:endParaRPr lang="hu-HU"/>
            </a:p>
          </p:txBody>
        </p:sp>
        <p:sp>
          <p:nvSpPr>
            <p:cNvPr id="158728" name="Rectangle 8"/>
            <p:cNvSpPr>
              <a:spLocks noChangeArrowheads="1"/>
            </p:cNvSpPr>
            <p:nvPr/>
          </p:nvSpPr>
          <p:spPr bwMode="auto">
            <a:xfrm>
              <a:off x="3515" y="1661"/>
              <a:ext cx="136" cy="181"/>
            </a:xfrm>
            <a:prstGeom prst="rect">
              <a:avLst/>
            </a:prstGeom>
            <a:solidFill>
              <a:schemeClr val="bg2"/>
            </a:solidFill>
            <a:ln w="9525">
              <a:noFill/>
              <a:miter lim="800000"/>
              <a:headEnd/>
              <a:tailEnd/>
            </a:ln>
            <a:effectLst/>
          </p:spPr>
          <p:txBody>
            <a:bodyPr wrap="none" anchor="ctr"/>
            <a:lstStyle/>
            <a:p>
              <a:endParaRPr lang="hu-HU"/>
            </a:p>
          </p:txBody>
        </p:sp>
        <p:sp>
          <p:nvSpPr>
            <p:cNvPr id="158729" name="Line 9"/>
            <p:cNvSpPr>
              <a:spLocks noChangeShapeType="1"/>
            </p:cNvSpPr>
            <p:nvPr/>
          </p:nvSpPr>
          <p:spPr bwMode="auto">
            <a:xfrm flipH="1">
              <a:off x="3833" y="1434"/>
              <a:ext cx="317" cy="363"/>
            </a:xfrm>
            <a:prstGeom prst="line">
              <a:avLst/>
            </a:prstGeom>
            <a:noFill/>
            <a:ln w="12700">
              <a:solidFill>
                <a:schemeClr val="tx1"/>
              </a:solidFill>
              <a:round/>
              <a:headEnd/>
              <a:tailEnd type="triangle" w="med" len="med"/>
            </a:ln>
            <a:effectLst/>
          </p:spPr>
          <p:txBody>
            <a:bodyPr/>
            <a:lstStyle/>
            <a:p>
              <a:endParaRPr lang="hu-HU"/>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Élőláb helye 2"/>
          <p:cNvSpPr>
            <a:spLocks noGrp="1"/>
          </p:cNvSpPr>
          <p:nvPr>
            <p:ph type="ftr" sz="quarter" idx="11"/>
          </p:nvPr>
        </p:nvSpPr>
        <p:spPr/>
        <p:txBody>
          <a:bodyPr/>
          <a:lstStyle/>
          <a:p>
            <a:r>
              <a:rPr lang="hu-HU"/>
              <a:t>©Fülöp AK 2010</a:t>
            </a:r>
          </a:p>
        </p:txBody>
      </p:sp>
      <p:sp>
        <p:nvSpPr>
          <p:cNvPr id="7" name="Dia számának helye 3"/>
          <p:cNvSpPr>
            <a:spLocks noGrp="1"/>
          </p:cNvSpPr>
          <p:nvPr>
            <p:ph type="sldNum" sz="quarter" idx="12"/>
          </p:nvPr>
        </p:nvSpPr>
        <p:spPr/>
        <p:txBody>
          <a:bodyPr/>
          <a:lstStyle/>
          <a:p>
            <a:fld id="{46DD6796-51EC-4D0D-8D9E-0A96B250DCAF}" type="slidenum">
              <a:rPr lang="hu-HU"/>
              <a:pPr/>
              <a:t>34</a:t>
            </a:fld>
            <a:endParaRPr lang="hu-HU"/>
          </a:p>
        </p:txBody>
      </p:sp>
      <p:sp>
        <p:nvSpPr>
          <p:cNvPr id="161796" name="Rectangle 4"/>
          <p:cNvSpPr>
            <a:spLocks noChangeArrowheads="1"/>
          </p:cNvSpPr>
          <p:nvPr/>
        </p:nvSpPr>
        <p:spPr bwMode="auto">
          <a:xfrm>
            <a:off x="685800" y="609600"/>
            <a:ext cx="7772400" cy="1143000"/>
          </a:xfrm>
          <a:prstGeom prst="rect">
            <a:avLst/>
          </a:prstGeom>
          <a:noFill/>
          <a:ln w="9525">
            <a:noFill/>
            <a:miter lim="800000"/>
            <a:headEnd/>
            <a:tailEnd/>
          </a:ln>
          <a:effectLst/>
        </p:spPr>
        <p:txBody>
          <a:bodyPr anchor="ctr"/>
          <a:lstStyle/>
          <a:p>
            <a:r>
              <a:rPr lang="hu-HU" sz="3600" b="0">
                <a:solidFill>
                  <a:schemeClr val="tx2"/>
                </a:solidFill>
                <a:latin typeface="Verdana" pitchFamily="34" charset="0"/>
              </a:rPr>
              <a:t>Az </a:t>
            </a:r>
            <a:r>
              <a:rPr lang="en-US" sz="3600" b="0">
                <a:solidFill>
                  <a:schemeClr val="tx2"/>
                </a:solidFill>
                <a:latin typeface="Verdana" pitchFamily="34" charset="0"/>
              </a:rPr>
              <a:t>A</a:t>
            </a:r>
            <a:r>
              <a:rPr lang="hu-HU" sz="3600" b="0">
                <a:solidFill>
                  <a:schemeClr val="tx2"/>
                </a:solidFill>
                <a:latin typeface="Verdana" pitchFamily="34" charset="0"/>
              </a:rPr>
              <a:t>P</a:t>
            </a:r>
            <a:r>
              <a:rPr lang="en-US" sz="3600" b="0">
                <a:solidFill>
                  <a:schemeClr val="tx2"/>
                </a:solidFill>
                <a:latin typeface="Verdana" pitchFamily="34" charset="0"/>
              </a:rPr>
              <a:t>P-k</a:t>
            </a:r>
            <a:r>
              <a:rPr lang="hu-HU" sz="3600" b="0">
                <a:solidFill>
                  <a:schemeClr val="tx2"/>
                </a:solidFill>
                <a:latin typeface="Verdana" pitchFamily="34" charset="0"/>
              </a:rPr>
              <a:t> funkciói (1)</a:t>
            </a:r>
          </a:p>
        </p:txBody>
      </p:sp>
      <p:sp>
        <p:nvSpPr>
          <p:cNvPr id="161797" name="Rectangle 5"/>
          <p:cNvSpPr>
            <a:spLocks noChangeArrowheads="1"/>
          </p:cNvSpPr>
          <p:nvPr/>
        </p:nvSpPr>
        <p:spPr bwMode="auto">
          <a:xfrm>
            <a:off x="685800" y="1752600"/>
            <a:ext cx="5175250" cy="4648200"/>
          </a:xfrm>
          <a:prstGeom prst="rect">
            <a:avLst/>
          </a:prstGeom>
          <a:noFill/>
          <a:ln w="9525">
            <a:noFill/>
            <a:miter lim="800000"/>
            <a:headEnd/>
            <a:tailEnd/>
          </a:ln>
          <a:effectLst/>
        </p:spPr>
        <p:txBody>
          <a:bodyPr/>
          <a:lstStyle/>
          <a:p>
            <a:pPr marL="342900" indent="-342900">
              <a:spcBef>
                <a:spcPct val="20000"/>
              </a:spcBef>
              <a:buFontTx/>
              <a:buChar char="•"/>
            </a:pPr>
            <a:r>
              <a:rPr lang="hu-HU" sz="2400" b="0">
                <a:latin typeface="Verdana" pitchFamily="34" charset="0"/>
              </a:rPr>
              <a:t>véralvadás</a:t>
            </a:r>
            <a:r>
              <a:rPr lang="en-US" sz="2400" b="0">
                <a:latin typeface="Verdana" pitchFamily="34" charset="0"/>
              </a:rPr>
              <a:t>: fibrinog</a:t>
            </a:r>
            <a:r>
              <a:rPr lang="hu-HU" sz="2400" b="0">
                <a:latin typeface="Verdana" pitchFamily="34" charset="0"/>
              </a:rPr>
              <a:t>é</a:t>
            </a:r>
            <a:r>
              <a:rPr lang="en-US" sz="2400" b="0">
                <a:latin typeface="Verdana" pitchFamily="34" charset="0"/>
              </a:rPr>
              <a:t>n</a:t>
            </a:r>
          </a:p>
          <a:p>
            <a:pPr marL="342900" indent="-342900">
              <a:spcBef>
                <a:spcPct val="20000"/>
              </a:spcBef>
              <a:buFontTx/>
              <a:buChar char="•"/>
            </a:pPr>
            <a:r>
              <a:rPr lang="en-US" sz="2400" b="0">
                <a:latin typeface="Verdana" pitchFamily="34" charset="0"/>
              </a:rPr>
              <a:t>ops</a:t>
            </a:r>
            <a:r>
              <a:rPr lang="hu-HU" sz="2400" b="0">
                <a:latin typeface="Verdana" pitchFamily="34" charset="0"/>
              </a:rPr>
              <a:t>z</a:t>
            </a:r>
            <a:r>
              <a:rPr lang="en-US" sz="2400" b="0">
                <a:latin typeface="Verdana" pitchFamily="34" charset="0"/>
              </a:rPr>
              <a:t>oni</a:t>
            </a:r>
            <a:r>
              <a:rPr lang="hu-HU" sz="2400" b="0">
                <a:latin typeface="Verdana" pitchFamily="34" charset="0"/>
              </a:rPr>
              <a:t>záció</a:t>
            </a:r>
            <a:r>
              <a:rPr lang="en-US" sz="2400" b="0">
                <a:latin typeface="Verdana" pitchFamily="34" charset="0"/>
              </a:rPr>
              <a:t>: </a:t>
            </a:r>
            <a:r>
              <a:rPr lang="en-US" sz="2400">
                <a:solidFill>
                  <a:srgbClr val="99FF33"/>
                </a:solidFill>
                <a:latin typeface="Verdana" pitchFamily="34" charset="0"/>
              </a:rPr>
              <a:t>CRP</a:t>
            </a:r>
            <a:r>
              <a:rPr lang="hu-HU" sz="2400">
                <a:solidFill>
                  <a:srgbClr val="99FF33"/>
                </a:solidFill>
                <a:latin typeface="Verdana" pitchFamily="34" charset="0"/>
              </a:rPr>
              <a:t> </a:t>
            </a:r>
            <a:r>
              <a:rPr lang="hu-HU" sz="1800" b="0">
                <a:solidFill>
                  <a:srgbClr val="99FF33"/>
                </a:solidFill>
                <a:latin typeface="Verdana" pitchFamily="34" charset="0"/>
              </a:rPr>
              <a:t>(C-reaktív protein)</a:t>
            </a:r>
            <a:endParaRPr lang="en-US" sz="1800" b="0">
              <a:latin typeface="Verdana" pitchFamily="34" charset="0"/>
            </a:endParaRPr>
          </a:p>
          <a:p>
            <a:pPr marL="742950" lvl="1" indent="-285750">
              <a:spcBef>
                <a:spcPct val="20000"/>
              </a:spcBef>
              <a:buFontTx/>
              <a:buChar char="–"/>
            </a:pPr>
            <a:r>
              <a:rPr lang="hu-HU" b="0">
                <a:latin typeface="Verdana" pitchFamily="34" charset="0"/>
              </a:rPr>
              <a:t>Autoantigének</a:t>
            </a:r>
          </a:p>
          <a:p>
            <a:pPr marL="742950" lvl="1" indent="-285750">
              <a:spcBef>
                <a:spcPct val="20000"/>
              </a:spcBef>
              <a:buFontTx/>
              <a:buChar char="–"/>
            </a:pPr>
            <a:r>
              <a:rPr lang="hu-HU" b="0">
                <a:latin typeface="Verdana" pitchFamily="34" charset="0"/>
              </a:rPr>
              <a:t>Bakt. fertőzés (Streptoc. pneu.  C-polisz.)</a:t>
            </a:r>
          </a:p>
          <a:p>
            <a:pPr marL="742950" lvl="1" indent="-285750">
              <a:spcBef>
                <a:spcPct val="20000"/>
              </a:spcBef>
              <a:buFontTx/>
              <a:buChar char="–"/>
            </a:pPr>
            <a:r>
              <a:rPr lang="hu-HU" b="0">
                <a:latin typeface="Verdana" pitchFamily="34" charset="0"/>
              </a:rPr>
              <a:t>A magas CRP szint = 2-3 x koleszterin</a:t>
            </a:r>
            <a:endParaRPr lang="en-US" b="0">
              <a:latin typeface="Verdana" pitchFamily="34" charset="0"/>
            </a:endParaRPr>
          </a:p>
          <a:p>
            <a:pPr marL="742950" lvl="1" indent="-285750">
              <a:spcBef>
                <a:spcPct val="20000"/>
              </a:spcBef>
              <a:buFontTx/>
              <a:buChar char="–"/>
            </a:pPr>
            <a:endParaRPr lang="hu-HU" sz="2400" b="0">
              <a:latin typeface="Verdana" pitchFamily="34" charset="0"/>
            </a:endParaRPr>
          </a:p>
        </p:txBody>
      </p:sp>
      <p:pic>
        <p:nvPicPr>
          <p:cNvPr id="161798" name="Picture 6" descr="u3fg18b"/>
          <p:cNvPicPr>
            <a:picLocks noChangeAspect="1" noChangeArrowheads="1"/>
          </p:cNvPicPr>
          <p:nvPr/>
        </p:nvPicPr>
        <p:blipFill>
          <a:blip r:embed="rId2" cstate="print"/>
          <a:srcRect/>
          <a:stretch>
            <a:fillRect/>
          </a:stretch>
        </p:blipFill>
        <p:spPr bwMode="auto">
          <a:xfrm>
            <a:off x="5840413" y="3429000"/>
            <a:ext cx="3303587" cy="3303588"/>
          </a:xfrm>
          <a:prstGeom prst="rect">
            <a:avLst/>
          </a:prstGeom>
          <a:noFill/>
        </p:spPr>
      </p:pic>
      <p:pic>
        <p:nvPicPr>
          <p:cNvPr id="161799" name="Picture 7" descr="crp%20"/>
          <p:cNvPicPr>
            <a:picLocks noChangeAspect="1" noChangeArrowheads="1"/>
          </p:cNvPicPr>
          <p:nvPr/>
        </p:nvPicPr>
        <p:blipFill>
          <a:blip r:embed="rId3" cstate="print"/>
          <a:srcRect/>
          <a:stretch>
            <a:fillRect/>
          </a:stretch>
        </p:blipFill>
        <p:spPr bwMode="auto">
          <a:xfrm>
            <a:off x="5842000" y="604838"/>
            <a:ext cx="3302000" cy="28241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1797">
                                            <p:txEl>
                                              <p:pRg st="0" end="0"/>
                                            </p:txEl>
                                          </p:spTgt>
                                        </p:tgtEl>
                                        <p:attrNameLst>
                                          <p:attrName>style.visibility</p:attrName>
                                        </p:attrNameLst>
                                      </p:cBhvr>
                                      <p:to>
                                        <p:strVal val="visible"/>
                                      </p:to>
                                    </p:set>
                                    <p:anim calcmode="lin" valueType="num">
                                      <p:cBhvr additive="base">
                                        <p:cTn id="7" dur="500" fill="hold"/>
                                        <p:tgtEl>
                                          <p:spTgt spid="16179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179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1797">
                                            <p:txEl>
                                              <p:pRg st="1" end="1"/>
                                            </p:txEl>
                                          </p:spTgt>
                                        </p:tgtEl>
                                        <p:attrNameLst>
                                          <p:attrName>style.visibility</p:attrName>
                                        </p:attrNameLst>
                                      </p:cBhvr>
                                      <p:to>
                                        <p:strVal val="visible"/>
                                      </p:to>
                                    </p:set>
                                    <p:anim calcmode="lin" valueType="num">
                                      <p:cBhvr additive="base">
                                        <p:cTn id="13" dur="500" fill="hold"/>
                                        <p:tgtEl>
                                          <p:spTgt spid="16179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1797">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61797">
                                            <p:txEl>
                                              <p:pRg st="2" end="2"/>
                                            </p:txEl>
                                          </p:spTgt>
                                        </p:tgtEl>
                                        <p:attrNameLst>
                                          <p:attrName>style.visibility</p:attrName>
                                        </p:attrNameLst>
                                      </p:cBhvr>
                                      <p:to>
                                        <p:strVal val="visible"/>
                                      </p:to>
                                    </p:set>
                                    <p:anim calcmode="lin" valueType="num">
                                      <p:cBhvr additive="base">
                                        <p:cTn id="17" dur="500" fill="hold"/>
                                        <p:tgtEl>
                                          <p:spTgt spid="16179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61797">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61797">
                                            <p:txEl>
                                              <p:pRg st="3" end="3"/>
                                            </p:txEl>
                                          </p:spTgt>
                                        </p:tgtEl>
                                        <p:attrNameLst>
                                          <p:attrName>style.visibility</p:attrName>
                                        </p:attrNameLst>
                                      </p:cBhvr>
                                      <p:to>
                                        <p:strVal val="visible"/>
                                      </p:to>
                                    </p:set>
                                    <p:anim calcmode="lin" valueType="num">
                                      <p:cBhvr additive="base">
                                        <p:cTn id="21" dur="500" fill="hold"/>
                                        <p:tgtEl>
                                          <p:spTgt spid="161797">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61797">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1797">
                                            <p:txEl>
                                              <p:pRg st="4" end="4"/>
                                            </p:txEl>
                                          </p:spTgt>
                                        </p:tgtEl>
                                        <p:attrNameLst>
                                          <p:attrName>style.visibility</p:attrName>
                                        </p:attrNameLst>
                                      </p:cBhvr>
                                      <p:to>
                                        <p:strVal val="visible"/>
                                      </p:to>
                                    </p:set>
                                    <p:anim calcmode="lin" valueType="num">
                                      <p:cBhvr additive="base">
                                        <p:cTn id="25" dur="500" fill="hold"/>
                                        <p:tgtEl>
                                          <p:spTgt spid="16179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179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7"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Élőláb helye 2"/>
          <p:cNvSpPr>
            <a:spLocks noGrp="1"/>
          </p:cNvSpPr>
          <p:nvPr>
            <p:ph type="ftr" sz="quarter" idx="11"/>
          </p:nvPr>
        </p:nvSpPr>
        <p:spPr/>
        <p:txBody>
          <a:bodyPr/>
          <a:lstStyle/>
          <a:p>
            <a:r>
              <a:rPr lang="hu-HU"/>
              <a:t>©Fülöp AK 2010</a:t>
            </a:r>
          </a:p>
        </p:txBody>
      </p:sp>
      <p:sp>
        <p:nvSpPr>
          <p:cNvPr id="7" name="Dia számának helye 3"/>
          <p:cNvSpPr>
            <a:spLocks noGrp="1"/>
          </p:cNvSpPr>
          <p:nvPr>
            <p:ph type="sldNum" sz="quarter" idx="12"/>
          </p:nvPr>
        </p:nvSpPr>
        <p:spPr/>
        <p:txBody>
          <a:bodyPr/>
          <a:lstStyle/>
          <a:p>
            <a:fld id="{C370DC0D-46E9-4905-BC6F-5F302BB0D1DC}" type="slidenum">
              <a:rPr lang="hu-HU"/>
              <a:pPr/>
              <a:t>35</a:t>
            </a:fld>
            <a:endParaRPr lang="hu-HU"/>
          </a:p>
        </p:txBody>
      </p:sp>
      <p:sp>
        <p:nvSpPr>
          <p:cNvPr id="162820" name="Rectangle 4"/>
          <p:cNvSpPr>
            <a:spLocks noChangeArrowheads="1"/>
          </p:cNvSpPr>
          <p:nvPr/>
        </p:nvSpPr>
        <p:spPr bwMode="auto">
          <a:xfrm>
            <a:off x="685800" y="1981200"/>
            <a:ext cx="7772400" cy="4114800"/>
          </a:xfrm>
          <a:prstGeom prst="rect">
            <a:avLst/>
          </a:prstGeom>
          <a:noFill/>
          <a:ln w="9525">
            <a:noFill/>
            <a:miter lim="800000"/>
            <a:headEnd/>
            <a:tailEnd/>
          </a:ln>
          <a:effectLst/>
        </p:spPr>
        <p:txBody>
          <a:bodyPr/>
          <a:lstStyle/>
          <a:p>
            <a:pPr marL="342900" indent="-342900">
              <a:spcBef>
                <a:spcPct val="20000"/>
              </a:spcBef>
              <a:buFontTx/>
              <a:buChar char="•"/>
            </a:pPr>
            <a:r>
              <a:rPr lang="en-US" sz="2400" b="0">
                <a:latin typeface="Verdana" pitchFamily="34" charset="0"/>
              </a:rPr>
              <a:t>Prote</a:t>
            </a:r>
            <a:r>
              <a:rPr lang="hu-HU" sz="2400" b="0">
                <a:latin typeface="Verdana" pitchFamily="34" charset="0"/>
              </a:rPr>
              <a:t>áz gátlók</a:t>
            </a:r>
            <a:r>
              <a:rPr lang="en-US" sz="2400" b="0">
                <a:latin typeface="Verdana" pitchFamily="34" charset="0"/>
              </a:rPr>
              <a:t>: </a:t>
            </a:r>
            <a:r>
              <a:rPr lang="hu-HU" sz="2400" b="0">
                <a:latin typeface="Verdana" pitchFamily="34" charset="0"/>
              </a:rPr>
              <a:t>A2M </a:t>
            </a:r>
            <a:r>
              <a:rPr lang="hu-HU" b="0">
                <a:latin typeface="Verdana" pitchFamily="34" charset="0"/>
              </a:rPr>
              <a:t>(</a:t>
            </a:r>
            <a:r>
              <a:rPr lang="hu-HU" b="0">
                <a:latin typeface="Verdana" pitchFamily="34" charset="0"/>
                <a:sym typeface="Symbol" pitchFamily="18" charset="2"/>
              </a:rPr>
              <a:t></a:t>
            </a:r>
            <a:r>
              <a:rPr lang="hu-HU" b="0" baseline="-25000">
                <a:latin typeface="Verdana" pitchFamily="34" charset="0"/>
                <a:sym typeface="Symbol" pitchFamily="18" charset="2"/>
              </a:rPr>
              <a:t>2</a:t>
            </a:r>
            <a:r>
              <a:rPr lang="hu-HU" b="0">
                <a:latin typeface="Verdana" pitchFamily="34" charset="0"/>
                <a:sym typeface="Symbol" pitchFamily="18" charset="2"/>
              </a:rPr>
              <a:t>-makroglobulin)</a:t>
            </a:r>
            <a:r>
              <a:rPr lang="hu-HU" sz="2400" b="0">
                <a:latin typeface="Verdana" pitchFamily="34" charset="0"/>
              </a:rPr>
              <a:t> (pán-proteáz inhibitor)</a:t>
            </a:r>
            <a:r>
              <a:rPr lang="en-US" sz="2400" b="0">
                <a:latin typeface="Verdana" pitchFamily="34" charset="0"/>
              </a:rPr>
              <a:t>, AGP</a:t>
            </a:r>
            <a:r>
              <a:rPr lang="hu-HU" sz="2400" b="0">
                <a:latin typeface="Verdana" pitchFamily="34" charset="0"/>
              </a:rPr>
              <a:t> </a:t>
            </a:r>
            <a:r>
              <a:rPr lang="hu-HU" b="0">
                <a:latin typeface="Verdana" pitchFamily="34" charset="0"/>
              </a:rPr>
              <a:t>(</a:t>
            </a:r>
            <a:r>
              <a:rPr lang="hu-HU" b="0">
                <a:latin typeface="Verdana" pitchFamily="34" charset="0"/>
                <a:sym typeface="Symbol" pitchFamily="18" charset="2"/>
              </a:rPr>
              <a:t></a:t>
            </a:r>
            <a:r>
              <a:rPr lang="hu-HU" b="0" baseline="-25000">
                <a:latin typeface="Verdana" pitchFamily="34" charset="0"/>
                <a:sym typeface="Symbol" pitchFamily="18" charset="2"/>
              </a:rPr>
              <a:t>1</a:t>
            </a:r>
            <a:r>
              <a:rPr lang="hu-HU" b="0">
                <a:latin typeface="Verdana" pitchFamily="34" charset="0"/>
                <a:sym typeface="Symbol" pitchFamily="18" charset="2"/>
              </a:rPr>
              <a:t>-savas glikoprotein)</a:t>
            </a:r>
            <a:r>
              <a:rPr lang="en-US" sz="2400" b="0">
                <a:latin typeface="Verdana" pitchFamily="34" charset="0"/>
              </a:rPr>
              <a:t>, AAT</a:t>
            </a:r>
            <a:r>
              <a:rPr lang="hu-HU" sz="2400" b="0">
                <a:latin typeface="Verdana" pitchFamily="34" charset="0"/>
              </a:rPr>
              <a:t> </a:t>
            </a:r>
            <a:r>
              <a:rPr lang="hu-HU" b="0">
                <a:latin typeface="Verdana" pitchFamily="34" charset="0"/>
              </a:rPr>
              <a:t>(</a:t>
            </a:r>
            <a:r>
              <a:rPr lang="hu-HU" b="0">
                <a:latin typeface="Verdana" pitchFamily="34" charset="0"/>
                <a:sym typeface="Symbol" pitchFamily="18" charset="2"/>
              </a:rPr>
              <a:t></a:t>
            </a:r>
            <a:r>
              <a:rPr lang="hu-HU" b="0" baseline="-25000">
                <a:latin typeface="Verdana" pitchFamily="34" charset="0"/>
                <a:sym typeface="Symbol" pitchFamily="18" charset="2"/>
              </a:rPr>
              <a:t>1</a:t>
            </a:r>
            <a:r>
              <a:rPr lang="hu-HU" b="0">
                <a:latin typeface="Verdana" pitchFamily="34" charset="0"/>
                <a:sym typeface="Symbol" pitchFamily="18" charset="2"/>
              </a:rPr>
              <a:t>-antitripszin)</a:t>
            </a:r>
          </a:p>
        </p:txBody>
      </p:sp>
      <p:sp>
        <p:nvSpPr>
          <p:cNvPr id="162821" name="Rectangle 5"/>
          <p:cNvSpPr>
            <a:spLocks noChangeArrowheads="1"/>
          </p:cNvSpPr>
          <p:nvPr/>
        </p:nvSpPr>
        <p:spPr bwMode="auto">
          <a:xfrm>
            <a:off x="838200" y="762000"/>
            <a:ext cx="7772400" cy="1143000"/>
          </a:xfrm>
          <a:prstGeom prst="rect">
            <a:avLst/>
          </a:prstGeom>
          <a:noFill/>
          <a:ln w="9525">
            <a:noFill/>
            <a:miter lim="800000"/>
            <a:headEnd/>
            <a:tailEnd/>
          </a:ln>
          <a:effectLst/>
        </p:spPr>
        <p:txBody>
          <a:bodyPr anchor="ctr"/>
          <a:lstStyle/>
          <a:p>
            <a:r>
              <a:rPr lang="hu-HU" sz="3600" b="0">
                <a:solidFill>
                  <a:schemeClr val="tx2"/>
                </a:solidFill>
                <a:latin typeface="Verdana" pitchFamily="34" charset="0"/>
              </a:rPr>
              <a:t>Az </a:t>
            </a:r>
            <a:r>
              <a:rPr lang="en-US" sz="3600" b="0">
                <a:solidFill>
                  <a:schemeClr val="tx2"/>
                </a:solidFill>
                <a:latin typeface="Verdana" pitchFamily="34" charset="0"/>
              </a:rPr>
              <a:t>A</a:t>
            </a:r>
            <a:r>
              <a:rPr lang="hu-HU" sz="3600" b="0">
                <a:solidFill>
                  <a:schemeClr val="tx2"/>
                </a:solidFill>
                <a:latin typeface="Verdana" pitchFamily="34" charset="0"/>
              </a:rPr>
              <a:t>P</a:t>
            </a:r>
            <a:r>
              <a:rPr lang="en-US" sz="3600" b="0">
                <a:solidFill>
                  <a:schemeClr val="tx2"/>
                </a:solidFill>
                <a:latin typeface="Verdana" pitchFamily="34" charset="0"/>
              </a:rPr>
              <a:t>P-k</a:t>
            </a:r>
            <a:r>
              <a:rPr lang="hu-HU" sz="3600" b="0">
                <a:solidFill>
                  <a:schemeClr val="tx2"/>
                </a:solidFill>
                <a:latin typeface="Verdana" pitchFamily="34" charset="0"/>
              </a:rPr>
              <a:t> funkciói (2)</a:t>
            </a:r>
          </a:p>
        </p:txBody>
      </p:sp>
      <p:pic>
        <p:nvPicPr>
          <p:cNvPr id="162822" name="Picture 6" descr="a2m"/>
          <p:cNvPicPr>
            <a:picLocks noChangeAspect="1" noChangeArrowheads="1"/>
          </p:cNvPicPr>
          <p:nvPr/>
        </p:nvPicPr>
        <p:blipFill>
          <a:blip r:embed="rId2" cstate="print"/>
          <a:srcRect/>
          <a:stretch>
            <a:fillRect/>
          </a:stretch>
        </p:blipFill>
        <p:spPr bwMode="auto">
          <a:xfrm>
            <a:off x="0" y="3414713"/>
            <a:ext cx="4572000" cy="3336925"/>
          </a:xfrm>
          <a:prstGeom prst="rect">
            <a:avLst/>
          </a:prstGeom>
          <a:noFill/>
        </p:spPr>
      </p:pic>
      <p:sp>
        <p:nvSpPr>
          <p:cNvPr id="162823" name="Text Box 7"/>
          <p:cNvSpPr txBox="1">
            <a:spLocks noChangeArrowheads="1"/>
          </p:cNvSpPr>
          <p:nvPr/>
        </p:nvSpPr>
        <p:spPr bwMode="auto">
          <a:xfrm>
            <a:off x="5080000" y="4332288"/>
            <a:ext cx="4064000" cy="701675"/>
          </a:xfrm>
          <a:prstGeom prst="rect">
            <a:avLst/>
          </a:prstGeom>
          <a:noFill/>
          <a:ln w="9525">
            <a:noFill/>
            <a:miter lim="800000"/>
            <a:headEnd/>
            <a:tailEnd/>
          </a:ln>
          <a:effectLst/>
        </p:spPr>
        <p:txBody>
          <a:bodyPr lIns="92075" tIns="46038" rIns="92075" bIns="46038">
            <a:spAutoFit/>
          </a:bodyPr>
          <a:lstStyle/>
          <a:p>
            <a:pPr>
              <a:spcBef>
                <a:spcPct val="50000"/>
              </a:spcBef>
            </a:pPr>
            <a:r>
              <a:rPr lang="hu-HU" b="0">
                <a:latin typeface="Verdana" pitchFamily="34" charset="0"/>
              </a:rPr>
              <a:t>Jobbra: AMG által bezárt humán plazmin.</a:t>
            </a:r>
            <a:endParaRPr lang="en-GB" b="0">
              <a:latin typeface="Verdana"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Élőláb helye 2"/>
          <p:cNvSpPr>
            <a:spLocks noGrp="1"/>
          </p:cNvSpPr>
          <p:nvPr>
            <p:ph type="ftr" sz="quarter" idx="11"/>
          </p:nvPr>
        </p:nvSpPr>
        <p:spPr/>
        <p:txBody>
          <a:bodyPr/>
          <a:lstStyle/>
          <a:p>
            <a:r>
              <a:rPr lang="hu-HU"/>
              <a:t>©Fülöp AK 2010</a:t>
            </a:r>
          </a:p>
        </p:txBody>
      </p:sp>
      <p:sp>
        <p:nvSpPr>
          <p:cNvPr id="6" name="Dia számának helye 3"/>
          <p:cNvSpPr>
            <a:spLocks noGrp="1"/>
          </p:cNvSpPr>
          <p:nvPr>
            <p:ph type="sldNum" sz="quarter" idx="12"/>
          </p:nvPr>
        </p:nvSpPr>
        <p:spPr/>
        <p:txBody>
          <a:bodyPr/>
          <a:lstStyle/>
          <a:p>
            <a:fld id="{8F148306-BA02-4907-90DF-B380DAC332BF}" type="slidenum">
              <a:rPr lang="hu-HU"/>
              <a:pPr/>
              <a:t>36</a:t>
            </a:fld>
            <a:endParaRPr lang="hu-HU"/>
          </a:p>
        </p:txBody>
      </p:sp>
      <p:sp>
        <p:nvSpPr>
          <p:cNvPr id="163844" name="Rectangle 4"/>
          <p:cNvSpPr>
            <a:spLocks noChangeArrowheads="1"/>
          </p:cNvSpPr>
          <p:nvPr/>
        </p:nvSpPr>
        <p:spPr bwMode="auto">
          <a:xfrm>
            <a:off x="685800" y="1981200"/>
            <a:ext cx="7772400" cy="4114800"/>
          </a:xfrm>
          <a:prstGeom prst="rect">
            <a:avLst/>
          </a:prstGeom>
          <a:noFill/>
          <a:ln w="9525">
            <a:noFill/>
            <a:miter lim="800000"/>
            <a:headEnd/>
            <a:tailEnd/>
          </a:ln>
          <a:effectLst/>
        </p:spPr>
        <p:txBody>
          <a:bodyPr/>
          <a:lstStyle/>
          <a:p>
            <a:pPr marL="342900" indent="-342900">
              <a:spcBef>
                <a:spcPct val="20000"/>
              </a:spcBef>
              <a:buFontTx/>
              <a:buChar char="•"/>
            </a:pPr>
            <a:r>
              <a:rPr lang="hu-HU" sz="2800" b="0">
                <a:latin typeface="Verdana" pitchFamily="34" charset="0"/>
              </a:rPr>
              <a:t>Gyökfogó (antioxidáns)</a:t>
            </a:r>
          </a:p>
          <a:p>
            <a:pPr marL="742950" lvl="1" indent="-285750">
              <a:spcBef>
                <a:spcPct val="20000"/>
              </a:spcBef>
              <a:buFontTx/>
              <a:buChar char="–"/>
            </a:pPr>
            <a:r>
              <a:rPr lang="en-US" sz="2400" b="0">
                <a:latin typeface="Verdana" pitchFamily="34" charset="0"/>
              </a:rPr>
              <a:t>Coeruloplasmin</a:t>
            </a:r>
            <a:r>
              <a:rPr lang="hu-HU" sz="2400" b="0">
                <a:latin typeface="Verdana" pitchFamily="34" charset="0"/>
              </a:rPr>
              <a:t> (ferroxidáz)</a:t>
            </a:r>
            <a:endParaRPr lang="en-US" sz="2400" b="0">
              <a:latin typeface="Verdana" pitchFamily="34" charset="0"/>
            </a:endParaRPr>
          </a:p>
        </p:txBody>
      </p:sp>
      <p:sp>
        <p:nvSpPr>
          <p:cNvPr id="163845" name="Rectangle 5"/>
          <p:cNvSpPr>
            <a:spLocks noChangeArrowheads="1"/>
          </p:cNvSpPr>
          <p:nvPr/>
        </p:nvSpPr>
        <p:spPr bwMode="auto">
          <a:xfrm>
            <a:off x="838200" y="762000"/>
            <a:ext cx="7772400" cy="1143000"/>
          </a:xfrm>
          <a:prstGeom prst="rect">
            <a:avLst/>
          </a:prstGeom>
          <a:noFill/>
          <a:ln w="9525">
            <a:noFill/>
            <a:miter lim="800000"/>
            <a:headEnd/>
            <a:tailEnd/>
          </a:ln>
          <a:effectLst/>
        </p:spPr>
        <p:txBody>
          <a:bodyPr anchor="ctr"/>
          <a:lstStyle/>
          <a:p>
            <a:r>
              <a:rPr lang="hu-HU" sz="3600" b="0">
                <a:solidFill>
                  <a:schemeClr val="tx2"/>
                </a:solidFill>
                <a:latin typeface="Verdana" pitchFamily="34" charset="0"/>
              </a:rPr>
              <a:t>Az </a:t>
            </a:r>
            <a:r>
              <a:rPr lang="en-US" sz="3600" b="0">
                <a:solidFill>
                  <a:schemeClr val="tx2"/>
                </a:solidFill>
                <a:latin typeface="Verdana" pitchFamily="34" charset="0"/>
              </a:rPr>
              <a:t>A</a:t>
            </a:r>
            <a:r>
              <a:rPr lang="hu-HU" sz="3600" b="0">
                <a:solidFill>
                  <a:schemeClr val="tx2"/>
                </a:solidFill>
                <a:latin typeface="Verdana" pitchFamily="34" charset="0"/>
              </a:rPr>
              <a:t>P</a:t>
            </a:r>
            <a:r>
              <a:rPr lang="en-US" sz="3600" b="0">
                <a:solidFill>
                  <a:schemeClr val="tx2"/>
                </a:solidFill>
                <a:latin typeface="Verdana" pitchFamily="34" charset="0"/>
              </a:rPr>
              <a:t>P-k</a:t>
            </a:r>
            <a:r>
              <a:rPr lang="hu-HU" sz="3600" b="0">
                <a:solidFill>
                  <a:schemeClr val="tx2"/>
                </a:solidFill>
                <a:latin typeface="Verdana" pitchFamily="34" charset="0"/>
              </a:rPr>
              <a:t> funkciói (3)</a:t>
            </a:r>
          </a:p>
        </p:txBody>
      </p:sp>
      <p:pic>
        <p:nvPicPr>
          <p:cNvPr id="163846" name="Picture 6" descr="ceruloplasmin"/>
          <p:cNvPicPr>
            <a:picLocks noChangeAspect="1" noChangeArrowheads="1"/>
          </p:cNvPicPr>
          <p:nvPr/>
        </p:nvPicPr>
        <p:blipFill>
          <a:blip r:embed="rId2" cstate="print"/>
          <a:srcRect/>
          <a:stretch>
            <a:fillRect/>
          </a:stretch>
        </p:blipFill>
        <p:spPr bwMode="auto">
          <a:xfrm>
            <a:off x="6445250" y="3429000"/>
            <a:ext cx="2698750" cy="2671763"/>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2"/>
          <p:cNvSpPr>
            <a:spLocks noGrp="1"/>
          </p:cNvSpPr>
          <p:nvPr>
            <p:ph type="ftr" sz="quarter" idx="11"/>
          </p:nvPr>
        </p:nvSpPr>
        <p:spPr/>
        <p:txBody>
          <a:bodyPr/>
          <a:lstStyle/>
          <a:p>
            <a:r>
              <a:rPr lang="hu-HU"/>
              <a:t>©Fülöp AK 2010</a:t>
            </a:r>
          </a:p>
        </p:txBody>
      </p:sp>
      <p:sp>
        <p:nvSpPr>
          <p:cNvPr id="5" name="Dia számának helye 3"/>
          <p:cNvSpPr>
            <a:spLocks noGrp="1"/>
          </p:cNvSpPr>
          <p:nvPr>
            <p:ph type="sldNum" sz="quarter" idx="12"/>
          </p:nvPr>
        </p:nvSpPr>
        <p:spPr/>
        <p:txBody>
          <a:bodyPr/>
          <a:lstStyle/>
          <a:p>
            <a:fld id="{B3933637-9964-4BB1-94ED-E709DFC98CB0}" type="slidenum">
              <a:rPr lang="hu-HU"/>
              <a:pPr/>
              <a:t>37</a:t>
            </a:fld>
            <a:endParaRPr lang="hu-HU"/>
          </a:p>
        </p:txBody>
      </p:sp>
      <p:sp>
        <p:nvSpPr>
          <p:cNvPr id="164868" name="Rectangle 4"/>
          <p:cNvSpPr>
            <a:spLocks noChangeArrowheads="1"/>
          </p:cNvSpPr>
          <p:nvPr/>
        </p:nvSpPr>
        <p:spPr bwMode="auto">
          <a:xfrm>
            <a:off x="685800" y="609600"/>
            <a:ext cx="7772400" cy="1143000"/>
          </a:xfrm>
          <a:prstGeom prst="rect">
            <a:avLst/>
          </a:prstGeom>
          <a:noFill/>
          <a:ln w="9525">
            <a:noFill/>
            <a:miter lim="800000"/>
            <a:headEnd/>
            <a:tailEnd/>
          </a:ln>
          <a:effectLst/>
        </p:spPr>
        <p:txBody>
          <a:bodyPr anchor="ctr"/>
          <a:lstStyle/>
          <a:p>
            <a:pPr algn="ctr"/>
            <a:r>
              <a:rPr lang="hu-HU" sz="3600" b="0">
                <a:solidFill>
                  <a:schemeClr val="tx2"/>
                </a:solidFill>
                <a:latin typeface="Verdana" pitchFamily="34" charset="0"/>
              </a:rPr>
              <a:t>Az </a:t>
            </a:r>
            <a:r>
              <a:rPr lang="en-US" sz="3600" b="0">
                <a:solidFill>
                  <a:schemeClr val="tx2"/>
                </a:solidFill>
                <a:latin typeface="Verdana" pitchFamily="34" charset="0"/>
              </a:rPr>
              <a:t>A</a:t>
            </a:r>
            <a:r>
              <a:rPr lang="hu-HU" sz="3600" b="0">
                <a:solidFill>
                  <a:schemeClr val="tx2"/>
                </a:solidFill>
                <a:latin typeface="Verdana" pitchFamily="34" charset="0"/>
              </a:rPr>
              <a:t>P</a:t>
            </a:r>
            <a:r>
              <a:rPr lang="en-US" sz="3600" b="0">
                <a:solidFill>
                  <a:schemeClr val="tx2"/>
                </a:solidFill>
                <a:latin typeface="Verdana" pitchFamily="34" charset="0"/>
              </a:rPr>
              <a:t>P-k</a:t>
            </a:r>
            <a:r>
              <a:rPr lang="hu-HU" sz="3600" b="0">
                <a:solidFill>
                  <a:schemeClr val="tx2"/>
                </a:solidFill>
                <a:latin typeface="Verdana" pitchFamily="34" charset="0"/>
              </a:rPr>
              <a:t> funkciói (4)</a:t>
            </a:r>
            <a:endParaRPr lang="en-GB" sz="3600" b="0">
              <a:solidFill>
                <a:schemeClr val="tx2"/>
              </a:solidFill>
              <a:latin typeface="Verdana" pitchFamily="34" charset="0"/>
            </a:endParaRPr>
          </a:p>
        </p:txBody>
      </p:sp>
      <p:sp>
        <p:nvSpPr>
          <p:cNvPr id="164869" name="Rectangle 5"/>
          <p:cNvSpPr>
            <a:spLocks noChangeArrowheads="1"/>
          </p:cNvSpPr>
          <p:nvPr/>
        </p:nvSpPr>
        <p:spPr bwMode="auto">
          <a:xfrm>
            <a:off x="728663" y="1643063"/>
            <a:ext cx="7772400" cy="4114800"/>
          </a:xfrm>
          <a:prstGeom prst="rect">
            <a:avLst/>
          </a:prstGeom>
          <a:noFill/>
          <a:ln w="9525">
            <a:noFill/>
            <a:miter lim="800000"/>
            <a:headEnd/>
            <a:tailEnd/>
          </a:ln>
          <a:effectLst/>
        </p:spPr>
        <p:txBody>
          <a:bodyPr/>
          <a:lstStyle/>
          <a:p>
            <a:pPr marL="342900" indent="-342900">
              <a:spcBef>
                <a:spcPct val="20000"/>
              </a:spcBef>
              <a:buFontTx/>
              <a:buChar char="•"/>
            </a:pPr>
            <a:r>
              <a:rPr lang="hu-HU" sz="2800" b="0">
                <a:latin typeface="Verdana" pitchFamily="34" charset="0"/>
              </a:rPr>
              <a:t>Komplement komponesek</a:t>
            </a:r>
          </a:p>
          <a:p>
            <a:pPr marL="742950" lvl="1" indent="-285750">
              <a:spcBef>
                <a:spcPct val="20000"/>
              </a:spcBef>
              <a:buFontTx/>
              <a:buChar char="–"/>
            </a:pPr>
            <a:r>
              <a:rPr lang="en-US" b="0">
                <a:latin typeface="Verdana" pitchFamily="34" charset="0"/>
              </a:rPr>
              <a:t>C3</a:t>
            </a:r>
            <a:r>
              <a:rPr lang="hu-HU" b="0">
                <a:latin typeface="Verdana" pitchFamily="34" charset="0"/>
              </a:rPr>
              <a:t>, C1-inh.</a:t>
            </a:r>
            <a:endParaRPr lang="hu-HU" sz="2400" b="0">
              <a:latin typeface="Verdana" pitchFamily="34" charset="0"/>
            </a:endParaRPr>
          </a:p>
          <a:p>
            <a:pPr marL="342900" indent="-342900">
              <a:spcBef>
                <a:spcPct val="20000"/>
              </a:spcBef>
              <a:buFontTx/>
              <a:buChar char="•"/>
            </a:pPr>
            <a:r>
              <a:rPr lang="hu-HU" sz="2800" b="0">
                <a:latin typeface="Verdana" pitchFamily="34" charset="0"/>
              </a:rPr>
              <a:t>Egyéb i</a:t>
            </a:r>
            <a:r>
              <a:rPr lang="en-US" sz="2800" b="0">
                <a:latin typeface="Verdana" pitchFamily="34" charset="0"/>
              </a:rPr>
              <a:t>mmun</a:t>
            </a:r>
            <a:r>
              <a:rPr lang="hu-HU" sz="2800" b="0">
                <a:latin typeface="Verdana" pitchFamily="34" charset="0"/>
              </a:rPr>
              <a:t>modulátorok</a:t>
            </a:r>
            <a:endParaRPr lang="en-US" sz="2800" b="0">
              <a:latin typeface="Verdana" pitchFamily="34" charset="0"/>
            </a:endParaRPr>
          </a:p>
          <a:p>
            <a:pPr marL="742950" lvl="1" indent="-285750">
              <a:spcBef>
                <a:spcPct val="20000"/>
              </a:spcBef>
              <a:buFontTx/>
              <a:buChar char="–"/>
            </a:pPr>
            <a:r>
              <a:rPr lang="en-US" b="0">
                <a:latin typeface="Verdana" pitchFamily="34" charset="0"/>
              </a:rPr>
              <a:t>haptoglobin (MPh </a:t>
            </a:r>
            <a:r>
              <a:rPr lang="hu-HU" b="0">
                <a:latin typeface="Verdana" pitchFamily="34" charset="0"/>
              </a:rPr>
              <a:t>aktiválást gátolja</a:t>
            </a:r>
            <a:r>
              <a:rPr lang="en-US" b="0">
                <a:latin typeface="Verdana" pitchFamily="34" charset="0"/>
              </a:rPr>
              <a:t>), </a:t>
            </a:r>
            <a:br>
              <a:rPr lang="en-US" b="0">
                <a:latin typeface="Verdana" pitchFamily="34" charset="0"/>
              </a:rPr>
            </a:br>
            <a:r>
              <a:rPr lang="hu-HU" b="0">
                <a:latin typeface="Verdana" pitchFamily="34" charset="0"/>
              </a:rPr>
              <a:t>A</a:t>
            </a:r>
            <a:r>
              <a:rPr lang="en-US" b="0">
                <a:latin typeface="Verdana" pitchFamily="34" charset="0"/>
              </a:rPr>
              <a:t>MG (IL-1 </a:t>
            </a:r>
            <a:r>
              <a:rPr lang="hu-HU" b="0">
                <a:latin typeface="Verdana" pitchFamily="34" charset="0"/>
              </a:rPr>
              <a:t>kötés</a:t>
            </a:r>
            <a:r>
              <a:rPr lang="en-US" b="0">
                <a:latin typeface="Verdana" pitchFamily="34" charset="0"/>
              </a:rPr>
              <a:t>)</a:t>
            </a:r>
          </a:p>
          <a:p>
            <a:pPr marL="342900" indent="-342900">
              <a:spcBef>
                <a:spcPct val="20000"/>
              </a:spcBef>
              <a:buFontTx/>
              <a:buChar char="•"/>
            </a:pPr>
            <a:r>
              <a:rPr lang="hu-HU" sz="2800" b="0">
                <a:latin typeface="Verdana" pitchFamily="34" charset="0"/>
              </a:rPr>
              <a:t>Szállítófehérjék</a:t>
            </a:r>
            <a:endParaRPr lang="en-US" sz="2800" b="0">
              <a:latin typeface="Verdana" pitchFamily="34" charset="0"/>
            </a:endParaRPr>
          </a:p>
          <a:p>
            <a:pPr marL="742950" lvl="1" indent="-285750">
              <a:spcBef>
                <a:spcPct val="20000"/>
              </a:spcBef>
              <a:buFontTx/>
              <a:buChar char="–"/>
            </a:pPr>
            <a:r>
              <a:rPr lang="en-US" b="0">
                <a:latin typeface="Verdana" pitchFamily="34" charset="0"/>
              </a:rPr>
              <a:t>haptoglobi</a:t>
            </a:r>
            <a:r>
              <a:rPr lang="hu-HU" b="0">
                <a:latin typeface="Verdana" pitchFamily="34" charset="0"/>
              </a:rPr>
              <a:t>n: h</a:t>
            </a:r>
            <a:r>
              <a:rPr lang="en-US" b="0">
                <a:latin typeface="Verdana" pitchFamily="34" charset="0"/>
              </a:rPr>
              <a:t>em</a:t>
            </a:r>
            <a:r>
              <a:rPr lang="hu-HU" b="0">
                <a:latin typeface="Verdana" pitchFamily="34" charset="0"/>
              </a:rPr>
              <a:t>oglobin</a:t>
            </a:r>
            <a:r>
              <a:rPr lang="en-US" b="0">
                <a:latin typeface="Verdana" pitchFamily="34" charset="0"/>
              </a:rPr>
              <a:t> (Fe)</a:t>
            </a:r>
          </a:p>
          <a:p>
            <a:pPr marL="742950" lvl="1" indent="-285750">
              <a:spcBef>
                <a:spcPct val="20000"/>
              </a:spcBef>
              <a:buFontTx/>
              <a:buChar char="–"/>
            </a:pPr>
            <a:r>
              <a:rPr lang="hu-HU" b="0">
                <a:latin typeface="Verdana" pitchFamily="34" charset="0"/>
              </a:rPr>
              <a:t>SAA: lipoprotein, koleszterin (HDL része) </a:t>
            </a:r>
            <a:endParaRPr lang="en-US" b="0">
              <a:latin typeface="Verdana" pitchFamily="34" charset="0"/>
            </a:endParaRPr>
          </a:p>
          <a:p>
            <a:pPr marL="342900" indent="-342900">
              <a:spcBef>
                <a:spcPct val="20000"/>
              </a:spcBef>
              <a:buFontTx/>
              <a:buChar char="•"/>
            </a:pPr>
            <a:r>
              <a:rPr lang="hu-HU" sz="2800" b="0">
                <a:solidFill>
                  <a:schemeClr val="accent1"/>
                </a:solidFill>
                <a:latin typeface="Verdana" pitchFamily="34" charset="0"/>
              </a:rPr>
              <a:t>Összefoglava</a:t>
            </a:r>
          </a:p>
          <a:p>
            <a:pPr marL="742950" lvl="1" indent="-285750">
              <a:spcBef>
                <a:spcPct val="20000"/>
              </a:spcBef>
              <a:buFontTx/>
              <a:buChar char="–"/>
            </a:pPr>
            <a:r>
              <a:rPr lang="hu-HU" sz="2400" b="0">
                <a:solidFill>
                  <a:srgbClr val="CCFF99"/>
                </a:solidFill>
                <a:latin typeface="Verdana" pitchFamily="34" charset="0"/>
              </a:rPr>
              <a:t>a szignálok lecsendesítése, a gyulladás csökkentése.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64869">
                                            <p:txEl>
                                              <p:pRg st="0" end="0"/>
                                            </p:txEl>
                                          </p:spTgt>
                                        </p:tgtEl>
                                        <p:attrNameLst>
                                          <p:attrName>style.visibility</p:attrName>
                                        </p:attrNameLst>
                                      </p:cBhvr>
                                      <p:to>
                                        <p:strVal val="visible"/>
                                      </p:to>
                                    </p:set>
                                    <p:anim calcmode="lin" valueType="num">
                                      <p:cBhvr>
                                        <p:cTn id="7" dur="1000" fill="hold"/>
                                        <p:tgtEl>
                                          <p:spTgt spid="16486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6486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6486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4869">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64869">
                                            <p:txEl>
                                              <p:pRg st="1" end="1"/>
                                            </p:txEl>
                                          </p:spTgt>
                                        </p:tgtEl>
                                        <p:attrNameLst>
                                          <p:attrName>style.visibility</p:attrName>
                                        </p:attrNameLst>
                                      </p:cBhvr>
                                      <p:to>
                                        <p:strVal val="visible"/>
                                      </p:to>
                                    </p:set>
                                    <p:anim calcmode="lin" valueType="num">
                                      <p:cBhvr>
                                        <p:cTn id="13" dur="1000" fill="hold"/>
                                        <p:tgtEl>
                                          <p:spTgt spid="164869">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164869">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16486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6486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164869">
                                            <p:txEl>
                                              <p:pRg st="2" end="2"/>
                                            </p:txEl>
                                          </p:spTgt>
                                        </p:tgtEl>
                                        <p:attrNameLst>
                                          <p:attrName>style.visibility</p:attrName>
                                        </p:attrNameLst>
                                      </p:cBhvr>
                                      <p:to>
                                        <p:strVal val="visible"/>
                                      </p:to>
                                    </p:set>
                                    <p:anim calcmode="lin" valueType="num">
                                      <p:cBhvr>
                                        <p:cTn id="21" dur="1000" fill="hold"/>
                                        <p:tgtEl>
                                          <p:spTgt spid="164869">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164869">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16486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64869">
                                            <p:txEl>
                                              <p:pRg st="2" end="2"/>
                                            </p:txEl>
                                          </p:spTgt>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grpId="0" nodeType="withEffect">
                                  <p:stCondLst>
                                    <p:cond delay="0"/>
                                  </p:stCondLst>
                                  <p:childTnLst>
                                    <p:set>
                                      <p:cBhvr>
                                        <p:cTn id="26" dur="1" fill="hold">
                                          <p:stCondLst>
                                            <p:cond delay="0"/>
                                          </p:stCondLst>
                                        </p:cTn>
                                        <p:tgtEl>
                                          <p:spTgt spid="164869">
                                            <p:txEl>
                                              <p:pRg st="3" end="3"/>
                                            </p:txEl>
                                          </p:spTgt>
                                        </p:tgtEl>
                                        <p:attrNameLst>
                                          <p:attrName>style.visibility</p:attrName>
                                        </p:attrNameLst>
                                      </p:cBhvr>
                                      <p:to>
                                        <p:strVal val="visible"/>
                                      </p:to>
                                    </p:set>
                                    <p:anim calcmode="lin" valueType="num">
                                      <p:cBhvr>
                                        <p:cTn id="27" dur="1000" fill="hold"/>
                                        <p:tgtEl>
                                          <p:spTgt spid="164869">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164869">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164869">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164869">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grpId="0" nodeType="clickEffect">
                                  <p:stCondLst>
                                    <p:cond delay="0"/>
                                  </p:stCondLst>
                                  <p:childTnLst>
                                    <p:set>
                                      <p:cBhvr>
                                        <p:cTn id="34" dur="1" fill="hold">
                                          <p:stCondLst>
                                            <p:cond delay="0"/>
                                          </p:stCondLst>
                                        </p:cTn>
                                        <p:tgtEl>
                                          <p:spTgt spid="164869">
                                            <p:txEl>
                                              <p:pRg st="4" end="4"/>
                                            </p:txEl>
                                          </p:spTgt>
                                        </p:tgtEl>
                                        <p:attrNameLst>
                                          <p:attrName>style.visibility</p:attrName>
                                        </p:attrNameLst>
                                      </p:cBhvr>
                                      <p:to>
                                        <p:strVal val="visible"/>
                                      </p:to>
                                    </p:set>
                                    <p:anim calcmode="lin" valueType="num">
                                      <p:cBhvr>
                                        <p:cTn id="35" dur="1000" fill="hold"/>
                                        <p:tgtEl>
                                          <p:spTgt spid="164869">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164869">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164869">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64869">
                                            <p:txEl>
                                              <p:pRg st="4" end="4"/>
                                            </p:txEl>
                                          </p:spTgt>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64869">
                                            <p:txEl>
                                              <p:pRg st="5" end="5"/>
                                            </p:txEl>
                                          </p:spTgt>
                                        </p:tgtEl>
                                        <p:attrNameLst>
                                          <p:attrName>style.visibility</p:attrName>
                                        </p:attrNameLst>
                                      </p:cBhvr>
                                      <p:to>
                                        <p:strVal val="visible"/>
                                      </p:to>
                                    </p:set>
                                    <p:anim calcmode="lin" valueType="num">
                                      <p:cBhvr>
                                        <p:cTn id="41" dur="1000" fill="hold"/>
                                        <p:tgtEl>
                                          <p:spTgt spid="164869">
                                            <p:txEl>
                                              <p:pRg st="5" end="5"/>
                                            </p:txEl>
                                          </p:spTgt>
                                        </p:tgtEl>
                                        <p:attrNameLst>
                                          <p:attrName>ppt_w</p:attrName>
                                        </p:attrNameLst>
                                      </p:cBhvr>
                                      <p:tavLst>
                                        <p:tav tm="0">
                                          <p:val>
                                            <p:fltVal val="0"/>
                                          </p:val>
                                        </p:tav>
                                        <p:tav tm="100000">
                                          <p:val>
                                            <p:strVal val="#ppt_w"/>
                                          </p:val>
                                        </p:tav>
                                      </p:tavLst>
                                    </p:anim>
                                    <p:anim calcmode="lin" valueType="num">
                                      <p:cBhvr>
                                        <p:cTn id="42" dur="1000" fill="hold"/>
                                        <p:tgtEl>
                                          <p:spTgt spid="164869">
                                            <p:txEl>
                                              <p:pRg st="5" end="5"/>
                                            </p:txEl>
                                          </p:spTgt>
                                        </p:tgtEl>
                                        <p:attrNameLst>
                                          <p:attrName>ppt_h</p:attrName>
                                        </p:attrNameLst>
                                      </p:cBhvr>
                                      <p:tavLst>
                                        <p:tav tm="0">
                                          <p:val>
                                            <p:fltVal val="0"/>
                                          </p:val>
                                        </p:tav>
                                        <p:tav tm="100000">
                                          <p:val>
                                            <p:strVal val="#ppt_h"/>
                                          </p:val>
                                        </p:tav>
                                      </p:tavLst>
                                    </p:anim>
                                    <p:anim calcmode="lin" valueType="num">
                                      <p:cBhvr>
                                        <p:cTn id="43" dur="1000" fill="hold"/>
                                        <p:tgtEl>
                                          <p:spTgt spid="164869">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64869">
                                            <p:txEl>
                                              <p:pRg st="5" end="5"/>
                                            </p:txEl>
                                          </p:spTgt>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164869">
                                            <p:txEl>
                                              <p:pRg st="6" end="6"/>
                                            </p:txEl>
                                          </p:spTgt>
                                        </p:tgtEl>
                                        <p:attrNameLst>
                                          <p:attrName>style.visibility</p:attrName>
                                        </p:attrNameLst>
                                      </p:cBhvr>
                                      <p:to>
                                        <p:strVal val="visible"/>
                                      </p:to>
                                    </p:set>
                                    <p:anim calcmode="lin" valueType="num">
                                      <p:cBhvr>
                                        <p:cTn id="47" dur="1000" fill="hold"/>
                                        <p:tgtEl>
                                          <p:spTgt spid="164869">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164869">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164869">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64869">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164869">
                                            <p:txEl>
                                              <p:pRg st="7" end="7"/>
                                            </p:txEl>
                                          </p:spTgt>
                                        </p:tgtEl>
                                        <p:attrNameLst>
                                          <p:attrName>style.visibility</p:attrName>
                                        </p:attrNameLst>
                                      </p:cBhvr>
                                      <p:to>
                                        <p:strVal val="visible"/>
                                      </p:to>
                                    </p:set>
                                    <p:anim calcmode="lin" valueType="num">
                                      <p:cBhvr>
                                        <p:cTn id="55" dur="1000" fill="hold"/>
                                        <p:tgtEl>
                                          <p:spTgt spid="164869">
                                            <p:txEl>
                                              <p:pRg st="7" end="7"/>
                                            </p:txEl>
                                          </p:spTgt>
                                        </p:tgtEl>
                                        <p:attrNameLst>
                                          <p:attrName>ppt_w</p:attrName>
                                        </p:attrNameLst>
                                      </p:cBhvr>
                                      <p:tavLst>
                                        <p:tav tm="0">
                                          <p:val>
                                            <p:fltVal val="0"/>
                                          </p:val>
                                        </p:tav>
                                        <p:tav tm="100000">
                                          <p:val>
                                            <p:strVal val="#ppt_w"/>
                                          </p:val>
                                        </p:tav>
                                      </p:tavLst>
                                    </p:anim>
                                    <p:anim calcmode="lin" valueType="num">
                                      <p:cBhvr>
                                        <p:cTn id="56" dur="1000" fill="hold"/>
                                        <p:tgtEl>
                                          <p:spTgt spid="164869">
                                            <p:txEl>
                                              <p:pRg st="7" end="7"/>
                                            </p:txEl>
                                          </p:spTgt>
                                        </p:tgtEl>
                                        <p:attrNameLst>
                                          <p:attrName>ppt_h</p:attrName>
                                        </p:attrNameLst>
                                      </p:cBhvr>
                                      <p:tavLst>
                                        <p:tav tm="0">
                                          <p:val>
                                            <p:fltVal val="0"/>
                                          </p:val>
                                        </p:tav>
                                        <p:tav tm="100000">
                                          <p:val>
                                            <p:strVal val="#ppt_h"/>
                                          </p:val>
                                        </p:tav>
                                      </p:tavLst>
                                    </p:anim>
                                    <p:anim calcmode="lin" valueType="num">
                                      <p:cBhvr>
                                        <p:cTn id="57" dur="1000" fill="hold"/>
                                        <p:tgtEl>
                                          <p:spTgt spid="164869">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164869">
                                            <p:txEl>
                                              <p:pRg st="7" end="7"/>
                                            </p:txEl>
                                          </p:spTgt>
                                        </p:tgtEl>
                                        <p:attrNameLst>
                                          <p:attrName>ppt_y</p:attrName>
                                        </p:attrNameLst>
                                      </p:cBhvr>
                                      <p:tavLst>
                                        <p:tav tm="0" fmla="#ppt_y+(sin(-2*pi*(1-$))*-#ppt_x+cos(-2*pi*(1-$))*(1-#ppt_y))*(1-$)">
                                          <p:val>
                                            <p:fltVal val="0"/>
                                          </p:val>
                                        </p:tav>
                                        <p:tav tm="100000">
                                          <p:val>
                                            <p:fltVal val="1"/>
                                          </p:val>
                                        </p:tav>
                                      </p:tavLst>
                                    </p:anim>
                                  </p:childTnLst>
                                </p:cTn>
                              </p:par>
                              <p:par>
                                <p:cTn id="59" presetID="15" presetClass="entr" presetSubtype="0" fill="hold" grpId="0" nodeType="withEffect">
                                  <p:stCondLst>
                                    <p:cond delay="0"/>
                                  </p:stCondLst>
                                  <p:childTnLst>
                                    <p:set>
                                      <p:cBhvr>
                                        <p:cTn id="60" dur="1" fill="hold">
                                          <p:stCondLst>
                                            <p:cond delay="0"/>
                                          </p:stCondLst>
                                        </p:cTn>
                                        <p:tgtEl>
                                          <p:spTgt spid="164869">
                                            <p:txEl>
                                              <p:pRg st="8" end="8"/>
                                            </p:txEl>
                                          </p:spTgt>
                                        </p:tgtEl>
                                        <p:attrNameLst>
                                          <p:attrName>style.visibility</p:attrName>
                                        </p:attrNameLst>
                                      </p:cBhvr>
                                      <p:to>
                                        <p:strVal val="visible"/>
                                      </p:to>
                                    </p:set>
                                    <p:anim calcmode="lin" valueType="num">
                                      <p:cBhvr>
                                        <p:cTn id="61" dur="1000" fill="hold"/>
                                        <p:tgtEl>
                                          <p:spTgt spid="164869">
                                            <p:txEl>
                                              <p:pRg st="8" end="8"/>
                                            </p:txEl>
                                          </p:spTgt>
                                        </p:tgtEl>
                                        <p:attrNameLst>
                                          <p:attrName>ppt_w</p:attrName>
                                        </p:attrNameLst>
                                      </p:cBhvr>
                                      <p:tavLst>
                                        <p:tav tm="0">
                                          <p:val>
                                            <p:fltVal val="0"/>
                                          </p:val>
                                        </p:tav>
                                        <p:tav tm="100000">
                                          <p:val>
                                            <p:strVal val="#ppt_w"/>
                                          </p:val>
                                        </p:tav>
                                      </p:tavLst>
                                    </p:anim>
                                    <p:anim calcmode="lin" valueType="num">
                                      <p:cBhvr>
                                        <p:cTn id="62" dur="1000" fill="hold"/>
                                        <p:tgtEl>
                                          <p:spTgt spid="164869">
                                            <p:txEl>
                                              <p:pRg st="8" end="8"/>
                                            </p:txEl>
                                          </p:spTgt>
                                        </p:tgtEl>
                                        <p:attrNameLst>
                                          <p:attrName>ppt_h</p:attrName>
                                        </p:attrNameLst>
                                      </p:cBhvr>
                                      <p:tavLst>
                                        <p:tav tm="0">
                                          <p:val>
                                            <p:fltVal val="0"/>
                                          </p:val>
                                        </p:tav>
                                        <p:tav tm="100000">
                                          <p:val>
                                            <p:strVal val="#ppt_h"/>
                                          </p:val>
                                        </p:tav>
                                      </p:tavLst>
                                    </p:anim>
                                    <p:anim calcmode="lin" valueType="num">
                                      <p:cBhvr>
                                        <p:cTn id="63" dur="1000" fill="hold"/>
                                        <p:tgtEl>
                                          <p:spTgt spid="164869">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164869">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9"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4"/>
          <p:cNvSpPr>
            <a:spLocks noGrp="1"/>
          </p:cNvSpPr>
          <p:nvPr>
            <p:ph type="ftr" sz="quarter" idx="11"/>
          </p:nvPr>
        </p:nvSpPr>
        <p:spPr/>
        <p:txBody>
          <a:bodyPr/>
          <a:lstStyle/>
          <a:p>
            <a:r>
              <a:rPr lang="hu-HU"/>
              <a:t>©Fülöp AK 2010</a:t>
            </a:r>
          </a:p>
        </p:txBody>
      </p:sp>
      <p:sp>
        <p:nvSpPr>
          <p:cNvPr id="5" name="Dia számának helye 5"/>
          <p:cNvSpPr>
            <a:spLocks noGrp="1"/>
          </p:cNvSpPr>
          <p:nvPr>
            <p:ph type="sldNum" sz="quarter" idx="12"/>
          </p:nvPr>
        </p:nvSpPr>
        <p:spPr/>
        <p:txBody>
          <a:bodyPr/>
          <a:lstStyle/>
          <a:p>
            <a:fld id="{92D39531-D383-4D25-A458-61B7450E3E49}" type="slidenum">
              <a:rPr lang="hu-HU"/>
              <a:pPr/>
              <a:t>38</a:t>
            </a:fld>
            <a:endParaRPr lang="hu-HU"/>
          </a:p>
        </p:txBody>
      </p:sp>
      <p:sp>
        <p:nvSpPr>
          <p:cNvPr id="155650" name="Rectangle 2"/>
          <p:cNvSpPr>
            <a:spLocks noGrp="1" noChangeArrowheads="1"/>
          </p:cNvSpPr>
          <p:nvPr>
            <p:ph type="title"/>
          </p:nvPr>
        </p:nvSpPr>
        <p:spPr>
          <a:xfrm>
            <a:off x="685800" y="450850"/>
            <a:ext cx="7772400" cy="1143000"/>
          </a:xfrm>
        </p:spPr>
        <p:txBody>
          <a:bodyPr/>
          <a:lstStyle/>
          <a:p>
            <a:r>
              <a:rPr lang="hu-HU" sz="4000">
                <a:latin typeface="Verdana" pitchFamily="34" charset="0"/>
              </a:rPr>
              <a:t>Az APP-k mérése</a:t>
            </a:r>
          </a:p>
        </p:txBody>
      </p:sp>
      <p:sp>
        <p:nvSpPr>
          <p:cNvPr id="155651" name="Rectangle 3"/>
          <p:cNvSpPr>
            <a:spLocks noGrp="1" noChangeArrowheads="1"/>
          </p:cNvSpPr>
          <p:nvPr>
            <p:ph type="body" idx="1"/>
          </p:nvPr>
        </p:nvSpPr>
        <p:spPr>
          <a:xfrm>
            <a:off x="685800" y="1441450"/>
            <a:ext cx="7772400" cy="4114800"/>
          </a:xfrm>
        </p:spPr>
        <p:txBody>
          <a:bodyPr/>
          <a:lstStyle/>
          <a:p>
            <a:pPr>
              <a:lnSpc>
                <a:spcPct val="80000"/>
              </a:lnSpc>
            </a:pPr>
            <a:r>
              <a:rPr lang="hu-HU" sz="2400">
                <a:latin typeface="Verdana" pitchFamily="34" charset="0"/>
              </a:rPr>
              <a:t>Módszerek</a:t>
            </a:r>
          </a:p>
          <a:p>
            <a:pPr lvl="1">
              <a:lnSpc>
                <a:spcPct val="80000"/>
              </a:lnSpc>
            </a:pPr>
            <a:r>
              <a:rPr lang="hu-HU" sz="2000">
                <a:latin typeface="Verdana" pitchFamily="34" charset="0"/>
              </a:rPr>
              <a:t>Vérsüllyedés (~ fibrinogén koncentráció)</a:t>
            </a:r>
          </a:p>
          <a:p>
            <a:pPr lvl="1">
              <a:lnSpc>
                <a:spcPct val="80000"/>
              </a:lnSpc>
            </a:pPr>
            <a:r>
              <a:rPr lang="hu-HU" sz="2000">
                <a:latin typeface="Verdana" pitchFamily="34" charset="0"/>
              </a:rPr>
              <a:t>Serum protein elektroforézis</a:t>
            </a:r>
          </a:p>
          <a:p>
            <a:pPr lvl="1">
              <a:lnSpc>
                <a:spcPct val="80000"/>
              </a:lnSpc>
            </a:pPr>
            <a:r>
              <a:rPr lang="hu-HU" sz="2000">
                <a:latin typeface="Verdana" pitchFamily="34" charset="0"/>
              </a:rPr>
              <a:t>CRP, SAA ELISA</a:t>
            </a:r>
          </a:p>
          <a:p>
            <a:pPr>
              <a:lnSpc>
                <a:spcPct val="80000"/>
              </a:lnSpc>
            </a:pPr>
            <a:r>
              <a:rPr lang="hu-HU" sz="2400">
                <a:latin typeface="Verdana" pitchFamily="34" charset="0"/>
              </a:rPr>
              <a:t>Jelentőség</a:t>
            </a:r>
          </a:p>
          <a:p>
            <a:pPr lvl="1">
              <a:lnSpc>
                <a:spcPct val="80000"/>
              </a:lnSpc>
            </a:pPr>
            <a:r>
              <a:rPr lang="hu-HU" sz="2000">
                <a:latin typeface="Verdana" pitchFamily="34" charset="0"/>
              </a:rPr>
              <a:t>Fertőzés kimutatása</a:t>
            </a:r>
          </a:p>
          <a:p>
            <a:pPr lvl="1">
              <a:lnSpc>
                <a:spcPct val="80000"/>
              </a:lnSpc>
            </a:pPr>
            <a:r>
              <a:rPr lang="hu-HU" sz="2000">
                <a:latin typeface="Verdana" pitchFamily="34" charset="0"/>
              </a:rPr>
              <a:t>Autoimmunitás</a:t>
            </a:r>
          </a:p>
          <a:p>
            <a:pPr lvl="1">
              <a:lnSpc>
                <a:spcPct val="80000"/>
              </a:lnSpc>
            </a:pPr>
            <a:r>
              <a:rPr lang="hu-HU" sz="2000">
                <a:latin typeface="Verdana" pitchFamily="34" charset="0"/>
              </a:rPr>
              <a:t>Terápia követése</a:t>
            </a:r>
          </a:p>
          <a:p>
            <a:pPr lvl="1">
              <a:lnSpc>
                <a:spcPct val="80000"/>
              </a:lnSpc>
            </a:pPr>
            <a:r>
              <a:rPr lang="hu-HU" sz="2000">
                <a:latin typeface="Verdana" pitchFamily="34" charset="0"/>
              </a:rPr>
              <a:t>Hemolitikus anemia (haptoglobin)</a:t>
            </a:r>
          </a:p>
          <a:p>
            <a:pPr>
              <a:lnSpc>
                <a:spcPct val="80000"/>
              </a:lnSpc>
            </a:pPr>
            <a:r>
              <a:rPr lang="hu-HU" sz="2400">
                <a:latin typeface="Verdana" pitchFamily="34" charset="0"/>
              </a:rPr>
              <a:t>Használhatóság</a:t>
            </a:r>
          </a:p>
          <a:p>
            <a:pPr lvl="1">
              <a:lnSpc>
                <a:spcPct val="80000"/>
              </a:lnSpc>
            </a:pPr>
            <a:r>
              <a:rPr lang="hu-HU" sz="2000">
                <a:latin typeface="Verdana" pitchFamily="34" charset="0"/>
              </a:rPr>
              <a:t>A gyulladásos citokinek gyorsabban változnak.</a:t>
            </a:r>
          </a:p>
          <a:p>
            <a:pPr lvl="1">
              <a:lnSpc>
                <a:spcPct val="80000"/>
              </a:lnSpc>
            </a:pPr>
            <a:r>
              <a:rPr lang="hu-HU" sz="2000">
                <a:latin typeface="Verdana" pitchFamily="34" charset="0"/>
              </a:rPr>
              <a:t>A APP-k az általános állapotot jobban tükrözik.</a:t>
            </a:r>
          </a:p>
          <a:p>
            <a:pPr lvl="1">
              <a:lnSpc>
                <a:spcPct val="80000"/>
              </a:lnSpc>
            </a:pPr>
            <a:endParaRPr lang="hu-HU" sz="2000">
              <a:latin typeface="Verdana" pitchFamily="34" charset="0"/>
            </a:endParaRPr>
          </a:p>
          <a:p>
            <a:pPr lvl="1">
              <a:lnSpc>
                <a:spcPct val="80000"/>
              </a:lnSpc>
            </a:pPr>
            <a:endParaRPr lang="hu-HU" sz="2000">
              <a:latin typeface="Verdana" pitchFamily="34" charset="0"/>
            </a:endParaRPr>
          </a:p>
          <a:p>
            <a:pPr lvl="1">
              <a:lnSpc>
                <a:spcPct val="80000"/>
              </a:lnSpc>
            </a:pPr>
            <a:endParaRPr lang="hu-HU" sz="200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5651">
                                            <p:txEl>
                                              <p:pRg st="0" end="0"/>
                                            </p:txEl>
                                          </p:spTgt>
                                        </p:tgtEl>
                                        <p:attrNameLst>
                                          <p:attrName>style.visibility</p:attrName>
                                        </p:attrNameLst>
                                      </p:cBhvr>
                                      <p:to>
                                        <p:strVal val="visible"/>
                                      </p:to>
                                    </p:set>
                                    <p:anim calcmode="lin" valueType="num">
                                      <p:cBhvr additive="base">
                                        <p:cTn id="7" dur="500" fill="hold"/>
                                        <p:tgtEl>
                                          <p:spTgt spid="155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565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5651">
                                            <p:txEl>
                                              <p:pRg st="1" end="1"/>
                                            </p:txEl>
                                          </p:spTgt>
                                        </p:tgtEl>
                                        <p:attrNameLst>
                                          <p:attrName>style.visibility</p:attrName>
                                        </p:attrNameLst>
                                      </p:cBhvr>
                                      <p:to>
                                        <p:strVal val="visible"/>
                                      </p:to>
                                    </p:set>
                                    <p:anim calcmode="lin" valueType="num">
                                      <p:cBhvr additive="base">
                                        <p:cTn id="11" dur="500" fill="hold"/>
                                        <p:tgtEl>
                                          <p:spTgt spid="15565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5565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55651">
                                            <p:txEl>
                                              <p:pRg st="2" end="2"/>
                                            </p:txEl>
                                          </p:spTgt>
                                        </p:tgtEl>
                                        <p:attrNameLst>
                                          <p:attrName>style.visibility</p:attrName>
                                        </p:attrNameLst>
                                      </p:cBhvr>
                                      <p:to>
                                        <p:strVal val="visible"/>
                                      </p:to>
                                    </p:set>
                                    <p:anim calcmode="lin" valueType="num">
                                      <p:cBhvr additive="base">
                                        <p:cTn id="15" dur="500" fill="hold"/>
                                        <p:tgtEl>
                                          <p:spTgt spid="15565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55651">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55651">
                                            <p:txEl>
                                              <p:pRg st="3" end="3"/>
                                            </p:txEl>
                                          </p:spTgt>
                                        </p:tgtEl>
                                        <p:attrNameLst>
                                          <p:attrName>style.visibility</p:attrName>
                                        </p:attrNameLst>
                                      </p:cBhvr>
                                      <p:to>
                                        <p:strVal val="visible"/>
                                      </p:to>
                                    </p:set>
                                    <p:anim calcmode="lin" valueType="num">
                                      <p:cBhvr additive="base">
                                        <p:cTn id="19" dur="500" fill="hold"/>
                                        <p:tgtEl>
                                          <p:spTgt spid="15565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56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5651">
                                            <p:txEl>
                                              <p:pRg st="4" end="4"/>
                                            </p:txEl>
                                          </p:spTgt>
                                        </p:tgtEl>
                                        <p:attrNameLst>
                                          <p:attrName>style.visibility</p:attrName>
                                        </p:attrNameLst>
                                      </p:cBhvr>
                                      <p:to>
                                        <p:strVal val="visible"/>
                                      </p:to>
                                    </p:set>
                                    <p:anim calcmode="lin" valueType="num">
                                      <p:cBhvr additive="base">
                                        <p:cTn id="25" dur="500" fill="hold"/>
                                        <p:tgtEl>
                                          <p:spTgt spid="15565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5651">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55651">
                                            <p:txEl>
                                              <p:pRg st="5" end="5"/>
                                            </p:txEl>
                                          </p:spTgt>
                                        </p:tgtEl>
                                        <p:attrNameLst>
                                          <p:attrName>style.visibility</p:attrName>
                                        </p:attrNameLst>
                                      </p:cBhvr>
                                      <p:to>
                                        <p:strVal val="visible"/>
                                      </p:to>
                                    </p:set>
                                    <p:anim calcmode="lin" valueType="num">
                                      <p:cBhvr additive="base">
                                        <p:cTn id="29" dur="500" fill="hold"/>
                                        <p:tgtEl>
                                          <p:spTgt spid="155651">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55651">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55651">
                                            <p:txEl>
                                              <p:pRg st="6" end="6"/>
                                            </p:txEl>
                                          </p:spTgt>
                                        </p:tgtEl>
                                        <p:attrNameLst>
                                          <p:attrName>style.visibility</p:attrName>
                                        </p:attrNameLst>
                                      </p:cBhvr>
                                      <p:to>
                                        <p:strVal val="visible"/>
                                      </p:to>
                                    </p:set>
                                    <p:anim calcmode="lin" valueType="num">
                                      <p:cBhvr additive="base">
                                        <p:cTn id="33" dur="500" fill="hold"/>
                                        <p:tgtEl>
                                          <p:spTgt spid="155651">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55651">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55651">
                                            <p:txEl>
                                              <p:pRg st="7" end="7"/>
                                            </p:txEl>
                                          </p:spTgt>
                                        </p:tgtEl>
                                        <p:attrNameLst>
                                          <p:attrName>style.visibility</p:attrName>
                                        </p:attrNameLst>
                                      </p:cBhvr>
                                      <p:to>
                                        <p:strVal val="visible"/>
                                      </p:to>
                                    </p:set>
                                    <p:anim calcmode="lin" valueType="num">
                                      <p:cBhvr additive="base">
                                        <p:cTn id="37" dur="500" fill="hold"/>
                                        <p:tgtEl>
                                          <p:spTgt spid="155651">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55651">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55651">
                                            <p:txEl>
                                              <p:pRg st="8" end="8"/>
                                            </p:txEl>
                                          </p:spTgt>
                                        </p:tgtEl>
                                        <p:attrNameLst>
                                          <p:attrName>style.visibility</p:attrName>
                                        </p:attrNameLst>
                                      </p:cBhvr>
                                      <p:to>
                                        <p:strVal val="visible"/>
                                      </p:to>
                                    </p:set>
                                    <p:anim calcmode="lin" valueType="num">
                                      <p:cBhvr additive="base">
                                        <p:cTn id="41" dur="500" fill="hold"/>
                                        <p:tgtEl>
                                          <p:spTgt spid="155651">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5565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55651">
                                            <p:txEl>
                                              <p:pRg st="9" end="9"/>
                                            </p:txEl>
                                          </p:spTgt>
                                        </p:tgtEl>
                                        <p:attrNameLst>
                                          <p:attrName>style.visibility</p:attrName>
                                        </p:attrNameLst>
                                      </p:cBhvr>
                                      <p:to>
                                        <p:strVal val="visible"/>
                                      </p:to>
                                    </p:set>
                                    <p:anim calcmode="lin" valueType="num">
                                      <p:cBhvr additive="base">
                                        <p:cTn id="47" dur="500" fill="hold"/>
                                        <p:tgtEl>
                                          <p:spTgt spid="155651">
                                            <p:txEl>
                                              <p:pRg st="9" end="9"/>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55651">
                                            <p:txEl>
                                              <p:pRg st="9" end="9"/>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55651">
                                            <p:txEl>
                                              <p:pRg st="10" end="10"/>
                                            </p:txEl>
                                          </p:spTgt>
                                        </p:tgtEl>
                                        <p:attrNameLst>
                                          <p:attrName>style.visibility</p:attrName>
                                        </p:attrNameLst>
                                      </p:cBhvr>
                                      <p:to>
                                        <p:strVal val="visible"/>
                                      </p:to>
                                    </p:set>
                                    <p:anim calcmode="lin" valueType="num">
                                      <p:cBhvr additive="base">
                                        <p:cTn id="51" dur="500" fill="hold"/>
                                        <p:tgtEl>
                                          <p:spTgt spid="155651">
                                            <p:txEl>
                                              <p:pRg st="10" end="1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55651">
                                            <p:txEl>
                                              <p:pRg st="10" end="10"/>
                                            </p:txEl>
                                          </p:spTgt>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55651">
                                            <p:txEl>
                                              <p:pRg st="11" end="11"/>
                                            </p:txEl>
                                          </p:spTgt>
                                        </p:tgtEl>
                                        <p:attrNameLst>
                                          <p:attrName>style.visibility</p:attrName>
                                        </p:attrNameLst>
                                      </p:cBhvr>
                                      <p:to>
                                        <p:strVal val="visible"/>
                                      </p:to>
                                    </p:set>
                                    <p:anim calcmode="lin" valueType="num">
                                      <p:cBhvr additive="base">
                                        <p:cTn id="55" dur="500" fill="hold"/>
                                        <p:tgtEl>
                                          <p:spTgt spid="155651">
                                            <p:txEl>
                                              <p:pRg st="11" end="1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55651">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Élőláb helye 3"/>
          <p:cNvSpPr>
            <a:spLocks noGrp="1"/>
          </p:cNvSpPr>
          <p:nvPr>
            <p:ph type="ftr" sz="quarter" idx="11"/>
          </p:nvPr>
        </p:nvSpPr>
        <p:spPr/>
        <p:txBody>
          <a:bodyPr/>
          <a:lstStyle/>
          <a:p>
            <a:r>
              <a:rPr lang="hu-HU"/>
              <a:t>©Fülöp AK 2010</a:t>
            </a:r>
          </a:p>
        </p:txBody>
      </p:sp>
      <p:sp>
        <p:nvSpPr>
          <p:cNvPr id="7" name="Dia számának helye 4"/>
          <p:cNvSpPr>
            <a:spLocks noGrp="1"/>
          </p:cNvSpPr>
          <p:nvPr>
            <p:ph type="sldNum" sz="quarter" idx="12"/>
          </p:nvPr>
        </p:nvSpPr>
        <p:spPr/>
        <p:txBody>
          <a:bodyPr/>
          <a:lstStyle/>
          <a:p>
            <a:fld id="{A83BBDEE-35C8-43E4-877F-393EC3DF7925}" type="slidenum">
              <a:rPr lang="hu-HU"/>
              <a:pPr/>
              <a:t>39</a:t>
            </a:fld>
            <a:endParaRPr lang="hu-HU"/>
          </a:p>
        </p:txBody>
      </p:sp>
      <p:sp>
        <p:nvSpPr>
          <p:cNvPr id="159749" name="Rectangle 5"/>
          <p:cNvSpPr>
            <a:spLocks noChangeArrowheads="1"/>
          </p:cNvSpPr>
          <p:nvPr/>
        </p:nvSpPr>
        <p:spPr bwMode="auto">
          <a:xfrm>
            <a:off x="349250" y="2214563"/>
            <a:ext cx="7772400" cy="41148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en-US" sz="2800" b="0">
                <a:latin typeface="Verdana" pitchFamily="34" charset="0"/>
              </a:rPr>
              <a:t>AAT</a:t>
            </a:r>
            <a:r>
              <a:rPr lang="hu-HU" sz="2800" b="0">
                <a:latin typeface="Verdana" pitchFamily="34" charset="0"/>
              </a:rPr>
              <a:t>, ACT (</a:t>
            </a:r>
            <a:r>
              <a:rPr lang="hu-HU" sz="2800" b="0">
                <a:latin typeface="Verdana" pitchFamily="34" charset="0"/>
                <a:sym typeface="Symbol" pitchFamily="18" charset="2"/>
              </a:rPr>
              <a:t>1-antikimotripszin)</a:t>
            </a:r>
          </a:p>
          <a:p>
            <a:pPr marL="742950" lvl="1" indent="-285750">
              <a:lnSpc>
                <a:spcPct val="90000"/>
              </a:lnSpc>
              <a:spcBef>
                <a:spcPct val="20000"/>
              </a:spcBef>
              <a:buFontTx/>
              <a:buChar char="–"/>
            </a:pPr>
            <a:r>
              <a:rPr lang="hu-HU" sz="2400" b="0">
                <a:latin typeface="Verdana" pitchFamily="34" charset="0"/>
              </a:rPr>
              <a:t>fiatalkori máj</a:t>
            </a:r>
            <a:r>
              <a:rPr lang="en-US" sz="2400" b="0">
                <a:latin typeface="Verdana" pitchFamily="34" charset="0"/>
              </a:rPr>
              <a:t>cirrhosis, bronchitis </a:t>
            </a:r>
            <a:r>
              <a:rPr lang="hu-HU" sz="2400" b="0">
                <a:latin typeface="Verdana" pitchFamily="34" charset="0"/>
              </a:rPr>
              <a:t>és emphysema (dohányzás)</a:t>
            </a:r>
            <a:endParaRPr lang="en-US" sz="2400" b="0">
              <a:latin typeface="Verdana" pitchFamily="34" charset="0"/>
            </a:endParaRPr>
          </a:p>
          <a:p>
            <a:pPr marL="342900" indent="-342900">
              <a:lnSpc>
                <a:spcPct val="90000"/>
              </a:lnSpc>
              <a:spcBef>
                <a:spcPct val="20000"/>
              </a:spcBef>
              <a:buFontTx/>
              <a:buChar char="•"/>
            </a:pPr>
            <a:r>
              <a:rPr lang="en-US" sz="2800" b="0">
                <a:latin typeface="Verdana" pitchFamily="34" charset="0"/>
              </a:rPr>
              <a:t>Ceruloplasmin</a:t>
            </a:r>
          </a:p>
          <a:p>
            <a:pPr marL="742950" lvl="1" indent="-285750">
              <a:lnSpc>
                <a:spcPct val="90000"/>
              </a:lnSpc>
              <a:spcBef>
                <a:spcPct val="20000"/>
              </a:spcBef>
              <a:buFontTx/>
              <a:buChar char="–"/>
            </a:pPr>
            <a:r>
              <a:rPr lang="hu-HU" sz="2400" b="0">
                <a:latin typeface="Verdana" pitchFamily="34" charset="0"/>
              </a:rPr>
              <a:t>Vaslerakódás </a:t>
            </a:r>
            <a:br>
              <a:rPr lang="hu-HU" sz="2400" b="0">
                <a:latin typeface="Verdana" pitchFamily="34" charset="0"/>
              </a:rPr>
            </a:br>
            <a:r>
              <a:rPr lang="hu-HU" sz="2400" b="0">
                <a:latin typeface="Verdana" pitchFamily="34" charset="0"/>
              </a:rPr>
              <a:t>szövetekben</a:t>
            </a:r>
          </a:p>
        </p:txBody>
      </p:sp>
      <p:pic>
        <p:nvPicPr>
          <p:cNvPr id="159750" name="Picture 6" descr="Liver-AntitrypsinBodies">
            <a:hlinkClick r:id="rId2"/>
          </p:cNvPr>
          <p:cNvPicPr>
            <a:picLocks noChangeAspect="1" noChangeArrowheads="1"/>
          </p:cNvPicPr>
          <p:nvPr/>
        </p:nvPicPr>
        <p:blipFill>
          <a:blip r:embed="rId3" cstate="print">
            <a:lum bright="30000" contrast="16000"/>
          </a:blip>
          <a:srcRect/>
          <a:stretch>
            <a:fillRect/>
          </a:stretch>
        </p:blipFill>
        <p:spPr bwMode="auto">
          <a:xfrm>
            <a:off x="4572000" y="3573463"/>
            <a:ext cx="4572000" cy="3100387"/>
          </a:xfrm>
          <a:prstGeom prst="rect">
            <a:avLst/>
          </a:prstGeom>
          <a:noFill/>
        </p:spPr>
      </p:pic>
      <p:sp>
        <p:nvSpPr>
          <p:cNvPr id="159751" name="Rectangle 7"/>
          <p:cNvSpPr>
            <a:spLocks noGrp="1" noChangeArrowheads="1"/>
          </p:cNvSpPr>
          <p:nvPr>
            <p:ph type="title"/>
          </p:nvPr>
        </p:nvSpPr>
        <p:spPr/>
        <p:txBody>
          <a:bodyPr/>
          <a:lstStyle/>
          <a:p>
            <a:r>
              <a:rPr lang="hu-HU" sz="3200">
                <a:latin typeface="Verdana" pitchFamily="34" charset="0"/>
              </a:rPr>
              <a:t>Az APP-k örökletes deficienciái betegségeket okozhatnak</a:t>
            </a:r>
          </a:p>
        </p:txBody>
      </p:sp>
      <p:sp>
        <p:nvSpPr>
          <p:cNvPr id="159752" name="AutoShape 8"/>
          <p:cNvSpPr>
            <a:spLocks noChangeArrowheads="1"/>
          </p:cNvSpPr>
          <p:nvPr/>
        </p:nvSpPr>
        <p:spPr bwMode="auto">
          <a:xfrm>
            <a:off x="763588" y="5929313"/>
            <a:ext cx="3824287" cy="928687"/>
          </a:xfrm>
          <a:prstGeom prst="rightArrow">
            <a:avLst>
              <a:gd name="adj1" fmla="val 50000"/>
              <a:gd name="adj2" fmla="val 102949"/>
            </a:avLst>
          </a:prstGeom>
          <a:solidFill>
            <a:schemeClr val="tx1"/>
          </a:solidFill>
          <a:ln w="9525">
            <a:solidFill>
              <a:schemeClr val="hlink"/>
            </a:solidFill>
            <a:miter lim="800000"/>
            <a:headEnd/>
            <a:tailEnd/>
          </a:ln>
          <a:effectLst/>
        </p:spPr>
        <p:txBody>
          <a:bodyPr wrap="none" lIns="92075" tIns="46038" rIns="92075" bIns="46038" anchor="ctr"/>
          <a:lstStyle/>
          <a:p>
            <a:pPr algn="ctr"/>
            <a:r>
              <a:rPr lang="hu-HU">
                <a:solidFill>
                  <a:schemeClr val="bg2"/>
                </a:solidFill>
              </a:rPr>
              <a:t>AAT lerakódás hepatocitákban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Élőláb helye 2"/>
          <p:cNvSpPr>
            <a:spLocks noGrp="1"/>
          </p:cNvSpPr>
          <p:nvPr>
            <p:ph type="ftr" sz="quarter" idx="11"/>
          </p:nvPr>
        </p:nvSpPr>
        <p:spPr/>
        <p:txBody>
          <a:bodyPr/>
          <a:lstStyle/>
          <a:p>
            <a:r>
              <a:rPr lang="hu-HU"/>
              <a:t>©Fülöp AK 2010</a:t>
            </a:r>
          </a:p>
        </p:txBody>
      </p:sp>
      <p:sp>
        <p:nvSpPr>
          <p:cNvPr id="34" name="Dia számának helye 3"/>
          <p:cNvSpPr>
            <a:spLocks noGrp="1"/>
          </p:cNvSpPr>
          <p:nvPr>
            <p:ph type="sldNum" sz="quarter" idx="12"/>
          </p:nvPr>
        </p:nvSpPr>
        <p:spPr/>
        <p:txBody>
          <a:bodyPr/>
          <a:lstStyle/>
          <a:p>
            <a:fld id="{1D7DA415-59E5-4F4F-9FA0-0EAFFB87F2E6}" type="slidenum">
              <a:rPr lang="hu-HU"/>
              <a:pPr/>
              <a:t>4</a:t>
            </a:fld>
            <a:endParaRPr lang="hu-HU"/>
          </a:p>
        </p:txBody>
      </p:sp>
      <p:sp>
        <p:nvSpPr>
          <p:cNvPr id="123930" name="Rectangle 26"/>
          <p:cNvSpPr>
            <a:spLocks noChangeArrowheads="1"/>
          </p:cNvSpPr>
          <p:nvPr/>
        </p:nvSpPr>
        <p:spPr bwMode="auto">
          <a:xfrm>
            <a:off x="685800" y="209550"/>
            <a:ext cx="7772400" cy="1143000"/>
          </a:xfrm>
          <a:prstGeom prst="rect">
            <a:avLst/>
          </a:prstGeom>
          <a:noFill/>
          <a:ln w="9525">
            <a:noFill/>
            <a:miter lim="800000"/>
            <a:headEnd/>
            <a:tailEnd/>
          </a:ln>
          <a:effectLst/>
        </p:spPr>
        <p:txBody>
          <a:bodyPr anchor="ctr"/>
          <a:lstStyle/>
          <a:p>
            <a:pPr algn="ctr"/>
            <a:r>
              <a:rPr lang="hu-HU" sz="4000" b="0">
                <a:solidFill>
                  <a:schemeClr val="tx2"/>
                </a:solidFill>
                <a:latin typeface="Comic Sans MS" pitchFamily="66" charset="0"/>
                <a:cs typeface="Times New Roman" pitchFamily="18" charset="0"/>
              </a:rPr>
              <a:t>Ini</a:t>
            </a:r>
            <a:r>
              <a:rPr lang="hu-HU" sz="4000" b="0">
                <a:solidFill>
                  <a:schemeClr val="tx2"/>
                </a:solidFill>
                <a:latin typeface="Comic Sans MS" pitchFamily="66" charset="0"/>
              </a:rPr>
              <a:t>ciáció </a:t>
            </a:r>
            <a:r>
              <a:rPr lang="hu-HU" sz="3600" b="0">
                <a:solidFill>
                  <a:schemeClr val="tx2"/>
                </a:solidFill>
                <a:latin typeface="Comic Sans MS" pitchFamily="66" charset="0"/>
                <a:cs typeface="Times New Roman" pitchFamily="18" charset="0"/>
              </a:rPr>
              <a:t> </a:t>
            </a:r>
            <a:r>
              <a:rPr lang="hu-HU" sz="3200" b="0">
                <a:solidFill>
                  <a:schemeClr val="tx2"/>
                </a:solidFill>
                <a:latin typeface="Comic Sans MS" pitchFamily="66" charset="0"/>
              </a:rPr>
              <a:t>(0-6 h*)</a:t>
            </a:r>
            <a:r>
              <a:rPr lang="hu-HU" sz="1200" b="0"/>
              <a:t> </a:t>
            </a:r>
          </a:p>
        </p:txBody>
      </p:sp>
      <p:grpSp>
        <p:nvGrpSpPr>
          <p:cNvPr id="123931" name="Group 27"/>
          <p:cNvGrpSpPr>
            <a:grpSpLocks/>
          </p:cNvGrpSpPr>
          <p:nvPr/>
        </p:nvGrpSpPr>
        <p:grpSpPr bwMode="auto">
          <a:xfrm>
            <a:off x="4210050" y="1328738"/>
            <a:ext cx="4575175" cy="2425700"/>
            <a:chOff x="2652" y="1089"/>
            <a:chExt cx="2882" cy="1528"/>
          </a:xfrm>
        </p:grpSpPr>
        <p:cxnSp>
          <p:nvCxnSpPr>
            <p:cNvPr id="123932" name="AutoShape 28"/>
            <p:cNvCxnSpPr>
              <a:cxnSpLocks noChangeShapeType="1"/>
              <a:stCxn id="123933" idx="1"/>
              <a:endCxn id="123943" idx="3"/>
            </p:cNvCxnSpPr>
            <p:nvPr/>
          </p:nvCxnSpPr>
          <p:spPr bwMode="auto">
            <a:xfrm flipH="1">
              <a:off x="2652" y="1383"/>
              <a:ext cx="1967" cy="1234"/>
            </a:xfrm>
            <a:prstGeom prst="straightConnector1">
              <a:avLst/>
            </a:prstGeom>
            <a:noFill/>
            <a:ln w="9525">
              <a:solidFill>
                <a:schemeClr val="tx1"/>
              </a:solidFill>
              <a:round/>
              <a:headEnd/>
              <a:tailEnd type="triangle" w="med" len="med"/>
            </a:ln>
            <a:effectLst/>
          </p:spPr>
        </p:cxnSp>
        <p:sp>
          <p:nvSpPr>
            <p:cNvPr id="123933" name="AutoShape 29"/>
            <p:cNvSpPr>
              <a:spLocks noChangeArrowheads="1"/>
            </p:cNvSpPr>
            <p:nvPr/>
          </p:nvSpPr>
          <p:spPr bwMode="auto">
            <a:xfrm>
              <a:off x="4619" y="1089"/>
              <a:ext cx="915" cy="768"/>
            </a:xfrm>
            <a:prstGeom prst="pentagon">
              <a:avLst/>
            </a:prstGeom>
            <a:solidFill>
              <a:schemeClr val="accent1"/>
            </a:solidFill>
            <a:ln w="12700">
              <a:solidFill>
                <a:schemeClr val="tx1"/>
              </a:solidFill>
              <a:miter lim="800000"/>
              <a:headEnd type="none" w="sm" len="sm"/>
              <a:tailEnd type="none" w="sm" len="sm"/>
            </a:ln>
            <a:effectLst/>
          </p:spPr>
          <p:txBody>
            <a:bodyPr wrap="none" anchor="ctr"/>
            <a:lstStyle/>
            <a:p>
              <a:pPr algn="ctr"/>
              <a:r>
                <a:rPr lang="hu-HU" sz="2400"/>
                <a:t>Immun</a:t>
              </a:r>
              <a:br>
                <a:rPr lang="hu-HU" sz="2400"/>
              </a:br>
              <a:r>
                <a:rPr lang="hu-HU" sz="2400"/>
                <a:t>komplex</a:t>
              </a:r>
            </a:p>
          </p:txBody>
        </p:sp>
        <p:cxnSp>
          <p:nvCxnSpPr>
            <p:cNvPr id="123934" name="AutoShape 30"/>
            <p:cNvCxnSpPr>
              <a:cxnSpLocks noChangeShapeType="1"/>
              <a:stCxn id="123933" idx="2"/>
              <a:endCxn id="123950" idx="3"/>
            </p:cNvCxnSpPr>
            <p:nvPr/>
          </p:nvCxnSpPr>
          <p:spPr bwMode="auto">
            <a:xfrm flipH="1">
              <a:off x="4281" y="1857"/>
              <a:ext cx="516" cy="759"/>
            </a:xfrm>
            <a:prstGeom prst="straightConnector1">
              <a:avLst/>
            </a:prstGeom>
            <a:noFill/>
            <a:ln w="38100">
              <a:solidFill>
                <a:schemeClr val="tx1"/>
              </a:solidFill>
              <a:round/>
              <a:headEnd type="none" w="sm" len="sm"/>
              <a:tailEnd type="triangle" w="sm" len="sm"/>
            </a:ln>
            <a:effectLst/>
          </p:spPr>
        </p:cxnSp>
      </p:grpSp>
      <p:grpSp>
        <p:nvGrpSpPr>
          <p:cNvPr id="123935" name="Group 31"/>
          <p:cNvGrpSpPr>
            <a:grpSpLocks/>
          </p:cNvGrpSpPr>
          <p:nvPr/>
        </p:nvGrpSpPr>
        <p:grpSpPr bwMode="auto">
          <a:xfrm>
            <a:off x="588963" y="1373188"/>
            <a:ext cx="1535112" cy="4178300"/>
            <a:chOff x="371" y="1117"/>
            <a:chExt cx="967" cy="2632"/>
          </a:xfrm>
        </p:grpSpPr>
        <p:sp>
          <p:nvSpPr>
            <p:cNvPr id="123936" name="Rectangle 32"/>
            <p:cNvSpPr>
              <a:spLocks noChangeArrowheads="1"/>
            </p:cNvSpPr>
            <p:nvPr/>
          </p:nvSpPr>
          <p:spPr bwMode="auto">
            <a:xfrm>
              <a:off x="435" y="1117"/>
              <a:ext cx="903" cy="701"/>
            </a:xfrm>
            <a:prstGeom prst="rect">
              <a:avLst/>
            </a:prstGeom>
            <a:solidFill>
              <a:schemeClr val="tx2"/>
            </a:solidFill>
            <a:ln w="12700">
              <a:solidFill>
                <a:schemeClr val="tx1"/>
              </a:solidFill>
              <a:miter lim="800000"/>
              <a:headEnd type="none" w="sm" len="sm"/>
              <a:tailEnd type="none" w="sm" len="sm"/>
            </a:ln>
            <a:effectLst/>
          </p:spPr>
          <p:txBody>
            <a:bodyPr wrap="none" anchor="ctr"/>
            <a:lstStyle/>
            <a:p>
              <a:pPr algn="ctr"/>
              <a:r>
                <a:rPr lang="hu-HU" sz="2400">
                  <a:solidFill>
                    <a:schemeClr val="hlink"/>
                  </a:solidFill>
                </a:rPr>
                <a:t>Vérzés &amp;</a:t>
              </a:r>
              <a:br>
                <a:rPr lang="hu-HU" sz="2400">
                  <a:solidFill>
                    <a:schemeClr val="hlink"/>
                  </a:solidFill>
                </a:rPr>
              </a:br>
              <a:r>
                <a:rPr lang="hu-HU" sz="2400">
                  <a:solidFill>
                    <a:schemeClr val="hlink"/>
                  </a:solidFill>
                </a:rPr>
                <a:t>Véralvadás</a:t>
              </a:r>
              <a:endParaRPr lang="hu-HU">
                <a:solidFill>
                  <a:schemeClr val="hlink"/>
                </a:solidFill>
              </a:endParaRPr>
            </a:p>
          </p:txBody>
        </p:sp>
        <p:sp>
          <p:nvSpPr>
            <p:cNvPr id="123937" name="AutoShape 33"/>
            <p:cNvSpPr>
              <a:spLocks noChangeArrowheads="1"/>
            </p:cNvSpPr>
            <p:nvPr/>
          </p:nvSpPr>
          <p:spPr bwMode="auto">
            <a:xfrm>
              <a:off x="446" y="2197"/>
              <a:ext cx="881" cy="813"/>
            </a:xfrm>
            <a:prstGeom prst="flowChartProcess">
              <a:avLst/>
            </a:prstGeom>
            <a:solidFill>
              <a:schemeClr val="tx2"/>
            </a:solidFill>
            <a:ln w="12700">
              <a:solidFill>
                <a:schemeClr val="tx1"/>
              </a:solidFill>
              <a:miter lim="800000"/>
              <a:headEnd type="none" w="sm" len="sm"/>
              <a:tailEnd type="none" w="sm" len="sm"/>
            </a:ln>
            <a:effectLst/>
          </p:spPr>
          <p:txBody>
            <a:bodyPr wrap="none" anchor="ctr"/>
            <a:lstStyle/>
            <a:p>
              <a:pPr algn="ctr"/>
              <a:r>
                <a:rPr lang="hu-HU" sz="2400">
                  <a:solidFill>
                    <a:schemeClr val="hlink"/>
                  </a:solidFill>
                </a:rPr>
                <a:t>Vér-</a:t>
              </a:r>
              <a:br>
                <a:rPr lang="hu-HU" sz="2400">
                  <a:solidFill>
                    <a:schemeClr val="hlink"/>
                  </a:solidFill>
                </a:rPr>
              </a:br>
              <a:r>
                <a:rPr lang="hu-HU" sz="2400">
                  <a:solidFill>
                    <a:schemeClr val="hlink"/>
                  </a:solidFill>
                </a:rPr>
                <a:t>lemezke  </a:t>
              </a:r>
            </a:p>
            <a:p>
              <a:pPr algn="ctr"/>
              <a:r>
                <a:rPr lang="hu-HU" sz="2400">
                  <a:solidFill>
                    <a:schemeClr val="hlink"/>
                  </a:solidFill>
                </a:rPr>
                <a:t>aktiváció</a:t>
              </a:r>
            </a:p>
          </p:txBody>
        </p:sp>
        <p:cxnSp>
          <p:nvCxnSpPr>
            <p:cNvPr id="123938" name="AutoShape 34"/>
            <p:cNvCxnSpPr>
              <a:cxnSpLocks noChangeShapeType="1"/>
              <a:stCxn id="123936" idx="2"/>
              <a:endCxn id="123937" idx="0"/>
            </p:cNvCxnSpPr>
            <p:nvPr/>
          </p:nvCxnSpPr>
          <p:spPr bwMode="auto">
            <a:xfrm>
              <a:off x="887" y="1818"/>
              <a:ext cx="0" cy="379"/>
            </a:xfrm>
            <a:prstGeom prst="straightConnector1">
              <a:avLst/>
            </a:prstGeom>
            <a:noFill/>
            <a:ln w="38100">
              <a:solidFill>
                <a:schemeClr val="tx1"/>
              </a:solidFill>
              <a:round/>
              <a:headEnd type="none" w="sm" len="sm"/>
              <a:tailEnd type="triangle" w="sm" len="sm"/>
            </a:ln>
            <a:effectLst/>
          </p:spPr>
        </p:cxnSp>
        <p:sp>
          <p:nvSpPr>
            <p:cNvPr id="123939" name="AutoShape 35"/>
            <p:cNvSpPr>
              <a:spLocks noChangeArrowheads="1"/>
            </p:cNvSpPr>
            <p:nvPr/>
          </p:nvSpPr>
          <p:spPr bwMode="auto">
            <a:xfrm>
              <a:off x="371" y="3263"/>
              <a:ext cx="836" cy="486"/>
            </a:xfrm>
            <a:prstGeom prst="parallelogram">
              <a:avLst>
                <a:gd name="adj" fmla="val 43004"/>
              </a:avLst>
            </a:prstGeom>
            <a:solidFill>
              <a:schemeClr val="tx2"/>
            </a:solidFill>
            <a:ln w="38100">
              <a:solidFill>
                <a:schemeClr val="hlink"/>
              </a:solidFill>
              <a:miter lim="800000"/>
              <a:headEnd type="none" w="sm" len="sm"/>
              <a:tailEnd type="none" w="sm" len="sm"/>
            </a:ln>
            <a:effectLst/>
          </p:spPr>
          <p:txBody>
            <a:bodyPr wrap="none" anchor="ctr"/>
            <a:lstStyle/>
            <a:p>
              <a:pPr algn="ctr"/>
              <a:r>
                <a:rPr lang="hu-HU" sz="2400">
                  <a:solidFill>
                    <a:schemeClr val="hlink"/>
                  </a:solidFill>
                </a:rPr>
                <a:t>IL-1</a:t>
              </a:r>
              <a:endParaRPr lang="hu-HU" sz="2400">
                <a:solidFill>
                  <a:schemeClr val="hlink"/>
                </a:solidFill>
                <a:sym typeface="Symbol" pitchFamily="18" charset="2"/>
              </a:endParaRPr>
            </a:p>
          </p:txBody>
        </p:sp>
        <p:cxnSp>
          <p:nvCxnSpPr>
            <p:cNvPr id="123940" name="AutoShape 36"/>
            <p:cNvCxnSpPr>
              <a:cxnSpLocks noChangeShapeType="1"/>
              <a:stCxn id="123937" idx="2"/>
              <a:endCxn id="123939" idx="0"/>
            </p:cNvCxnSpPr>
            <p:nvPr/>
          </p:nvCxnSpPr>
          <p:spPr bwMode="auto">
            <a:xfrm>
              <a:off x="887" y="3010"/>
              <a:ext cx="7" cy="241"/>
            </a:xfrm>
            <a:prstGeom prst="straightConnector1">
              <a:avLst/>
            </a:prstGeom>
            <a:noFill/>
            <a:ln w="38100">
              <a:solidFill>
                <a:schemeClr val="tx1"/>
              </a:solidFill>
              <a:round/>
              <a:headEnd type="none" w="sm" len="sm"/>
              <a:tailEnd type="triangle" w="sm" len="sm"/>
            </a:ln>
            <a:effectLst/>
          </p:spPr>
        </p:cxnSp>
      </p:grpSp>
      <p:grpSp>
        <p:nvGrpSpPr>
          <p:cNvPr id="123941" name="Group 37"/>
          <p:cNvGrpSpPr>
            <a:grpSpLocks/>
          </p:cNvGrpSpPr>
          <p:nvPr/>
        </p:nvGrpSpPr>
        <p:grpSpPr bwMode="auto">
          <a:xfrm>
            <a:off x="2343150" y="1222375"/>
            <a:ext cx="2035175" cy="4581525"/>
            <a:chOff x="4206" y="1022"/>
            <a:chExt cx="1282" cy="2886"/>
          </a:xfrm>
        </p:grpSpPr>
        <p:sp>
          <p:nvSpPr>
            <p:cNvPr id="123942" name="Oval 38"/>
            <p:cNvSpPr>
              <a:spLocks noChangeArrowheads="1"/>
            </p:cNvSpPr>
            <p:nvPr/>
          </p:nvSpPr>
          <p:spPr bwMode="auto">
            <a:xfrm>
              <a:off x="4206" y="1022"/>
              <a:ext cx="1282" cy="899"/>
            </a:xfrm>
            <a:prstGeom prst="ellipse">
              <a:avLst/>
            </a:prstGeom>
            <a:solidFill>
              <a:schemeClr val="accent1"/>
            </a:solidFill>
            <a:ln w="12700">
              <a:solidFill>
                <a:schemeClr val="tx1"/>
              </a:solidFill>
              <a:round/>
              <a:headEnd type="none" w="sm" len="sm"/>
              <a:tailEnd type="none" w="sm" len="sm"/>
            </a:ln>
            <a:effectLst/>
          </p:spPr>
          <p:txBody>
            <a:bodyPr wrap="none" anchor="ctr"/>
            <a:lstStyle/>
            <a:p>
              <a:pPr algn="ctr"/>
              <a:r>
                <a:rPr lang="hu-HU" sz="2400">
                  <a:solidFill>
                    <a:srgbClr val="006600"/>
                  </a:solidFill>
                </a:rPr>
                <a:t>Bakterium</a:t>
              </a:r>
            </a:p>
          </p:txBody>
        </p:sp>
        <p:sp>
          <p:nvSpPr>
            <p:cNvPr id="123943" name="AutoShape 39"/>
            <p:cNvSpPr>
              <a:spLocks noChangeArrowheads="1"/>
            </p:cNvSpPr>
            <p:nvPr/>
          </p:nvSpPr>
          <p:spPr bwMode="auto">
            <a:xfrm>
              <a:off x="4291" y="2133"/>
              <a:ext cx="1091" cy="968"/>
            </a:xfrm>
            <a:prstGeom prst="plus">
              <a:avLst>
                <a:gd name="adj" fmla="val 25000"/>
              </a:avLst>
            </a:prstGeom>
            <a:solidFill>
              <a:schemeClr val="accent1"/>
            </a:solidFill>
            <a:ln w="12700">
              <a:solidFill>
                <a:schemeClr val="tx1"/>
              </a:solidFill>
              <a:miter lim="800000"/>
              <a:headEnd type="none" w="sm" len="sm"/>
              <a:tailEnd type="none" w="sm" len="sm"/>
            </a:ln>
            <a:effectLst/>
          </p:spPr>
          <p:txBody>
            <a:bodyPr wrap="none" anchor="ctr"/>
            <a:lstStyle/>
            <a:p>
              <a:pPr algn="ctr"/>
              <a:r>
                <a:rPr lang="hu-HU" sz="2400">
                  <a:solidFill>
                    <a:srgbClr val="006600"/>
                  </a:solidFill>
                </a:rPr>
                <a:t>Komplement</a:t>
              </a:r>
              <a:br>
                <a:rPr lang="hu-HU" sz="2400">
                  <a:solidFill>
                    <a:srgbClr val="006600"/>
                  </a:solidFill>
                </a:rPr>
              </a:br>
              <a:r>
                <a:rPr lang="hu-HU" sz="2400">
                  <a:solidFill>
                    <a:srgbClr val="006600"/>
                  </a:solidFill>
                </a:rPr>
                <a:t>aktiváció</a:t>
              </a:r>
            </a:p>
          </p:txBody>
        </p:sp>
        <p:cxnSp>
          <p:nvCxnSpPr>
            <p:cNvPr id="123944" name="AutoShape 40"/>
            <p:cNvCxnSpPr>
              <a:cxnSpLocks noChangeShapeType="1"/>
              <a:stCxn id="123942" idx="4"/>
              <a:endCxn id="123943" idx="0"/>
            </p:cNvCxnSpPr>
            <p:nvPr/>
          </p:nvCxnSpPr>
          <p:spPr bwMode="auto">
            <a:xfrm flipH="1">
              <a:off x="4837" y="1921"/>
              <a:ext cx="10" cy="212"/>
            </a:xfrm>
            <a:prstGeom prst="straightConnector1">
              <a:avLst/>
            </a:prstGeom>
            <a:noFill/>
            <a:ln w="38100">
              <a:solidFill>
                <a:schemeClr val="tx1"/>
              </a:solidFill>
              <a:round/>
              <a:headEnd type="none" w="sm" len="sm"/>
              <a:tailEnd type="triangle" w="sm" len="sm"/>
            </a:ln>
            <a:effectLst/>
          </p:spPr>
        </p:cxnSp>
        <p:sp>
          <p:nvSpPr>
            <p:cNvPr id="123945" name="AutoShape 41"/>
            <p:cNvSpPr>
              <a:spLocks noChangeArrowheads="1"/>
            </p:cNvSpPr>
            <p:nvPr/>
          </p:nvSpPr>
          <p:spPr bwMode="auto">
            <a:xfrm>
              <a:off x="4213" y="3287"/>
              <a:ext cx="1242" cy="621"/>
            </a:xfrm>
            <a:prstGeom prst="triangle">
              <a:avLst>
                <a:gd name="adj" fmla="val 50000"/>
              </a:avLst>
            </a:prstGeom>
            <a:solidFill>
              <a:schemeClr val="accent1"/>
            </a:solidFill>
            <a:ln w="38100">
              <a:solidFill>
                <a:schemeClr val="hlink"/>
              </a:solidFill>
              <a:miter lim="800000"/>
              <a:headEnd type="none" w="sm" len="sm"/>
              <a:tailEnd type="none" w="sm" len="sm"/>
            </a:ln>
            <a:effectLst/>
          </p:spPr>
          <p:txBody>
            <a:bodyPr wrap="none" anchor="ctr"/>
            <a:lstStyle/>
            <a:p>
              <a:pPr algn="ctr"/>
              <a:r>
                <a:rPr lang="hu-HU" sz="2400">
                  <a:solidFill>
                    <a:srgbClr val="006600"/>
                  </a:solidFill>
                  <a:sym typeface="Symbol" pitchFamily="18" charset="2"/>
                </a:rPr>
                <a:t>C5a C3a</a:t>
              </a:r>
            </a:p>
          </p:txBody>
        </p:sp>
        <p:cxnSp>
          <p:nvCxnSpPr>
            <p:cNvPr id="123946" name="AutoShape 42"/>
            <p:cNvCxnSpPr>
              <a:cxnSpLocks noChangeShapeType="1"/>
              <a:stCxn id="123943" idx="2"/>
              <a:endCxn id="123945" idx="0"/>
            </p:cNvCxnSpPr>
            <p:nvPr/>
          </p:nvCxnSpPr>
          <p:spPr bwMode="auto">
            <a:xfrm flipH="1">
              <a:off x="4834" y="3101"/>
              <a:ext cx="3" cy="174"/>
            </a:xfrm>
            <a:prstGeom prst="straightConnector1">
              <a:avLst/>
            </a:prstGeom>
            <a:noFill/>
            <a:ln w="38100">
              <a:solidFill>
                <a:schemeClr val="tx1"/>
              </a:solidFill>
              <a:round/>
              <a:headEnd type="none" w="sm" len="sm"/>
              <a:tailEnd type="triangle" w="sm" len="sm"/>
            </a:ln>
            <a:effectLst/>
          </p:spPr>
        </p:cxnSp>
      </p:grpSp>
      <p:grpSp>
        <p:nvGrpSpPr>
          <p:cNvPr id="123947" name="Group 43"/>
          <p:cNvGrpSpPr>
            <a:grpSpLocks/>
          </p:cNvGrpSpPr>
          <p:nvPr/>
        </p:nvGrpSpPr>
        <p:grpSpPr bwMode="auto">
          <a:xfrm>
            <a:off x="4227513" y="1341438"/>
            <a:ext cx="3519487" cy="4429125"/>
            <a:chOff x="2650" y="1084"/>
            <a:chExt cx="2217" cy="2790"/>
          </a:xfrm>
        </p:grpSpPr>
        <p:grpSp>
          <p:nvGrpSpPr>
            <p:cNvPr id="123948" name="Group 44"/>
            <p:cNvGrpSpPr>
              <a:grpSpLocks/>
            </p:cNvGrpSpPr>
            <p:nvPr/>
          </p:nvGrpSpPr>
          <p:grpSpPr bwMode="auto">
            <a:xfrm>
              <a:off x="2811" y="1084"/>
              <a:ext cx="2056" cy="2790"/>
              <a:chOff x="1355" y="1084"/>
              <a:chExt cx="2056" cy="2790"/>
            </a:xfrm>
          </p:grpSpPr>
          <p:sp>
            <p:nvSpPr>
              <p:cNvPr id="123949" name="AutoShape 45"/>
              <p:cNvSpPr>
                <a:spLocks noChangeArrowheads="1"/>
              </p:cNvSpPr>
              <p:nvPr/>
            </p:nvSpPr>
            <p:spPr bwMode="auto">
              <a:xfrm>
                <a:off x="1558" y="1084"/>
                <a:ext cx="1220" cy="7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12700">
                <a:solidFill>
                  <a:schemeClr val="tx1"/>
                </a:solidFill>
                <a:miter lim="800000"/>
                <a:headEnd type="none" w="sm" len="sm"/>
                <a:tailEnd type="none" w="sm" len="sm"/>
              </a:ln>
              <a:effectLst/>
            </p:spPr>
            <p:txBody>
              <a:bodyPr wrap="none" anchor="ctr"/>
              <a:lstStyle/>
              <a:p>
                <a:pPr algn="ctr"/>
                <a:r>
                  <a:rPr lang="hu-HU" sz="2400">
                    <a:solidFill>
                      <a:schemeClr val="bg2"/>
                    </a:solidFill>
                  </a:rPr>
                  <a:t>Necrosis</a:t>
                </a:r>
              </a:p>
            </p:txBody>
          </p:sp>
          <p:sp>
            <p:nvSpPr>
              <p:cNvPr id="123950" name="AutoShape 46"/>
              <p:cNvSpPr>
                <a:spLocks noChangeArrowheads="1"/>
              </p:cNvSpPr>
              <p:nvPr/>
            </p:nvSpPr>
            <p:spPr bwMode="auto">
              <a:xfrm>
                <a:off x="1536" y="2112"/>
                <a:ext cx="1276" cy="982"/>
              </a:xfrm>
              <a:prstGeom prst="hexagon">
                <a:avLst>
                  <a:gd name="adj" fmla="val 32485"/>
                  <a:gd name="vf" fmla="val 115470"/>
                </a:avLst>
              </a:prstGeom>
              <a:solidFill>
                <a:schemeClr val="accent1"/>
              </a:solidFill>
              <a:ln w="12700">
                <a:solidFill>
                  <a:schemeClr val="tx1"/>
                </a:solidFill>
                <a:miter lim="800000"/>
                <a:headEnd type="none" w="sm" len="sm"/>
                <a:tailEnd type="none" w="sm" len="sm"/>
              </a:ln>
              <a:effectLst/>
            </p:spPr>
            <p:txBody>
              <a:bodyPr wrap="none" anchor="ctr"/>
              <a:lstStyle/>
              <a:p>
                <a:pPr algn="ctr"/>
                <a:r>
                  <a:rPr lang="hu-HU" sz="2400">
                    <a:solidFill>
                      <a:schemeClr val="bg2"/>
                    </a:solidFill>
                  </a:rPr>
                  <a:t>Fagocita</a:t>
                </a:r>
                <a:br>
                  <a:rPr lang="hu-HU" sz="2400">
                    <a:solidFill>
                      <a:schemeClr val="bg2"/>
                    </a:solidFill>
                  </a:rPr>
                </a:br>
                <a:r>
                  <a:rPr lang="hu-HU" sz="2400">
                    <a:solidFill>
                      <a:schemeClr val="bg2"/>
                    </a:solidFill>
                  </a:rPr>
                  <a:t>aktiváció</a:t>
                </a:r>
              </a:p>
            </p:txBody>
          </p:sp>
          <p:cxnSp>
            <p:nvCxnSpPr>
              <p:cNvPr id="123951" name="AutoShape 47"/>
              <p:cNvCxnSpPr>
                <a:cxnSpLocks noChangeShapeType="1"/>
                <a:stCxn id="123949" idx="1"/>
                <a:endCxn id="123950" idx="0"/>
              </p:cNvCxnSpPr>
              <p:nvPr/>
            </p:nvCxnSpPr>
            <p:spPr bwMode="auto">
              <a:xfrm>
                <a:off x="2168" y="1784"/>
                <a:ext cx="6" cy="328"/>
              </a:xfrm>
              <a:prstGeom prst="straightConnector1">
                <a:avLst/>
              </a:prstGeom>
              <a:noFill/>
              <a:ln w="38100">
                <a:solidFill>
                  <a:schemeClr val="tx1"/>
                </a:solidFill>
                <a:round/>
                <a:headEnd type="none" w="sm" len="sm"/>
                <a:tailEnd type="triangle" w="sm" len="sm"/>
              </a:ln>
              <a:effectLst/>
            </p:spPr>
          </p:cxnSp>
          <p:sp>
            <p:nvSpPr>
              <p:cNvPr id="123952" name="AutoShape 48"/>
              <p:cNvSpPr>
                <a:spLocks noChangeArrowheads="1"/>
              </p:cNvSpPr>
              <p:nvPr/>
            </p:nvSpPr>
            <p:spPr bwMode="auto">
              <a:xfrm>
                <a:off x="1355" y="3084"/>
                <a:ext cx="2056" cy="790"/>
              </a:xfrm>
              <a:prstGeom prst="rtTriangle">
                <a:avLst/>
              </a:prstGeom>
              <a:solidFill>
                <a:schemeClr val="accent1"/>
              </a:solidFill>
              <a:ln w="38100">
                <a:solidFill>
                  <a:schemeClr val="hlink"/>
                </a:solidFill>
                <a:miter lim="800000"/>
                <a:headEnd type="none" w="sm" len="sm"/>
                <a:tailEnd type="none" w="sm" len="sm"/>
              </a:ln>
              <a:effectLst/>
            </p:spPr>
            <p:txBody>
              <a:bodyPr wrap="none" anchor="ctr"/>
              <a:lstStyle/>
              <a:p>
                <a:r>
                  <a:rPr lang="hu-HU">
                    <a:solidFill>
                      <a:schemeClr val="bg2"/>
                    </a:solidFill>
                  </a:rPr>
                  <a:t>ROI</a:t>
                </a:r>
                <a:r>
                  <a:rPr lang="hu-HU" b="0"/>
                  <a:t/>
                </a:r>
                <a:br>
                  <a:rPr lang="hu-HU" b="0"/>
                </a:br>
                <a:r>
                  <a:rPr lang="hu-HU">
                    <a:solidFill>
                      <a:schemeClr val="bg2"/>
                    </a:solidFill>
                    <a:sym typeface="Symbol" pitchFamily="18" charset="2"/>
                  </a:rPr>
                  <a:t>TNF-, IL-1</a:t>
                </a:r>
              </a:p>
              <a:p>
                <a:r>
                  <a:rPr lang="hu-HU">
                    <a:solidFill>
                      <a:schemeClr val="bg2"/>
                    </a:solidFill>
                    <a:sym typeface="Symbol" pitchFamily="18" charset="2"/>
                  </a:rPr>
                  <a:t>lipidek</a:t>
                </a:r>
                <a:r>
                  <a:rPr lang="hu-HU">
                    <a:solidFill>
                      <a:srgbClr val="00FF00"/>
                    </a:solidFill>
                    <a:sym typeface="Symbol" pitchFamily="18" charset="2"/>
                  </a:rPr>
                  <a:t> </a:t>
                </a:r>
                <a:r>
                  <a:rPr lang="hu-HU" b="0"/>
                  <a:t/>
                </a:r>
                <a:br>
                  <a:rPr lang="hu-HU" b="0"/>
                </a:br>
                <a:endParaRPr lang="hu-HU" b="0"/>
              </a:p>
            </p:txBody>
          </p:sp>
          <p:cxnSp>
            <p:nvCxnSpPr>
              <p:cNvPr id="123953" name="AutoShape 49"/>
              <p:cNvCxnSpPr>
                <a:cxnSpLocks noChangeShapeType="1"/>
                <a:stCxn id="123950" idx="2"/>
                <a:endCxn id="123952" idx="5"/>
              </p:cNvCxnSpPr>
              <p:nvPr/>
            </p:nvCxnSpPr>
            <p:spPr bwMode="auto">
              <a:xfrm>
                <a:off x="2174" y="3094"/>
                <a:ext cx="209" cy="373"/>
              </a:xfrm>
              <a:prstGeom prst="straightConnector1">
                <a:avLst/>
              </a:prstGeom>
              <a:noFill/>
              <a:ln w="38100">
                <a:solidFill>
                  <a:schemeClr val="tx1"/>
                </a:solidFill>
                <a:round/>
                <a:headEnd type="none" w="sm" len="sm"/>
                <a:tailEnd type="triangle" w="sm" len="sm"/>
              </a:ln>
              <a:effectLst/>
            </p:spPr>
          </p:cxnSp>
        </p:grpSp>
        <p:sp>
          <p:nvSpPr>
            <p:cNvPr id="123954" name="Line 50"/>
            <p:cNvSpPr>
              <a:spLocks noChangeShapeType="1"/>
            </p:cNvSpPr>
            <p:nvPr/>
          </p:nvSpPr>
          <p:spPr bwMode="auto">
            <a:xfrm>
              <a:off x="2650" y="1767"/>
              <a:ext cx="473" cy="550"/>
            </a:xfrm>
            <a:prstGeom prst="line">
              <a:avLst/>
            </a:prstGeom>
            <a:noFill/>
            <a:ln w="38100">
              <a:solidFill>
                <a:schemeClr val="tx1"/>
              </a:solidFill>
              <a:round/>
              <a:headEnd/>
              <a:tailEnd type="triangle" w="med" len="med"/>
            </a:ln>
            <a:effectLst/>
          </p:spPr>
          <p:txBody>
            <a:bodyPr lIns="92075" tIns="46038" rIns="92075" bIns="46038"/>
            <a:lstStyle/>
            <a:p>
              <a:endParaRPr lang="hu-HU"/>
            </a:p>
          </p:txBody>
        </p:sp>
      </p:grpSp>
      <p:sp>
        <p:nvSpPr>
          <p:cNvPr id="123955" name="Text Box 51"/>
          <p:cNvSpPr txBox="1">
            <a:spLocks noChangeArrowheads="1"/>
          </p:cNvSpPr>
          <p:nvPr/>
        </p:nvSpPr>
        <p:spPr bwMode="auto">
          <a:xfrm>
            <a:off x="231775" y="5891213"/>
            <a:ext cx="8621713" cy="406400"/>
          </a:xfrm>
          <a:prstGeom prst="rect">
            <a:avLst/>
          </a:prstGeom>
          <a:noFill/>
          <a:ln w="9525">
            <a:solidFill>
              <a:schemeClr val="accent1"/>
            </a:solidFill>
            <a:miter lim="800000"/>
            <a:headEnd/>
            <a:tailEnd/>
          </a:ln>
          <a:effectLst/>
        </p:spPr>
        <p:txBody>
          <a:bodyPr lIns="92075" tIns="46038" rIns="92075" bIns="46038">
            <a:spAutoFit/>
          </a:bodyPr>
          <a:lstStyle/>
          <a:p>
            <a:pPr>
              <a:spcBef>
                <a:spcPct val="50000"/>
              </a:spcBef>
            </a:pPr>
            <a:r>
              <a:rPr lang="hu-HU" b="0"/>
              <a:t>IL: interleukin; ROI: reaktív oxigén intermedier. * Experimentális állatmodell</a:t>
            </a:r>
          </a:p>
        </p:txBody>
      </p:sp>
      <p:grpSp>
        <p:nvGrpSpPr>
          <p:cNvPr id="123956" name="Group 52"/>
          <p:cNvGrpSpPr>
            <a:grpSpLocks/>
          </p:cNvGrpSpPr>
          <p:nvPr/>
        </p:nvGrpSpPr>
        <p:grpSpPr bwMode="auto">
          <a:xfrm>
            <a:off x="6221413" y="2795588"/>
            <a:ext cx="2828925" cy="2303462"/>
            <a:chOff x="3828" y="2118"/>
            <a:chExt cx="1782" cy="1451"/>
          </a:xfrm>
        </p:grpSpPr>
        <p:sp>
          <p:nvSpPr>
            <p:cNvPr id="123957" name="AutoShape 53"/>
            <p:cNvSpPr>
              <a:spLocks noChangeArrowheads="1"/>
            </p:cNvSpPr>
            <p:nvPr/>
          </p:nvSpPr>
          <p:spPr bwMode="auto">
            <a:xfrm>
              <a:off x="4461" y="2118"/>
              <a:ext cx="1149" cy="705"/>
            </a:xfrm>
            <a:prstGeom prst="pentagon">
              <a:avLst/>
            </a:prstGeom>
            <a:solidFill>
              <a:srgbClr val="FFCC66"/>
            </a:solidFill>
            <a:ln w="9525">
              <a:solidFill>
                <a:schemeClr val="tx1"/>
              </a:solidFill>
              <a:miter lim="800000"/>
              <a:headEnd/>
              <a:tailEnd/>
            </a:ln>
            <a:effectLst/>
          </p:spPr>
          <p:txBody>
            <a:bodyPr wrap="none" anchor="ctr"/>
            <a:lstStyle/>
            <a:p>
              <a:pPr algn="ctr"/>
              <a:r>
                <a:rPr lang="hu-HU">
                  <a:solidFill>
                    <a:srgbClr val="FF0000"/>
                  </a:solidFill>
                  <a:latin typeface="Arial" charset="0"/>
                </a:rPr>
                <a:t>Vírus-fertőzött</a:t>
              </a:r>
              <a:br>
                <a:rPr lang="hu-HU">
                  <a:solidFill>
                    <a:srgbClr val="FF0000"/>
                  </a:solidFill>
                  <a:latin typeface="Arial" charset="0"/>
                </a:rPr>
              </a:br>
              <a:r>
                <a:rPr lang="hu-HU">
                  <a:solidFill>
                    <a:srgbClr val="FF0000"/>
                  </a:solidFill>
                  <a:latin typeface="Arial" charset="0"/>
                </a:rPr>
                <a:t>sejt</a:t>
              </a:r>
            </a:p>
          </p:txBody>
        </p:sp>
        <p:cxnSp>
          <p:nvCxnSpPr>
            <p:cNvPr id="123958" name="AutoShape 54"/>
            <p:cNvCxnSpPr>
              <a:cxnSpLocks noChangeShapeType="1"/>
              <a:stCxn id="123957" idx="2"/>
            </p:cNvCxnSpPr>
            <p:nvPr/>
          </p:nvCxnSpPr>
          <p:spPr bwMode="auto">
            <a:xfrm flipH="1">
              <a:off x="3828" y="2823"/>
              <a:ext cx="856" cy="746"/>
            </a:xfrm>
            <a:prstGeom prst="straightConnector1">
              <a:avLst/>
            </a:prstGeom>
            <a:noFill/>
            <a:ln w="28575">
              <a:solidFill>
                <a:schemeClr val="tx1"/>
              </a:solidFill>
              <a:round/>
              <a:headEnd/>
              <a:tailEnd type="triangle" w="med" len="med"/>
            </a:ln>
            <a:effectLst/>
          </p:spPr>
        </p:cxnSp>
      </p:grpSp>
      <p:sp>
        <p:nvSpPr>
          <p:cNvPr id="123959" name="AutoShape 55"/>
          <p:cNvSpPr>
            <a:spLocks noChangeArrowheads="1"/>
          </p:cNvSpPr>
          <p:nvPr/>
        </p:nvSpPr>
        <p:spPr bwMode="auto">
          <a:xfrm>
            <a:off x="6740525" y="4324350"/>
            <a:ext cx="2381250" cy="1643063"/>
          </a:xfrm>
          <a:prstGeom prst="leftArrow">
            <a:avLst>
              <a:gd name="adj1" fmla="val 50000"/>
              <a:gd name="adj2" fmla="val 36232"/>
            </a:avLst>
          </a:prstGeom>
          <a:solidFill>
            <a:schemeClr val="tx2"/>
          </a:solidFill>
          <a:ln w="9525">
            <a:solidFill>
              <a:schemeClr val="hlink"/>
            </a:solidFill>
            <a:miter lim="800000"/>
            <a:headEnd/>
            <a:tailEnd/>
          </a:ln>
          <a:effectLst/>
        </p:spPr>
        <p:txBody>
          <a:bodyPr wrap="none" lIns="92075" tIns="46038" rIns="92075" bIns="46038" anchor="ctr"/>
          <a:lstStyle/>
          <a:p>
            <a:pPr algn="ctr"/>
            <a:r>
              <a:rPr lang="hu-HU" sz="1800">
                <a:solidFill>
                  <a:srgbClr val="800000"/>
                </a:solidFill>
              </a:rPr>
              <a:t>Korai </a:t>
            </a:r>
          </a:p>
          <a:p>
            <a:pPr algn="ctr"/>
            <a:r>
              <a:rPr lang="hu-HU" sz="1800">
                <a:solidFill>
                  <a:srgbClr val="800000"/>
                </a:solidFill>
              </a:rPr>
              <a:t>pro-inflammatorikus</a:t>
            </a:r>
            <a:br>
              <a:rPr lang="hu-HU" sz="1800">
                <a:solidFill>
                  <a:srgbClr val="800000"/>
                </a:solidFill>
              </a:rPr>
            </a:br>
            <a:r>
              <a:rPr lang="hu-HU" sz="1800">
                <a:solidFill>
                  <a:srgbClr val="800000"/>
                </a:solidFill>
              </a:rPr>
              <a:t>mediátorok példái</a:t>
            </a:r>
            <a:endParaRPr lang="hu-HU" sz="1800" b="0"/>
          </a:p>
        </p:txBody>
      </p:sp>
      <p:sp>
        <p:nvSpPr>
          <p:cNvPr id="123961" name="Rectangle 57"/>
          <p:cNvSpPr>
            <a:spLocks noChangeArrowheads="1"/>
          </p:cNvSpPr>
          <p:nvPr/>
        </p:nvSpPr>
        <p:spPr bwMode="auto">
          <a:xfrm>
            <a:off x="2363788" y="1012825"/>
            <a:ext cx="6780212" cy="4797425"/>
          </a:xfrm>
          <a:prstGeom prst="rect">
            <a:avLst/>
          </a:prstGeom>
          <a:solidFill>
            <a:schemeClr val="bg1">
              <a:alpha val="89999"/>
            </a:schemeClr>
          </a:solidFill>
          <a:ln w="9525">
            <a:noFill/>
            <a:miter lim="800000"/>
            <a:headEnd/>
            <a:tailEnd/>
          </a:ln>
          <a:effectLst/>
        </p:spPr>
        <p:txBody>
          <a:bodyPr wrap="none" lIns="92075" tIns="46038" rIns="92075" bIns="46038" anchor="ctr"/>
          <a:lstStyle/>
          <a:p>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499"/>
                                          </p:stCondLst>
                                        </p:cTn>
                                        <p:tgtEl>
                                          <p:spTgt spid="123935"/>
                                        </p:tgtEl>
                                        <p:attrNameLst>
                                          <p:attrName>style.visibility</p:attrName>
                                        </p:attrNameLst>
                                      </p:cBhvr>
                                      <p:to>
                                        <p:strVal val="visible"/>
                                      </p:to>
                                    </p:set>
                                    <p:anim to="" calcmode="lin" valueType="num">
                                      <p:cBhvr>
                                        <p:cTn id="7" dur="1" fill="hold"/>
                                        <p:tgtEl>
                                          <p:spTgt spid="12393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12394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499"/>
                                          </p:stCondLst>
                                        </p:cTn>
                                        <p:tgtEl>
                                          <p:spTgt spid="12394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499"/>
                                          </p:stCondLst>
                                        </p:cTn>
                                        <p:tgtEl>
                                          <p:spTgt spid="12393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123956"/>
                                        </p:tgtEl>
                                        <p:attrNameLst>
                                          <p:attrName>style.visibility</p:attrName>
                                        </p:attrNameLst>
                                      </p:cBhvr>
                                      <p:to>
                                        <p:strVal val="visible"/>
                                      </p:to>
                                    </p:set>
                                    <p:anim calcmode="lin" valueType="num">
                                      <p:cBhvr additive="base">
                                        <p:cTn id="24" dur="500" fill="hold"/>
                                        <p:tgtEl>
                                          <p:spTgt spid="123956"/>
                                        </p:tgtEl>
                                        <p:attrNameLst>
                                          <p:attrName>ppt_x</p:attrName>
                                        </p:attrNameLst>
                                      </p:cBhvr>
                                      <p:tavLst>
                                        <p:tav tm="0">
                                          <p:val>
                                            <p:strVal val="1+#ppt_w/2"/>
                                          </p:val>
                                        </p:tav>
                                        <p:tav tm="100000">
                                          <p:val>
                                            <p:strVal val="#ppt_x"/>
                                          </p:val>
                                        </p:tav>
                                      </p:tavLst>
                                    </p:anim>
                                    <p:anim calcmode="lin" valueType="num">
                                      <p:cBhvr additive="base">
                                        <p:cTn id="25" dur="500" fill="hold"/>
                                        <p:tgtEl>
                                          <p:spTgt spid="12395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23959"/>
                                        </p:tgtEl>
                                        <p:attrNameLst>
                                          <p:attrName>style.visibility</p:attrName>
                                        </p:attrNameLst>
                                      </p:cBhvr>
                                      <p:to>
                                        <p:strVal val="visible"/>
                                      </p:to>
                                    </p:set>
                                    <p:anim calcmode="lin" valueType="num">
                                      <p:cBhvr additive="base">
                                        <p:cTn id="30" dur="500" fill="hold"/>
                                        <p:tgtEl>
                                          <p:spTgt spid="123959"/>
                                        </p:tgtEl>
                                        <p:attrNameLst>
                                          <p:attrName>ppt_x</p:attrName>
                                        </p:attrNameLst>
                                      </p:cBhvr>
                                      <p:tavLst>
                                        <p:tav tm="0">
                                          <p:val>
                                            <p:strVal val="1+#ppt_w/2"/>
                                          </p:val>
                                        </p:tav>
                                        <p:tav tm="100000">
                                          <p:val>
                                            <p:strVal val="#ppt_x"/>
                                          </p:val>
                                        </p:tav>
                                      </p:tavLst>
                                    </p:anim>
                                    <p:anim calcmode="lin" valueType="num">
                                      <p:cBhvr additive="base">
                                        <p:cTn id="31" dur="500" fill="hold"/>
                                        <p:tgtEl>
                                          <p:spTgt spid="123959"/>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3961"/>
                                        </p:tgtEl>
                                        <p:attrNameLst>
                                          <p:attrName>style.visibility</p:attrName>
                                        </p:attrNameLst>
                                      </p:cBhvr>
                                      <p:to>
                                        <p:strVal val="visible"/>
                                      </p:to>
                                    </p:set>
                                    <p:anim calcmode="lin" valueType="num">
                                      <p:cBhvr additive="base">
                                        <p:cTn id="36" dur="500" fill="hold"/>
                                        <p:tgtEl>
                                          <p:spTgt spid="123961"/>
                                        </p:tgtEl>
                                        <p:attrNameLst>
                                          <p:attrName>ppt_x</p:attrName>
                                        </p:attrNameLst>
                                      </p:cBhvr>
                                      <p:tavLst>
                                        <p:tav tm="0">
                                          <p:val>
                                            <p:strVal val="#ppt_x"/>
                                          </p:val>
                                        </p:tav>
                                        <p:tav tm="100000">
                                          <p:val>
                                            <p:strVal val="#ppt_x"/>
                                          </p:val>
                                        </p:tav>
                                      </p:tavLst>
                                    </p:anim>
                                    <p:anim calcmode="lin" valueType="num">
                                      <p:cBhvr additive="base">
                                        <p:cTn id="37" dur="500" fill="hold"/>
                                        <p:tgtEl>
                                          <p:spTgt spid="1239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59" grpId="0" animBg="1"/>
      <p:bldP spid="12396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5"/>
          <p:cNvSpPr>
            <a:spLocks noGrp="1"/>
          </p:cNvSpPr>
          <p:nvPr>
            <p:ph type="sldNum" sz="quarter" idx="12"/>
          </p:nvPr>
        </p:nvSpPr>
        <p:spPr/>
        <p:txBody>
          <a:bodyPr/>
          <a:lstStyle/>
          <a:p>
            <a:fld id="{0157EF7D-48BB-4C72-B768-9DD7E5F4C714}" type="slidenum">
              <a:rPr lang="hu-HU"/>
              <a:pPr/>
              <a:t>40</a:t>
            </a:fld>
            <a:endParaRPr lang="hu-HU"/>
          </a:p>
        </p:txBody>
      </p:sp>
      <p:sp>
        <p:nvSpPr>
          <p:cNvPr id="211970" name="Rectangle 2"/>
          <p:cNvSpPr>
            <a:spLocks noGrp="1" noChangeArrowheads="1"/>
          </p:cNvSpPr>
          <p:nvPr>
            <p:ph type="title"/>
          </p:nvPr>
        </p:nvSpPr>
        <p:spPr/>
        <p:txBody>
          <a:bodyPr/>
          <a:lstStyle/>
          <a:p>
            <a:r>
              <a:rPr lang="hu-HU"/>
              <a:t>A krónikus gyulladás</a:t>
            </a:r>
          </a:p>
        </p:txBody>
      </p:sp>
      <p:sp>
        <p:nvSpPr>
          <p:cNvPr id="211971" name="Rectangle 3"/>
          <p:cNvSpPr>
            <a:spLocks noGrp="1" noChangeArrowheads="1"/>
          </p:cNvSpPr>
          <p:nvPr>
            <p:ph type="body" idx="1"/>
          </p:nvPr>
        </p:nvSpPr>
        <p:spPr/>
        <p:txBody>
          <a:bodyPr/>
          <a:lstStyle/>
          <a:p>
            <a:r>
              <a:rPr lang="hu-HU"/>
              <a:t>amiloidózist</a:t>
            </a:r>
            <a:br>
              <a:rPr lang="hu-HU"/>
            </a:br>
            <a:r>
              <a:rPr lang="hu-HU"/>
              <a:t>okozhat</a:t>
            </a:r>
          </a:p>
        </p:txBody>
      </p:sp>
      <p:pic>
        <p:nvPicPr>
          <p:cNvPr id="211975" name="Picture 7" descr="Figure 1">
            <a:hlinkClick r:id="rId2"/>
          </p:cNvPr>
          <p:cNvPicPr>
            <a:picLocks noChangeAspect="1" noChangeArrowheads="1"/>
          </p:cNvPicPr>
          <p:nvPr/>
        </p:nvPicPr>
        <p:blipFill>
          <a:blip r:embed="rId3" cstate="print"/>
          <a:srcRect r="23192"/>
          <a:stretch>
            <a:fillRect/>
          </a:stretch>
        </p:blipFill>
        <p:spPr bwMode="auto">
          <a:xfrm>
            <a:off x="3309938" y="1590675"/>
            <a:ext cx="5475287" cy="4438650"/>
          </a:xfrm>
          <a:prstGeom prst="rect">
            <a:avLst/>
          </a:prstGeom>
          <a:noFill/>
          <a:ln w="9525">
            <a:noFill/>
            <a:miter lim="800000"/>
            <a:headEnd/>
            <a:tailEnd/>
          </a:ln>
        </p:spPr>
      </p:pic>
      <p:sp>
        <p:nvSpPr>
          <p:cNvPr id="211977" name="Text Box 9"/>
          <p:cNvSpPr txBox="1">
            <a:spLocks noChangeArrowheads="1"/>
          </p:cNvSpPr>
          <p:nvPr/>
        </p:nvSpPr>
        <p:spPr bwMode="auto">
          <a:xfrm>
            <a:off x="274638" y="5013325"/>
            <a:ext cx="2682875" cy="1473200"/>
          </a:xfrm>
          <a:prstGeom prst="rect">
            <a:avLst/>
          </a:prstGeom>
          <a:noFill/>
          <a:ln w="9525">
            <a:solidFill>
              <a:srgbClr val="FFFF99"/>
            </a:solidFill>
            <a:miter lim="800000"/>
            <a:headEnd/>
            <a:tailEnd/>
          </a:ln>
          <a:effectLst/>
        </p:spPr>
        <p:txBody>
          <a:bodyPr lIns="92075" tIns="46038" rIns="92075" bIns="46038">
            <a:spAutoFit/>
          </a:bodyPr>
          <a:lstStyle/>
          <a:p>
            <a:pPr>
              <a:spcBef>
                <a:spcPct val="50000"/>
              </a:spcBef>
            </a:pPr>
            <a:r>
              <a:rPr lang="hu-HU"/>
              <a:t>RA: rheumatoid arthritis</a:t>
            </a:r>
          </a:p>
          <a:p>
            <a:pPr>
              <a:spcBef>
                <a:spcPct val="50000"/>
              </a:spcBef>
            </a:pPr>
            <a:r>
              <a:rPr lang="hu-HU"/>
              <a:t>AA: arthritis amiloidózissal</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Élőláb helye 2"/>
          <p:cNvSpPr>
            <a:spLocks noGrp="1"/>
          </p:cNvSpPr>
          <p:nvPr>
            <p:ph type="ftr" sz="quarter" idx="11"/>
          </p:nvPr>
        </p:nvSpPr>
        <p:spPr/>
        <p:txBody>
          <a:bodyPr/>
          <a:lstStyle/>
          <a:p>
            <a:r>
              <a:rPr lang="hu-HU"/>
              <a:t>©Fülöp AK 2010</a:t>
            </a:r>
          </a:p>
        </p:txBody>
      </p:sp>
      <p:sp>
        <p:nvSpPr>
          <p:cNvPr id="35" name="Dia számának helye 3"/>
          <p:cNvSpPr>
            <a:spLocks noGrp="1"/>
          </p:cNvSpPr>
          <p:nvPr>
            <p:ph type="sldNum" sz="quarter" idx="12"/>
          </p:nvPr>
        </p:nvSpPr>
        <p:spPr/>
        <p:txBody>
          <a:bodyPr/>
          <a:lstStyle/>
          <a:p>
            <a:fld id="{6F1DE5DA-200A-481E-B33C-6D4FD34505A3}" type="slidenum">
              <a:rPr lang="hu-HU"/>
              <a:pPr/>
              <a:t>41</a:t>
            </a:fld>
            <a:endParaRPr lang="hu-HU"/>
          </a:p>
        </p:txBody>
      </p:sp>
      <p:grpSp>
        <p:nvGrpSpPr>
          <p:cNvPr id="53293" name="Group 2093"/>
          <p:cNvGrpSpPr>
            <a:grpSpLocks/>
          </p:cNvGrpSpPr>
          <p:nvPr/>
        </p:nvGrpSpPr>
        <p:grpSpPr bwMode="auto">
          <a:xfrm>
            <a:off x="4860925" y="3581400"/>
            <a:ext cx="3330575" cy="2941638"/>
            <a:chOff x="3062" y="2256"/>
            <a:chExt cx="2098" cy="1853"/>
          </a:xfrm>
        </p:grpSpPr>
        <p:sp>
          <p:nvSpPr>
            <p:cNvPr id="53262" name="Text Box 2062"/>
            <p:cNvSpPr txBox="1">
              <a:spLocks noChangeArrowheads="1"/>
            </p:cNvSpPr>
            <p:nvPr/>
          </p:nvSpPr>
          <p:spPr bwMode="auto">
            <a:xfrm>
              <a:off x="3062" y="2396"/>
              <a:ext cx="537" cy="373"/>
            </a:xfrm>
            <a:prstGeom prst="rect">
              <a:avLst/>
            </a:prstGeom>
            <a:solidFill>
              <a:srgbClr val="993366"/>
            </a:solidFill>
            <a:ln w="12700">
              <a:solidFill>
                <a:schemeClr val="tx1"/>
              </a:solidFill>
              <a:miter lim="800000"/>
              <a:headEnd type="none" w="sm" len="sm"/>
              <a:tailEnd type="none" w="sm" len="sm"/>
            </a:ln>
            <a:effectLst/>
          </p:spPr>
          <p:txBody>
            <a:bodyPr wrap="none">
              <a:spAutoFit/>
            </a:bodyPr>
            <a:lstStyle/>
            <a:p>
              <a:pPr eaLnBrk="0" hangingPunct="0"/>
              <a:r>
                <a:rPr lang="hu-HU" sz="3200" b="0"/>
                <a:t>Máj</a:t>
              </a:r>
            </a:p>
          </p:txBody>
        </p:sp>
        <p:sp>
          <p:nvSpPr>
            <p:cNvPr id="53263" name="Text Box 2063"/>
            <p:cNvSpPr txBox="1">
              <a:spLocks noChangeArrowheads="1"/>
            </p:cNvSpPr>
            <p:nvPr/>
          </p:nvSpPr>
          <p:spPr bwMode="auto">
            <a:xfrm>
              <a:off x="4502" y="2380"/>
              <a:ext cx="508" cy="373"/>
            </a:xfrm>
            <a:prstGeom prst="rect">
              <a:avLst/>
            </a:prstGeom>
            <a:solidFill>
              <a:srgbClr val="993366"/>
            </a:solidFill>
            <a:ln w="12700">
              <a:solidFill>
                <a:schemeClr val="tx1"/>
              </a:solidFill>
              <a:miter lim="800000"/>
              <a:headEnd type="none" w="sm" len="sm"/>
              <a:tailEnd type="none" w="sm" len="sm"/>
            </a:ln>
            <a:effectLst/>
          </p:spPr>
          <p:txBody>
            <a:bodyPr wrap="none">
              <a:spAutoFit/>
            </a:bodyPr>
            <a:lstStyle/>
            <a:p>
              <a:pPr eaLnBrk="0" hangingPunct="0"/>
              <a:r>
                <a:rPr lang="hu-HU" sz="3200" b="0"/>
                <a:t>Hth</a:t>
              </a:r>
            </a:p>
          </p:txBody>
        </p:sp>
        <p:sp>
          <p:nvSpPr>
            <p:cNvPr id="53264" name="Line 2064"/>
            <p:cNvSpPr>
              <a:spLocks noChangeShapeType="1"/>
            </p:cNvSpPr>
            <p:nvPr/>
          </p:nvSpPr>
          <p:spPr bwMode="auto">
            <a:xfrm flipH="1">
              <a:off x="3732" y="2256"/>
              <a:ext cx="408" cy="132"/>
            </a:xfrm>
            <a:prstGeom prst="line">
              <a:avLst/>
            </a:prstGeom>
            <a:noFill/>
            <a:ln w="63500">
              <a:solidFill>
                <a:schemeClr val="accent2"/>
              </a:solidFill>
              <a:round/>
              <a:headEnd type="none" w="sm" len="sm"/>
              <a:tailEnd type="triangle" w="sm" len="sm"/>
            </a:ln>
            <a:effectLst/>
          </p:spPr>
          <p:txBody>
            <a:bodyPr/>
            <a:lstStyle/>
            <a:p>
              <a:endParaRPr lang="hu-HU"/>
            </a:p>
          </p:txBody>
        </p:sp>
        <p:sp>
          <p:nvSpPr>
            <p:cNvPr id="53265" name="Line 2065"/>
            <p:cNvSpPr>
              <a:spLocks noChangeShapeType="1"/>
            </p:cNvSpPr>
            <p:nvPr/>
          </p:nvSpPr>
          <p:spPr bwMode="auto">
            <a:xfrm>
              <a:off x="4200" y="2256"/>
              <a:ext cx="252" cy="120"/>
            </a:xfrm>
            <a:prstGeom prst="line">
              <a:avLst/>
            </a:prstGeom>
            <a:noFill/>
            <a:ln w="63500">
              <a:solidFill>
                <a:schemeClr val="accent2"/>
              </a:solidFill>
              <a:round/>
              <a:headEnd type="none" w="sm" len="sm"/>
              <a:tailEnd type="triangle" w="sm" len="sm"/>
            </a:ln>
            <a:effectLst/>
          </p:spPr>
          <p:txBody>
            <a:bodyPr/>
            <a:lstStyle/>
            <a:p>
              <a:endParaRPr lang="hu-HU"/>
            </a:p>
          </p:txBody>
        </p:sp>
        <p:sp>
          <p:nvSpPr>
            <p:cNvPr id="53267" name="Text Box 2067"/>
            <p:cNvSpPr txBox="1">
              <a:spLocks noChangeArrowheads="1"/>
            </p:cNvSpPr>
            <p:nvPr/>
          </p:nvSpPr>
          <p:spPr bwMode="auto">
            <a:xfrm>
              <a:off x="3078" y="3404"/>
              <a:ext cx="721" cy="373"/>
            </a:xfrm>
            <a:prstGeom prst="rect">
              <a:avLst/>
            </a:prstGeom>
            <a:solidFill>
              <a:srgbClr val="993366"/>
            </a:solidFill>
            <a:ln w="12700">
              <a:solidFill>
                <a:schemeClr val="tx1"/>
              </a:solidFill>
              <a:miter lim="800000"/>
              <a:headEnd type="none" w="sm" len="sm"/>
              <a:tailEnd type="none" w="sm" len="sm"/>
            </a:ln>
            <a:effectLst/>
          </p:spPr>
          <p:txBody>
            <a:bodyPr wrap="none">
              <a:spAutoFit/>
            </a:bodyPr>
            <a:lstStyle/>
            <a:p>
              <a:pPr eaLnBrk="0" hangingPunct="0"/>
              <a:r>
                <a:rPr lang="en-US" sz="3200" b="0"/>
                <a:t>A</a:t>
              </a:r>
              <a:r>
                <a:rPr lang="hu-HU" sz="3200" b="0"/>
                <a:t>P</a:t>
              </a:r>
              <a:r>
                <a:rPr lang="en-US" sz="3200" b="0"/>
                <a:t>P</a:t>
              </a:r>
              <a:r>
                <a:rPr lang="hu-HU" sz="3200" b="0"/>
                <a:t>k</a:t>
              </a:r>
            </a:p>
          </p:txBody>
        </p:sp>
        <p:sp>
          <p:nvSpPr>
            <p:cNvPr id="53268" name="Text Box 2068"/>
            <p:cNvSpPr txBox="1">
              <a:spLocks noChangeArrowheads="1"/>
            </p:cNvSpPr>
            <p:nvPr/>
          </p:nvSpPr>
          <p:spPr bwMode="auto">
            <a:xfrm>
              <a:off x="4438" y="3036"/>
              <a:ext cx="722" cy="373"/>
            </a:xfrm>
            <a:prstGeom prst="rect">
              <a:avLst/>
            </a:prstGeom>
            <a:solidFill>
              <a:srgbClr val="993366"/>
            </a:solidFill>
            <a:ln w="12700">
              <a:solidFill>
                <a:schemeClr val="tx1"/>
              </a:solidFill>
              <a:miter lim="800000"/>
              <a:headEnd type="none" w="sm" len="sm"/>
              <a:tailEnd type="none" w="sm" len="sm"/>
            </a:ln>
            <a:effectLst/>
          </p:spPr>
          <p:txBody>
            <a:bodyPr wrap="none">
              <a:spAutoFit/>
            </a:bodyPr>
            <a:lstStyle/>
            <a:p>
              <a:pPr eaLnBrk="0" hangingPunct="0"/>
              <a:r>
                <a:rPr lang="hu-HU" sz="3200" b="0"/>
                <a:t>MVK</a:t>
              </a:r>
            </a:p>
          </p:txBody>
        </p:sp>
        <p:sp>
          <p:nvSpPr>
            <p:cNvPr id="53269" name="Text Box 2069"/>
            <p:cNvSpPr txBox="1">
              <a:spLocks noChangeArrowheads="1"/>
            </p:cNvSpPr>
            <p:nvPr/>
          </p:nvSpPr>
          <p:spPr bwMode="auto">
            <a:xfrm>
              <a:off x="4550" y="3736"/>
              <a:ext cx="437" cy="373"/>
            </a:xfrm>
            <a:prstGeom prst="rect">
              <a:avLst/>
            </a:prstGeom>
            <a:solidFill>
              <a:srgbClr val="993366"/>
            </a:solidFill>
            <a:ln w="12700">
              <a:solidFill>
                <a:schemeClr val="tx1"/>
              </a:solidFill>
              <a:miter lim="800000"/>
              <a:headEnd type="none" w="sm" len="sm"/>
              <a:tailEnd type="none" w="sm" len="sm"/>
            </a:ln>
            <a:effectLst/>
          </p:spPr>
          <p:txBody>
            <a:bodyPr wrap="none">
              <a:spAutoFit/>
            </a:bodyPr>
            <a:lstStyle/>
            <a:p>
              <a:pPr eaLnBrk="0" hangingPunct="0"/>
              <a:r>
                <a:rPr lang="en-US" sz="3200" b="0"/>
                <a:t>CS</a:t>
              </a:r>
              <a:endParaRPr lang="hu-HU" sz="3200" b="0"/>
            </a:p>
          </p:txBody>
        </p:sp>
        <p:sp>
          <p:nvSpPr>
            <p:cNvPr id="53270" name="Line 2070"/>
            <p:cNvSpPr>
              <a:spLocks noChangeShapeType="1"/>
            </p:cNvSpPr>
            <p:nvPr/>
          </p:nvSpPr>
          <p:spPr bwMode="auto">
            <a:xfrm>
              <a:off x="3432" y="2868"/>
              <a:ext cx="0" cy="432"/>
            </a:xfrm>
            <a:prstGeom prst="line">
              <a:avLst/>
            </a:prstGeom>
            <a:noFill/>
            <a:ln w="63500">
              <a:solidFill>
                <a:schemeClr val="accent2"/>
              </a:solidFill>
              <a:round/>
              <a:headEnd type="none" w="sm" len="sm"/>
              <a:tailEnd type="triangle" w="sm" len="sm"/>
            </a:ln>
            <a:effectLst/>
          </p:spPr>
          <p:txBody>
            <a:bodyPr/>
            <a:lstStyle/>
            <a:p>
              <a:endParaRPr lang="hu-HU"/>
            </a:p>
          </p:txBody>
        </p:sp>
        <p:sp>
          <p:nvSpPr>
            <p:cNvPr id="53271" name="Line 2071"/>
            <p:cNvSpPr>
              <a:spLocks noChangeShapeType="1"/>
            </p:cNvSpPr>
            <p:nvPr/>
          </p:nvSpPr>
          <p:spPr bwMode="auto">
            <a:xfrm>
              <a:off x="4788" y="2808"/>
              <a:ext cx="0" cy="156"/>
            </a:xfrm>
            <a:prstGeom prst="line">
              <a:avLst/>
            </a:prstGeom>
            <a:noFill/>
            <a:ln w="63500">
              <a:solidFill>
                <a:schemeClr val="accent2"/>
              </a:solidFill>
              <a:round/>
              <a:headEnd type="none" w="sm" len="sm"/>
              <a:tailEnd type="triangle" w="sm" len="sm"/>
            </a:ln>
            <a:effectLst/>
          </p:spPr>
          <p:txBody>
            <a:bodyPr/>
            <a:lstStyle/>
            <a:p>
              <a:endParaRPr lang="hu-HU"/>
            </a:p>
          </p:txBody>
        </p:sp>
        <p:sp>
          <p:nvSpPr>
            <p:cNvPr id="53272" name="Line 2072"/>
            <p:cNvSpPr>
              <a:spLocks noChangeShapeType="1"/>
            </p:cNvSpPr>
            <p:nvPr/>
          </p:nvSpPr>
          <p:spPr bwMode="auto">
            <a:xfrm>
              <a:off x="4788" y="3492"/>
              <a:ext cx="0" cy="132"/>
            </a:xfrm>
            <a:prstGeom prst="line">
              <a:avLst/>
            </a:prstGeom>
            <a:noFill/>
            <a:ln w="63500">
              <a:solidFill>
                <a:schemeClr val="accent2"/>
              </a:solidFill>
              <a:round/>
              <a:headEnd type="none" w="sm" len="sm"/>
              <a:tailEnd type="triangle" w="sm" len="sm"/>
            </a:ln>
            <a:effectLst/>
          </p:spPr>
          <p:txBody>
            <a:bodyPr/>
            <a:lstStyle/>
            <a:p>
              <a:endParaRPr lang="hu-HU"/>
            </a:p>
          </p:txBody>
        </p:sp>
      </p:grpSp>
      <p:sp>
        <p:nvSpPr>
          <p:cNvPr id="53273" name="Rectangle 2073"/>
          <p:cNvSpPr>
            <a:spLocks noChangeArrowheads="1"/>
          </p:cNvSpPr>
          <p:nvPr/>
        </p:nvSpPr>
        <p:spPr bwMode="auto">
          <a:xfrm>
            <a:off x="0" y="233363"/>
            <a:ext cx="3700463" cy="1298575"/>
          </a:xfrm>
          <a:prstGeom prst="rect">
            <a:avLst/>
          </a:prstGeom>
          <a:noFill/>
          <a:ln w="9525">
            <a:noFill/>
            <a:miter lim="800000"/>
            <a:headEnd/>
            <a:tailEnd/>
          </a:ln>
          <a:effectLst/>
        </p:spPr>
        <p:txBody>
          <a:bodyPr anchor="ctr"/>
          <a:lstStyle/>
          <a:p>
            <a:r>
              <a:rPr lang="hu-HU" sz="2800" b="0">
                <a:solidFill>
                  <a:schemeClr val="tx2"/>
                </a:solidFill>
                <a:latin typeface="Verdana" pitchFamily="34" charset="0"/>
              </a:rPr>
              <a:t>Az APR szerepe a gyulladás terminációjában</a:t>
            </a:r>
          </a:p>
        </p:txBody>
      </p:sp>
      <p:sp>
        <p:nvSpPr>
          <p:cNvPr id="53283" name="Text Box 2083"/>
          <p:cNvSpPr txBox="1">
            <a:spLocks noChangeArrowheads="1"/>
          </p:cNvSpPr>
          <p:nvPr/>
        </p:nvSpPr>
        <p:spPr bwMode="auto">
          <a:xfrm>
            <a:off x="358775" y="3765550"/>
            <a:ext cx="2492375" cy="457200"/>
          </a:xfrm>
          <a:prstGeom prst="rect">
            <a:avLst/>
          </a:prstGeom>
          <a:noFill/>
          <a:ln w="12700">
            <a:noFill/>
            <a:miter lim="800000"/>
            <a:headEnd type="none" w="sm" len="sm"/>
            <a:tailEnd type="none" w="sm" len="sm"/>
          </a:ln>
          <a:effectLst/>
        </p:spPr>
        <p:txBody>
          <a:bodyPr>
            <a:spAutoFit/>
          </a:bodyPr>
          <a:lstStyle/>
          <a:p>
            <a:pPr>
              <a:spcBef>
                <a:spcPct val="50000"/>
              </a:spcBef>
            </a:pPr>
            <a:endParaRPr lang="en-GB" sz="2400" b="0"/>
          </a:p>
        </p:txBody>
      </p:sp>
      <p:grpSp>
        <p:nvGrpSpPr>
          <p:cNvPr id="53292" name="Group 2092"/>
          <p:cNvGrpSpPr>
            <a:grpSpLocks/>
          </p:cNvGrpSpPr>
          <p:nvPr/>
        </p:nvGrpSpPr>
        <p:grpSpPr bwMode="auto">
          <a:xfrm>
            <a:off x="989013" y="331788"/>
            <a:ext cx="6067425" cy="3241675"/>
            <a:chOff x="623" y="209"/>
            <a:chExt cx="3822" cy="2042"/>
          </a:xfrm>
        </p:grpSpPr>
        <p:sp>
          <p:nvSpPr>
            <p:cNvPr id="53251" name="Text Box 2051"/>
            <p:cNvSpPr txBox="1">
              <a:spLocks noChangeArrowheads="1"/>
            </p:cNvSpPr>
            <p:nvPr/>
          </p:nvSpPr>
          <p:spPr bwMode="auto">
            <a:xfrm>
              <a:off x="2355" y="209"/>
              <a:ext cx="1597" cy="373"/>
            </a:xfrm>
            <a:prstGeom prst="rect">
              <a:avLst/>
            </a:prstGeom>
            <a:solidFill>
              <a:srgbClr val="993366"/>
            </a:solidFill>
            <a:ln w="12700">
              <a:solidFill>
                <a:schemeClr val="tx1"/>
              </a:solidFill>
              <a:miter lim="800000"/>
              <a:headEnd type="none" w="sm" len="sm"/>
              <a:tailEnd type="none" w="sm" len="sm"/>
            </a:ln>
            <a:effectLst/>
          </p:spPr>
          <p:txBody>
            <a:bodyPr wrap="none">
              <a:spAutoFit/>
            </a:bodyPr>
            <a:lstStyle/>
            <a:p>
              <a:pPr eaLnBrk="0" hangingPunct="0"/>
              <a:r>
                <a:rPr lang="hu-HU" sz="3200" b="0"/>
                <a:t>Szövet sérülés</a:t>
              </a:r>
            </a:p>
          </p:txBody>
        </p:sp>
        <p:sp>
          <p:nvSpPr>
            <p:cNvPr id="53252" name="Text Box 2052"/>
            <p:cNvSpPr txBox="1">
              <a:spLocks noChangeArrowheads="1"/>
            </p:cNvSpPr>
            <p:nvPr/>
          </p:nvSpPr>
          <p:spPr bwMode="auto">
            <a:xfrm>
              <a:off x="2035" y="872"/>
              <a:ext cx="2008" cy="373"/>
            </a:xfrm>
            <a:prstGeom prst="rect">
              <a:avLst/>
            </a:prstGeom>
            <a:solidFill>
              <a:srgbClr val="993366"/>
            </a:solidFill>
            <a:ln w="12700">
              <a:solidFill>
                <a:schemeClr val="tx1"/>
              </a:solidFill>
              <a:miter lim="800000"/>
              <a:headEnd type="none" w="sm" len="sm"/>
              <a:tailEnd type="none" w="sm" len="sm"/>
            </a:ln>
            <a:effectLst/>
          </p:spPr>
          <p:txBody>
            <a:bodyPr wrap="none">
              <a:spAutoFit/>
            </a:bodyPr>
            <a:lstStyle/>
            <a:p>
              <a:pPr eaLnBrk="0" hangingPunct="0"/>
              <a:r>
                <a:rPr lang="hu-HU" sz="3200" b="0"/>
                <a:t>Oldott mediátorok</a:t>
              </a:r>
            </a:p>
          </p:txBody>
        </p:sp>
        <p:sp>
          <p:nvSpPr>
            <p:cNvPr id="53253" name="Line 2053"/>
            <p:cNvSpPr>
              <a:spLocks noChangeShapeType="1"/>
            </p:cNvSpPr>
            <p:nvPr/>
          </p:nvSpPr>
          <p:spPr bwMode="auto">
            <a:xfrm>
              <a:off x="3039" y="555"/>
              <a:ext cx="2" cy="278"/>
            </a:xfrm>
            <a:prstGeom prst="line">
              <a:avLst/>
            </a:prstGeom>
            <a:noFill/>
            <a:ln w="63500">
              <a:solidFill>
                <a:schemeClr val="accent2"/>
              </a:solidFill>
              <a:round/>
              <a:headEnd type="none" w="sm" len="sm"/>
              <a:tailEnd type="triangle" w="sm" len="sm"/>
            </a:ln>
            <a:effectLst/>
          </p:spPr>
          <p:txBody>
            <a:bodyPr/>
            <a:lstStyle/>
            <a:p>
              <a:endParaRPr lang="hu-HU"/>
            </a:p>
          </p:txBody>
        </p:sp>
        <p:sp>
          <p:nvSpPr>
            <p:cNvPr id="53255" name="Text Box 2055"/>
            <p:cNvSpPr txBox="1">
              <a:spLocks noChangeArrowheads="1"/>
            </p:cNvSpPr>
            <p:nvPr/>
          </p:nvSpPr>
          <p:spPr bwMode="auto">
            <a:xfrm>
              <a:off x="1487" y="1571"/>
              <a:ext cx="1106" cy="680"/>
            </a:xfrm>
            <a:prstGeom prst="rect">
              <a:avLst/>
            </a:prstGeom>
            <a:solidFill>
              <a:srgbClr val="993366"/>
            </a:solidFill>
            <a:ln w="12700">
              <a:solidFill>
                <a:schemeClr val="tx1"/>
              </a:solidFill>
              <a:miter lim="800000"/>
              <a:headEnd type="none" w="sm" len="sm"/>
              <a:tailEnd type="none" w="sm" len="sm"/>
            </a:ln>
            <a:effectLst/>
          </p:spPr>
          <p:txBody>
            <a:bodyPr wrap="none">
              <a:spAutoFit/>
            </a:bodyPr>
            <a:lstStyle/>
            <a:p>
              <a:pPr eaLnBrk="0" hangingPunct="0"/>
              <a:r>
                <a:rPr lang="hu-HU" sz="3200" b="0"/>
                <a:t>Helyi</a:t>
              </a:r>
              <a:endParaRPr lang="en-US" sz="3200" b="0"/>
            </a:p>
            <a:p>
              <a:pPr eaLnBrk="0" hangingPunct="0"/>
              <a:r>
                <a:rPr lang="hu-HU" sz="3200" b="0"/>
                <a:t>gyulladás</a:t>
              </a:r>
            </a:p>
          </p:txBody>
        </p:sp>
        <p:sp>
          <p:nvSpPr>
            <p:cNvPr id="53256" name="Text Box 2056"/>
            <p:cNvSpPr txBox="1">
              <a:spLocks noChangeArrowheads="1"/>
            </p:cNvSpPr>
            <p:nvPr/>
          </p:nvSpPr>
          <p:spPr bwMode="auto">
            <a:xfrm>
              <a:off x="3823" y="1571"/>
              <a:ext cx="622" cy="373"/>
            </a:xfrm>
            <a:prstGeom prst="rect">
              <a:avLst/>
            </a:prstGeom>
            <a:solidFill>
              <a:srgbClr val="993366"/>
            </a:solidFill>
            <a:ln w="12700">
              <a:solidFill>
                <a:schemeClr val="tx1"/>
              </a:solidFill>
              <a:miter lim="800000"/>
              <a:headEnd type="none" w="sm" len="sm"/>
              <a:tailEnd type="none" w="sm" len="sm"/>
            </a:ln>
            <a:effectLst/>
          </p:spPr>
          <p:txBody>
            <a:bodyPr wrap="none">
              <a:spAutoFit/>
            </a:bodyPr>
            <a:lstStyle/>
            <a:p>
              <a:pPr eaLnBrk="0" hangingPunct="0"/>
              <a:r>
                <a:rPr lang="hu-HU" sz="3200" b="0"/>
                <a:t>APR</a:t>
              </a:r>
            </a:p>
          </p:txBody>
        </p:sp>
        <p:sp>
          <p:nvSpPr>
            <p:cNvPr id="53257" name="Text Box 2057"/>
            <p:cNvSpPr txBox="1">
              <a:spLocks noChangeArrowheads="1"/>
            </p:cNvSpPr>
            <p:nvPr/>
          </p:nvSpPr>
          <p:spPr bwMode="auto">
            <a:xfrm>
              <a:off x="623" y="1587"/>
              <a:ext cx="549" cy="373"/>
            </a:xfrm>
            <a:prstGeom prst="rect">
              <a:avLst/>
            </a:prstGeom>
            <a:solidFill>
              <a:srgbClr val="993366"/>
            </a:solidFill>
            <a:ln w="12700">
              <a:solidFill>
                <a:schemeClr val="tx1"/>
              </a:solidFill>
              <a:miter lim="800000"/>
              <a:headEnd type="none" w="sm" len="sm"/>
              <a:tailEnd type="none" w="sm" len="sm"/>
            </a:ln>
            <a:effectLst/>
          </p:spPr>
          <p:txBody>
            <a:bodyPr wrap="none">
              <a:spAutoFit/>
            </a:bodyPr>
            <a:lstStyle/>
            <a:p>
              <a:pPr eaLnBrk="0" hangingPunct="0"/>
              <a:r>
                <a:rPr lang="en-US" sz="3200" b="0"/>
                <a:t>TH</a:t>
              </a:r>
              <a:r>
                <a:rPr lang="en-US" sz="3200" b="0" baseline="-25000"/>
                <a:t>2</a:t>
              </a:r>
              <a:endParaRPr lang="hu-HU" sz="3200" b="0" baseline="-25000"/>
            </a:p>
          </p:txBody>
        </p:sp>
        <p:sp>
          <p:nvSpPr>
            <p:cNvPr id="53258" name="Line 2058"/>
            <p:cNvSpPr>
              <a:spLocks noChangeShapeType="1"/>
            </p:cNvSpPr>
            <p:nvPr/>
          </p:nvSpPr>
          <p:spPr bwMode="auto">
            <a:xfrm flipH="1">
              <a:off x="1250" y="1319"/>
              <a:ext cx="887" cy="201"/>
            </a:xfrm>
            <a:prstGeom prst="line">
              <a:avLst/>
            </a:prstGeom>
            <a:noFill/>
            <a:ln w="63500">
              <a:solidFill>
                <a:schemeClr val="accent2"/>
              </a:solidFill>
              <a:round/>
              <a:headEnd type="none" w="sm" len="sm"/>
              <a:tailEnd type="triangle" w="sm" len="sm"/>
            </a:ln>
            <a:effectLst/>
          </p:spPr>
          <p:txBody>
            <a:bodyPr/>
            <a:lstStyle/>
            <a:p>
              <a:endParaRPr lang="hu-HU"/>
            </a:p>
          </p:txBody>
        </p:sp>
        <p:sp>
          <p:nvSpPr>
            <p:cNvPr id="53259" name="Line 2059"/>
            <p:cNvSpPr>
              <a:spLocks noChangeShapeType="1"/>
            </p:cNvSpPr>
            <p:nvPr/>
          </p:nvSpPr>
          <p:spPr bwMode="auto">
            <a:xfrm flipH="1">
              <a:off x="2768" y="1310"/>
              <a:ext cx="146" cy="192"/>
            </a:xfrm>
            <a:prstGeom prst="line">
              <a:avLst/>
            </a:prstGeom>
            <a:noFill/>
            <a:ln w="63500">
              <a:solidFill>
                <a:schemeClr val="accent2"/>
              </a:solidFill>
              <a:round/>
              <a:headEnd type="none" w="sm" len="sm"/>
              <a:tailEnd type="triangle" w="sm" len="sm"/>
            </a:ln>
            <a:effectLst/>
          </p:spPr>
          <p:txBody>
            <a:bodyPr/>
            <a:lstStyle/>
            <a:p>
              <a:endParaRPr lang="hu-HU"/>
            </a:p>
          </p:txBody>
        </p:sp>
        <p:sp>
          <p:nvSpPr>
            <p:cNvPr id="53260" name="Line 2060"/>
            <p:cNvSpPr>
              <a:spLocks noChangeShapeType="1"/>
            </p:cNvSpPr>
            <p:nvPr/>
          </p:nvSpPr>
          <p:spPr bwMode="auto">
            <a:xfrm>
              <a:off x="3362" y="1337"/>
              <a:ext cx="311" cy="128"/>
            </a:xfrm>
            <a:prstGeom prst="line">
              <a:avLst/>
            </a:prstGeom>
            <a:noFill/>
            <a:ln w="63500">
              <a:solidFill>
                <a:schemeClr val="accent2"/>
              </a:solidFill>
              <a:round/>
              <a:headEnd type="none" w="sm" len="sm"/>
              <a:tailEnd type="triangle" w="sm" len="sm"/>
            </a:ln>
            <a:effectLst/>
          </p:spPr>
          <p:txBody>
            <a:bodyPr/>
            <a:lstStyle/>
            <a:p>
              <a:endParaRPr lang="hu-HU"/>
            </a:p>
          </p:txBody>
        </p:sp>
      </p:grpSp>
      <p:grpSp>
        <p:nvGrpSpPr>
          <p:cNvPr id="53294" name="Group 2094"/>
          <p:cNvGrpSpPr>
            <a:grpSpLocks/>
          </p:cNvGrpSpPr>
          <p:nvPr/>
        </p:nvGrpSpPr>
        <p:grpSpPr bwMode="auto">
          <a:xfrm>
            <a:off x="287338" y="1592263"/>
            <a:ext cx="7602537" cy="4635500"/>
            <a:chOff x="181" y="1003"/>
            <a:chExt cx="4789" cy="2920"/>
          </a:xfrm>
        </p:grpSpPr>
        <p:cxnSp>
          <p:nvCxnSpPr>
            <p:cNvPr id="53278" name="AutoShape 2078"/>
            <p:cNvCxnSpPr>
              <a:cxnSpLocks noChangeShapeType="1"/>
            </p:cNvCxnSpPr>
            <p:nvPr/>
          </p:nvCxnSpPr>
          <p:spPr bwMode="auto">
            <a:xfrm rot="16200000">
              <a:off x="1148" y="691"/>
              <a:ext cx="501" cy="1213"/>
            </a:xfrm>
            <a:prstGeom prst="bentConnector2">
              <a:avLst/>
            </a:prstGeom>
            <a:noFill/>
            <a:ln w="63500">
              <a:solidFill>
                <a:schemeClr val="hlink"/>
              </a:solidFill>
              <a:miter lim="800000"/>
              <a:headEnd type="none" w="sm" len="sm"/>
              <a:tailEnd type="triangle" w="sm" len="sm"/>
            </a:ln>
            <a:effectLst/>
          </p:spPr>
        </p:cxnSp>
        <p:cxnSp>
          <p:nvCxnSpPr>
            <p:cNvPr id="53277" name="AutoShape 2077"/>
            <p:cNvCxnSpPr>
              <a:cxnSpLocks noChangeShapeType="1"/>
            </p:cNvCxnSpPr>
            <p:nvPr/>
          </p:nvCxnSpPr>
          <p:spPr bwMode="auto">
            <a:xfrm flipH="1" flipV="1">
              <a:off x="3985" y="1047"/>
              <a:ext cx="985" cy="2876"/>
            </a:xfrm>
            <a:prstGeom prst="bentConnector3">
              <a:avLst>
                <a:gd name="adj1" fmla="val -24671"/>
              </a:avLst>
            </a:prstGeom>
            <a:noFill/>
            <a:ln w="63500">
              <a:solidFill>
                <a:schemeClr val="hlink"/>
              </a:solidFill>
              <a:miter lim="800000"/>
              <a:headEnd type="none" w="sm" len="sm"/>
              <a:tailEnd type="triangle" w="sm" len="sm"/>
            </a:ln>
            <a:effectLst/>
          </p:spPr>
        </p:cxnSp>
        <p:cxnSp>
          <p:nvCxnSpPr>
            <p:cNvPr id="53279" name="AutoShape 2079"/>
            <p:cNvCxnSpPr>
              <a:cxnSpLocks noChangeShapeType="1"/>
            </p:cNvCxnSpPr>
            <p:nvPr/>
          </p:nvCxnSpPr>
          <p:spPr bwMode="auto">
            <a:xfrm rot="10800000">
              <a:off x="2140" y="2212"/>
              <a:ext cx="921" cy="1532"/>
            </a:xfrm>
            <a:prstGeom prst="bentConnector2">
              <a:avLst/>
            </a:prstGeom>
            <a:noFill/>
            <a:ln w="63500">
              <a:solidFill>
                <a:schemeClr val="hlink"/>
              </a:solidFill>
              <a:miter lim="800000"/>
              <a:headEnd type="none" w="sm" len="sm"/>
              <a:tailEnd type="triangle" w="sm" len="sm"/>
            </a:ln>
            <a:effectLst/>
          </p:spPr>
        </p:cxnSp>
        <p:sp>
          <p:nvSpPr>
            <p:cNvPr id="53282" name="Rectangle 2082"/>
            <p:cNvSpPr>
              <a:spLocks noChangeArrowheads="1"/>
            </p:cNvSpPr>
            <p:nvPr/>
          </p:nvSpPr>
          <p:spPr bwMode="auto">
            <a:xfrm>
              <a:off x="887" y="1003"/>
              <a:ext cx="1195" cy="288"/>
            </a:xfrm>
            <a:prstGeom prst="rect">
              <a:avLst/>
            </a:prstGeom>
            <a:noFill/>
            <a:ln w="12700">
              <a:noFill/>
              <a:miter lim="800000"/>
              <a:headEnd type="none" w="sm" len="sm"/>
              <a:tailEnd type="none" w="sm" len="sm"/>
            </a:ln>
            <a:effectLst/>
          </p:spPr>
          <p:txBody>
            <a:bodyPr wrap="none">
              <a:spAutoFit/>
            </a:bodyPr>
            <a:lstStyle/>
            <a:p>
              <a:r>
                <a:rPr lang="en-US" sz="2400">
                  <a:latin typeface="Comic Sans MS" pitchFamily="66" charset="0"/>
                </a:rPr>
                <a:t>IL-4,10,13</a:t>
              </a:r>
              <a:endParaRPr lang="hu-HU" sz="2400">
                <a:latin typeface="Comic Sans MS" pitchFamily="66" charset="0"/>
              </a:endParaRPr>
            </a:p>
          </p:txBody>
        </p:sp>
        <p:sp>
          <p:nvSpPr>
            <p:cNvPr id="53285" name="Text Box 2085"/>
            <p:cNvSpPr txBox="1">
              <a:spLocks noChangeArrowheads="1"/>
            </p:cNvSpPr>
            <p:nvPr/>
          </p:nvSpPr>
          <p:spPr bwMode="auto">
            <a:xfrm>
              <a:off x="181" y="2349"/>
              <a:ext cx="1626" cy="676"/>
            </a:xfrm>
            <a:prstGeom prst="rect">
              <a:avLst/>
            </a:prstGeom>
            <a:noFill/>
            <a:ln w="19050">
              <a:solidFill>
                <a:schemeClr val="hlink"/>
              </a:solidFill>
              <a:miter lim="800000"/>
              <a:headEnd type="none" w="sm" len="sm"/>
              <a:tailEnd type="none" w="sm" len="sm"/>
            </a:ln>
            <a:effectLst/>
          </p:spPr>
          <p:txBody>
            <a:bodyPr>
              <a:spAutoFit/>
            </a:bodyPr>
            <a:lstStyle/>
            <a:p>
              <a:pPr>
                <a:spcBef>
                  <a:spcPct val="50000"/>
                </a:spcBef>
              </a:pPr>
              <a:r>
                <a:rPr lang="en-US" sz="1800">
                  <a:solidFill>
                    <a:srgbClr val="FFFF99"/>
                  </a:solidFill>
                  <a:latin typeface="Comic Sans MS" pitchFamily="66" charset="0"/>
                </a:rPr>
                <a:t>C</a:t>
              </a:r>
              <a:r>
                <a:rPr lang="hu-HU" sz="1800">
                  <a:solidFill>
                    <a:srgbClr val="FFFF99"/>
                  </a:solidFill>
                  <a:latin typeface="Comic Sans MS" pitchFamily="66" charset="0"/>
                </a:rPr>
                <a:t>i</a:t>
              </a:r>
              <a:r>
                <a:rPr lang="en-US" sz="1800">
                  <a:solidFill>
                    <a:srgbClr val="FFFF99"/>
                  </a:solidFill>
                  <a:latin typeface="Comic Sans MS" pitchFamily="66" charset="0"/>
                </a:rPr>
                <a:t>tokin antagonis</a:t>
              </a:r>
              <a:r>
                <a:rPr lang="hu-HU" sz="1800">
                  <a:solidFill>
                    <a:srgbClr val="FFFF99"/>
                  </a:solidFill>
                  <a:latin typeface="Comic Sans MS" pitchFamily="66" charset="0"/>
                </a:rPr>
                <a:t>ák,</a:t>
              </a:r>
            </a:p>
            <a:p>
              <a:pPr>
                <a:spcBef>
                  <a:spcPct val="50000"/>
                </a:spcBef>
              </a:pPr>
              <a:r>
                <a:rPr lang="hu-HU" sz="1800">
                  <a:solidFill>
                    <a:srgbClr val="FFFF99"/>
                  </a:solidFill>
                  <a:latin typeface="Comic Sans MS" pitchFamily="66" charset="0"/>
                </a:rPr>
                <a:t>antiinflammatorikus lipidek</a:t>
              </a:r>
              <a:r>
                <a:rPr lang="en-US" sz="1800">
                  <a:solidFill>
                    <a:schemeClr val="accent1"/>
                  </a:solidFill>
                  <a:latin typeface="Comic Sans MS" pitchFamily="66" charset="0"/>
                </a:rPr>
                <a:t> </a:t>
              </a:r>
              <a:endParaRPr lang="hu-HU" sz="1800">
                <a:solidFill>
                  <a:schemeClr val="accent1"/>
                </a:solidFill>
                <a:latin typeface="Comic Sans MS" pitchFamily="66" charset="0"/>
              </a:endParaRPr>
            </a:p>
          </p:txBody>
        </p:sp>
        <p:cxnSp>
          <p:nvCxnSpPr>
            <p:cNvPr id="53286" name="AutoShape 2086"/>
            <p:cNvCxnSpPr>
              <a:cxnSpLocks noChangeShapeType="1"/>
              <a:stCxn id="53285" idx="0"/>
              <a:endCxn id="53255" idx="1"/>
            </p:cNvCxnSpPr>
            <p:nvPr/>
          </p:nvCxnSpPr>
          <p:spPr bwMode="auto">
            <a:xfrm flipV="1">
              <a:off x="994" y="1911"/>
              <a:ext cx="493" cy="432"/>
            </a:xfrm>
            <a:prstGeom prst="straightConnector1">
              <a:avLst/>
            </a:prstGeom>
            <a:noFill/>
            <a:ln w="57150">
              <a:solidFill>
                <a:schemeClr val="hlink"/>
              </a:solidFill>
              <a:round/>
              <a:headEnd type="none" w="sm" len="sm"/>
              <a:tailEnd type="triangle" w="sm" len="sm"/>
            </a:ln>
            <a:effectLst/>
          </p:spPr>
        </p:cxnSp>
      </p:grpSp>
      <p:sp>
        <p:nvSpPr>
          <p:cNvPr id="53295" name="Text Box 2095"/>
          <p:cNvSpPr txBox="1">
            <a:spLocks noChangeArrowheads="1"/>
          </p:cNvSpPr>
          <p:nvPr/>
        </p:nvSpPr>
        <p:spPr bwMode="auto">
          <a:xfrm>
            <a:off x="522288" y="5268913"/>
            <a:ext cx="2330450" cy="457200"/>
          </a:xfrm>
          <a:prstGeom prst="rect">
            <a:avLst/>
          </a:prstGeom>
          <a:noFill/>
          <a:ln w="9525">
            <a:noFill/>
            <a:miter lim="800000"/>
            <a:headEnd/>
            <a:tailEnd/>
          </a:ln>
          <a:effectLst/>
        </p:spPr>
        <p:txBody>
          <a:bodyPr lIns="92075" tIns="46038" rIns="92075" bIns="46038">
            <a:spAutoFit/>
          </a:bodyPr>
          <a:lstStyle/>
          <a:p>
            <a:pPr>
              <a:spcBef>
                <a:spcPct val="50000"/>
              </a:spcBef>
            </a:pPr>
            <a:endParaRPr lang="hu-HU" sz="2400" b="0"/>
          </a:p>
        </p:txBody>
      </p:sp>
      <p:sp>
        <p:nvSpPr>
          <p:cNvPr id="53296" name="Text Box 2096"/>
          <p:cNvSpPr txBox="1">
            <a:spLocks noChangeArrowheads="1"/>
          </p:cNvSpPr>
          <p:nvPr/>
        </p:nvSpPr>
        <p:spPr bwMode="auto">
          <a:xfrm>
            <a:off x="474663" y="5381625"/>
            <a:ext cx="2392362" cy="1320800"/>
          </a:xfrm>
          <a:prstGeom prst="rect">
            <a:avLst/>
          </a:prstGeom>
          <a:noFill/>
          <a:ln w="9525">
            <a:solidFill>
              <a:srgbClr val="99FF33"/>
            </a:solidFill>
            <a:miter lim="800000"/>
            <a:headEnd/>
            <a:tailEnd/>
          </a:ln>
          <a:effectLst/>
        </p:spPr>
        <p:txBody>
          <a:bodyPr lIns="92075" tIns="46038" rIns="92075" bIns="46038">
            <a:spAutoFit/>
          </a:bodyPr>
          <a:lstStyle/>
          <a:p>
            <a:pPr>
              <a:spcBef>
                <a:spcPct val="50000"/>
              </a:spcBef>
            </a:pPr>
            <a:r>
              <a:rPr lang="hu-HU" b="0"/>
              <a:t>Hth: hipotalamusz, MVK: mellékvesekéreg, CS: kortikoszeroid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32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32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53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4"/>
          <p:cNvSpPr>
            <a:spLocks noGrp="1"/>
          </p:cNvSpPr>
          <p:nvPr>
            <p:ph type="sldNum" sz="quarter" idx="12"/>
          </p:nvPr>
        </p:nvSpPr>
        <p:spPr/>
        <p:txBody>
          <a:bodyPr/>
          <a:lstStyle/>
          <a:p>
            <a:fld id="{E0B023B5-7E10-4DE3-8DA9-EDF3A8759C0B}" type="slidenum">
              <a:rPr lang="hu-HU"/>
              <a:pPr/>
              <a:t>42</a:t>
            </a:fld>
            <a:endParaRPr lang="hu-HU"/>
          </a:p>
        </p:txBody>
      </p:sp>
      <p:sp>
        <p:nvSpPr>
          <p:cNvPr id="165892" name="Rectangle 4"/>
          <p:cNvSpPr>
            <a:spLocks noGrp="1" noChangeArrowheads="1"/>
          </p:cNvSpPr>
          <p:nvPr>
            <p:ph type="title"/>
          </p:nvPr>
        </p:nvSpPr>
        <p:spPr>
          <a:xfrm>
            <a:off x="685800" y="1965325"/>
            <a:ext cx="7772400" cy="1143000"/>
          </a:xfrm>
        </p:spPr>
        <p:txBody>
          <a:bodyPr/>
          <a:lstStyle/>
          <a:p>
            <a:r>
              <a:rPr lang="hu-HU">
                <a:latin typeface="Lucida Console" pitchFamily="49" charset="0"/>
              </a:rPr>
              <a:t>Neuroimmunológia</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a számának helye 5"/>
          <p:cNvSpPr>
            <a:spLocks noGrp="1"/>
          </p:cNvSpPr>
          <p:nvPr>
            <p:ph type="sldNum" sz="quarter" idx="12"/>
          </p:nvPr>
        </p:nvSpPr>
        <p:spPr/>
        <p:txBody>
          <a:bodyPr/>
          <a:lstStyle/>
          <a:p>
            <a:fld id="{A90DF370-4BED-409C-B0AA-7C5B6FE07077}" type="slidenum">
              <a:rPr lang="hu-HU"/>
              <a:pPr/>
              <a:t>43</a:t>
            </a:fld>
            <a:endParaRPr lang="hu-HU"/>
          </a:p>
        </p:txBody>
      </p:sp>
      <p:sp>
        <p:nvSpPr>
          <p:cNvPr id="168962" name="Rectangle 2"/>
          <p:cNvSpPr>
            <a:spLocks noGrp="1" noChangeArrowheads="1"/>
          </p:cNvSpPr>
          <p:nvPr>
            <p:ph type="title"/>
          </p:nvPr>
        </p:nvSpPr>
        <p:spPr/>
        <p:txBody>
          <a:bodyPr/>
          <a:lstStyle/>
          <a:p>
            <a:r>
              <a:rPr lang="hu-HU" sz="3200"/>
              <a:t>Az immunrendszer és az idegrendszer között számos kölcsönhatás ismert</a:t>
            </a:r>
          </a:p>
        </p:txBody>
      </p:sp>
      <p:sp>
        <p:nvSpPr>
          <p:cNvPr id="168963" name="Rectangle 3"/>
          <p:cNvSpPr>
            <a:spLocks noGrp="1" noChangeArrowheads="1"/>
          </p:cNvSpPr>
          <p:nvPr>
            <p:ph type="body" idx="1"/>
          </p:nvPr>
        </p:nvSpPr>
        <p:spPr>
          <a:xfrm>
            <a:off x="441325" y="1981200"/>
            <a:ext cx="4740275" cy="4541838"/>
          </a:xfrm>
        </p:spPr>
        <p:txBody>
          <a:bodyPr/>
          <a:lstStyle/>
          <a:p>
            <a:pPr>
              <a:lnSpc>
                <a:spcPct val="80000"/>
              </a:lnSpc>
            </a:pPr>
            <a:r>
              <a:rPr lang="hu-HU" sz="2000"/>
              <a:t>1. Az immunszervek (csontvelő, lép, timusz, nyirokcsomók) beidegzéssel rendelkeznek </a:t>
            </a:r>
          </a:p>
          <a:p>
            <a:pPr>
              <a:lnSpc>
                <a:spcPct val="80000"/>
              </a:lnSpc>
            </a:pPr>
            <a:r>
              <a:rPr lang="hu-HU" sz="2000"/>
              <a:t>2. A neurotransmitterek (Ach, VIP, noradrenalin, substance P, hisztamin) immunmodulációs hatásúak</a:t>
            </a:r>
          </a:p>
          <a:p>
            <a:pPr>
              <a:lnSpc>
                <a:spcPct val="80000"/>
              </a:lnSpc>
            </a:pPr>
            <a:r>
              <a:rPr lang="hu-HU" sz="2000"/>
              <a:t>3. A hormonok (CRH, leptin, </a:t>
            </a:r>
            <a:r>
              <a:rPr lang="hu-HU" sz="2000">
                <a:sym typeface="Symbol" pitchFamily="18" charset="2"/>
              </a:rPr>
              <a:t></a:t>
            </a:r>
            <a:r>
              <a:rPr lang="hu-HU" sz="2000"/>
              <a:t>-MSH) szabályozzák a citokinek egyensúlyát</a:t>
            </a:r>
          </a:p>
          <a:p>
            <a:pPr>
              <a:lnSpc>
                <a:spcPct val="80000"/>
              </a:lnSpc>
            </a:pPr>
            <a:r>
              <a:rPr lang="hu-HU" sz="2000"/>
              <a:t>4. Az immunrendszer befolyásolni képes a testhőmérsékletet, az alvást és táplálkozást </a:t>
            </a:r>
          </a:p>
          <a:p>
            <a:pPr>
              <a:lnSpc>
                <a:spcPct val="80000"/>
              </a:lnSpc>
            </a:pPr>
            <a:r>
              <a:rPr lang="hu-HU" sz="2000"/>
              <a:t>5. Az MHC molekulák befolyásolják neurológiai kapcsolatok létrejöttét.</a:t>
            </a:r>
          </a:p>
        </p:txBody>
      </p:sp>
      <p:grpSp>
        <p:nvGrpSpPr>
          <p:cNvPr id="168976" name="Group 16"/>
          <p:cNvGrpSpPr>
            <a:grpSpLocks/>
          </p:cNvGrpSpPr>
          <p:nvPr/>
        </p:nvGrpSpPr>
        <p:grpSpPr bwMode="auto">
          <a:xfrm>
            <a:off x="5189538" y="1465263"/>
            <a:ext cx="3825875" cy="4530725"/>
            <a:chOff x="3269" y="923"/>
            <a:chExt cx="2410" cy="2854"/>
          </a:xfrm>
        </p:grpSpPr>
        <p:grpSp>
          <p:nvGrpSpPr>
            <p:cNvPr id="168966" name="Group 6"/>
            <p:cNvGrpSpPr>
              <a:grpSpLocks/>
            </p:cNvGrpSpPr>
            <p:nvPr/>
          </p:nvGrpSpPr>
          <p:grpSpPr bwMode="auto">
            <a:xfrm>
              <a:off x="3269" y="1101"/>
              <a:ext cx="2410" cy="2676"/>
              <a:chOff x="3269" y="1101"/>
              <a:chExt cx="2410" cy="2676"/>
            </a:xfrm>
          </p:grpSpPr>
          <p:pic>
            <p:nvPicPr>
              <p:cNvPr id="168964" name="Picture 4" descr="imm28"/>
              <p:cNvPicPr>
                <a:picLocks noChangeAspect="1" noChangeArrowheads="1"/>
              </p:cNvPicPr>
              <p:nvPr/>
            </p:nvPicPr>
            <p:blipFill>
              <a:blip r:embed="rId2" cstate="print"/>
              <a:srcRect/>
              <a:stretch>
                <a:fillRect/>
              </a:stretch>
            </p:blipFill>
            <p:spPr bwMode="auto">
              <a:xfrm>
                <a:off x="3269" y="1101"/>
                <a:ext cx="2410" cy="2676"/>
              </a:xfrm>
              <a:prstGeom prst="rect">
                <a:avLst/>
              </a:prstGeom>
              <a:noFill/>
            </p:spPr>
          </p:pic>
          <p:sp>
            <p:nvSpPr>
              <p:cNvPr id="168965" name="Rectangle 5"/>
              <p:cNvSpPr>
                <a:spLocks noChangeArrowheads="1"/>
              </p:cNvSpPr>
              <p:nvPr/>
            </p:nvSpPr>
            <p:spPr bwMode="auto">
              <a:xfrm>
                <a:off x="4915" y="3023"/>
                <a:ext cx="557" cy="259"/>
              </a:xfrm>
              <a:prstGeom prst="rect">
                <a:avLst/>
              </a:prstGeom>
              <a:solidFill>
                <a:schemeClr val="tx1"/>
              </a:solidFill>
              <a:ln w="9525">
                <a:solidFill>
                  <a:schemeClr val="tx1"/>
                </a:solidFill>
                <a:miter lim="800000"/>
                <a:headEnd/>
                <a:tailEnd/>
              </a:ln>
              <a:effectLst/>
            </p:spPr>
            <p:txBody>
              <a:bodyPr wrap="none" lIns="92075" tIns="46038" rIns="92075" bIns="46038" anchor="ctr"/>
              <a:lstStyle/>
              <a:p>
                <a:pPr algn="ctr"/>
                <a:r>
                  <a:rPr lang="hu-HU" sz="1200">
                    <a:solidFill>
                      <a:schemeClr val="bg2"/>
                    </a:solidFill>
                  </a:rPr>
                  <a:t>cytokines,</a:t>
                </a:r>
                <a:br>
                  <a:rPr lang="hu-HU" sz="1200">
                    <a:solidFill>
                      <a:schemeClr val="bg2"/>
                    </a:solidFill>
                  </a:rPr>
                </a:br>
                <a:r>
                  <a:rPr lang="hu-HU" sz="1200">
                    <a:solidFill>
                      <a:schemeClr val="bg2"/>
                    </a:solidFill>
                  </a:rPr>
                  <a:t>neuropeptides</a:t>
                </a:r>
              </a:p>
            </p:txBody>
          </p:sp>
        </p:grpSp>
        <p:sp>
          <p:nvSpPr>
            <p:cNvPr id="168967" name="Line 7"/>
            <p:cNvSpPr>
              <a:spLocks noChangeShapeType="1"/>
            </p:cNvSpPr>
            <p:nvPr/>
          </p:nvSpPr>
          <p:spPr bwMode="auto">
            <a:xfrm>
              <a:off x="4579" y="1363"/>
              <a:ext cx="528" cy="0"/>
            </a:xfrm>
            <a:prstGeom prst="line">
              <a:avLst/>
            </a:prstGeom>
            <a:noFill/>
            <a:ln w="28575">
              <a:solidFill>
                <a:schemeClr val="bg2"/>
              </a:solidFill>
              <a:round/>
              <a:headEnd/>
              <a:tailEnd type="triangle" w="med" len="med"/>
            </a:ln>
            <a:effectLst/>
          </p:spPr>
          <p:txBody>
            <a:bodyPr lIns="92075" tIns="46038" rIns="92075" bIns="46038"/>
            <a:lstStyle/>
            <a:p>
              <a:endParaRPr lang="hu-HU"/>
            </a:p>
          </p:txBody>
        </p:sp>
        <p:sp>
          <p:nvSpPr>
            <p:cNvPr id="168971" name="Rectangle 11"/>
            <p:cNvSpPr>
              <a:spLocks noChangeArrowheads="1"/>
            </p:cNvSpPr>
            <p:nvPr/>
          </p:nvSpPr>
          <p:spPr bwMode="auto">
            <a:xfrm>
              <a:off x="5174" y="1237"/>
              <a:ext cx="442" cy="250"/>
            </a:xfrm>
            <a:prstGeom prst="rect">
              <a:avLst/>
            </a:prstGeom>
            <a:solidFill>
              <a:schemeClr val="tx1"/>
            </a:solidFill>
            <a:ln w="9525">
              <a:solidFill>
                <a:schemeClr val="bg2"/>
              </a:solidFill>
              <a:miter lim="800000"/>
              <a:headEnd/>
              <a:tailEnd/>
            </a:ln>
            <a:effectLst/>
          </p:spPr>
          <p:txBody>
            <a:bodyPr wrap="none" lIns="92075" tIns="46038" rIns="92075" bIns="46038" anchor="ctr"/>
            <a:lstStyle/>
            <a:p>
              <a:pPr algn="ctr"/>
              <a:r>
                <a:rPr lang="hu-HU" sz="1200">
                  <a:solidFill>
                    <a:schemeClr val="bg2"/>
                  </a:solidFill>
                </a:rPr>
                <a:t>viselkedés</a:t>
              </a:r>
            </a:p>
          </p:txBody>
        </p:sp>
        <p:sp>
          <p:nvSpPr>
            <p:cNvPr id="168973" name="Rectangle 13"/>
            <p:cNvSpPr>
              <a:spLocks noChangeArrowheads="1"/>
            </p:cNvSpPr>
            <p:nvPr/>
          </p:nvSpPr>
          <p:spPr bwMode="auto">
            <a:xfrm>
              <a:off x="4600" y="923"/>
              <a:ext cx="442" cy="250"/>
            </a:xfrm>
            <a:prstGeom prst="rect">
              <a:avLst/>
            </a:prstGeom>
            <a:solidFill>
              <a:schemeClr val="tx1"/>
            </a:solidFill>
            <a:ln w="9525">
              <a:solidFill>
                <a:schemeClr val="bg2"/>
              </a:solidFill>
              <a:miter lim="800000"/>
              <a:headEnd/>
              <a:tailEnd/>
            </a:ln>
            <a:effectLst/>
          </p:spPr>
          <p:txBody>
            <a:bodyPr wrap="none" lIns="92075" tIns="46038" rIns="92075" bIns="46038" anchor="ctr"/>
            <a:lstStyle/>
            <a:p>
              <a:pPr algn="ctr"/>
              <a:r>
                <a:rPr lang="hu-HU" sz="1200">
                  <a:solidFill>
                    <a:schemeClr val="bg2"/>
                  </a:solidFill>
                </a:rPr>
                <a:t>környezet</a:t>
              </a:r>
            </a:p>
          </p:txBody>
        </p:sp>
        <p:sp>
          <p:nvSpPr>
            <p:cNvPr id="168974" name="Line 14"/>
            <p:cNvSpPr>
              <a:spLocks noChangeShapeType="1"/>
            </p:cNvSpPr>
            <p:nvPr/>
          </p:nvSpPr>
          <p:spPr bwMode="auto">
            <a:xfrm flipH="1" flipV="1">
              <a:off x="5032" y="1112"/>
              <a:ext cx="303" cy="107"/>
            </a:xfrm>
            <a:prstGeom prst="line">
              <a:avLst/>
            </a:prstGeom>
            <a:noFill/>
            <a:ln w="28575">
              <a:solidFill>
                <a:schemeClr val="bg2"/>
              </a:solidFill>
              <a:round/>
              <a:headEnd/>
              <a:tailEnd type="triangle" w="med" len="med"/>
            </a:ln>
            <a:effectLst/>
          </p:spPr>
          <p:txBody>
            <a:bodyPr lIns="92075" tIns="46038" rIns="92075" bIns="46038"/>
            <a:lstStyle/>
            <a:p>
              <a:endParaRPr lang="hu-HU"/>
            </a:p>
          </p:txBody>
        </p:sp>
        <p:sp>
          <p:nvSpPr>
            <p:cNvPr id="168975" name="Line 15"/>
            <p:cNvSpPr>
              <a:spLocks noChangeShapeType="1"/>
            </p:cNvSpPr>
            <p:nvPr/>
          </p:nvSpPr>
          <p:spPr bwMode="auto">
            <a:xfrm flipH="1">
              <a:off x="4460" y="1127"/>
              <a:ext cx="135" cy="103"/>
            </a:xfrm>
            <a:prstGeom prst="line">
              <a:avLst/>
            </a:prstGeom>
            <a:noFill/>
            <a:ln w="28575">
              <a:solidFill>
                <a:schemeClr val="bg2"/>
              </a:solidFill>
              <a:round/>
              <a:headEnd/>
              <a:tailEnd type="triangle" w="med" len="med"/>
            </a:ln>
            <a:effectLst/>
          </p:spPr>
          <p:txBody>
            <a:bodyPr lIns="92075" tIns="46038" rIns="92075" bIns="46038"/>
            <a:lstStyle/>
            <a:p>
              <a:endParaRPr lang="hu-HU"/>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animEffect transition="in" filter="slide(fromLeft)">
                                      <p:cBhvr>
                                        <p:cTn id="7" dur="500"/>
                                        <p:tgtEl>
                                          <p:spTgt spid="168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68963">
                                            <p:txEl>
                                              <p:pRg st="1" end="1"/>
                                            </p:txEl>
                                          </p:spTgt>
                                        </p:tgtEl>
                                        <p:attrNameLst>
                                          <p:attrName>style.visibility</p:attrName>
                                        </p:attrNameLst>
                                      </p:cBhvr>
                                      <p:to>
                                        <p:strVal val="visible"/>
                                      </p:to>
                                    </p:set>
                                    <p:animEffect transition="in" filter="slide(fromLeft)">
                                      <p:cBhvr>
                                        <p:cTn id="12" dur="500"/>
                                        <p:tgtEl>
                                          <p:spTgt spid="168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68963">
                                            <p:txEl>
                                              <p:pRg st="2" end="2"/>
                                            </p:txEl>
                                          </p:spTgt>
                                        </p:tgtEl>
                                        <p:attrNameLst>
                                          <p:attrName>style.visibility</p:attrName>
                                        </p:attrNameLst>
                                      </p:cBhvr>
                                      <p:to>
                                        <p:strVal val="visible"/>
                                      </p:to>
                                    </p:set>
                                    <p:animEffect transition="in" filter="slide(fromLeft)">
                                      <p:cBhvr>
                                        <p:cTn id="17" dur="500"/>
                                        <p:tgtEl>
                                          <p:spTgt spid="1689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68963">
                                            <p:txEl>
                                              <p:pRg st="3" end="3"/>
                                            </p:txEl>
                                          </p:spTgt>
                                        </p:tgtEl>
                                        <p:attrNameLst>
                                          <p:attrName>style.visibility</p:attrName>
                                        </p:attrNameLst>
                                      </p:cBhvr>
                                      <p:to>
                                        <p:strVal val="visible"/>
                                      </p:to>
                                    </p:set>
                                    <p:animEffect transition="in" filter="slide(fromLeft)">
                                      <p:cBhvr>
                                        <p:cTn id="22" dur="500"/>
                                        <p:tgtEl>
                                          <p:spTgt spid="1689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68963">
                                            <p:txEl>
                                              <p:pRg st="4" end="4"/>
                                            </p:txEl>
                                          </p:spTgt>
                                        </p:tgtEl>
                                        <p:attrNameLst>
                                          <p:attrName>style.visibility</p:attrName>
                                        </p:attrNameLst>
                                      </p:cBhvr>
                                      <p:to>
                                        <p:strVal val="visible"/>
                                      </p:to>
                                    </p:set>
                                    <p:animEffect transition="in" filter="slide(fromLeft)">
                                      <p:cBhvr>
                                        <p:cTn id="27" dur="500"/>
                                        <p:tgtEl>
                                          <p:spTgt spid="1689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a számának helye 5"/>
          <p:cNvSpPr>
            <a:spLocks noGrp="1"/>
          </p:cNvSpPr>
          <p:nvPr>
            <p:ph type="sldNum" sz="quarter" idx="12"/>
          </p:nvPr>
        </p:nvSpPr>
        <p:spPr/>
        <p:txBody>
          <a:bodyPr/>
          <a:lstStyle/>
          <a:p>
            <a:fld id="{65DDDFAF-8A1B-4648-98A5-F739EB754AE2}" type="slidenum">
              <a:rPr lang="hu-HU"/>
              <a:pPr/>
              <a:t>44</a:t>
            </a:fld>
            <a:endParaRPr lang="hu-HU"/>
          </a:p>
        </p:txBody>
      </p:sp>
      <p:sp>
        <p:nvSpPr>
          <p:cNvPr id="169986" name="Rectangle 2"/>
          <p:cNvSpPr>
            <a:spLocks noGrp="1" noChangeArrowheads="1"/>
          </p:cNvSpPr>
          <p:nvPr>
            <p:ph type="title"/>
          </p:nvPr>
        </p:nvSpPr>
        <p:spPr>
          <a:xfrm>
            <a:off x="685800" y="165100"/>
            <a:ext cx="7772400" cy="1143000"/>
          </a:xfrm>
        </p:spPr>
        <p:txBody>
          <a:bodyPr/>
          <a:lstStyle/>
          <a:p>
            <a:r>
              <a:rPr lang="hu-HU" sz="4000"/>
              <a:t>LYMPHOCYTA RECEPTOROK</a:t>
            </a:r>
          </a:p>
        </p:txBody>
      </p:sp>
      <p:graphicFrame>
        <p:nvGraphicFramePr>
          <p:cNvPr id="169988" name="Object 4"/>
          <p:cNvGraphicFramePr>
            <a:graphicFrameLocks noChangeAspect="1"/>
          </p:cNvGraphicFramePr>
          <p:nvPr/>
        </p:nvGraphicFramePr>
        <p:xfrm>
          <a:off x="974725" y="1171575"/>
          <a:ext cx="7381875" cy="4600575"/>
        </p:xfrm>
        <a:graphic>
          <a:graphicData uri="http://schemas.openxmlformats.org/presentationml/2006/ole">
            <p:oleObj spid="_x0000_s169988" name="Image" r:id="rId3" imgW="9848217" imgH="6137663" progId="Photoshop.Image.5">
              <p:embed/>
            </p:oleObj>
          </a:graphicData>
        </a:graphic>
      </p:graphicFrame>
      <p:sp>
        <p:nvSpPr>
          <p:cNvPr id="169989" name="Text Box 5"/>
          <p:cNvSpPr txBox="1">
            <a:spLocks noChangeArrowheads="1"/>
          </p:cNvSpPr>
          <p:nvPr/>
        </p:nvSpPr>
        <p:spPr bwMode="auto">
          <a:xfrm>
            <a:off x="974725" y="1933575"/>
            <a:ext cx="2819400" cy="396875"/>
          </a:xfrm>
          <a:prstGeom prst="rect">
            <a:avLst/>
          </a:prstGeom>
          <a:solidFill>
            <a:schemeClr val="bg1"/>
          </a:solidFill>
          <a:ln w="9525">
            <a:noFill/>
            <a:miter lim="800000"/>
            <a:headEnd/>
            <a:tailEnd/>
          </a:ln>
          <a:effectLst/>
        </p:spPr>
        <p:txBody>
          <a:bodyPr>
            <a:spAutoFit/>
          </a:bodyPr>
          <a:lstStyle/>
          <a:p>
            <a:pPr eaLnBrk="0" hangingPunct="0">
              <a:spcBef>
                <a:spcPct val="50000"/>
              </a:spcBef>
            </a:pPr>
            <a:r>
              <a:rPr lang="hu-HU" b="0">
                <a:solidFill>
                  <a:srgbClr val="FF9966"/>
                </a:solidFill>
                <a:effectLst>
                  <a:outerShdw blurRad="38100" dist="38100" dir="2700000" algn="tl">
                    <a:srgbClr val="000000"/>
                  </a:outerShdw>
                </a:effectLst>
              </a:rPr>
              <a:t>Co-stimulatory molecules</a:t>
            </a:r>
          </a:p>
        </p:txBody>
      </p:sp>
      <p:sp>
        <p:nvSpPr>
          <p:cNvPr id="169990" name="Text Box 6"/>
          <p:cNvSpPr txBox="1">
            <a:spLocks noChangeArrowheads="1"/>
          </p:cNvSpPr>
          <p:nvPr/>
        </p:nvSpPr>
        <p:spPr bwMode="auto">
          <a:xfrm>
            <a:off x="5622925" y="4219575"/>
            <a:ext cx="2667000" cy="396875"/>
          </a:xfrm>
          <a:prstGeom prst="rect">
            <a:avLst/>
          </a:prstGeom>
          <a:solidFill>
            <a:schemeClr val="bg1"/>
          </a:solidFill>
          <a:ln w="9525">
            <a:noFill/>
            <a:miter lim="800000"/>
            <a:headEnd/>
            <a:tailEnd/>
          </a:ln>
          <a:effectLst/>
        </p:spPr>
        <p:txBody>
          <a:bodyPr>
            <a:spAutoFit/>
          </a:bodyPr>
          <a:lstStyle/>
          <a:p>
            <a:pPr eaLnBrk="0" hangingPunct="0">
              <a:spcBef>
                <a:spcPct val="50000"/>
              </a:spcBef>
            </a:pPr>
            <a:r>
              <a:rPr lang="hu-HU" b="0">
                <a:solidFill>
                  <a:srgbClr val="FF00FF"/>
                </a:solidFill>
              </a:rPr>
              <a:t>chemokine receptors</a:t>
            </a:r>
          </a:p>
        </p:txBody>
      </p:sp>
      <p:sp>
        <p:nvSpPr>
          <p:cNvPr id="169991" name="Text Box 7"/>
          <p:cNvSpPr txBox="1">
            <a:spLocks noChangeArrowheads="1"/>
          </p:cNvSpPr>
          <p:nvPr/>
        </p:nvSpPr>
        <p:spPr bwMode="auto">
          <a:xfrm>
            <a:off x="974725" y="2924175"/>
            <a:ext cx="2514600" cy="396875"/>
          </a:xfrm>
          <a:prstGeom prst="rect">
            <a:avLst/>
          </a:prstGeom>
          <a:solidFill>
            <a:schemeClr val="bg1"/>
          </a:solidFill>
          <a:ln w="9525">
            <a:noFill/>
            <a:miter lim="800000"/>
            <a:headEnd/>
            <a:tailEnd/>
          </a:ln>
          <a:effectLst/>
        </p:spPr>
        <p:txBody>
          <a:bodyPr>
            <a:spAutoFit/>
          </a:bodyPr>
          <a:lstStyle/>
          <a:p>
            <a:pPr eaLnBrk="0" hangingPunct="0">
              <a:spcBef>
                <a:spcPct val="50000"/>
              </a:spcBef>
            </a:pPr>
            <a:r>
              <a:rPr lang="hu-HU" b="0">
                <a:solidFill>
                  <a:srgbClr val="00CC00"/>
                </a:solidFill>
              </a:rPr>
              <a:t>adhesion molecules</a:t>
            </a:r>
            <a:endParaRPr lang="hu-HU" sz="2400" b="0">
              <a:solidFill>
                <a:srgbClr val="66FF66"/>
              </a:solidFill>
            </a:endParaRPr>
          </a:p>
        </p:txBody>
      </p:sp>
      <p:sp>
        <p:nvSpPr>
          <p:cNvPr id="169992" name="Rectangle 8"/>
          <p:cNvSpPr>
            <a:spLocks noChangeArrowheads="1"/>
          </p:cNvSpPr>
          <p:nvPr/>
        </p:nvSpPr>
        <p:spPr bwMode="auto">
          <a:xfrm>
            <a:off x="3108325" y="3076575"/>
            <a:ext cx="762000" cy="152400"/>
          </a:xfrm>
          <a:prstGeom prst="rect">
            <a:avLst/>
          </a:prstGeom>
          <a:solidFill>
            <a:srgbClr val="66FF33"/>
          </a:solidFill>
          <a:ln w="9525">
            <a:solidFill>
              <a:srgbClr val="66FF33"/>
            </a:solidFill>
            <a:miter lim="800000"/>
            <a:headEnd/>
            <a:tailEnd/>
          </a:ln>
          <a:effectLst/>
        </p:spPr>
        <p:txBody>
          <a:bodyPr wrap="none" anchor="ctr"/>
          <a:lstStyle/>
          <a:p>
            <a:endParaRPr lang="hu-HU"/>
          </a:p>
        </p:txBody>
      </p:sp>
      <p:sp>
        <p:nvSpPr>
          <p:cNvPr id="169993" name="Rectangle 9"/>
          <p:cNvSpPr>
            <a:spLocks noChangeArrowheads="1"/>
          </p:cNvSpPr>
          <p:nvPr/>
        </p:nvSpPr>
        <p:spPr bwMode="auto">
          <a:xfrm>
            <a:off x="974725" y="4829175"/>
            <a:ext cx="2819400" cy="838200"/>
          </a:xfrm>
          <a:prstGeom prst="rect">
            <a:avLst/>
          </a:prstGeom>
          <a:noFill/>
          <a:ln w="76200">
            <a:solidFill>
              <a:srgbClr val="FF3300"/>
            </a:solidFill>
            <a:miter lim="800000"/>
            <a:headEnd/>
            <a:tailEnd/>
          </a:ln>
          <a:effectLst/>
        </p:spPr>
        <p:txBody>
          <a:bodyPr wrap="none" anchor="ctr"/>
          <a:lstStyle/>
          <a:p>
            <a:endParaRPr lang="hu-HU"/>
          </a:p>
        </p:txBody>
      </p:sp>
      <p:sp>
        <p:nvSpPr>
          <p:cNvPr id="169994" name="Text Box 10"/>
          <p:cNvSpPr txBox="1">
            <a:spLocks noChangeArrowheads="1"/>
          </p:cNvSpPr>
          <p:nvPr/>
        </p:nvSpPr>
        <p:spPr bwMode="auto">
          <a:xfrm>
            <a:off x="6211888" y="1878013"/>
            <a:ext cx="1800225" cy="396875"/>
          </a:xfrm>
          <a:prstGeom prst="rect">
            <a:avLst/>
          </a:prstGeom>
          <a:solidFill>
            <a:schemeClr val="tx1"/>
          </a:solidFill>
          <a:ln w="9525">
            <a:noFill/>
            <a:miter lim="800000"/>
            <a:headEnd/>
            <a:tailEnd/>
          </a:ln>
          <a:effectLst/>
        </p:spPr>
        <p:txBody>
          <a:bodyPr>
            <a:spAutoFit/>
          </a:bodyPr>
          <a:lstStyle/>
          <a:p>
            <a:pPr eaLnBrk="0" hangingPunct="0">
              <a:spcBef>
                <a:spcPct val="50000"/>
              </a:spcBef>
            </a:pPr>
            <a:r>
              <a:rPr lang="hu-HU">
                <a:solidFill>
                  <a:schemeClr val="bg2"/>
                </a:solidFill>
              </a:rPr>
              <a:t>ko-receptorok</a:t>
            </a:r>
            <a:endParaRPr lang="en-US">
              <a:solidFill>
                <a:schemeClr val="bg2"/>
              </a:solidFill>
            </a:endParaRPr>
          </a:p>
        </p:txBody>
      </p:sp>
      <p:sp>
        <p:nvSpPr>
          <p:cNvPr id="169995" name="Text Box 11"/>
          <p:cNvSpPr txBox="1">
            <a:spLocks noChangeArrowheads="1"/>
          </p:cNvSpPr>
          <p:nvPr/>
        </p:nvSpPr>
        <p:spPr bwMode="auto">
          <a:xfrm>
            <a:off x="5629275" y="4206875"/>
            <a:ext cx="2713038" cy="854075"/>
          </a:xfrm>
          <a:prstGeom prst="rect">
            <a:avLst/>
          </a:prstGeom>
          <a:solidFill>
            <a:schemeClr val="tx1"/>
          </a:solidFill>
          <a:ln w="9525">
            <a:noFill/>
            <a:miter lim="800000"/>
            <a:headEnd/>
            <a:tailEnd/>
          </a:ln>
          <a:effectLst/>
        </p:spPr>
        <p:txBody>
          <a:bodyPr>
            <a:spAutoFit/>
          </a:bodyPr>
          <a:lstStyle/>
          <a:p>
            <a:pPr eaLnBrk="0" hangingPunct="0">
              <a:spcBef>
                <a:spcPct val="50000"/>
              </a:spcBef>
            </a:pPr>
            <a:r>
              <a:rPr lang="hu-HU">
                <a:solidFill>
                  <a:schemeClr val="bg2"/>
                </a:solidFill>
              </a:rPr>
              <a:t>kemokin receptorok</a:t>
            </a:r>
          </a:p>
          <a:p>
            <a:pPr eaLnBrk="0" hangingPunct="0">
              <a:spcBef>
                <a:spcPct val="50000"/>
              </a:spcBef>
            </a:pPr>
            <a:endParaRPr lang="en-US">
              <a:solidFill>
                <a:schemeClr val="bg2"/>
              </a:solidFill>
            </a:endParaRPr>
          </a:p>
        </p:txBody>
      </p:sp>
      <p:sp>
        <p:nvSpPr>
          <p:cNvPr id="169996" name="Text Box 12"/>
          <p:cNvSpPr txBox="1">
            <a:spLocks noChangeArrowheads="1"/>
          </p:cNvSpPr>
          <p:nvPr/>
        </p:nvSpPr>
        <p:spPr bwMode="auto">
          <a:xfrm>
            <a:off x="979488" y="1868488"/>
            <a:ext cx="2881312" cy="854075"/>
          </a:xfrm>
          <a:prstGeom prst="rect">
            <a:avLst/>
          </a:prstGeom>
          <a:solidFill>
            <a:schemeClr val="tx1"/>
          </a:solidFill>
          <a:ln w="9525">
            <a:noFill/>
            <a:miter lim="800000"/>
            <a:headEnd/>
            <a:tailEnd/>
          </a:ln>
          <a:effectLst/>
        </p:spPr>
        <p:txBody>
          <a:bodyPr>
            <a:spAutoFit/>
          </a:bodyPr>
          <a:lstStyle/>
          <a:p>
            <a:pPr eaLnBrk="0" hangingPunct="0">
              <a:spcBef>
                <a:spcPct val="50000"/>
              </a:spcBef>
            </a:pPr>
            <a:r>
              <a:rPr lang="hu-HU">
                <a:solidFill>
                  <a:schemeClr val="bg2"/>
                </a:solidFill>
              </a:rPr>
              <a:t>kostimulációs molekulák</a:t>
            </a:r>
          </a:p>
          <a:p>
            <a:pPr eaLnBrk="0" hangingPunct="0">
              <a:spcBef>
                <a:spcPct val="50000"/>
              </a:spcBef>
            </a:pPr>
            <a:endParaRPr lang="en-US">
              <a:solidFill>
                <a:schemeClr val="bg2"/>
              </a:solidFill>
            </a:endParaRPr>
          </a:p>
        </p:txBody>
      </p:sp>
      <p:sp>
        <p:nvSpPr>
          <p:cNvPr id="169997" name="Text Box 13"/>
          <p:cNvSpPr txBox="1">
            <a:spLocks noChangeArrowheads="1"/>
          </p:cNvSpPr>
          <p:nvPr/>
        </p:nvSpPr>
        <p:spPr bwMode="auto">
          <a:xfrm>
            <a:off x="979488" y="2925763"/>
            <a:ext cx="2520950" cy="396875"/>
          </a:xfrm>
          <a:prstGeom prst="rect">
            <a:avLst/>
          </a:prstGeom>
          <a:solidFill>
            <a:schemeClr val="tx1"/>
          </a:solidFill>
          <a:ln w="9525">
            <a:noFill/>
            <a:miter lim="800000"/>
            <a:headEnd/>
            <a:tailEnd/>
          </a:ln>
          <a:effectLst/>
        </p:spPr>
        <p:txBody>
          <a:bodyPr>
            <a:spAutoFit/>
          </a:bodyPr>
          <a:lstStyle/>
          <a:p>
            <a:pPr eaLnBrk="0" hangingPunct="0">
              <a:spcBef>
                <a:spcPct val="50000"/>
              </a:spcBef>
            </a:pPr>
            <a:r>
              <a:rPr lang="hu-HU">
                <a:solidFill>
                  <a:schemeClr val="bg2"/>
                </a:solidFill>
              </a:rPr>
              <a:t>adhéziós molekulák</a:t>
            </a:r>
            <a:endParaRPr lang="en-US">
              <a:solidFill>
                <a:schemeClr val="bg2"/>
              </a:solidFill>
            </a:endParaRPr>
          </a:p>
        </p:txBody>
      </p:sp>
      <p:sp>
        <p:nvSpPr>
          <p:cNvPr id="169998" name="Text Box 14"/>
          <p:cNvSpPr txBox="1">
            <a:spLocks noChangeArrowheads="1"/>
          </p:cNvSpPr>
          <p:nvPr/>
        </p:nvSpPr>
        <p:spPr bwMode="auto">
          <a:xfrm>
            <a:off x="4195763" y="5334000"/>
            <a:ext cx="2592387" cy="396875"/>
          </a:xfrm>
          <a:prstGeom prst="rect">
            <a:avLst/>
          </a:prstGeom>
          <a:solidFill>
            <a:schemeClr val="tx1"/>
          </a:solidFill>
          <a:ln w="9525">
            <a:noFill/>
            <a:miter lim="800000"/>
            <a:headEnd/>
            <a:tailEnd/>
          </a:ln>
          <a:effectLst/>
        </p:spPr>
        <p:txBody>
          <a:bodyPr>
            <a:spAutoFit/>
          </a:bodyPr>
          <a:lstStyle/>
          <a:p>
            <a:pPr eaLnBrk="0" hangingPunct="0">
              <a:spcBef>
                <a:spcPct val="50000"/>
              </a:spcBef>
            </a:pPr>
            <a:r>
              <a:rPr lang="hu-HU" b="0">
                <a:solidFill>
                  <a:schemeClr val="bg2"/>
                </a:solidFill>
              </a:rPr>
              <a:t>citokin receptorok</a:t>
            </a:r>
            <a:endParaRPr lang="en-US" b="0">
              <a:solidFill>
                <a:schemeClr val="bg2"/>
              </a:solidFill>
            </a:endParaRPr>
          </a:p>
        </p:txBody>
      </p:sp>
      <p:sp>
        <p:nvSpPr>
          <p:cNvPr id="169999" name="Text Box 15"/>
          <p:cNvSpPr txBox="1">
            <a:spLocks noChangeArrowheads="1"/>
          </p:cNvSpPr>
          <p:nvPr/>
        </p:nvSpPr>
        <p:spPr bwMode="auto">
          <a:xfrm>
            <a:off x="1027113" y="4902200"/>
            <a:ext cx="2736850" cy="701675"/>
          </a:xfrm>
          <a:prstGeom prst="rect">
            <a:avLst/>
          </a:prstGeom>
          <a:solidFill>
            <a:schemeClr val="tx1"/>
          </a:solidFill>
          <a:ln w="9525">
            <a:noFill/>
            <a:miter lim="800000"/>
            <a:headEnd/>
            <a:tailEnd/>
          </a:ln>
          <a:effectLst/>
        </p:spPr>
        <p:txBody>
          <a:bodyPr>
            <a:spAutoFit/>
          </a:bodyPr>
          <a:lstStyle/>
          <a:p>
            <a:pPr eaLnBrk="0" hangingPunct="0">
              <a:spcBef>
                <a:spcPct val="50000"/>
              </a:spcBef>
            </a:pPr>
            <a:r>
              <a:rPr lang="hu-HU">
                <a:solidFill>
                  <a:schemeClr val="bg2"/>
                </a:solidFill>
              </a:rPr>
              <a:t>Neurotranszmitterek és hormonreceptorok</a:t>
            </a:r>
            <a:endParaRPr lang="en-US">
              <a:solidFill>
                <a:schemeClr val="bg2"/>
              </a:solidFill>
            </a:endParaRPr>
          </a:p>
        </p:txBody>
      </p:sp>
      <p:sp>
        <p:nvSpPr>
          <p:cNvPr id="170000" name="Text Box 16"/>
          <p:cNvSpPr txBox="1">
            <a:spLocks noChangeArrowheads="1"/>
          </p:cNvSpPr>
          <p:nvPr/>
        </p:nvSpPr>
        <p:spPr bwMode="auto">
          <a:xfrm>
            <a:off x="457200" y="5886450"/>
            <a:ext cx="7680325" cy="406400"/>
          </a:xfrm>
          <a:prstGeom prst="rect">
            <a:avLst/>
          </a:prstGeom>
          <a:noFill/>
          <a:ln w="9525">
            <a:solidFill>
              <a:schemeClr val="hlink"/>
            </a:solidFill>
            <a:miter lim="800000"/>
            <a:headEnd/>
            <a:tailEnd/>
          </a:ln>
          <a:effectLst/>
        </p:spPr>
        <p:txBody>
          <a:bodyPr>
            <a:spAutoFit/>
          </a:bodyPr>
          <a:lstStyle/>
          <a:p>
            <a:pPr eaLnBrk="0" hangingPunct="0">
              <a:spcBef>
                <a:spcPct val="50000"/>
              </a:spcBef>
            </a:pPr>
            <a:r>
              <a:rPr lang="hu-HU"/>
              <a:t>Noradrenalin, Ach, Ser, CRH, SP, nemi hormonok, hisztamin, stb.</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Élőláb helye 4"/>
          <p:cNvSpPr>
            <a:spLocks noGrp="1"/>
          </p:cNvSpPr>
          <p:nvPr>
            <p:ph type="ftr" sz="quarter" idx="11"/>
          </p:nvPr>
        </p:nvSpPr>
        <p:spPr/>
        <p:txBody>
          <a:bodyPr/>
          <a:lstStyle/>
          <a:p>
            <a:r>
              <a:rPr lang="hu-HU"/>
              <a:t>©Fülöp AK 2010</a:t>
            </a:r>
          </a:p>
        </p:txBody>
      </p:sp>
      <p:sp>
        <p:nvSpPr>
          <p:cNvPr id="6" name="Dia számának helye 5"/>
          <p:cNvSpPr>
            <a:spLocks noGrp="1"/>
          </p:cNvSpPr>
          <p:nvPr>
            <p:ph type="sldNum" sz="quarter" idx="12"/>
          </p:nvPr>
        </p:nvSpPr>
        <p:spPr/>
        <p:txBody>
          <a:bodyPr/>
          <a:lstStyle/>
          <a:p>
            <a:fld id="{226AAF3E-983D-42E5-9362-F2D1016D740F}" type="slidenum">
              <a:rPr lang="hu-HU"/>
              <a:pPr/>
              <a:t>45</a:t>
            </a:fld>
            <a:endParaRPr lang="hu-HU"/>
          </a:p>
        </p:txBody>
      </p:sp>
      <p:sp>
        <p:nvSpPr>
          <p:cNvPr id="234498" name="Rectangle 2"/>
          <p:cNvSpPr>
            <a:spLocks noGrp="1" noChangeArrowheads="1"/>
          </p:cNvSpPr>
          <p:nvPr>
            <p:ph type="title"/>
          </p:nvPr>
        </p:nvSpPr>
        <p:spPr/>
        <p:txBody>
          <a:bodyPr/>
          <a:lstStyle/>
          <a:p>
            <a:r>
              <a:rPr lang="hu-HU" sz="3600"/>
              <a:t>A katekolaminok hatása a T-sejt polarizációra</a:t>
            </a:r>
          </a:p>
        </p:txBody>
      </p:sp>
      <p:sp>
        <p:nvSpPr>
          <p:cNvPr id="234499" name="Rectangle 3"/>
          <p:cNvSpPr>
            <a:spLocks noGrp="1" noChangeArrowheads="1"/>
          </p:cNvSpPr>
          <p:nvPr>
            <p:ph type="body" idx="1"/>
          </p:nvPr>
        </p:nvSpPr>
        <p:spPr>
          <a:xfrm>
            <a:off x="685800" y="1981200"/>
            <a:ext cx="3721100" cy="4114800"/>
          </a:xfrm>
        </p:spPr>
        <p:txBody>
          <a:bodyPr/>
          <a:lstStyle/>
          <a:p>
            <a:r>
              <a:rPr lang="hu-HU" sz="2800">
                <a:sym typeface="Symbol" pitchFamily="18" charset="2"/>
              </a:rPr>
              <a:t></a:t>
            </a:r>
            <a:r>
              <a:rPr lang="hu-HU" sz="2800" baseline="-25000"/>
              <a:t>2</a:t>
            </a:r>
            <a:r>
              <a:rPr lang="hu-HU" sz="2800"/>
              <a:t>-recetorok csak a TH1 sejteken vannak</a:t>
            </a:r>
          </a:p>
          <a:p>
            <a:r>
              <a:rPr lang="hu-HU" sz="2800"/>
              <a:t>Az agonisták gátolják a INF-</a:t>
            </a:r>
            <a:r>
              <a:rPr lang="hu-HU" sz="2800">
                <a:sym typeface="Symbol" pitchFamily="18" charset="2"/>
              </a:rPr>
              <a:t></a:t>
            </a:r>
            <a:r>
              <a:rPr lang="hu-HU" sz="2800"/>
              <a:t> expressziót,</a:t>
            </a:r>
          </a:p>
          <a:p>
            <a:r>
              <a:rPr lang="hu-HU" sz="2800"/>
              <a:t>de nem befolyásolják az IL-4-et.</a:t>
            </a:r>
          </a:p>
          <a:p>
            <a:r>
              <a:rPr lang="hu-HU" sz="2800"/>
              <a:t>Ezért Th2 felé tolják el az immunválaszt</a:t>
            </a:r>
          </a:p>
          <a:p>
            <a:endParaRPr lang="hu-HU" sz="2800"/>
          </a:p>
          <a:p>
            <a:endParaRPr lang="hu-HU" sz="2800"/>
          </a:p>
        </p:txBody>
      </p:sp>
      <p:pic>
        <p:nvPicPr>
          <p:cNvPr id="234500" name="Picture 4"/>
          <p:cNvPicPr>
            <a:picLocks noChangeAspect="1" noChangeArrowheads="1"/>
          </p:cNvPicPr>
          <p:nvPr/>
        </p:nvPicPr>
        <p:blipFill>
          <a:blip r:embed="rId2" cstate="print"/>
          <a:srcRect/>
          <a:stretch>
            <a:fillRect/>
          </a:stretch>
        </p:blipFill>
        <p:spPr bwMode="auto">
          <a:xfrm>
            <a:off x="4697413" y="2778125"/>
            <a:ext cx="3884612" cy="2098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 számának helye 5"/>
          <p:cNvSpPr>
            <a:spLocks noGrp="1"/>
          </p:cNvSpPr>
          <p:nvPr>
            <p:ph type="sldNum" sz="quarter" idx="12"/>
          </p:nvPr>
        </p:nvSpPr>
        <p:spPr/>
        <p:txBody>
          <a:bodyPr/>
          <a:lstStyle/>
          <a:p>
            <a:fld id="{E3878899-8BD8-4161-8F8A-20993FDC4777}" type="slidenum">
              <a:rPr lang="hu-HU"/>
              <a:pPr/>
              <a:t>46</a:t>
            </a:fld>
            <a:endParaRPr lang="hu-HU"/>
          </a:p>
        </p:txBody>
      </p:sp>
      <p:sp>
        <p:nvSpPr>
          <p:cNvPr id="213121" name="Rectangle 129"/>
          <p:cNvSpPr>
            <a:spLocks noGrp="1" noChangeArrowheads="1"/>
          </p:cNvSpPr>
          <p:nvPr>
            <p:ph type="title"/>
          </p:nvPr>
        </p:nvSpPr>
        <p:spPr/>
        <p:txBody>
          <a:bodyPr/>
          <a:lstStyle/>
          <a:p>
            <a:r>
              <a:rPr lang="hu-HU" sz="3200"/>
              <a:t>Limfokinek és monokinek endokrin hatásai</a:t>
            </a:r>
          </a:p>
        </p:txBody>
      </p:sp>
      <p:grpSp>
        <p:nvGrpSpPr>
          <p:cNvPr id="213125" name="Group 133"/>
          <p:cNvGrpSpPr>
            <a:grpSpLocks/>
          </p:cNvGrpSpPr>
          <p:nvPr/>
        </p:nvGrpSpPr>
        <p:grpSpPr bwMode="auto">
          <a:xfrm>
            <a:off x="2166938" y="1446213"/>
            <a:ext cx="4503737" cy="4811712"/>
            <a:chOff x="1548" y="1132"/>
            <a:chExt cx="2722" cy="2945"/>
          </a:xfrm>
        </p:grpSpPr>
        <p:graphicFrame>
          <p:nvGraphicFramePr>
            <p:cNvPr id="213120" name="Object 128"/>
            <p:cNvGraphicFramePr>
              <a:graphicFrameLocks noChangeAspect="1"/>
            </p:cNvGraphicFramePr>
            <p:nvPr/>
          </p:nvGraphicFramePr>
          <p:xfrm>
            <a:off x="1548" y="1132"/>
            <a:ext cx="2722" cy="2945"/>
          </p:xfrm>
          <a:graphic>
            <a:graphicData uri="http://schemas.openxmlformats.org/presentationml/2006/ole">
              <p:oleObj spid="_x0000_s213120" name="Image" r:id="rId4" imgW="4498412" imgH="4866926" progId="Photoshop.Image.5">
                <p:embed/>
              </p:oleObj>
            </a:graphicData>
          </a:graphic>
        </p:graphicFrame>
        <p:sp>
          <p:nvSpPr>
            <p:cNvPr id="213123" name="Rectangle 131"/>
            <p:cNvSpPr>
              <a:spLocks noChangeArrowheads="1"/>
            </p:cNvSpPr>
            <p:nvPr/>
          </p:nvSpPr>
          <p:spPr bwMode="auto">
            <a:xfrm>
              <a:off x="1584" y="3475"/>
              <a:ext cx="720" cy="221"/>
            </a:xfrm>
            <a:prstGeom prst="rect">
              <a:avLst/>
            </a:prstGeom>
            <a:solidFill>
              <a:schemeClr val="tx1"/>
            </a:solidFill>
            <a:ln w="9525">
              <a:solidFill>
                <a:schemeClr val="tx1"/>
              </a:solidFill>
              <a:miter lim="800000"/>
              <a:headEnd/>
              <a:tailEnd/>
            </a:ln>
            <a:effectLst/>
          </p:spPr>
          <p:txBody>
            <a:bodyPr wrap="none" lIns="92075" tIns="46038" rIns="92075" bIns="46038" anchor="ctr"/>
            <a:lstStyle/>
            <a:p>
              <a:endParaRPr lang="hu-HU"/>
            </a:p>
          </p:txBody>
        </p:sp>
        <p:sp>
          <p:nvSpPr>
            <p:cNvPr id="213124" name="Rectangle 132"/>
            <p:cNvSpPr>
              <a:spLocks noChangeArrowheads="1"/>
            </p:cNvSpPr>
            <p:nvPr/>
          </p:nvSpPr>
          <p:spPr bwMode="auto">
            <a:xfrm>
              <a:off x="2104" y="3294"/>
              <a:ext cx="259" cy="211"/>
            </a:xfrm>
            <a:prstGeom prst="rect">
              <a:avLst/>
            </a:prstGeom>
            <a:solidFill>
              <a:schemeClr val="tx1"/>
            </a:solidFill>
            <a:ln w="9525">
              <a:solidFill>
                <a:schemeClr val="tx1"/>
              </a:solidFill>
              <a:miter lim="800000"/>
              <a:headEnd/>
              <a:tailEnd/>
            </a:ln>
            <a:effectLst/>
          </p:spPr>
          <p:txBody>
            <a:bodyPr wrap="none" lIns="92075" tIns="46038" rIns="92075" bIns="46038" anchor="ctr"/>
            <a:lstStyle/>
            <a:p>
              <a:endParaRPr lang="hu-HU"/>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5"/>
          <p:cNvSpPr>
            <a:spLocks noGrp="1"/>
          </p:cNvSpPr>
          <p:nvPr>
            <p:ph type="sldNum" sz="quarter" idx="12"/>
          </p:nvPr>
        </p:nvSpPr>
        <p:spPr/>
        <p:txBody>
          <a:bodyPr/>
          <a:lstStyle/>
          <a:p>
            <a:fld id="{EC9E0633-9EFE-4349-B782-9053C3F06C76}" type="slidenum">
              <a:rPr lang="hu-HU"/>
              <a:pPr/>
              <a:t>47</a:t>
            </a:fld>
            <a:endParaRPr lang="hu-HU"/>
          </a:p>
        </p:txBody>
      </p:sp>
      <p:sp>
        <p:nvSpPr>
          <p:cNvPr id="216070" name="Rectangle 6"/>
          <p:cNvSpPr>
            <a:spLocks noGrp="1" noChangeArrowheads="1"/>
          </p:cNvSpPr>
          <p:nvPr>
            <p:ph type="title"/>
          </p:nvPr>
        </p:nvSpPr>
        <p:spPr/>
        <p:txBody>
          <a:bodyPr/>
          <a:lstStyle/>
          <a:p>
            <a:r>
              <a:rPr lang="hu-HU" sz="3200"/>
              <a:t>Az immunrendszer által termelt neuropetidek</a:t>
            </a:r>
          </a:p>
        </p:txBody>
      </p:sp>
      <p:graphicFrame>
        <p:nvGraphicFramePr>
          <p:cNvPr id="216069" name="Object 5"/>
          <p:cNvGraphicFramePr>
            <a:graphicFrameLocks noChangeAspect="1"/>
          </p:cNvGraphicFramePr>
          <p:nvPr>
            <p:ph idx="1"/>
          </p:nvPr>
        </p:nvGraphicFramePr>
        <p:xfrm>
          <a:off x="2163763" y="1568450"/>
          <a:ext cx="4559300" cy="4699000"/>
        </p:xfrm>
        <a:graphic>
          <a:graphicData uri="http://schemas.openxmlformats.org/presentationml/2006/ole">
            <p:oleObj spid="_x0000_s216069" name="Image" r:id="rId4" imgW="4943170" imgH="5743735" progId="Photoshop.Image.5">
              <p:embed/>
            </p:oleObj>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p:cNvSpPr>
            <a:spLocks noGrp="1"/>
          </p:cNvSpPr>
          <p:nvPr>
            <p:ph type="ftr" sz="quarter" idx="11"/>
          </p:nvPr>
        </p:nvSpPr>
        <p:spPr/>
        <p:txBody>
          <a:bodyPr/>
          <a:lstStyle/>
          <a:p>
            <a:r>
              <a:rPr lang="hu-HU"/>
              <a:t>©Fülöp AK 2010</a:t>
            </a:r>
          </a:p>
        </p:txBody>
      </p:sp>
      <p:sp>
        <p:nvSpPr>
          <p:cNvPr id="5" name="Dia számának helye 4"/>
          <p:cNvSpPr>
            <a:spLocks noGrp="1"/>
          </p:cNvSpPr>
          <p:nvPr>
            <p:ph type="sldNum" sz="quarter" idx="12"/>
          </p:nvPr>
        </p:nvSpPr>
        <p:spPr/>
        <p:txBody>
          <a:bodyPr/>
          <a:lstStyle/>
          <a:p>
            <a:fld id="{C3AE4D55-68B0-4D5F-8549-F030A07D5ECE}" type="slidenum">
              <a:rPr lang="hu-HU"/>
              <a:pPr/>
              <a:t>48</a:t>
            </a:fld>
            <a:endParaRPr lang="hu-HU"/>
          </a:p>
        </p:txBody>
      </p:sp>
      <p:sp>
        <p:nvSpPr>
          <p:cNvPr id="197636" name="Rectangle 4"/>
          <p:cNvSpPr>
            <a:spLocks noGrp="1" noChangeArrowheads="1"/>
          </p:cNvSpPr>
          <p:nvPr>
            <p:ph type="title"/>
          </p:nvPr>
        </p:nvSpPr>
        <p:spPr/>
        <p:txBody>
          <a:bodyPr/>
          <a:lstStyle/>
          <a:p>
            <a:r>
              <a:rPr lang="hu-HU"/>
              <a:t>A gyulladás neuromodulációja</a:t>
            </a:r>
          </a:p>
        </p:txBody>
      </p:sp>
      <p:pic>
        <p:nvPicPr>
          <p:cNvPr id="197638" name="Picture 6" descr="nm493390"/>
          <p:cNvPicPr>
            <a:picLocks noChangeAspect="1" noChangeArrowheads="1"/>
          </p:cNvPicPr>
          <p:nvPr/>
        </p:nvPicPr>
        <p:blipFill>
          <a:blip r:embed="rId3" cstate="print"/>
          <a:srcRect/>
          <a:stretch>
            <a:fillRect/>
          </a:stretch>
        </p:blipFill>
        <p:spPr bwMode="auto">
          <a:xfrm>
            <a:off x="2044700" y="1562100"/>
            <a:ext cx="5238750" cy="52959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a számának helye 4"/>
          <p:cNvSpPr>
            <a:spLocks noGrp="1"/>
          </p:cNvSpPr>
          <p:nvPr>
            <p:ph type="sldNum" sz="quarter" idx="12"/>
          </p:nvPr>
        </p:nvSpPr>
        <p:spPr/>
        <p:txBody>
          <a:bodyPr/>
          <a:lstStyle/>
          <a:p>
            <a:fld id="{40B5708D-89E4-4FDA-9809-732BEFA08F14}" type="slidenum">
              <a:rPr lang="hu-HU"/>
              <a:pPr/>
              <a:t>49</a:t>
            </a:fld>
            <a:endParaRPr lang="hu-HU"/>
          </a:p>
        </p:txBody>
      </p:sp>
      <p:pic>
        <p:nvPicPr>
          <p:cNvPr id="232450" name="Picture 3"/>
          <p:cNvPicPr>
            <a:picLocks noChangeAspect="1" noChangeArrowheads="1"/>
          </p:cNvPicPr>
          <p:nvPr/>
        </p:nvPicPr>
        <p:blipFill>
          <a:blip r:embed="rId4" cstate="print"/>
          <a:srcRect/>
          <a:stretch>
            <a:fillRect/>
          </a:stretch>
        </p:blipFill>
        <p:spPr bwMode="auto">
          <a:xfrm>
            <a:off x="6659563" y="2532063"/>
            <a:ext cx="2160587" cy="1689100"/>
          </a:xfrm>
          <a:prstGeom prst="rect">
            <a:avLst/>
          </a:prstGeom>
          <a:noFill/>
          <a:ln w="9525">
            <a:noFill/>
            <a:miter lim="800000"/>
            <a:headEnd/>
            <a:tailEnd/>
          </a:ln>
        </p:spPr>
      </p:pic>
      <p:pic>
        <p:nvPicPr>
          <p:cNvPr id="232451" name="Picture 5" descr="L124043"/>
          <p:cNvPicPr>
            <a:picLocks noChangeAspect="1" noChangeArrowheads="1"/>
          </p:cNvPicPr>
          <p:nvPr/>
        </p:nvPicPr>
        <p:blipFill>
          <a:blip r:embed="rId5" cstate="print"/>
          <a:srcRect/>
          <a:stretch>
            <a:fillRect/>
          </a:stretch>
        </p:blipFill>
        <p:spPr bwMode="auto">
          <a:xfrm>
            <a:off x="323850" y="2420938"/>
            <a:ext cx="1979613" cy="1727200"/>
          </a:xfrm>
          <a:prstGeom prst="rect">
            <a:avLst/>
          </a:prstGeom>
          <a:noFill/>
          <a:ln w="9525">
            <a:noFill/>
            <a:miter lim="800000"/>
            <a:headEnd/>
            <a:tailEnd/>
          </a:ln>
        </p:spPr>
      </p:pic>
      <p:sp>
        <p:nvSpPr>
          <p:cNvPr id="232452" name="Rectangle 6"/>
          <p:cNvSpPr>
            <a:spLocks noChangeArrowheads="1"/>
          </p:cNvSpPr>
          <p:nvPr/>
        </p:nvSpPr>
        <p:spPr bwMode="auto">
          <a:xfrm>
            <a:off x="1619250" y="1125538"/>
            <a:ext cx="5938838" cy="1143000"/>
          </a:xfrm>
          <a:prstGeom prst="rect">
            <a:avLst/>
          </a:prstGeom>
          <a:noFill/>
          <a:ln w="9525">
            <a:noFill/>
            <a:miter lim="800000"/>
            <a:headEnd/>
            <a:tailEnd/>
          </a:ln>
        </p:spPr>
        <p:txBody>
          <a:bodyPr anchor="ctr"/>
          <a:lstStyle/>
          <a:p>
            <a:pPr eaLnBrk="0" hangingPunct="0"/>
            <a:r>
              <a:rPr lang="hu-HU" sz="4000" b="0">
                <a:solidFill>
                  <a:schemeClr val="tx2"/>
                </a:solidFill>
              </a:rPr>
              <a:t>   </a:t>
            </a:r>
            <a:r>
              <a:rPr lang="hu-HU" sz="2800">
                <a:solidFill>
                  <a:srgbClr val="FFFF00"/>
                </a:solidFill>
              </a:rPr>
              <a:t>Immunrendszer</a:t>
            </a:r>
            <a:r>
              <a:rPr lang="hu-HU" sz="2800" b="0">
                <a:solidFill>
                  <a:srgbClr val="FFFF00"/>
                </a:solidFill>
              </a:rPr>
              <a:t>     </a:t>
            </a:r>
            <a:r>
              <a:rPr lang="hu-HU" sz="2800">
                <a:solidFill>
                  <a:srgbClr val="FFFF00"/>
                </a:solidFill>
              </a:rPr>
              <a:t>Idegrendszer</a:t>
            </a:r>
          </a:p>
        </p:txBody>
      </p:sp>
      <p:sp>
        <p:nvSpPr>
          <p:cNvPr id="232453" name="Text Box 7"/>
          <p:cNvSpPr txBox="1">
            <a:spLocks noChangeArrowheads="1"/>
          </p:cNvSpPr>
          <p:nvPr/>
        </p:nvSpPr>
        <p:spPr bwMode="auto">
          <a:xfrm>
            <a:off x="152400" y="5211763"/>
            <a:ext cx="1600200" cy="396875"/>
          </a:xfrm>
          <a:prstGeom prst="rect">
            <a:avLst/>
          </a:prstGeom>
          <a:noFill/>
          <a:ln w="9525">
            <a:noFill/>
            <a:miter lim="800000"/>
            <a:headEnd/>
            <a:tailEnd/>
          </a:ln>
        </p:spPr>
        <p:txBody>
          <a:bodyPr anchor="ctr">
            <a:spAutoFit/>
          </a:bodyPr>
          <a:lstStyle/>
          <a:p>
            <a:pPr algn="ctr" eaLnBrk="0" hangingPunct="0">
              <a:spcBef>
                <a:spcPct val="50000"/>
              </a:spcBef>
            </a:pPr>
            <a:r>
              <a:rPr lang="hu-HU" b="0">
                <a:solidFill>
                  <a:srgbClr val="FFFF00"/>
                </a:solidFill>
              </a:rPr>
              <a:t>mobilis sejtek</a:t>
            </a:r>
            <a:endParaRPr lang="hu-HU" sz="4400" b="0">
              <a:solidFill>
                <a:srgbClr val="FFFF00"/>
              </a:solidFill>
            </a:endParaRPr>
          </a:p>
        </p:txBody>
      </p:sp>
      <p:sp>
        <p:nvSpPr>
          <p:cNvPr id="232454" name="Text Box 8"/>
          <p:cNvSpPr txBox="1">
            <a:spLocks noChangeArrowheads="1"/>
          </p:cNvSpPr>
          <p:nvPr/>
        </p:nvSpPr>
        <p:spPr bwMode="auto">
          <a:xfrm>
            <a:off x="7315200" y="5059363"/>
            <a:ext cx="1676400" cy="701675"/>
          </a:xfrm>
          <a:prstGeom prst="rect">
            <a:avLst/>
          </a:prstGeom>
          <a:noFill/>
          <a:ln w="9525">
            <a:noFill/>
            <a:miter lim="800000"/>
            <a:headEnd/>
            <a:tailEnd/>
          </a:ln>
        </p:spPr>
        <p:txBody>
          <a:bodyPr anchor="ctr">
            <a:spAutoFit/>
          </a:bodyPr>
          <a:lstStyle/>
          <a:p>
            <a:pPr algn="ctr" eaLnBrk="0" hangingPunct="0">
              <a:spcBef>
                <a:spcPct val="50000"/>
              </a:spcBef>
            </a:pPr>
            <a:r>
              <a:rPr lang="hu-HU" b="0">
                <a:solidFill>
                  <a:srgbClr val="FFFF00"/>
                </a:solidFill>
              </a:rPr>
              <a:t>helyhez kötött sejtek</a:t>
            </a:r>
            <a:endParaRPr lang="hu-HU" sz="4400" b="0">
              <a:solidFill>
                <a:srgbClr val="FFFF00"/>
              </a:solidFill>
            </a:endParaRPr>
          </a:p>
        </p:txBody>
      </p:sp>
      <p:graphicFrame>
        <p:nvGraphicFramePr>
          <p:cNvPr id="232455" name="Object 9"/>
          <p:cNvGraphicFramePr>
            <a:graphicFrameLocks noChangeAspect="1"/>
          </p:cNvGraphicFramePr>
          <p:nvPr/>
        </p:nvGraphicFramePr>
        <p:xfrm>
          <a:off x="2555875" y="2060575"/>
          <a:ext cx="1041400" cy="2324100"/>
        </p:xfrm>
        <a:graphic>
          <a:graphicData uri="http://schemas.openxmlformats.org/presentationml/2006/ole">
            <p:oleObj spid="_x0000_s232455" name="Image" r:id="rId6" imgW="1041270" imgH="2323810" progId="Photoshop.Image.8">
              <p:embed/>
            </p:oleObj>
          </a:graphicData>
        </a:graphic>
      </p:graphicFrame>
      <p:graphicFrame>
        <p:nvGraphicFramePr>
          <p:cNvPr id="232456" name="Object 10"/>
          <p:cNvGraphicFramePr>
            <a:graphicFrameLocks noChangeAspect="1"/>
          </p:cNvGraphicFramePr>
          <p:nvPr/>
        </p:nvGraphicFramePr>
        <p:xfrm>
          <a:off x="5046663" y="2060575"/>
          <a:ext cx="1360487" cy="2305050"/>
        </p:xfrm>
        <a:graphic>
          <a:graphicData uri="http://schemas.openxmlformats.org/presentationml/2006/ole">
            <p:oleObj spid="_x0000_s232456" name="Image" r:id="rId7" imgW="1447619" imgH="2450794" progId="Photoshop.Image.8">
              <p:embed/>
            </p:oleObj>
          </a:graphicData>
        </a:graphic>
      </p:graphicFrame>
      <p:sp>
        <p:nvSpPr>
          <p:cNvPr id="232457" name="Text Box 11"/>
          <p:cNvSpPr txBox="1">
            <a:spLocks noChangeArrowheads="1"/>
          </p:cNvSpPr>
          <p:nvPr/>
        </p:nvSpPr>
        <p:spPr bwMode="auto">
          <a:xfrm>
            <a:off x="2916238" y="4365625"/>
            <a:ext cx="4176712" cy="2225675"/>
          </a:xfrm>
          <a:prstGeom prst="rect">
            <a:avLst/>
          </a:prstGeom>
          <a:noFill/>
          <a:ln w="9525">
            <a:noFill/>
            <a:miter lim="800000"/>
            <a:headEnd/>
            <a:tailEnd/>
          </a:ln>
        </p:spPr>
        <p:txBody>
          <a:bodyPr>
            <a:spAutoFit/>
          </a:bodyPr>
          <a:lstStyle/>
          <a:p>
            <a:pPr marL="457200" indent="-457200" eaLnBrk="0" hangingPunct="0">
              <a:spcBef>
                <a:spcPct val="50000"/>
              </a:spcBef>
              <a:buFontTx/>
              <a:buAutoNum type="arabicPeriod"/>
            </a:pPr>
            <a:r>
              <a:rPr lang="hu-HU">
                <a:solidFill>
                  <a:srgbClr val="FFFF00"/>
                </a:solidFill>
              </a:rPr>
              <a:t>komplexitás</a:t>
            </a:r>
          </a:p>
          <a:p>
            <a:pPr marL="457200" indent="-457200" eaLnBrk="0" hangingPunct="0">
              <a:spcBef>
                <a:spcPct val="50000"/>
              </a:spcBef>
              <a:buFontTx/>
              <a:buAutoNum type="arabicPeriod"/>
            </a:pPr>
            <a:r>
              <a:rPr lang="hu-HU">
                <a:solidFill>
                  <a:srgbClr val="FFFF00"/>
                </a:solidFill>
              </a:rPr>
              <a:t>hálózatos szerkezet</a:t>
            </a:r>
          </a:p>
          <a:p>
            <a:pPr marL="457200" indent="-457200" eaLnBrk="0" hangingPunct="0">
              <a:spcBef>
                <a:spcPct val="50000"/>
              </a:spcBef>
              <a:buFontTx/>
              <a:buAutoNum type="arabicPeriod"/>
            </a:pPr>
            <a:r>
              <a:rPr lang="hu-HU">
                <a:solidFill>
                  <a:srgbClr val="FFFF00"/>
                </a:solidFill>
              </a:rPr>
              <a:t>szinapszisképzés</a:t>
            </a:r>
          </a:p>
          <a:p>
            <a:pPr marL="457200" indent="-457200" eaLnBrk="0" hangingPunct="0">
              <a:spcBef>
                <a:spcPct val="50000"/>
              </a:spcBef>
              <a:buFontTx/>
              <a:buAutoNum type="arabicPeriod"/>
            </a:pPr>
            <a:r>
              <a:rPr lang="hu-HU">
                <a:solidFill>
                  <a:srgbClr val="FFFF00"/>
                </a:solidFill>
              </a:rPr>
              <a:t>memória</a:t>
            </a:r>
          </a:p>
          <a:p>
            <a:pPr marL="457200" indent="-457200" eaLnBrk="0" hangingPunct="0">
              <a:spcBef>
                <a:spcPct val="50000"/>
              </a:spcBef>
              <a:buFontTx/>
              <a:buAutoNum type="arabicPeriod"/>
            </a:pPr>
            <a:r>
              <a:rPr lang="hu-HU">
                <a:solidFill>
                  <a:srgbClr val="FFFF00"/>
                </a:solidFill>
              </a:rPr>
              <a:t>kognitív funkció</a:t>
            </a:r>
            <a:endParaRPr lang="hu-HU" sz="3600">
              <a:solidFill>
                <a:srgbClr val="FFFF00"/>
              </a:solidFill>
            </a:endParaRPr>
          </a:p>
        </p:txBody>
      </p:sp>
      <p:sp>
        <p:nvSpPr>
          <p:cNvPr id="232458" name="Rectangle 10"/>
          <p:cNvSpPr>
            <a:spLocks noGrp="1" noChangeArrowheads="1"/>
          </p:cNvSpPr>
          <p:nvPr>
            <p:ph type="title"/>
          </p:nvPr>
        </p:nvSpPr>
        <p:spPr>
          <a:xfrm>
            <a:off x="685800" y="355600"/>
            <a:ext cx="7772400" cy="1143000"/>
          </a:xfrm>
        </p:spPr>
        <p:txBody>
          <a:bodyPr/>
          <a:lstStyle/>
          <a:p>
            <a:r>
              <a:rPr lang="hu-HU" sz="3600"/>
              <a:t>Az immunrendszer idegrendszer és az közös vonásai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Élőláb helye 2"/>
          <p:cNvSpPr>
            <a:spLocks noGrp="1"/>
          </p:cNvSpPr>
          <p:nvPr>
            <p:ph type="ftr" sz="quarter" idx="11"/>
          </p:nvPr>
        </p:nvSpPr>
        <p:spPr/>
        <p:txBody>
          <a:bodyPr/>
          <a:lstStyle/>
          <a:p>
            <a:r>
              <a:rPr lang="hu-HU"/>
              <a:t>©Fülöp AK 2010</a:t>
            </a:r>
          </a:p>
        </p:txBody>
      </p:sp>
      <p:sp>
        <p:nvSpPr>
          <p:cNvPr id="9" name="Dia számának helye 3"/>
          <p:cNvSpPr>
            <a:spLocks noGrp="1"/>
          </p:cNvSpPr>
          <p:nvPr>
            <p:ph type="sldNum" sz="quarter" idx="12"/>
          </p:nvPr>
        </p:nvSpPr>
        <p:spPr/>
        <p:txBody>
          <a:bodyPr/>
          <a:lstStyle/>
          <a:p>
            <a:fld id="{A5A35F15-6426-465E-9856-7C810ECAD181}" type="slidenum">
              <a:rPr lang="hu-HU"/>
              <a:pPr/>
              <a:t>5</a:t>
            </a:fld>
            <a:endParaRPr lang="hu-HU"/>
          </a:p>
        </p:txBody>
      </p:sp>
      <p:sp>
        <p:nvSpPr>
          <p:cNvPr id="201730"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anchor="ctr"/>
          <a:lstStyle/>
          <a:p>
            <a:r>
              <a:rPr lang="hu-HU" sz="3600" b="0">
                <a:solidFill>
                  <a:schemeClr val="tx2"/>
                </a:solidFill>
                <a:latin typeface="Arial" charset="0"/>
              </a:rPr>
              <a:t>Blood clotting</a:t>
            </a:r>
            <a:endParaRPr lang="en-GB" sz="3600" b="0">
              <a:solidFill>
                <a:schemeClr val="tx2"/>
              </a:solidFill>
              <a:latin typeface="Arial" charset="0"/>
            </a:endParaRPr>
          </a:p>
        </p:txBody>
      </p:sp>
      <p:pic>
        <p:nvPicPr>
          <p:cNvPr id="201731" name="Picture 3" descr="platelet_1_e"/>
          <p:cNvPicPr>
            <a:picLocks noChangeAspect="1" noChangeArrowheads="1"/>
          </p:cNvPicPr>
          <p:nvPr/>
        </p:nvPicPr>
        <p:blipFill>
          <a:blip r:embed="rId2" cstate="print"/>
          <a:srcRect/>
          <a:stretch>
            <a:fillRect/>
          </a:stretch>
        </p:blipFill>
        <p:spPr bwMode="auto">
          <a:xfrm>
            <a:off x="804863" y="2057400"/>
            <a:ext cx="3429000" cy="2743200"/>
          </a:xfrm>
          <a:prstGeom prst="rect">
            <a:avLst/>
          </a:prstGeom>
          <a:noFill/>
        </p:spPr>
      </p:pic>
      <p:sp>
        <p:nvSpPr>
          <p:cNvPr id="201732" name="AutoShape 4"/>
          <p:cNvSpPr>
            <a:spLocks noChangeArrowheads="1"/>
          </p:cNvSpPr>
          <p:nvPr/>
        </p:nvSpPr>
        <p:spPr bwMode="auto">
          <a:xfrm>
            <a:off x="4275138" y="3060700"/>
            <a:ext cx="2057400" cy="736600"/>
          </a:xfrm>
          <a:prstGeom prst="rightArrow">
            <a:avLst>
              <a:gd name="adj1" fmla="val 50000"/>
              <a:gd name="adj2" fmla="val 69828"/>
            </a:avLst>
          </a:prstGeom>
          <a:solidFill>
            <a:schemeClr val="accent2"/>
          </a:solidFill>
          <a:ln w="9525">
            <a:solidFill>
              <a:srgbClr val="800000"/>
            </a:solidFill>
            <a:miter lim="800000"/>
            <a:headEnd/>
            <a:tailEnd/>
          </a:ln>
          <a:effectLst/>
        </p:spPr>
        <p:txBody>
          <a:bodyPr wrap="none" lIns="92075" tIns="46038" rIns="92075" bIns="46038" anchor="ctr"/>
          <a:lstStyle/>
          <a:p>
            <a:pPr algn="ctr"/>
            <a:r>
              <a:rPr lang="hu-HU" sz="2400" b="0">
                <a:solidFill>
                  <a:schemeClr val="bg2"/>
                </a:solidFill>
              </a:rPr>
              <a:t>leukociták</a:t>
            </a:r>
          </a:p>
        </p:txBody>
      </p:sp>
      <p:sp>
        <p:nvSpPr>
          <p:cNvPr id="201733" name="Rectangle 5"/>
          <p:cNvSpPr>
            <a:spLocks noChangeArrowheads="1"/>
          </p:cNvSpPr>
          <p:nvPr/>
        </p:nvSpPr>
        <p:spPr bwMode="auto">
          <a:xfrm>
            <a:off x="6707188" y="1790700"/>
            <a:ext cx="1585912" cy="2732088"/>
          </a:xfrm>
          <a:prstGeom prst="rect">
            <a:avLst/>
          </a:prstGeom>
          <a:solidFill>
            <a:schemeClr val="accent1"/>
          </a:solidFill>
          <a:ln w="9525">
            <a:solidFill>
              <a:schemeClr val="tx1"/>
            </a:solidFill>
            <a:miter lim="800000"/>
            <a:headEnd/>
            <a:tailEnd/>
          </a:ln>
          <a:effectLst/>
        </p:spPr>
        <p:txBody>
          <a:bodyPr wrap="none" lIns="92075" tIns="46038" rIns="92075" bIns="46038" anchor="ctr"/>
          <a:lstStyle/>
          <a:p>
            <a:pPr algn="ctr"/>
            <a:r>
              <a:rPr lang="hu-HU" sz="2800" b="0">
                <a:latin typeface="Comic Sans MS" pitchFamily="66" charset="0"/>
              </a:rPr>
              <a:t>PAF</a:t>
            </a:r>
          </a:p>
          <a:p>
            <a:pPr algn="ctr"/>
            <a:r>
              <a:rPr lang="hu-HU" sz="2800" b="0">
                <a:latin typeface="Comic Sans MS" pitchFamily="66" charset="0"/>
              </a:rPr>
              <a:t>TXA2</a:t>
            </a:r>
          </a:p>
          <a:p>
            <a:pPr algn="ctr"/>
            <a:r>
              <a:rPr lang="hu-HU" sz="2800" b="0">
                <a:latin typeface="Comic Sans MS" pitchFamily="66" charset="0"/>
              </a:rPr>
              <a:t>IL-1</a:t>
            </a:r>
            <a:endParaRPr lang="en-GB" sz="2800" b="0">
              <a:latin typeface="Comic Sans MS" pitchFamily="66" charset="0"/>
            </a:endParaRPr>
          </a:p>
        </p:txBody>
      </p:sp>
      <p:sp>
        <p:nvSpPr>
          <p:cNvPr id="201734" name="Text Box 6"/>
          <p:cNvSpPr txBox="1">
            <a:spLocks noChangeArrowheads="1"/>
          </p:cNvSpPr>
          <p:nvPr/>
        </p:nvSpPr>
        <p:spPr bwMode="auto">
          <a:xfrm>
            <a:off x="995363" y="2195513"/>
            <a:ext cx="1585912" cy="396875"/>
          </a:xfrm>
          <a:prstGeom prst="rect">
            <a:avLst/>
          </a:prstGeom>
          <a:noFill/>
          <a:ln w="9525">
            <a:noFill/>
            <a:miter lim="800000"/>
            <a:headEnd/>
            <a:tailEnd/>
          </a:ln>
          <a:effectLst/>
        </p:spPr>
        <p:txBody>
          <a:bodyPr lIns="92075" tIns="46038" rIns="92075" bIns="46038">
            <a:spAutoFit/>
          </a:bodyPr>
          <a:lstStyle/>
          <a:p>
            <a:pPr>
              <a:spcBef>
                <a:spcPct val="50000"/>
              </a:spcBef>
            </a:pPr>
            <a:r>
              <a:rPr lang="hu-HU" b="0">
                <a:solidFill>
                  <a:schemeClr val="bg2"/>
                </a:solidFill>
                <a:latin typeface="Comic Sans MS" pitchFamily="66" charset="0"/>
              </a:rPr>
              <a:t>kollagén</a:t>
            </a:r>
            <a:endParaRPr lang="en-GB" b="0">
              <a:solidFill>
                <a:schemeClr val="bg2"/>
              </a:solidFill>
              <a:latin typeface="Comic Sans MS" pitchFamily="66" charset="0"/>
            </a:endParaRPr>
          </a:p>
        </p:txBody>
      </p:sp>
      <p:sp>
        <p:nvSpPr>
          <p:cNvPr id="201735" name="Text Box 7"/>
          <p:cNvSpPr txBox="1">
            <a:spLocks noChangeArrowheads="1"/>
          </p:cNvSpPr>
          <p:nvPr/>
        </p:nvSpPr>
        <p:spPr bwMode="auto">
          <a:xfrm>
            <a:off x="892175" y="5181600"/>
            <a:ext cx="7358063" cy="835025"/>
          </a:xfrm>
          <a:prstGeom prst="rect">
            <a:avLst/>
          </a:prstGeom>
          <a:noFill/>
          <a:ln w="12700">
            <a:solidFill>
              <a:schemeClr val="accent1"/>
            </a:solidFill>
            <a:miter lim="800000"/>
            <a:headEnd type="none" w="sm" len="sm"/>
            <a:tailEnd type="none" w="sm" len="sm"/>
          </a:ln>
          <a:effectLst/>
        </p:spPr>
        <p:txBody>
          <a:bodyPr>
            <a:spAutoFit/>
          </a:bodyPr>
          <a:lstStyle/>
          <a:p>
            <a:pPr>
              <a:spcBef>
                <a:spcPct val="50000"/>
              </a:spcBef>
            </a:pPr>
            <a:r>
              <a:rPr lang="en-GB" sz="2400" b="0"/>
              <a:t>PAF: platelet activating factor, TXA: t</a:t>
            </a:r>
            <a:r>
              <a:rPr lang="hu-HU" sz="2400" b="0"/>
              <a:t>h</a:t>
            </a:r>
            <a:r>
              <a:rPr lang="en-GB" sz="2400" b="0"/>
              <a:t>romboxane, IL: interleukin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Élőláb helye 3"/>
          <p:cNvSpPr>
            <a:spLocks noGrp="1"/>
          </p:cNvSpPr>
          <p:nvPr>
            <p:ph type="ftr" sz="quarter" idx="11"/>
          </p:nvPr>
        </p:nvSpPr>
        <p:spPr/>
        <p:txBody>
          <a:bodyPr/>
          <a:lstStyle/>
          <a:p>
            <a:r>
              <a:rPr lang="hu-HU"/>
              <a:t>©Fülöp AK 2010</a:t>
            </a:r>
          </a:p>
        </p:txBody>
      </p:sp>
      <p:sp>
        <p:nvSpPr>
          <p:cNvPr id="4" name="Dia számának helye 4"/>
          <p:cNvSpPr>
            <a:spLocks noGrp="1"/>
          </p:cNvSpPr>
          <p:nvPr>
            <p:ph type="sldNum" sz="quarter" idx="12"/>
          </p:nvPr>
        </p:nvSpPr>
        <p:spPr/>
        <p:txBody>
          <a:bodyPr/>
          <a:lstStyle/>
          <a:p>
            <a:fld id="{7F56E366-06EF-4800-A951-B8CD5BAEBA51}" type="slidenum">
              <a:rPr lang="hu-HU"/>
              <a:pPr/>
              <a:t>50</a:t>
            </a:fld>
            <a:endParaRPr lang="hu-HU"/>
          </a:p>
        </p:txBody>
      </p:sp>
      <p:sp>
        <p:nvSpPr>
          <p:cNvPr id="145412" name="Rectangle 4"/>
          <p:cNvSpPr>
            <a:spLocks noGrp="1" noChangeArrowheads="1"/>
          </p:cNvSpPr>
          <p:nvPr>
            <p:ph type="title"/>
          </p:nvPr>
        </p:nvSpPr>
        <p:spPr>
          <a:xfrm>
            <a:off x="655638" y="2073275"/>
            <a:ext cx="7772400" cy="1143000"/>
          </a:xfrm>
        </p:spPr>
        <p:txBody>
          <a:bodyPr/>
          <a:lstStyle/>
          <a:p>
            <a:r>
              <a:rPr lang="hu-HU"/>
              <a:t>Pszichoimmunológia</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 számának helye 5"/>
          <p:cNvSpPr>
            <a:spLocks noGrp="1"/>
          </p:cNvSpPr>
          <p:nvPr>
            <p:ph type="sldNum" sz="quarter" idx="12"/>
          </p:nvPr>
        </p:nvSpPr>
        <p:spPr/>
        <p:txBody>
          <a:bodyPr/>
          <a:lstStyle/>
          <a:p>
            <a:fld id="{55FBE4C9-E2E0-4314-99A5-B7B0865295C7}" type="slidenum">
              <a:rPr lang="hu-HU"/>
              <a:pPr/>
              <a:t>51</a:t>
            </a:fld>
            <a:endParaRPr lang="hu-HU"/>
          </a:p>
        </p:txBody>
      </p:sp>
      <p:sp>
        <p:nvSpPr>
          <p:cNvPr id="181250" name="Rectangle 2"/>
          <p:cNvSpPr>
            <a:spLocks noGrp="1" noChangeArrowheads="1"/>
          </p:cNvSpPr>
          <p:nvPr>
            <p:ph type="title"/>
          </p:nvPr>
        </p:nvSpPr>
        <p:spPr>
          <a:xfrm>
            <a:off x="457200" y="228600"/>
            <a:ext cx="7772400" cy="685800"/>
          </a:xfrm>
        </p:spPr>
        <p:txBody>
          <a:bodyPr/>
          <a:lstStyle/>
          <a:p>
            <a:r>
              <a:rPr lang="hu-HU" sz="4000" b="1"/>
              <a:t>A kedélyállapot és az immunitás</a:t>
            </a:r>
            <a:endParaRPr lang="en-US" sz="4000" b="1"/>
          </a:p>
        </p:txBody>
      </p:sp>
      <p:sp>
        <p:nvSpPr>
          <p:cNvPr id="181251" name="Rectangle 3"/>
          <p:cNvSpPr>
            <a:spLocks noGrp="1" noChangeArrowheads="1"/>
          </p:cNvSpPr>
          <p:nvPr>
            <p:ph type="body" idx="1"/>
          </p:nvPr>
        </p:nvSpPr>
        <p:spPr>
          <a:xfrm>
            <a:off x="609600" y="1219200"/>
            <a:ext cx="7772400" cy="2209800"/>
          </a:xfrm>
        </p:spPr>
        <p:txBody>
          <a:bodyPr/>
          <a:lstStyle/>
          <a:p>
            <a:pPr>
              <a:lnSpc>
                <a:spcPct val="90000"/>
              </a:lnSpc>
            </a:pPr>
            <a:r>
              <a:rPr lang="hu-HU" sz="2800"/>
              <a:t>Azok a betegek, akiknek az alapbetegségükön túl depressziójuk is van, 3x olyan valószínű módon halnak meg az alapbetegségükben, mint akik nem depressziósok</a:t>
            </a:r>
          </a:p>
          <a:p>
            <a:pPr>
              <a:lnSpc>
                <a:spcPct val="90000"/>
              </a:lnSpc>
            </a:pPr>
            <a:r>
              <a:rPr lang="hu-HU" sz="2800"/>
              <a:t>A rossz kedélyállapot immunszuppresszív hatású</a:t>
            </a:r>
            <a:endParaRPr lang="en-US" sz="2800"/>
          </a:p>
        </p:txBody>
      </p:sp>
      <p:pic>
        <p:nvPicPr>
          <p:cNvPr id="181252" name="Picture 4"/>
          <p:cNvPicPr>
            <a:picLocks noChangeAspect="1" noChangeArrowheads="1"/>
          </p:cNvPicPr>
          <p:nvPr/>
        </p:nvPicPr>
        <p:blipFill>
          <a:blip r:embed="rId3" cstate="print"/>
          <a:srcRect/>
          <a:stretch>
            <a:fillRect/>
          </a:stretch>
        </p:blipFill>
        <p:spPr bwMode="auto">
          <a:xfrm>
            <a:off x="3657600" y="3429000"/>
            <a:ext cx="2005013" cy="3200400"/>
          </a:xfrm>
          <a:prstGeom prst="rect">
            <a:avLst/>
          </a:prstGeom>
          <a:noFill/>
          <a:ln w="76200">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a számának helye 4"/>
          <p:cNvSpPr>
            <a:spLocks noGrp="1"/>
          </p:cNvSpPr>
          <p:nvPr>
            <p:ph type="sldNum" sz="quarter" idx="12"/>
          </p:nvPr>
        </p:nvSpPr>
        <p:spPr/>
        <p:txBody>
          <a:bodyPr/>
          <a:lstStyle/>
          <a:p>
            <a:fld id="{D48743FE-D8C7-43EC-8212-120AF98BEE2D}" type="slidenum">
              <a:rPr lang="hu-HU"/>
              <a:pPr/>
              <a:t>52</a:t>
            </a:fld>
            <a:endParaRPr lang="hu-HU"/>
          </a:p>
        </p:txBody>
      </p:sp>
      <p:pic>
        <p:nvPicPr>
          <p:cNvPr id="221189" name="Picture 5" descr="0908PP_Rao_F4_big"/>
          <p:cNvPicPr>
            <a:picLocks noChangeAspect="1" noChangeArrowheads="1"/>
          </p:cNvPicPr>
          <p:nvPr/>
        </p:nvPicPr>
        <p:blipFill>
          <a:blip r:embed="rId2" cstate="print"/>
          <a:srcRect t="7295"/>
          <a:stretch>
            <a:fillRect/>
          </a:stretch>
        </p:blipFill>
        <p:spPr bwMode="auto">
          <a:xfrm>
            <a:off x="1943100" y="1339850"/>
            <a:ext cx="5162550" cy="4964113"/>
          </a:xfrm>
          <a:prstGeom prst="rect">
            <a:avLst/>
          </a:prstGeom>
          <a:noFill/>
          <a:ln w="9525">
            <a:noFill/>
            <a:miter lim="800000"/>
            <a:headEnd/>
            <a:tailEnd/>
          </a:ln>
        </p:spPr>
      </p:pic>
      <p:sp>
        <p:nvSpPr>
          <p:cNvPr id="221190" name="Rectangle 6"/>
          <p:cNvSpPr>
            <a:spLocks noGrp="1" noChangeArrowheads="1"/>
          </p:cNvSpPr>
          <p:nvPr>
            <p:ph type="title"/>
          </p:nvPr>
        </p:nvSpPr>
        <p:spPr>
          <a:xfrm>
            <a:off x="715963" y="242888"/>
            <a:ext cx="7772400" cy="1143000"/>
          </a:xfrm>
        </p:spPr>
        <p:txBody>
          <a:bodyPr/>
          <a:lstStyle/>
          <a:p>
            <a:r>
              <a:rPr lang="hu-HU" sz="3200"/>
              <a:t>Az immunaktiváció a depresszióra emlékeztető tünetegyüttest hoz létre</a:t>
            </a:r>
          </a:p>
        </p:txBody>
      </p:sp>
      <p:sp>
        <p:nvSpPr>
          <p:cNvPr id="221191" name="Rectangle 7"/>
          <p:cNvSpPr>
            <a:spLocks noChangeArrowheads="1"/>
          </p:cNvSpPr>
          <p:nvPr/>
        </p:nvSpPr>
        <p:spPr bwMode="auto">
          <a:xfrm>
            <a:off x="2574925" y="2651125"/>
            <a:ext cx="838200" cy="304800"/>
          </a:xfrm>
          <a:prstGeom prst="rect">
            <a:avLst/>
          </a:prstGeom>
          <a:solidFill>
            <a:schemeClr val="tx1"/>
          </a:solidFill>
          <a:ln w="9525">
            <a:solidFill>
              <a:schemeClr val="tx1"/>
            </a:solidFill>
            <a:miter lim="800000"/>
            <a:headEnd/>
            <a:tailEnd/>
          </a:ln>
          <a:effectLst/>
        </p:spPr>
        <p:txBody>
          <a:bodyPr wrap="none" lIns="92075" tIns="46038" rIns="92075" bIns="46038" anchor="ctr"/>
          <a:lstStyle/>
          <a:p>
            <a:pPr algn="ctr"/>
            <a:r>
              <a:rPr lang="hu-HU" sz="1400">
                <a:solidFill>
                  <a:schemeClr val="bg2"/>
                </a:solidFill>
              </a:rPr>
              <a:t>Gyengeség</a:t>
            </a:r>
          </a:p>
        </p:txBody>
      </p:sp>
      <p:sp>
        <p:nvSpPr>
          <p:cNvPr id="221192" name="Rectangle 8"/>
          <p:cNvSpPr>
            <a:spLocks noChangeArrowheads="1"/>
          </p:cNvSpPr>
          <p:nvPr/>
        </p:nvSpPr>
        <p:spPr bwMode="auto">
          <a:xfrm>
            <a:off x="2163763" y="3673475"/>
            <a:ext cx="974725" cy="350838"/>
          </a:xfrm>
          <a:prstGeom prst="rect">
            <a:avLst/>
          </a:prstGeom>
          <a:solidFill>
            <a:schemeClr val="tx1"/>
          </a:solidFill>
          <a:ln w="9525">
            <a:solidFill>
              <a:schemeClr val="tx1"/>
            </a:solidFill>
            <a:miter lim="800000"/>
            <a:headEnd/>
            <a:tailEnd/>
          </a:ln>
          <a:effectLst/>
        </p:spPr>
        <p:txBody>
          <a:bodyPr wrap="none" lIns="92075" tIns="46038" rIns="92075" bIns="46038" anchor="ctr"/>
          <a:lstStyle/>
          <a:p>
            <a:pPr algn="ctr"/>
            <a:r>
              <a:rPr lang="hu-HU" sz="1400" b="0">
                <a:solidFill>
                  <a:schemeClr val="bg2"/>
                </a:solidFill>
              </a:rPr>
              <a:t>Túlzott</a:t>
            </a:r>
            <a:br>
              <a:rPr lang="hu-HU" sz="1400" b="0">
                <a:solidFill>
                  <a:schemeClr val="bg2"/>
                </a:solidFill>
              </a:rPr>
            </a:br>
            <a:r>
              <a:rPr lang="hu-HU" sz="1400" b="0">
                <a:solidFill>
                  <a:schemeClr val="bg2"/>
                </a:solidFill>
              </a:rPr>
              <a:t>fájdalomérzet</a:t>
            </a:r>
          </a:p>
        </p:txBody>
      </p:sp>
      <p:sp>
        <p:nvSpPr>
          <p:cNvPr id="221193" name="Rectangle 9"/>
          <p:cNvSpPr>
            <a:spLocks noChangeArrowheads="1"/>
          </p:cNvSpPr>
          <p:nvPr/>
        </p:nvSpPr>
        <p:spPr bwMode="auto">
          <a:xfrm>
            <a:off x="2578100" y="4665663"/>
            <a:ext cx="990600" cy="441325"/>
          </a:xfrm>
          <a:prstGeom prst="rect">
            <a:avLst/>
          </a:prstGeom>
          <a:solidFill>
            <a:schemeClr val="tx1"/>
          </a:solidFill>
          <a:ln w="9525">
            <a:solidFill>
              <a:schemeClr val="tx1"/>
            </a:solidFill>
            <a:miter lim="800000"/>
            <a:headEnd/>
            <a:tailEnd/>
          </a:ln>
          <a:effectLst/>
        </p:spPr>
        <p:txBody>
          <a:bodyPr wrap="none" lIns="92075" tIns="46038" rIns="92075" bIns="46038" anchor="ctr"/>
          <a:lstStyle/>
          <a:p>
            <a:pPr algn="ctr"/>
            <a:r>
              <a:rPr lang="hu-HU" sz="1400" b="0">
                <a:solidFill>
                  <a:schemeClr val="bg2"/>
                </a:solidFill>
              </a:rPr>
              <a:t>Gyenge</a:t>
            </a:r>
          </a:p>
          <a:p>
            <a:pPr algn="ctr"/>
            <a:r>
              <a:rPr lang="hu-HU" sz="1400" b="0">
                <a:solidFill>
                  <a:schemeClr val="bg2"/>
                </a:solidFill>
              </a:rPr>
              <a:t>figyelem</a:t>
            </a:r>
          </a:p>
        </p:txBody>
      </p:sp>
      <p:sp>
        <p:nvSpPr>
          <p:cNvPr id="221194" name="Rectangle 10"/>
          <p:cNvSpPr>
            <a:spLocks noChangeArrowheads="1"/>
          </p:cNvSpPr>
          <p:nvPr/>
        </p:nvSpPr>
        <p:spPr bwMode="auto">
          <a:xfrm>
            <a:off x="4000500" y="5103813"/>
            <a:ext cx="990600" cy="441325"/>
          </a:xfrm>
          <a:prstGeom prst="rect">
            <a:avLst/>
          </a:prstGeom>
          <a:solidFill>
            <a:schemeClr val="tx1"/>
          </a:solidFill>
          <a:ln w="9525">
            <a:solidFill>
              <a:schemeClr val="tx1"/>
            </a:solidFill>
            <a:miter lim="800000"/>
            <a:headEnd/>
            <a:tailEnd/>
          </a:ln>
          <a:effectLst/>
        </p:spPr>
        <p:txBody>
          <a:bodyPr wrap="none" lIns="92075" tIns="46038" rIns="92075" bIns="46038" anchor="ctr"/>
          <a:lstStyle/>
          <a:p>
            <a:pPr algn="ctr"/>
            <a:r>
              <a:rPr lang="hu-HU" sz="1200" b="0">
                <a:solidFill>
                  <a:schemeClr val="bg2"/>
                </a:solidFill>
              </a:rPr>
              <a:t>Visszahúzódás</a:t>
            </a:r>
            <a:br>
              <a:rPr lang="hu-HU" sz="1200" b="0">
                <a:solidFill>
                  <a:schemeClr val="bg2"/>
                </a:solidFill>
              </a:rPr>
            </a:br>
            <a:r>
              <a:rPr lang="hu-HU" sz="1200" b="0">
                <a:solidFill>
                  <a:schemeClr val="bg2"/>
                </a:solidFill>
              </a:rPr>
              <a:t>társaktól</a:t>
            </a:r>
          </a:p>
        </p:txBody>
      </p:sp>
      <p:sp>
        <p:nvSpPr>
          <p:cNvPr id="221195" name="Rectangle 11"/>
          <p:cNvSpPr>
            <a:spLocks noChangeArrowheads="1"/>
          </p:cNvSpPr>
          <p:nvPr/>
        </p:nvSpPr>
        <p:spPr bwMode="auto">
          <a:xfrm>
            <a:off x="5491163" y="4652963"/>
            <a:ext cx="990600" cy="441325"/>
          </a:xfrm>
          <a:prstGeom prst="rect">
            <a:avLst/>
          </a:prstGeom>
          <a:solidFill>
            <a:schemeClr val="tx1"/>
          </a:solidFill>
          <a:ln w="9525">
            <a:solidFill>
              <a:schemeClr val="tx1"/>
            </a:solidFill>
            <a:miter lim="800000"/>
            <a:headEnd/>
            <a:tailEnd/>
          </a:ln>
          <a:effectLst/>
        </p:spPr>
        <p:txBody>
          <a:bodyPr wrap="none" lIns="92075" tIns="46038" rIns="92075" bIns="46038" anchor="ctr"/>
          <a:lstStyle/>
          <a:p>
            <a:pPr algn="ctr"/>
            <a:r>
              <a:rPr lang="hu-HU" sz="1200">
                <a:solidFill>
                  <a:schemeClr val="bg2"/>
                </a:solidFill>
              </a:rPr>
              <a:t>Étvágytalanság</a:t>
            </a:r>
          </a:p>
        </p:txBody>
      </p:sp>
      <p:sp>
        <p:nvSpPr>
          <p:cNvPr id="221196" name="Rectangle 12"/>
          <p:cNvSpPr>
            <a:spLocks noChangeArrowheads="1"/>
          </p:cNvSpPr>
          <p:nvPr/>
        </p:nvSpPr>
        <p:spPr bwMode="auto">
          <a:xfrm>
            <a:off x="5765800" y="3541713"/>
            <a:ext cx="990600" cy="441325"/>
          </a:xfrm>
          <a:prstGeom prst="rect">
            <a:avLst/>
          </a:prstGeom>
          <a:solidFill>
            <a:schemeClr val="tx1"/>
          </a:solidFill>
          <a:ln w="9525">
            <a:solidFill>
              <a:schemeClr val="tx1"/>
            </a:solidFill>
            <a:miter lim="800000"/>
            <a:headEnd/>
            <a:tailEnd/>
          </a:ln>
          <a:effectLst/>
        </p:spPr>
        <p:txBody>
          <a:bodyPr wrap="none" lIns="92075" tIns="46038" rIns="92075" bIns="46038" anchor="ctr"/>
          <a:lstStyle/>
          <a:p>
            <a:pPr algn="ctr"/>
            <a:r>
              <a:rPr lang="hu-HU" sz="1200">
                <a:solidFill>
                  <a:schemeClr val="bg2"/>
                </a:solidFill>
              </a:rPr>
              <a:t>Aluszékonyság</a:t>
            </a:r>
          </a:p>
        </p:txBody>
      </p:sp>
      <p:sp>
        <p:nvSpPr>
          <p:cNvPr id="221197" name="Rectangle 13"/>
          <p:cNvSpPr>
            <a:spLocks noChangeArrowheads="1"/>
          </p:cNvSpPr>
          <p:nvPr/>
        </p:nvSpPr>
        <p:spPr bwMode="auto">
          <a:xfrm>
            <a:off x="3981450" y="2032000"/>
            <a:ext cx="990600" cy="441325"/>
          </a:xfrm>
          <a:prstGeom prst="rect">
            <a:avLst/>
          </a:prstGeom>
          <a:solidFill>
            <a:schemeClr val="tx1"/>
          </a:solidFill>
          <a:ln w="9525">
            <a:solidFill>
              <a:schemeClr val="tx1"/>
            </a:solidFill>
            <a:miter lim="800000"/>
            <a:headEnd/>
            <a:tailEnd/>
          </a:ln>
          <a:effectLst/>
        </p:spPr>
        <p:txBody>
          <a:bodyPr wrap="none" lIns="92075" tIns="46038" rIns="92075" bIns="46038" anchor="ctr"/>
          <a:lstStyle/>
          <a:p>
            <a:pPr algn="ctr"/>
            <a:r>
              <a:rPr lang="hu-HU" sz="1400" b="0">
                <a:solidFill>
                  <a:schemeClr val="bg2"/>
                </a:solidFill>
              </a:rPr>
              <a:t>Örömtelenség</a:t>
            </a:r>
          </a:p>
        </p:txBody>
      </p:sp>
      <p:sp>
        <p:nvSpPr>
          <p:cNvPr id="221198" name="Rectangle 14"/>
          <p:cNvSpPr>
            <a:spLocks noChangeArrowheads="1"/>
          </p:cNvSpPr>
          <p:nvPr/>
        </p:nvSpPr>
        <p:spPr bwMode="auto">
          <a:xfrm>
            <a:off x="5292725" y="2473325"/>
            <a:ext cx="990600" cy="441325"/>
          </a:xfrm>
          <a:prstGeom prst="rect">
            <a:avLst/>
          </a:prstGeom>
          <a:solidFill>
            <a:schemeClr val="tx1"/>
          </a:solidFill>
          <a:ln w="9525">
            <a:solidFill>
              <a:schemeClr val="tx1"/>
            </a:solidFill>
            <a:miter lim="800000"/>
            <a:headEnd/>
            <a:tailEnd/>
          </a:ln>
          <a:effectLst/>
        </p:spPr>
        <p:txBody>
          <a:bodyPr wrap="none" lIns="92075" tIns="46038" rIns="92075" bIns="46038" anchor="ctr"/>
          <a:lstStyle/>
          <a:p>
            <a:pPr algn="ctr"/>
            <a:r>
              <a:rPr lang="hu-HU" sz="1400" b="0">
                <a:solidFill>
                  <a:schemeClr val="bg2"/>
                </a:solidFill>
              </a:rPr>
              <a:t>Rossz</a:t>
            </a:r>
          </a:p>
          <a:p>
            <a:pPr algn="ctr"/>
            <a:r>
              <a:rPr lang="hu-HU" sz="1400" b="0">
                <a:solidFill>
                  <a:schemeClr val="bg2"/>
                </a:solidFill>
              </a:rPr>
              <a:t>közérzet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3"/>
          <p:cNvSpPr>
            <a:spLocks noGrp="1"/>
          </p:cNvSpPr>
          <p:nvPr>
            <p:ph type="sldNum" sz="quarter" idx="12"/>
          </p:nvPr>
        </p:nvSpPr>
        <p:spPr/>
        <p:txBody>
          <a:bodyPr/>
          <a:lstStyle/>
          <a:p>
            <a:fld id="{A33D472D-A51B-405F-8D08-2A4E59F4E05D}" type="slidenum">
              <a:rPr lang="hu-HU"/>
              <a:pPr/>
              <a:t>53</a:t>
            </a:fld>
            <a:endParaRPr lang="hu-HU"/>
          </a:p>
        </p:txBody>
      </p:sp>
      <p:sp>
        <p:nvSpPr>
          <p:cNvPr id="225282" name="Text Box 2"/>
          <p:cNvSpPr txBox="1">
            <a:spLocks noChangeArrowheads="1"/>
          </p:cNvSpPr>
          <p:nvPr/>
        </p:nvSpPr>
        <p:spPr bwMode="auto">
          <a:xfrm>
            <a:off x="914400" y="228600"/>
            <a:ext cx="7848600" cy="579438"/>
          </a:xfrm>
          <a:prstGeom prst="rect">
            <a:avLst/>
          </a:prstGeom>
          <a:noFill/>
          <a:ln w="76200">
            <a:noFill/>
            <a:miter lim="800000"/>
            <a:headEnd/>
            <a:tailEnd/>
          </a:ln>
          <a:effectLst/>
        </p:spPr>
        <p:txBody>
          <a:bodyPr>
            <a:spAutoFit/>
          </a:bodyPr>
          <a:lstStyle/>
          <a:p>
            <a:pPr algn="ctr" eaLnBrk="0" hangingPunct="0">
              <a:spcBef>
                <a:spcPct val="50000"/>
              </a:spcBef>
            </a:pPr>
            <a:r>
              <a:rPr lang="hu-HU" sz="3200">
                <a:solidFill>
                  <a:schemeClr val="tx2"/>
                </a:solidFill>
              </a:rPr>
              <a:t>A hallucinogén drogok hatása</a:t>
            </a:r>
            <a:endParaRPr lang="hu-HU" sz="3200" b="0">
              <a:solidFill>
                <a:schemeClr val="tx2"/>
              </a:solidFill>
            </a:endParaRPr>
          </a:p>
        </p:txBody>
      </p:sp>
      <p:graphicFrame>
        <p:nvGraphicFramePr>
          <p:cNvPr id="225283" name="Object 3"/>
          <p:cNvGraphicFramePr>
            <a:graphicFrameLocks noChangeAspect="1"/>
          </p:cNvGraphicFramePr>
          <p:nvPr/>
        </p:nvGraphicFramePr>
        <p:xfrm>
          <a:off x="4343400" y="1600200"/>
          <a:ext cx="4343400" cy="4322763"/>
        </p:xfrm>
        <a:graphic>
          <a:graphicData uri="http://schemas.openxmlformats.org/presentationml/2006/ole">
            <p:oleObj spid="_x0000_s225283" name="Image" r:id="rId4" imgW="2605012" imgH="2592305" progId="Photoshop.Image.5">
              <p:embed/>
            </p:oleObj>
          </a:graphicData>
        </a:graphic>
      </p:graphicFrame>
      <p:pic>
        <p:nvPicPr>
          <p:cNvPr id="225284" name="Picture 4"/>
          <p:cNvPicPr>
            <a:picLocks noChangeAspect="1" noChangeArrowheads="1"/>
          </p:cNvPicPr>
          <p:nvPr/>
        </p:nvPicPr>
        <p:blipFill>
          <a:blip r:embed="rId5" cstate="print"/>
          <a:srcRect/>
          <a:stretch>
            <a:fillRect/>
          </a:stretch>
        </p:blipFill>
        <p:spPr bwMode="auto">
          <a:xfrm>
            <a:off x="228600" y="2362200"/>
            <a:ext cx="3886200" cy="2551113"/>
          </a:xfrm>
          <a:prstGeom prst="rect">
            <a:avLst/>
          </a:prstGeom>
          <a:noFill/>
          <a:ln w="9525">
            <a:noFill/>
            <a:miter lim="800000"/>
            <a:headEnd/>
            <a:tailEnd/>
          </a:ln>
          <a:effectLst/>
        </p:spPr>
      </p:pic>
      <p:sp>
        <p:nvSpPr>
          <p:cNvPr id="225285" name="Text Box 5"/>
          <p:cNvSpPr txBox="1">
            <a:spLocks noChangeArrowheads="1"/>
          </p:cNvSpPr>
          <p:nvPr/>
        </p:nvSpPr>
        <p:spPr bwMode="auto">
          <a:xfrm>
            <a:off x="304800" y="6172200"/>
            <a:ext cx="8534400" cy="519113"/>
          </a:xfrm>
          <a:prstGeom prst="rect">
            <a:avLst/>
          </a:prstGeom>
          <a:noFill/>
          <a:ln w="9525">
            <a:noFill/>
            <a:miter lim="800000"/>
            <a:headEnd/>
            <a:tailEnd/>
          </a:ln>
          <a:effectLst/>
        </p:spPr>
        <p:txBody>
          <a:bodyPr>
            <a:spAutoFit/>
          </a:bodyPr>
          <a:lstStyle/>
          <a:p>
            <a:pPr algn="ctr" eaLnBrk="0" hangingPunct="0">
              <a:spcBef>
                <a:spcPct val="50000"/>
              </a:spcBef>
            </a:pPr>
            <a:r>
              <a:rPr lang="hu-HU" sz="2800">
                <a:solidFill>
                  <a:srgbClr val="FFFF99"/>
                </a:solidFill>
              </a:rPr>
              <a:t>Fertőzésekkel szembeni csökkent védelem!</a:t>
            </a:r>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3"/>
          <p:cNvSpPr>
            <a:spLocks noGrp="1"/>
          </p:cNvSpPr>
          <p:nvPr>
            <p:ph type="sldNum" sz="quarter" idx="12"/>
          </p:nvPr>
        </p:nvSpPr>
        <p:spPr/>
        <p:txBody>
          <a:bodyPr/>
          <a:lstStyle/>
          <a:p>
            <a:fld id="{B10A9495-EF8C-469E-A300-4562FB8C40F1}" type="slidenum">
              <a:rPr lang="hu-HU"/>
              <a:pPr/>
              <a:t>54</a:t>
            </a:fld>
            <a:endParaRPr lang="hu-HU"/>
          </a:p>
        </p:txBody>
      </p:sp>
      <p:sp>
        <p:nvSpPr>
          <p:cNvPr id="227331" name="Text Box 3"/>
          <p:cNvSpPr txBox="1">
            <a:spLocks noChangeArrowheads="1"/>
          </p:cNvSpPr>
          <p:nvPr/>
        </p:nvSpPr>
        <p:spPr bwMode="auto">
          <a:xfrm>
            <a:off x="0" y="4419600"/>
            <a:ext cx="9144000" cy="579438"/>
          </a:xfrm>
          <a:prstGeom prst="rect">
            <a:avLst/>
          </a:prstGeom>
          <a:noFill/>
          <a:ln w="9525">
            <a:noFill/>
            <a:miter lim="800000"/>
            <a:headEnd/>
            <a:tailEnd/>
          </a:ln>
          <a:effectLst/>
        </p:spPr>
        <p:txBody>
          <a:bodyPr>
            <a:spAutoFit/>
          </a:bodyPr>
          <a:lstStyle/>
          <a:p>
            <a:pPr eaLnBrk="0" hangingPunct="0">
              <a:spcBef>
                <a:spcPct val="50000"/>
              </a:spcBef>
            </a:pPr>
            <a:r>
              <a:rPr lang="hu-HU" sz="3200">
                <a:solidFill>
                  <a:srgbClr val="FFFF99"/>
                </a:solidFill>
              </a:rPr>
              <a:t>A krónikus nikotinexpozíció is immunoszupresszív</a:t>
            </a:r>
          </a:p>
        </p:txBody>
      </p:sp>
      <p:sp>
        <p:nvSpPr>
          <p:cNvPr id="227332" name="Rectangle 4"/>
          <p:cNvSpPr>
            <a:spLocks noChangeArrowheads="1"/>
          </p:cNvSpPr>
          <p:nvPr/>
        </p:nvSpPr>
        <p:spPr bwMode="auto">
          <a:xfrm>
            <a:off x="3635375" y="1052513"/>
            <a:ext cx="2362200" cy="3124200"/>
          </a:xfrm>
          <a:prstGeom prst="rect">
            <a:avLst/>
          </a:prstGeom>
          <a:noFill/>
          <a:ln w="76200">
            <a:solidFill>
              <a:srgbClr val="003399"/>
            </a:solidFill>
            <a:miter lim="800000"/>
            <a:headEnd/>
            <a:tailEnd/>
          </a:ln>
          <a:effectLst/>
        </p:spPr>
        <p:txBody>
          <a:bodyPr wrap="none" anchor="ctr"/>
          <a:lstStyle/>
          <a:p>
            <a:endParaRPr lang="hu-HU"/>
          </a:p>
        </p:txBody>
      </p:sp>
      <p:pic>
        <p:nvPicPr>
          <p:cNvPr id="227333" name="Picture 5"/>
          <p:cNvPicPr>
            <a:picLocks noChangeAspect="1" noChangeArrowheads="1"/>
          </p:cNvPicPr>
          <p:nvPr/>
        </p:nvPicPr>
        <p:blipFill>
          <a:blip r:embed="rId3" cstate="print"/>
          <a:srcRect/>
          <a:stretch>
            <a:fillRect/>
          </a:stretch>
        </p:blipFill>
        <p:spPr bwMode="auto">
          <a:xfrm>
            <a:off x="3635375" y="1052513"/>
            <a:ext cx="2343150" cy="3124200"/>
          </a:xfrm>
          <a:prstGeom prst="rect">
            <a:avLst/>
          </a:prstGeom>
          <a:noFill/>
          <a:ln w="9525">
            <a:noFill/>
            <a:miter lim="800000"/>
            <a:headEnd/>
            <a:tailEnd/>
          </a:ln>
          <a:effectLst/>
        </p:spPr>
      </p:pic>
      <p:sp>
        <p:nvSpPr>
          <p:cNvPr id="227334" name="Text Box 6"/>
          <p:cNvSpPr txBox="1">
            <a:spLocks noChangeArrowheads="1"/>
          </p:cNvSpPr>
          <p:nvPr/>
        </p:nvSpPr>
        <p:spPr bwMode="auto">
          <a:xfrm>
            <a:off x="2627313" y="260350"/>
            <a:ext cx="4248150" cy="579438"/>
          </a:xfrm>
          <a:prstGeom prst="rect">
            <a:avLst/>
          </a:prstGeom>
          <a:noFill/>
          <a:ln w="9525">
            <a:noFill/>
            <a:miter lim="800000"/>
            <a:headEnd/>
            <a:tailEnd/>
          </a:ln>
          <a:effectLst/>
        </p:spPr>
        <p:txBody>
          <a:bodyPr>
            <a:spAutoFit/>
          </a:bodyPr>
          <a:lstStyle/>
          <a:p>
            <a:pPr algn="ctr" eaLnBrk="0" hangingPunct="0">
              <a:spcBef>
                <a:spcPct val="50000"/>
              </a:spcBef>
            </a:pPr>
            <a:r>
              <a:rPr lang="hu-HU" sz="3200">
                <a:solidFill>
                  <a:schemeClr val="tx2"/>
                </a:solidFill>
              </a:rPr>
              <a:t>Dohányzás</a:t>
            </a:r>
            <a:endParaRPr lang="en-US" sz="3200">
              <a:solidFill>
                <a:schemeClr val="tx2"/>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4"/>
          <p:cNvSpPr>
            <a:spLocks noGrp="1"/>
          </p:cNvSpPr>
          <p:nvPr>
            <p:ph type="ftr" sz="quarter" idx="11"/>
          </p:nvPr>
        </p:nvSpPr>
        <p:spPr/>
        <p:txBody>
          <a:bodyPr/>
          <a:lstStyle/>
          <a:p>
            <a:r>
              <a:rPr lang="hu-HU"/>
              <a:t>©Fülöp AK 2010</a:t>
            </a:r>
          </a:p>
        </p:txBody>
      </p:sp>
      <p:sp>
        <p:nvSpPr>
          <p:cNvPr id="5" name="Dia számának helye 5"/>
          <p:cNvSpPr>
            <a:spLocks noGrp="1"/>
          </p:cNvSpPr>
          <p:nvPr>
            <p:ph type="sldNum" sz="quarter" idx="12"/>
          </p:nvPr>
        </p:nvSpPr>
        <p:spPr/>
        <p:txBody>
          <a:bodyPr/>
          <a:lstStyle/>
          <a:p>
            <a:fld id="{F166A584-1C9F-416B-B583-1A0A2B2D8366}" type="slidenum">
              <a:rPr lang="hu-HU"/>
              <a:pPr/>
              <a:t>55</a:t>
            </a:fld>
            <a:endParaRPr lang="hu-HU"/>
          </a:p>
        </p:txBody>
      </p:sp>
      <p:sp>
        <p:nvSpPr>
          <p:cNvPr id="139268" name="Rectangle 4"/>
          <p:cNvSpPr>
            <a:spLocks noGrp="1" noChangeArrowheads="1"/>
          </p:cNvSpPr>
          <p:nvPr>
            <p:ph type="title"/>
          </p:nvPr>
        </p:nvSpPr>
        <p:spPr/>
        <p:txBody>
          <a:bodyPr/>
          <a:lstStyle/>
          <a:p>
            <a:r>
              <a:rPr lang="hu-HU"/>
              <a:t>Máshol kerül(t) szóba</a:t>
            </a:r>
          </a:p>
        </p:txBody>
      </p:sp>
      <p:sp>
        <p:nvSpPr>
          <p:cNvPr id="139273" name="Rectangle 9"/>
          <p:cNvSpPr>
            <a:spLocks noGrp="1" noChangeArrowheads="1"/>
          </p:cNvSpPr>
          <p:nvPr>
            <p:ph type="body" idx="1"/>
          </p:nvPr>
        </p:nvSpPr>
        <p:spPr/>
        <p:txBody>
          <a:bodyPr/>
          <a:lstStyle/>
          <a:p>
            <a:r>
              <a:rPr lang="hu-HU"/>
              <a:t>Komplement</a:t>
            </a:r>
          </a:p>
          <a:p>
            <a:r>
              <a:rPr lang="hu-HU"/>
              <a:t>Vírus okozta gyulladás</a:t>
            </a:r>
          </a:p>
          <a:p>
            <a:r>
              <a:rPr lang="hu-HU"/>
              <a:t>Terhesség</a:t>
            </a:r>
          </a:p>
          <a:p>
            <a:r>
              <a:rPr lang="hu-HU"/>
              <a:t>Kilökődési reakciók</a:t>
            </a:r>
          </a:p>
          <a:p>
            <a:r>
              <a:rPr lang="hu-HU"/>
              <a:t>Idegrendszert érintő autoimmun betegségek</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Élőláb helye 2"/>
          <p:cNvSpPr>
            <a:spLocks noGrp="1"/>
          </p:cNvSpPr>
          <p:nvPr>
            <p:ph type="ftr" sz="quarter" idx="11"/>
          </p:nvPr>
        </p:nvSpPr>
        <p:spPr/>
        <p:txBody>
          <a:bodyPr/>
          <a:lstStyle/>
          <a:p>
            <a:r>
              <a:rPr lang="hu-HU"/>
              <a:t>©Fülöp AK 2010</a:t>
            </a:r>
          </a:p>
        </p:txBody>
      </p:sp>
      <p:sp>
        <p:nvSpPr>
          <p:cNvPr id="34" name="Dia számának helye 3"/>
          <p:cNvSpPr>
            <a:spLocks noGrp="1"/>
          </p:cNvSpPr>
          <p:nvPr>
            <p:ph type="sldNum" sz="quarter" idx="12"/>
          </p:nvPr>
        </p:nvSpPr>
        <p:spPr/>
        <p:txBody>
          <a:bodyPr/>
          <a:lstStyle/>
          <a:p>
            <a:fld id="{C87B637A-4800-426A-89AE-0F2B0E6A42CA}" type="slidenum">
              <a:rPr lang="hu-HU"/>
              <a:pPr/>
              <a:t>6</a:t>
            </a:fld>
            <a:endParaRPr lang="hu-HU"/>
          </a:p>
        </p:txBody>
      </p:sp>
      <p:sp>
        <p:nvSpPr>
          <p:cNvPr id="202754" name="Rectangle 2"/>
          <p:cNvSpPr>
            <a:spLocks noChangeArrowheads="1"/>
          </p:cNvSpPr>
          <p:nvPr/>
        </p:nvSpPr>
        <p:spPr bwMode="auto">
          <a:xfrm>
            <a:off x="685800" y="209550"/>
            <a:ext cx="7772400" cy="1143000"/>
          </a:xfrm>
          <a:prstGeom prst="rect">
            <a:avLst/>
          </a:prstGeom>
          <a:noFill/>
          <a:ln w="9525">
            <a:noFill/>
            <a:miter lim="800000"/>
            <a:headEnd/>
            <a:tailEnd/>
          </a:ln>
          <a:effectLst/>
        </p:spPr>
        <p:txBody>
          <a:bodyPr anchor="ctr"/>
          <a:lstStyle/>
          <a:p>
            <a:pPr algn="ctr"/>
            <a:r>
              <a:rPr lang="hu-HU" sz="4000" b="0">
                <a:solidFill>
                  <a:schemeClr val="tx2"/>
                </a:solidFill>
                <a:latin typeface="Comic Sans MS" pitchFamily="66" charset="0"/>
                <a:cs typeface="Times New Roman" pitchFamily="18" charset="0"/>
              </a:rPr>
              <a:t>Ini</a:t>
            </a:r>
            <a:r>
              <a:rPr lang="hu-HU" sz="4000" b="0">
                <a:solidFill>
                  <a:schemeClr val="tx2"/>
                </a:solidFill>
                <a:latin typeface="Comic Sans MS" pitchFamily="66" charset="0"/>
              </a:rPr>
              <a:t>ciáció </a:t>
            </a:r>
            <a:r>
              <a:rPr lang="hu-HU" sz="3600" b="0">
                <a:solidFill>
                  <a:schemeClr val="tx2"/>
                </a:solidFill>
                <a:latin typeface="Comic Sans MS" pitchFamily="66" charset="0"/>
                <a:cs typeface="Times New Roman" pitchFamily="18" charset="0"/>
              </a:rPr>
              <a:t> </a:t>
            </a:r>
            <a:r>
              <a:rPr lang="hu-HU" sz="3200" b="0">
                <a:solidFill>
                  <a:schemeClr val="tx2"/>
                </a:solidFill>
                <a:latin typeface="Comic Sans MS" pitchFamily="66" charset="0"/>
              </a:rPr>
              <a:t>(0-6 h*)</a:t>
            </a:r>
            <a:r>
              <a:rPr lang="hu-HU" sz="1200" b="0"/>
              <a:t> </a:t>
            </a:r>
          </a:p>
        </p:txBody>
      </p:sp>
      <p:grpSp>
        <p:nvGrpSpPr>
          <p:cNvPr id="202755" name="Group 3"/>
          <p:cNvGrpSpPr>
            <a:grpSpLocks/>
          </p:cNvGrpSpPr>
          <p:nvPr/>
        </p:nvGrpSpPr>
        <p:grpSpPr bwMode="auto">
          <a:xfrm>
            <a:off x="4210050" y="1328738"/>
            <a:ext cx="4575175" cy="2425700"/>
            <a:chOff x="2652" y="1089"/>
            <a:chExt cx="2882" cy="1528"/>
          </a:xfrm>
        </p:grpSpPr>
        <p:cxnSp>
          <p:nvCxnSpPr>
            <p:cNvPr id="202756" name="AutoShape 4"/>
            <p:cNvCxnSpPr>
              <a:cxnSpLocks noChangeShapeType="1"/>
              <a:stCxn id="202757" idx="1"/>
              <a:endCxn id="202767" idx="3"/>
            </p:cNvCxnSpPr>
            <p:nvPr/>
          </p:nvCxnSpPr>
          <p:spPr bwMode="auto">
            <a:xfrm flipH="1">
              <a:off x="2652" y="1383"/>
              <a:ext cx="1967" cy="1234"/>
            </a:xfrm>
            <a:prstGeom prst="straightConnector1">
              <a:avLst/>
            </a:prstGeom>
            <a:noFill/>
            <a:ln w="9525">
              <a:solidFill>
                <a:schemeClr val="tx1"/>
              </a:solidFill>
              <a:round/>
              <a:headEnd/>
              <a:tailEnd type="triangle" w="med" len="med"/>
            </a:ln>
            <a:effectLst/>
          </p:spPr>
        </p:cxnSp>
        <p:sp>
          <p:nvSpPr>
            <p:cNvPr id="202757" name="AutoShape 5"/>
            <p:cNvSpPr>
              <a:spLocks noChangeArrowheads="1"/>
            </p:cNvSpPr>
            <p:nvPr/>
          </p:nvSpPr>
          <p:spPr bwMode="auto">
            <a:xfrm>
              <a:off x="4619" y="1089"/>
              <a:ext cx="915" cy="768"/>
            </a:xfrm>
            <a:prstGeom prst="pentagon">
              <a:avLst/>
            </a:prstGeom>
            <a:solidFill>
              <a:schemeClr val="accent1"/>
            </a:solidFill>
            <a:ln w="12700">
              <a:solidFill>
                <a:schemeClr val="tx1"/>
              </a:solidFill>
              <a:miter lim="800000"/>
              <a:headEnd type="none" w="sm" len="sm"/>
              <a:tailEnd type="none" w="sm" len="sm"/>
            </a:ln>
            <a:effectLst/>
          </p:spPr>
          <p:txBody>
            <a:bodyPr wrap="none" anchor="ctr"/>
            <a:lstStyle/>
            <a:p>
              <a:pPr algn="ctr"/>
              <a:r>
                <a:rPr lang="hu-HU" sz="2400"/>
                <a:t>Immun</a:t>
              </a:r>
              <a:br>
                <a:rPr lang="hu-HU" sz="2400"/>
              </a:br>
              <a:r>
                <a:rPr lang="hu-HU" sz="2400"/>
                <a:t>komplex</a:t>
              </a:r>
            </a:p>
          </p:txBody>
        </p:sp>
        <p:cxnSp>
          <p:nvCxnSpPr>
            <p:cNvPr id="202758" name="AutoShape 6"/>
            <p:cNvCxnSpPr>
              <a:cxnSpLocks noChangeShapeType="1"/>
              <a:stCxn id="202757" idx="2"/>
              <a:endCxn id="202774" idx="3"/>
            </p:cNvCxnSpPr>
            <p:nvPr/>
          </p:nvCxnSpPr>
          <p:spPr bwMode="auto">
            <a:xfrm flipH="1">
              <a:off x="4281" y="1857"/>
              <a:ext cx="516" cy="759"/>
            </a:xfrm>
            <a:prstGeom prst="straightConnector1">
              <a:avLst/>
            </a:prstGeom>
            <a:noFill/>
            <a:ln w="38100">
              <a:solidFill>
                <a:schemeClr val="tx1"/>
              </a:solidFill>
              <a:round/>
              <a:headEnd type="none" w="sm" len="sm"/>
              <a:tailEnd type="triangle" w="sm" len="sm"/>
            </a:ln>
            <a:effectLst/>
          </p:spPr>
        </p:cxnSp>
      </p:grpSp>
      <p:grpSp>
        <p:nvGrpSpPr>
          <p:cNvPr id="202759" name="Group 7"/>
          <p:cNvGrpSpPr>
            <a:grpSpLocks/>
          </p:cNvGrpSpPr>
          <p:nvPr/>
        </p:nvGrpSpPr>
        <p:grpSpPr bwMode="auto">
          <a:xfrm>
            <a:off x="588963" y="1373188"/>
            <a:ext cx="1535112" cy="4178300"/>
            <a:chOff x="371" y="1117"/>
            <a:chExt cx="967" cy="2632"/>
          </a:xfrm>
        </p:grpSpPr>
        <p:sp>
          <p:nvSpPr>
            <p:cNvPr id="202760" name="Rectangle 8"/>
            <p:cNvSpPr>
              <a:spLocks noChangeArrowheads="1"/>
            </p:cNvSpPr>
            <p:nvPr/>
          </p:nvSpPr>
          <p:spPr bwMode="auto">
            <a:xfrm>
              <a:off x="435" y="1117"/>
              <a:ext cx="903" cy="701"/>
            </a:xfrm>
            <a:prstGeom prst="rect">
              <a:avLst/>
            </a:prstGeom>
            <a:solidFill>
              <a:schemeClr val="tx2"/>
            </a:solidFill>
            <a:ln w="12700">
              <a:solidFill>
                <a:schemeClr val="tx1"/>
              </a:solidFill>
              <a:miter lim="800000"/>
              <a:headEnd type="none" w="sm" len="sm"/>
              <a:tailEnd type="none" w="sm" len="sm"/>
            </a:ln>
            <a:effectLst/>
          </p:spPr>
          <p:txBody>
            <a:bodyPr wrap="none" anchor="ctr"/>
            <a:lstStyle/>
            <a:p>
              <a:pPr algn="ctr"/>
              <a:r>
                <a:rPr lang="hu-HU" sz="2400">
                  <a:solidFill>
                    <a:schemeClr val="hlink"/>
                  </a:solidFill>
                </a:rPr>
                <a:t>Vérzés &amp;</a:t>
              </a:r>
              <a:br>
                <a:rPr lang="hu-HU" sz="2400">
                  <a:solidFill>
                    <a:schemeClr val="hlink"/>
                  </a:solidFill>
                </a:rPr>
              </a:br>
              <a:r>
                <a:rPr lang="hu-HU" sz="2400">
                  <a:solidFill>
                    <a:schemeClr val="hlink"/>
                  </a:solidFill>
                </a:rPr>
                <a:t>Véralvadás</a:t>
              </a:r>
              <a:endParaRPr lang="hu-HU">
                <a:solidFill>
                  <a:schemeClr val="hlink"/>
                </a:solidFill>
              </a:endParaRPr>
            </a:p>
          </p:txBody>
        </p:sp>
        <p:sp>
          <p:nvSpPr>
            <p:cNvPr id="202761" name="AutoShape 9"/>
            <p:cNvSpPr>
              <a:spLocks noChangeArrowheads="1"/>
            </p:cNvSpPr>
            <p:nvPr/>
          </p:nvSpPr>
          <p:spPr bwMode="auto">
            <a:xfrm>
              <a:off x="446" y="2197"/>
              <a:ext cx="881" cy="813"/>
            </a:xfrm>
            <a:prstGeom prst="flowChartProcess">
              <a:avLst/>
            </a:prstGeom>
            <a:solidFill>
              <a:schemeClr val="tx2"/>
            </a:solidFill>
            <a:ln w="12700">
              <a:solidFill>
                <a:schemeClr val="tx1"/>
              </a:solidFill>
              <a:miter lim="800000"/>
              <a:headEnd type="none" w="sm" len="sm"/>
              <a:tailEnd type="none" w="sm" len="sm"/>
            </a:ln>
            <a:effectLst/>
          </p:spPr>
          <p:txBody>
            <a:bodyPr wrap="none" anchor="ctr"/>
            <a:lstStyle/>
            <a:p>
              <a:pPr algn="ctr"/>
              <a:r>
                <a:rPr lang="hu-HU" sz="2400">
                  <a:solidFill>
                    <a:schemeClr val="hlink"/>
                  </a:solidFill>
                </a:rPr>
                <a:t>Vér-</a:t>
              </a:r>
              <a:br>
                <a:rPr lang="hu-HU" sz="2400">
                  <a:solidFill>
                    <a:schemeClr val="hlink"/>
                  </a:solidFill>
                </a:rPr>
              </a:br>
              <a:r>
                <a:rPr lang="hu-HU" sz="2400">
                  <a:solidFill>
                    <a:schemeClr val="hlink"/>
                  </a:solidFill>
                </a:rPr>
                <a:t>lemezke  </a:t>
              </a:r>
            </a:p>
            <a:p>
              <a:pPr algn="ctr"/>
              <a:r>
                <a:rPr lang="hu-HU" sz="2400">
                  <a:solidFill>
                    <a:schemeClr val="hlink"/>
                  </a:solidFill>
                </a:rPr>
                <a:t>aktiváció</a:t>
              </a:r>
            </a:p>
          </p:txBody>
        </p:sp>
        <p:cxnSp>
          <p:nvCxnSpPr>
            <p:cNvPr id="202762" name="AutoShape 10"/>
            <p:cNvCxnSpPr>
              <a:cxnSpLocks noChangeShapeType="1"/>
              <a:stCxn id="202760" idx="2"/>
              <a:endCxn id="202761" idx="0"/>
            </p:cNvCxnSpPr>
            <p:nvPr/>
          </p:nvCxnSpPr>
          <p:spPr bwMode="auto">
            <a:xfrm>
              <a:off x="887" y="1818"/>
              <a:ext cx="0" cy="379"/>
            </a:xfrm>
            <a:prstGeom prst="straightConnector1">
              <a:avLst/>
            </a:prstGeom>
            <a:noFill/>
            <a:ln w="38100">
              <a:solidFill>
                <a:schemeClr val="tx1"/>
              </a:solidFill>
              <a:round/>
              <a:headEnd type="none" w="sm" len="sm"/>
              <a:tailEnd type="triangle" w="sm" len="sm"/>
            </a:ln>
            <a:effectLst/>
          </p:spPr>
        </p:cxnSp>
        <p:sp>
          <p:nvSpPr>
            <p:cNvPr id="202763" name="AutoShape 11"/>
            <p:cNvSpPr>
              <a:spLocks noChangeArrowheads="1"/>
            </p:cNvSpPr>
            <p:nvPr/>
          </p:nvSpPr>
          <p:spPr bwMode="auto">
            <a:xfrm>
              <a:off x="371" y="3263"/>
              <a:ext cx="836" cy="486"/>
            </a:xfrm>
            <a:prstGeom prst="parallelogram">
              <a:avLst>
                <a:gd name="adj" fmla="val 43004"/>
              </a:avLst>
            </a:prstGeom>
            <a:solidFill>
              <a:schemeClr val="tx2"/>
            </a:solidFill>
            <a:ln w="38100">
              <a:solidFill>
                <a:schemeClr val="hlink"/>
              </a:solidFill>
              <a:miter lim="800000"/>
              <a:headEnd type="none" w="sm" len="sm"/>
              <a:tailEnd type="none" w="sm" len="sm"/>
            </a:ln>
            <a:effectLst/>
          </p:spPr>
          <p:txBody>
            <a:bodyPr wrap="none" anchor="ctr"/>
            <a:lstStyle/>
            <a:p>
              <a:pPr algn="ctr"/>
              <a:r>
                <a:rPr lang="hu-HU" sz="2400">
                  <a:solidFill>
                    <a:schemeClr val="hlink"/>
                  </a:solidFill>
                </a:rPr>
                <a:t>IL-1</a:t>
              </a:r>
              <a:endParaRPr lang="hu-HU" sz="2400">
                <a:solidFill>
                  <a:schemeClr val="hlink"/>
                </a:solidFill>
                <a:sym typeface="Symbol" pitchFamily="18" charset="2"/>
              </a:endParaRPr>
            </a:p>
          </p:txBody>
        </p:sp>
        <p:cxnSp>
          <p:nvCxnSpPr>
            <p:cNvPr id="202764" name="AutoShape 12"/>
            <p:cNvCxnSpPr>
              <a:cxnSpLocks noChangeShapeType="1"/>
              <a:stCxn id="202761" idx="2"/>
              <a:endCxn id="202763" idx="0"/>
            </p:cNvCxnSpPr>
            <p:nvPr/>
          </p:nvCxnSpPr>
          <p:spPr bwMode="auto">
            <a:xfrm>
              <a:off x="887" y="3010"/>
              <a:ext cx="7" cy="241"/>
            </a:xfrm>
            <a:prstGeom prst="straightConnector1">
              <a:avLst/>
            </a:prstGeom>
            <a:noFill/>
            <a:ln w="38100">
              <a:solidFill>
                <a:schemeClr val="tx1"/>
              </a:solidFill>
              <a:round/>
              <a:headEnd type="none" w="sm" len="sm"/>
              <a:tailEnd type="triangle" w="sm" len="sm"/>
            </a:ln>
            <a:effectLst/>
          </p:spPr>
        </p:cxnSp>
      </p:grpSp>
      <p:grpSp>
        <p:nvGrpSpPr>
          <p:cNvPr id="202765" name="Group 13"/>
          <p:cNvGrpSpPr>
            <a:grpSpLocks/>
          </p:cNvGrpSpPr>
          <p:nvPr/>
        </p:nvGrpSpPr>
        <p:grpSpPr bwMode="auto">
          <a:xfrm>
            <a:off x="2343150" y="1222375"/>
            <a:ext cx="2035175" cy="4581525"/>
            <a:chOff x="4206" y="1022"/>
            <a:chExt cx="1282" cy="2886"/>
          </a:xfrm>
        </p:grpSpPr>
        <p:sp>
          <p:nvSpPr>
            <p:cNvPr id="202766" name="Oval 14"/>
            <p:cNvSpPr>
              <a:spLocks noChangeArrowheads="1"/>
            </p:cNvSpPr>
            <p:nvPr/>
          </p:nvSpPr>
          <p:spPr bwMode="auto">
            <a:xfrm>
              <a:off x="4206" y="1022"/>
              <a:ext cx="1282" cy="899"/>
            </a:xfrm>
            <a:prstGeom prst="ellipse">
              <a:avLst/>
            </a:prstGeom>
            <a:solidFill>
              <a:schemeClr val="accent1"/>
            </a:solidFill>
            <a:ln w="12700">
              <a:solidFill>
                <a:schemeClr val="tx1"/>
              </a:solidFill>
              <a:round/>
              <a:headEnd type="none" w="sm" len="sm"/>
              <a:tailEnd type="none" w="sm" len="sm"/>
            </a:ln>
            <a:effectLst/>
          </p:spPr>
          <p:txBody>
            <a:bodyPr wrap="none" anchor="ctr"/>
            <a:lstStyle/>
            <a:p>
              <a:pPr algn="ctr"/>
              <a:r>
                <a:rPr lang="hu-HU" sz="2400">
                  <a:solidFill>
                    <a:srgbClr val="006600"/>
                  </a:solidFill>
                </a:rPr>
                <a:t>Bakterium</a:t>
              </a:r>
            </a:p>
          </p:txBody>
        </p:sp>
        <p:sp>
          <p:nvSpPr>
            <p:cNvPr id="202767" name="AutoShape 15"/>
            <p:cNvSpPr>
              <a:spLocks noChangeArrowheads="1"/>
            </p:cNvSpPr>
            <p:nvPr/>
          </p:nvSpPr>
          <p:spPr bwMode="auto">
            <a:xfrm>
              <a:off x="4291" y="2133"/>
              <a:ext cx="1091" cy="968"/>
            </a:xfrm>
            <a:prstGeom prst="plus">
              <a:avLst>
                <a:gd name="adj" fmla="val 25000"/>
              </a:avLst>
            </a:prstGeom>
            <a:solidFill>
              <a:schemeClr val="accent1"/>
            </a:solidFill>
            <a:ln w="12700">
              <a:solidFill>
                <a:schemeClr val="tx1"/>
              </a:solidFill>
              <a:miter lim="800000"/>
              <a:headEnd type="none" w="sm" len="sm"/>
              <a:tailEnd type="none" w="sm" len="sm"/>
            </a:ln>
            <a:effectLst/>
          </p:spPr>
          <p:txBody>
            <a:bodyPr wrap="none" anchor="ctr"/>
            <a:lstStyle/>
            <a:p>
              <a:pPr algn="ctr"/>
              <a:r>
                <a:rPr lang="hu-HU" sz="2400">
                  <a:solidFill>
                    <a:srgbClr val="006600"/>
                  </a:solidFill>
                </a:rPr>
                <a:t>Komplement</a:t>
              </a:r>
              <a:br>
                <a:rPr lang="hu-HU" sz="2400">
                  <a:solidFill>
                    <a:srgbClr val="006600"/>
                  </a:solidFill>
                </a:rPr>
              </a:br>
              <a:r>
                <a:rPr lang="hu-HU" sz="2400">
                  <a:solidFill>
                    <a:srgbClr val="006600"/>
                  </a:solidFill>
                </a:rPr>
                <a:t>aktiváció</a:t>
              </a:r>
            </a:p>
          </p:txBody>
        </p:sp>
        <p:cxnSp>
          <p:nvCxnSpPr>
            <p:cNvPr id="202768" name="AutoShape 16"/>
            <p:cNvCxnSpPr>
              <a:cxnSpLocks noChangeShapeType="1"/>
              <a:stCxn id="202766" idx="4"/>
              <a:endCxn id="202767" idx="0"/>
            </p:cNvCxnSpPr>
            <p:nvPr/>
          </p:nvCxnSpPr>
          <p:spPr bwMode="auto">
            <a:xfrm flipH="1">
              <a:off x="4837" y="1921"/>
              <a:ext cx="10" cy="212"/>
            </a:xfrm>
            <a:prstGeom prst="straightConnector1">
              <a:avLst/>
            </a:prstGeom>
            <a:noFill/>
            <a:ln w="38100">
              <a:solidFill>
                <a:schemeClr val="tx1"/>
              </a:solidFill>
              <a:round/>
              <a:headEnd type="none" w="sm" len="sm"/>
              <a:tailEnd type="triangle" w="sm" len="sm"/>
            </a:ln>
            <a:effectLst/>
          </p:spPr>
        </p:cxnSp>
        <p:sp>
          <p:nvSpPr>
            <p:cNvPr id="202769" name="AutoShape 17"/>
            <p:cNvSpPr>
              <a:spLocks noChangeArrowheads="1"/>
            </p:cNvSpPr>
            <p:nvPr/>
          </p:nvSpPr>
          <p:spPr bwMode="auto">
            <a:xfrm>
              <a:off x="4213" y="3287"/>
              <a:ext cx="1242" cy="621"/>
            </a:xfrm>
            <a:prstGeom prst="triangle">
              <a:avLst>
                <a:gd name="adj" fmla="val 50000"/>
              </a:avLst>
            </a:prstGeom>
            <a:solidFill>
              <a:schemeClr val="accent1"/>
            </a:solidFill>
            <a:ln w="38100">
              <a:solidFill>
                <a:schemeClr val="hlink"/>
              </a:solidFill>
              <a:miter lim="800000"/>
              <a:headEnd type="none" w="sm" len="sm"/>
              <a:tailEnd type="none" w="sm" len="sm"/>
            </a:ln>
            <a:effectLst/>
          </p:spPr>
          <p:txBody>
            <a:bodyPr wrap="none" anchor="ctr"/>
            <a:lstStyle/>
            <a:p>
              <a:pPr algn="ctr"/>
              <a:r>
                <a:rPr lang="hu-HU" sz="2400">
                  <a:solidFill>
                    <a:srgbClr val="006600"/>
                  </a:solidFill>
                  <a:sym typeface="Symbol" pitchFamily="18" charset="2"/>
                </a:rPr>
                <a:t>C5a C3a</a:t>
              </a:r>
            </a:p>
          </p:txBody>
        </p:sp>
        <p:cxnSp>
          <p:nvCxnSpPr>
            <p:cNvPr id="202770" name="AutoShape 18"/>
            <p:cNvCxnSpPr>
              <a:cxnSpLocks noChangeShapeType="1"/>
              <a:stCxn id="202767" idx="2"/>
              <a:endCxn id="202769" idx="0"/>
            </p:cNvCxnSpPr>
            <p:nvPr/>
          </p:nvCxnSpPr>
          <p:spPr bwMode="auto">
            <a:xfrm flipH="1">
              <a:off x="4834" y="3101"/>
              <a:ext cx="3" cy="174"/>
            </a:xfrm>
            <a:prstGeom prst="straightConnector1">
              <a:avLst/>
            </a:prstGeom>
            <a:noFill/>
            <a:ln w="38100">
              <a:solidFill>
                <a:schemeClr val="tx1"/>
              </a:solidFill>
              <a:round/>
              <a:headEnd type="none" w="sm" len="sm"/>
              <a:tailEnd type="triangle" w="sm" len="sm"/>
            </a:ln>
            <a:effectLst/>
          </p:spPr>
        </p:cxnSp>
      </p:grpSp>
      <p:grpSp>
        <p:nvGrpSpPr>
          <p:cNvPr id="202771" name="Group 19"/>
          <p:cNvGrpSpPr>
            <a:grpSpLocks/>
          </p:cNvGrpSpPr>
          <p:nvPr/>
        </p:nvGrpSpPr>
        <p:grpSpPr bwMode="auto">
          <a:xfrm>
            <a:off x="4227513" y="1341438"/>
            <a:ext cx="3519487" cy="4429125"/>
            <a:chOff x="2650" y="1084"/>
            <a:chExt cx="2217" cy="2790"/>
          </a:xfrm>
        </p:grpSpPr>
        <p:grpSp>
          <p:nvGrpSpPr>
            <p:cNvPr id="202772" name="Group 20"/>
            <p:cNvGrpSpPr>
              <a:grpSpLocks/>
            </p:cNvGrpSpPr>
            <p:nvPr/>
          </p:nvGrpSpPr>
          <p:grpSpPr bwMode="auto">
            <a:xfrm>
              <a:off x="2811" y="1084"/>
              <a:ext cx="2056" cy="2790"/>
              <a:chOff x="1355" y="1084"/>
              <a:chExt cx="2056" cy="2790"/>
            </a:xfrm>
          </p:grpSpPr>
          <p:sp>
            <p:nvSpPr>
              <p:cNvPr id="202773" name="AutoShape 21"/>
              <p:cNvSpPr>
                <a:spLocks noChangeArrowheads="1"/>
              </p:cNvSpPr>
              <p:nvPr/>
            </p:nvSpPr>
            <p:spPr bwMode="auto">
              <a:xfrm>
                <a:off x="1558" y="1084"/>
                <a:ext cx="1220" cy="7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12700">
                <a:solidFill>
                  <a:schemeClr val="tx1"/>
                </a:solidFill>
                <a:miter lim="800000"/>
                <a:headEnd type="none" w="sm" len="sm"/>
                <a:tailEnd type="none" w="sm" len="sm"/>
              </a:ln>
              <a:effectLst/>
            </p:spPr>
            <p:txBody>
              <a:bodyPr wrap="none" anchor="ctr"/>
              <a:lstStyle/>
              <a:p>
                <a:pPr algn="ctr"/>
                <a:r>
                  <a:rPr lang="hu-HU" sz="2400">
                    <a:solidFill>
                      <a:schemeClr val="bg2"/>
                    </a:solidFill>
                  </a:rPr>
                  <a:t>Necrosis</a:t>
                </a:r>
              </a:p>
            </p:txBody>
          </p:sp>
          <p:sp>
            <p:nvSpPr>
              <p:cNvPr id="202774" name="AutoShape 22"/>
              <p:cNvSpPr>
                <a:spLocks noChangeArrowheads="1"/>
              </p:cNvSpPr>
              <p:nvPr/>
            </p:nvSpPr>
            <p:spPr bwMode="auto">
              <a:xfrm>
                <a:off x="1536" y="2112"/>
                <a:ext cx="1276" cy="982"/>
              </a:xfrm>
              <a:prstGeom prst="hexagon">
                <a:avLst>
                  <a:gd name="adj" fmla="val 32485"/>
                  <a:gd name="vf" fmla="val 115470"/>
                </a:avLst>
              </a:prstGeom>
              <a:solidFill>
                <a:schemeClr val="accent1"/>
              </a:solidFill>
              <a:ln w="12700">
                <a:solidFill>
                  <a:schemeClr val="tx1"/>
                </a:solidFill>
                <a:miter lim="800000"/>
                <a:headEnd type="none" w="sm" len="sm"/>
                <a:tailEnd type="none" w="sm" len="sm"/>
              </a:ln>
              <a:effectLst/>
            </p:spPr>
            <p:txBody>
              <a:bodyPr wrap="none" anchor="ctr"/>
              <a:lstStyle/>
              <a:p>
                <a:pPr algn="ctr"/>
                <a:r>
                  <a:rPr lang="hu-HU" sz="2400">
                    <a:solidFill>
                      <a:schemeClr val="bg2"/>
                    </a:solidFill>
                  </a:rPr>
                  <a:t>Fagocita</a:t>
                </a:r>
                <a:br>
                  <a:rPr lang="hu-HU" sz="2400">
                    <a:solidFill>
                      <a:schemeClr val="bg2"/>
                    </a:solidFill>
                  </a:rPr>
                </a:br>
                <a:r>
                  <a:rPr lang="hu-HU" sz="2400">
                    <a:solidFill>
                      <a:schemeClr val="bg2"/>
                    </a:solidFill>
                  </a:rPr>
                  <a:t>aktiváció</a:t>
                </a:r>
              </a:p>
            </p:txBody>
          </p:sp>
          <p:cxnSp>
            <p:nvCxnSpPr>
              <p:cNvPr id="202775" name="AutoShape 23"/>
              <p:cNvCxnSpPr>
                <a:cxnSpLocks noChangeShapeType="1"/>
                <a:stCxn id="202773" idx="1"/>
                <a:endCxn id="202774" idx="0"/>
              </p:cNvCxnSpPr>
              <p:nvPr/>
            </p:nvCxnSpPr>
            <p:spPr bwMode="auto">
              <a:xfrm>
                <a:off x="2168" y="1784"/>
                <a:ext cx="6" cy="328"/>
              </a:xfrm>
              <a:prstGeom prst="straightConnector1">
                <a:avLst/>
              </a:prstGeom>
              <a:noFill/>
              <a:ln w="38100">
                <a:solidFill>
                  <a:schemeClr val="tx1"/>
                </a:solidFill>
                <a:round/>
                <a:headEnd type="none" w="sm" len="sm"/>
                <a:tailEnd type="triangle" w="sm" len="sm"/>
              </a:ln>
              <a:effectLst/>
            </p:spPr>
          </p:cxnSp>
          <p:sp>
            <p:nvSpPr>
              <p:cNvPr id="202776" name="AutoShape 24"/>
              <p:cNvSpPr>
                <a:spLocks noChangeArrowheads="1"/>
              </p:cNvSpPr>
              <p:nvPr/>
            </p:nvSpPr>
            <p:spPr bwMode="auto">
              <a:xfrm>
                <a:off x="1355" y="3084"/>
                <a:ext cx="2056" cy="790"/>
              </a:xfrm>
              <a:prstGeom prst="rtTriangle">
                <a:avLst/>
              </a:prstGeom>
              <a:solidFill>
                <a:schemeClr val="accent1"/>
              </a:solidFill>
              <a:ln w="38100">
                <a:solidFill>
                  <a:schemeClr val="hlink"/>
                </a:solidFill>
                <a:miter lim="800000"/>
                <a:headEnd type="none" w="sm" len="sm"/>
                <a:tailEnd type="none" w="sm" len="sm"/>
              </a:ln>
              <a:effectLst/>
            </p:spPr>
            <p:txBody>
              <a:bodyPr wrap="none" anchor="ctr"/>
              <a:lstStyle/>
              <a:p>
                <a:r>
                  <a:rPr lang="hu-HU">
                    <a:solidFill>
                      <a:schemeClr val="bg2"/>
                    </a:solidFill>
                  </a:rPr>
                  <a:t>ROI</a:t>
                </a:r>
                <a:r>
                  <a:rPr lang="hu-HU" b="0"/>
                  <a:t/>
                </a:r>
                <a:br>
                  <a:rPr lang="hu-HU" b="0"/>
                </a:br>
                <a:r>
                  <a:rPr lang="hu-HU">
                    <a:solidFill>
                      <a:schemeClr val="bg2"/>
                    </a:solidFill>
                    <a:sym typeface="Symbol" pitchFamily="18" charset="2"/>
                  </a:rPr>
                  <a:t>TNF-, IL-1</a:t>
                </a:r>
              </a:p>
              <a:p>
                <a:r>
                  <a:rPr lang="hu-HU">
                    <a:solidFill>
                      <a:schemeClr val="bg2"/>
                    </a:solidFill>
                    <a:sym typeface="Symbol" pitchFamily="18" charset="2"/>
                  </a:rPr>
                  <a:t>lipidek</a:t>
                </a:r>
                <a:r>
                  <a:rPr lang="hu-HU">
                    <a:solidFill>
                      <a:srgbClr val="00FF00"/>
                    </a:solidFill>
                    <a:sym typeface="Symbol" pitchFamily="18" charset="2"/>
                  </a:rPr>
                  <a:t> </a:t>
                </a:r>
                <a:r>
                  <a:rPr lang="hu-HU" b="0"/>
                  <a:t/>
                </a:r>
                <a:br>
                  <a:rPr lang="hu-HU" b="0"/>
                </a:br>
                <a:endParaRPr lang="hu-HU" b="0"/>
              </a:p>
            </p:txBody>
          </p:sp>
          <p:cxnSp>
            <p:nvCxnSpPr>
              <p:cNvPr id="202777" name="AutoShape 25"/>
              <p:cNvCxnSpPr>
                <a:cxnSpLocks noChangeShapeType="1"/>
                <a:stCxn id="202774" idx="2"/>
                <a:endCxn id="202776" idx="5"/>
              </p:cNvCxnSpPr>
              <p:nvPr/>
            </p:nvCxnSpPr>
            <p:spPr bwMode="auto">
              <a:xfrm>
                <a:off x="2174" y="3094"/>
                <a:ext cx="209" cy="373"/>
              </a:xfrm>
              <a:prstGeom prst="straightConnector1">
                <a:avLst/>
              </a:prstGeom>
              <a:noFill/>
              <a:ln w="38100">
                <a:solidFill>
                  <a:schemeClr val="tx1"/>
                </a:solidFill>
                <a:round/>
                <a:headEnd type="none" w="sm" len="sm"/>
                <a:tailEnd type="triangle" w="sm" len="sm"/>
              </a:ln>
              <a:effectLst/>
            </p:spPr>
          </p:cxnSp>
        </p:grpSp>
        <p:sp>
          <p:nvSpPr>
            <p:cNvPr id="202778" name="Line 26"/>
            <p:cNvSpPr>
              <a:spLocks noChangeShapeType="1"/>
            </p:cNvSpPr>
            <p:nvPr/>
          </p:nvSpPr>
          <p:spPr bwMode="auto">
            <a:xfrm>
              <a:off x="2650" y="1767"/>
              <a:ext cx="473" cy="550"/>
            </a:xfrm>
            <a:prstGeom prst="line">
              <a:avLst/>
            </a:prstGeom>
            <a:noFill/>
            <a:ln w="38100">
              <a:solidFill>
                <a:schemeClr val="tx1"/>
              </a:solidFill>
              <a:round/>
              <a:headEnd/>
              <a:tailEnd type="triangle" w="med" len="med"/>
            </a:ln>
            <a:effectLst/>
          </p:spPr>
          <p:txBody>
            <a:bodyPr lIns="92075" tIns="46038" rIns="92075" bIns="46038"/>
            <a:lstStyle/>
            <a:p>
              <a:endParaRPr lang="hu-HU"/>
            </a:p>
          </p:txBody>
        </p:sp>
      </p:grpSp>
      <p:grpSp>
        <p:nvGrpSpPr>
          <p:cNvPr id="202780" name="Group 28"/>
          <p:cNvGrpSpPr>
            <a:grpSpLocks/>
          </p:cNvGrpSpPr>
          <p:nvPr/>
        </p:nvGrpSpPr>
        <p:grpSpPr bwMode="auto">
          <a:xfrm>
            <a:off x="6221413" y="2795588"/>
            <a:ext cx="2828925" cy="2303462"/>
            <a:chOff x="3828" y="2118"/>
            <a:chExt cx="1782" cy="1451"/>
          </a:xfrm>
        </p:grpSpPr>
        <p:sp>
          <p:nvSpPr>
            <p:cNvPr id="202781" name="AutoShape 29"/>
            <p:cNvSpPr>
              <a:spLocks noChangeArrowheads="1"/>
            </p:cNvSpPr>
            <p:nvPr/>
          </p:nvSpPr>
          <p:spPr bwMode="auto">
            <a:xfrm>
              <a:off x="4461" y="2118"/>
              <a:ext cx="1149" cy="705"/>
            </a:xfrm>
            <a:prstGeom prst="pentagon">
              <a:avLst/>
            </a:prstGeom>
            <a:solidFill>
              <a:srgbClr val="FFCC66"/>
            </a:solidFill>
            <a:ln w="9525">
              <a:solidFill>
                <a:schemeClr val="tx1"/>
              </a:solidFill>
              <a:miter lim="800000"/>
              <a:headEnd/>
              <a:tailEnd/>
            </a:ln>
            <a:effectLst/>
          </p:spPr>
          <p:txBody>
            <a:bodyPr wrap="none" anchor="ctr"/>
            <a:lstStyle/>
            <a:p>
              <a:pPr algn="ctr"/>
              <a:r>
                <a:rPr lang="hu-HU">
                  <a:solidFill>
                    <a:srgbClr val="FF0000"/>
                  </a:solidFill>
                  <a:latin typeface="Arial" charset="0"/>
                </a:rPr>
                <a:t>Vírus-fertőzött</a:t>
              </a:r>
              <a:br>
                <a:rPr lang="hu-HU">
                  <a:solidFill>
                    <a:srgbClr val="FF0000"/>
                  </a:solidFill>
                  <a:latin typeface="Arial" charset="0"/>
                </a:rPr>
              </a:br>
              <a:r>
                <a:rPr lang="hu-HU">
                  <a:solidFill>
                    <a:srgbClr val="FF0000"/>
                  </a:solidFill>
                  <a:latin typeface="Arial" charset="0"/>
                </a:rPr>
                <a:t>sejt</a:t>
              </a:r>
            </a:p>
          </p:txBody>
        </p:sp>
        <p:cxnSp>
          <p:nvCxnSpPr>
            <p:cNvPr id="202782" name="AutoShape 30"/>
            <p:cNvCxnSpPr>
              <a:cxnSpLocks noChangeShapeType="1"/>
              <a:stCxn id="202781" idx="2"/>
            </p:cNvCxnSpPr>
            <p:nvPr/>
          </p:nvCxnSpPr>
          <p:spPr bwMode="auto">
            <a:xfrm flipH="1">
              <a:off x="3828" y="2823"/>
              <a:ext cx="856" cy="746"/>
            </a:xfrm>
            <a:prstGeom prst="straightConnector1">
              <a:avLst/>
            </a:prstGeom>
            <a:noFill/>
            <a:ln w="28575">
              <a:solidFill>
                <a:schemeClr val="tx1"/>
              </a:solidFill>
              <a:round/>
              <a:headEnd/>
              <a:tailEnd type="triangle" w="med" len="med"/>
            </a:ln>
            <a:effectLst/>
          </p:spPr>
        </p:cxnSp>
      </p:grpSp>
      <p:sp>
        <p:nvSpPr>
          <p:cNvPr id="202783" name="AutoShape 31"/>
          <p:cNvSpPr>
            <a:spLocks noChangeArrowheads="1"/>
          </p:cNvSpPr>
          <p:nvPr/>
        </p:nvSpPr>
        <p:spPr bwMode="auto">
          <a:xfrm>
            <a:off x="6740525" y="4324350"/>
            <a:ext cx="2381250" cy="1643063"/>
          </a:xfrm>
          <a:prstGeom prst="leftArrow">
            <a:avLst>
              <a:gd name="adj1" fmla="val 50000"/>
              <a:gd name="adj2" fmla="val 36232"/>
            </a:avLst>
          </a:prstGeom>
          <a:solidFill>
            <a:schemeClr val="tx2"/>
          </a:solidFill>
          <a:ln w="9525">
            <a:solidFill>
              <a:schemeClr val="hlink"/>
            </a:solidFill>
            <a:miter lim="800000"/>
            <a:headEnd/>
            <a:tailEnd/>
          </a:ln>
          <a:effectLst/>
        </p:spPr>
        <p:txBody>
          <a:bodyPr wrap="none" lIns="92075" tIns="46038" rIns="92075" bIns="46038" anchor="ctr"/>
          <a:lstStyle/>
          <a:p>
            <a:pPr algn="ctr"/>
            <a:r>
              <a:rPr lang="hu-HU" sz="1800">
                <a:solidFill>
                  <a:srgbClr val="800000"/>
                </a:solidFill>
              </a:rPr>
              <a:t>Korai </a:t>
            </a:r>
          </a:p>
          <a:p>
            <a:pPr algn="ctr"/>
            <a:r>
              <a:rPr lang="hu-HU" sz="1800">
                <a:solidFill>
                  <a:srgbClr val="800000"/>
                </a:solidFill>
              </a:rPr>
              <a:t>pro-inflammatorikus</a:t>
            </a:r>
            <a:br>
              <a:rPr lang="hu-HU" sz="1800">
                <a:solidFill>
                  <a:srgbClr val="800000"/>
                </a:solidFill>
              </a:rPr>
            </a:br>
            <a:r>
              <a:rPr lang="hu-HU" sz="1800">
                <a:solidFill>
                  <a:srgbClr val="800000"/>
                </a:solidFill>
              </a:rPr>
              <a:t>mediátorok példái</a:t>
            </a:r>
            <a:endParaRPr lang="hu-HU" sz="1800" b="0"/>
          </a:p>
        </p:txBody>
      </p:sp>
      <p:sp>
        <p:nvSpPr>
          <p:cNvPr id="202784" name="Rectangle 32"/>
          <p:cNvSpPr>
            <a:spLocks noChangeArrowheads="1"/>
          </p:cNvSpPr>
          <p:nvPr/>
        </p:nvSpPr>
        <p:spPr bwMode="auto">
          <a:xfrm>
            <a:off x="4437063" y="1012825"/>
            <a:ext cx="4706937" cy="4797425"/>
          </a:xfrm>
          <a:prstGeom prst="rect">
            <a:avLst/>
          </a:prstGeom>
          <a:solidFill>
            <a:schemeClr val="bg1">
              <a:alpha val="89999"/>
            </a:schemeClr>
          </a:solidFill>
          <a:ln w="9525">
            <a:noFill/>
            <a:miter lim="800000"/>
            <a:headEnd/>
            <a:tailEnd/>
          </a:ln>
          <a:effectLst/>
        </p:spPr>
        <p:txBody>
          <a:bodyPr wrap="none" lIns="92075" tIns="46038" rIns="92075" bIns="46038" anchor="ctr"/>
          <a:lstStyle/>
          <a:p>
            <a:endParaRPr lang="hu-HU"/>
          </a:p>
        </p:txBody>
      </p:sp>
      <p:sp>
        <p:nvSpPr>
          <p:cNvPr id="202785" name="Rectangle 33"/>
          <p:cNvSpPr>
            <a:spLocks noChangeArrowheads="1"/>
          </p:cNvSpPr>
          <p:nvPr/>
        </p:nvSpPr>
        <p:spPr bwMode="auto">
          <a:xfrm>
            <a:off x="0" y="1000125"/>
            <a:ext cx="2300288" cy="4797425"/>
          </a:xfrm>
          <a:prstGeom prst="rect">
            <a:avLst/>
          </a:prstGeom>
          <a:solidFill>
            <a:schemeClr val="bg1">
              <a:alpha val="89999"/>
            </a:schemeClr>
          </a:solidFill>
          <a:ln w="9525">
            <a:noFill/>
            <a:miter lim="800000"/>
            <a:headEnd/>
            <a:tailEnd/>
          </a:ln>
          <a:effectLst/>
        </p:spPr>
        <p:txBody>
          <a:bodyPr wrap="none" lIns="92075" tIns="46038" rIns="92075" bIns="46038" anchor="ctr"/>
          <a:lstStyle/>
          <a:p>
            <a:endParaRPr lang="hu-H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Élőláb helye 3"/>
          <p:cNvSpPr>
            <a:spLocks noGrp="1"/>
          </p:cNvSpPr>
          <p:nvPr>
            <p:ph type="ftr" sz="quarter" idx="11"/>
          </p:nvPr>
        </p:nvSpPr>
        <p:spPr/>
        <p:txBody>
          <a:bodyPr/>
          <a:lstStyle/>
          <a:p>
            <a:r>
              <a:rPr lang="hu-HU"/>
              <a:t>©Fülöp AK 2010</a:t>
            </a:r>
          </a:p>
        </p:txBody>
      </p:sp>
      <p:sp>
        <p:nvSpPr>
          <p:cNvPr id="11" name="Dia számának helye 4"/>
          <p:cNvSpPr>
            <a:spLocks noGrp="1"/>
          </p:cNvSpPr>
          <p:nvPr>
            <p:ph type="sldNum" sz="quarter" idx="12"/>
          </p:nvPr>
        </p:nvSpPr>
        <p:spPr/>
        <p:txBody>
          <a:bodyPr/>
          <a:lstStyle/>
          <a:p>
            <a:fld id="{BAF0105D-3B58-4508-9B2E-04144A4B4D19}" type="slidenum">
              <a:rPr lang="hu-HU"/>
              <a:pPr/>
              <a:t>7</a:t>
            </a:fld>
            <a:endParaRPr lang="hu-HU"/>
          </a:p>
        </p:txBody>
      </p:sp>
      <p:sp>
        <p:nvSpPr>
          <p:cNvPr id="204802" name="Rectangle 2"/>
          <p:cNvSpPr>
            <a:spLocks noGrp="1" noChangeArrowheads="1"/>
          </p:cNvSpPr>
          <p:nvPr>
            <p:ph type="title"/>
          </p:nvPr>
        </p:nvSpPr>
        <p:spPr/>
        <p:txBody>
          <a:bodyPr/>
          <a:lstStyle/>
          <a:p>
            <a:r>
              <a:rPr lang="hu-HU" sz="3200"/>
              <a:t>Anaphylatoxinok szerepe</a:t>
            </a:r>
            <a:endParaRPr lang="en-GB" sz="3200"/>
          </a:p>
        </p:txBody>
      </p:sp>
      <p:graphicFrame>
        <p:nvGraphicFramePr>
          <p:cNvPr id="204803" name="Object 3"/>
          <p:cNvGraphicFramePr>
            <a:graphicFrameLocks noChangeAspect="1"/>
          </p:cNvGraphicFramePr>
          <p:nvPr/>
        </p:nvGraphicFramePr>
        <p:xfrm>
          <a:off x="1143000" y="1639888"/>
          <a:ext cx="7273925" cy="4975225"/>
        </p:xfrm>
        <a:graphic>
          <a:graphicData uri="http://schemas.openxmlformats.org/presentationml/2006/ole">
            <p:oleObj spid="_x0000_s204803" name="Image" r:id="rId3" imgW="7687963" imgH="5260854" progId="Photoshop.Image.5">
              <p:embed/>
            </p:oleObj>
          </a:graphicData>
        </a:graphic>
      </p:graphicFrame>
      <p:sp>
        <p:nvSpPr>
          <p:cNvPr id="204804" name="Line 4"/>
          <p:cNvSpPr>
            <a:spLocks noChangeShapeType="1"/>
          </p:cNvSpPr>
          <p:nvPr/>
        </p:nvSpPr>
        <p:spPr bwMode="auto">
          <a:xfrm>
            <a:off x="5029200" y="3621088"/>
            <a:ext cx="1524000" cy="1219200"/>
          </a:xfrm>
          <a:prstGeom prst="line">
            <a:avLst/>
          </a:prstGeom>
          <a:noFill/>
          <a:ln w="76200">
            <a:solidFill>
              <a:schemeClr val="bg2"/>
            </a:solidFill>
            <a:round/>
            <a:headEnd/>
            <a:tailEnd type="triangle" w="med" len="med"/>
          </a:ln>
          <a:effectLst/>
        </p:spPr>
        <p:txBody>
          <a:bodyPr wrap="none" anchor="ctr"/>
          <a:lstStyle/>
          <a:p>
            <a:endParaRPr lang="hu-HU"/>
          </a:p>
        </p:txBody>
      </p:sp>
      <p:sp>
        <p:nvSpPr>
          <p:cNvPr id="204805" name="Text Box 5"/>
          <p:cNvSpPr txBox="1">
            <a:spLocks noChangeArrowheads="1"/>
          </p:cNvSpPr>
          <p:nvPr/>
        </p:nvSpPr>
        <p:spPr bwMode="auto">
          <a:xfrm>
            <a:off x="6008688" y="4105275"/>
            <a:ext cx="2214562" cy="457200"/>
          </a:xfrm>
          <a:prstGeom prst="rect">
            <a:avLst/>
          </a:prstGeom>
          <a:noFill/>
          <a:ln w="9525">
            <a:noFill/>
            <a:miter lim="800000"/>
            <a:headEnd/>
            <a:tailEnd/>
          </a:ln>
          <a:effectLst/>
        </p:spPr>
        <p:txBody>
          <a:bodyPr lIns="92075" tIns="46038" rIns="92075" bIns="46038">
            <a:spAutoFit/>
          </a:bodyPr>
          <a:lstStyle/>
          <a:p>
            <a:pPr>
              <a:spcBef>
                <a:spcPct val="50000"/>
              </a:spcBef>
            </a:pPr>
            <a:r>
              <a:rPr lang="hu-HU" sz="2400">
                <a:solidFill>
                  <a:schemeClr val="bg1"/>
                </a:solidFill>
                <a:latin typeface="Comic Sans MS" pitchFamily="66" charset="0"/>
              </a:rPr>
              <a:t>kemotaxis</a:t>
            </a:r>
            <a:endParaRPr lang="en-GB" sz="2400">
              <a:solidFill>
                <a:schemeClr val="bg1"/>
              </a:solidFill>
              <a:latin typeface="Comic Sans MS" pitchFamily="66" charset="0"/>
            </a:endParaRPr>
          </a:p>
        </p:txBody>
      </p:sp>
      <p:pic>
        <p:nvPicPr>
          <p:cNvPr id="204806" name="Picture 6" descr="mast_cell2"/>
          <p:cNvPicPr>
            <a:picLocks noChangeAspect="1" noChangeArrowheads="1"/>
          </p:cNvPicPr>
          <p:nvPr/>
        </p:nvPicPr>
        <p:blipFill>
          <a:blip r:embed="rId4" cstate="print"/>
          <a:srcRect/>
          <a:stretch>
            <a:fillRect/>
          </a:stretch>
        </p:blipFill>
        <p:spPr bwMode="auto">
          <a:xfrm>
            <a:off x="1165225" y="3876675"/>
            <a:ext cx="3124200" cy="2981325"/>
          </a:xfrm>
          <a:prstGeom prst="rect">
            <a:avLst/>
          </a:prstGeom>
          <a:solidFill>
            <a:srgbClr val="FF9999"/>
          </a:solidFill>
        </p:spPr>
      </p:pic>
      <p:sp>
        <p:nvSpPr>
          <p:cNvPr id="204807" name="Rectangle 7"/>
          <p:cNvSpPr>
            <a:spLocks noChangeArrowheads="1"/>
          </p:cNvSpPr>
          <p:nvPr/>
        </p:nvSpPr>
        <p:spPr bwMode="auto">
          <a:xfrm>
            <a:off x="4289425" y="4419600"/>
            <a:ext cx="544513" cy="2438400"/>
          </a:xfrm>
          <a:prstGeom prst="rect">
            <a:avLst/>
          </a:prstGeom>
          <a:solidFill>
            <a:schemeClr val="tx1"/>
          </a:solidFill>
          <a:ln w="9525">
            <a:solidFill>
              <a:schemeClr val="tx1"/>
            </a:solidFill>
            <a:miter lim="800000"/>
            <a:headEnd/>
            <a:tailEnd/>
          </a:ln>
          <a:effectLst/>
        </p:spPr>
        <p:txBody>
          <a:bodyPr wrap="none" lIns="92075" tIns="46038" rIns="92075" bIns="46038" anchor="ctr"/>
          <a:lstStyle/>
          <a:p>
            <a:endParaRPr lang="hu-HU"/>
          </a:p>
        </p:txBody>
      </p:sp>
      <p:sp>
        <p:nvSpPr>
          <p:cNvPr id="204808" name="Line 8"/>
          <p:cNvSpPr>
            <a:spLocks noChangeShapeType="1"/>
          </p:cNvSpPr>
          <p:nvPr/>
        </p:nvSpPr>
        <p:spPr bwMode="auto">
          <a:xfrm flipH="1">
            <a:off x="3983038" y="3606800"/>
            <a:ext cx="850900" cy="760413"/>
          </a:xfrm>
          <a:prstGeom prst="line">
            <a:avLst/>
          </a:prstGeom>
          <a:noFill/>
          <a:ln w="76200">
            <a:solidFill>
              <a:schemeClr val="bg2"/>
            </a:solidFill>
            <a:round/>
            <a:headEnd/>
            <a:tailEnd type="triangle" w="med" len="med"/>
          </a:ln>
          <a:effectLst/>
        </p:spPr>
        <p:txBody>
          <a:bodyPr wrap="none" anchor="ctr"/>
          <a:lstStyle/>
          <a:p>
            <a:endParaRPr lang="hu-HU"/>
          </a:p>
        </p:txBody>
      </p:sp>
      <p:sp>
        <p:nvSpPr>
          <p:cNvPr id="204809" name="AutoShape 9"/>
          <p:cNvSpPr>
            <a:spLocks noChangeArrowheads="1"/>
          </p:cNvSpPr>
          <p:nvPr/>
        </p:nvSpPr>
        <p:spPr bwMode="auto">
          <a:xfrm>
            <a:off x="2006600" y="1695450"/>
            <a:ext cx="1873250" cy="668338"/>
          </a:xfrm>
          <a:prstGeom prst="rightArrow">
            <a:avLst>
              <a:gd name="adj1" fmla="val 50000"/>
              <a:gd name="adj2" fmla="val 70071"/>
            </a:avLst>
          </a:prstGeom>
          <a:solidFill>
            <a:schemeClr val="hlink"/>
          </a:solidFill>
          <a:ln w="9525">
            <a:solidFill>
              <a:schemeClr val="tx1"/>
            </a:solidFill>
            <a:miter lim="800000"/>
            <a:headEnd/>
            <a:tailEnd/>
          </a:ln>
          <a:effectLst/>
        </p:spPr>
        <p:txBody>
          <a:bodyPr wrap="none" lIns="92075" tIns="46038" rIns="92075" bIns="46038" anchor="ctr"/>
          <a:lstStyle/>
          <a:p>
            <a:endParaRPr lang="hu-H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Élőláb helye 2"/>
          <p:cNvSpPr>
            <a:spLocks noGrp="1"/>
          </p:cNvSpPr>
          <p:nvPr>
            <p:ph type="ftr" sz="quarter" idx="11"/>
          </p:nvPr>
        </p:nvSpPr>
        <p:spPr/>
        <p:txBody>
          <a:bodyPr/>
          <a:lstStyle/>
          <a:p>
            <a:r>
              <a:rPr lang="hu-HU"/>
              <a:t>©Fülöp AK 2010</a:t>
            </a:r>
          </a:p>
        </p:txBody>
      </p:sp>
      <p:sp>
        <p:nvSpPr>
          <p:cNvPr id="9" name="Dia számának helye 3"/>
          <p:cNvSpPr>
            <a:spLocks noGrp="1"/>
          </p:cNvSpPr>
          <p:nvPr>
            <p:ph type="sldNum" sz="quarter" idx="12"/>
          </p:nvPr>
        </p:nvSpPr>
        <p:spPr/>
        <p:txBody>
          <a:bodyPr/>
          <a:lstStyle/>
          <a:p>
            <a:fld id="{4417BF6E-DF52-4AED-8A69-0CA9F9FAF9C3}" type="slidenum">
              <a:rPr lang="hu-HU"/>
              <a:pPr/>
              <a:t>8</a:t>
            </a:fld>
            <a:endParaRPr lang="hu-HU"/>
          </a:p>
        </p:txBody>
      </p:sp>
      <p:sp>
        <p:nvSpPr>
          <p:cNvPr id="205826" name="Rectangle 2"/>
          <p:cNvSpPr>
            <a:spLocks noChangeArrowheads="1"/>
          </p:cNvSpPr>
          <p:nvPr/>
        </p:nvSpPr>
        <p:spPr bwMode="auto">
          <a:xfrm>
            <a:off x="0" y="1082675"/>
            <a:ext cx="3070225" cy="4691063"/>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hu-HU" sz="3200" b="0">
                <a:latin typeface="Comic Sans MS" pitchFamily="66" charset="0"/>
              </a:rPr>
              <a:t>Szekréciós</a:t>
            </a:r>
            <a:endParaRPr lang="hu-HU" sz="2800" b="0">
              <a:latin typeface="Comic Sans MS" pitchFamily="66" charset="0"/>
            </a:endParaRPr>
          </a:p>
          <a:p>
            <a:pPr marL="742950" lvl="1" indent="-285750">
              <a:spcBef>
                <a:spcPct val="20000"/>
              </a:spcBef>
              <a:buFontTx/>
              <a:buChar char="–"/>
            </a:pPr>
            <a:r>
              <a:rPr lang="hu-HU" sz="2800" b="0">
                <a:latin typeface="Comic Sans MS" pitchFamily="66" charset="0"/>
              </a:rPr>
              <a:t>Hízósejt </a:t>
            </a:r>
            <a:br>
              <a:rPr lang="hu-HU" sz="2800" b="0">
                <a:latin typeface="Comic Sans MS" pitchFamily="66" charset="0"/>
              </a:rPr>
            </a:br>
            <a:r>
              <a:rPr lang="hu-HU" sz="2800" b="0">
                <a:latin typeface="Comic Sans MS" pitchFamily="66" charset="0"/>
              </a:rPr>
              <a:t>degranuláció</a:t>
            </a:r>
          </a:p>
          <a:p>
            <a:pPr marL="1143000" lvl="2" indent="-228600">
              <a:spcBef>
                <a:spcPct val="20000"/>
              </a:spcBef>
              <a:buFontTx/>
              <a:buChar char="–"/>
            </a:pPr>
            <a:endParaRPr lang="hu-HU" b="0">
              <a:latin typeface="Comic Sans MS" pitchFamily="66" charset="0"/>
            </a:endParaRPr>
          </a:p>
          <a:p>
            <a:pPr marL="1143000" lvl="2" indent="-228600">
              <a:spcBef>
                <a:spcPct val="20000"/>
              </a:spcBef>
              <a:buFontTx/>
              <a:buChar char="–"/>
            </a:pPr>
            <a:endParaRPr lang="hu-HU" b="0">
              <a:latin typeface="Comic Sans MS" pitchFamily="66" charset="0"/>
            </a:endParaRPr>
          </a:p>
          <a:p>
            <a:pPr marL="1143000" lvl="2" indent="-228600">
              <a:spcBef>
                <a:spcPct val="20000"/>
              </a:spcBef>
              <a:buFontTx/>
              <a:buChar char="–"/>
            </a:pPr>
            <a:endParaRPr lang="hu-HU" b="0">
              <a:latin typeface="Comic Sans MS" pitchFamily="66" charset="0"/>
            </a:endParaRPr>
          </a:p>
          <a:p>
            <a:pPr marL="1143000" lvl="2" indent="-228600">
              <a:spcBef>
                <a:spcPct val="20000"/>
              </a:spcBef>
              <a:buFontTx/>
              <a:buChar char="–"/>
            </a:pPr>
            <a:endParaRPr lang="hu-HU" b="0">
              <a:latin typeface="Comic Sans MS" pitchFamily="66" charset="0"/>
            </a:endParaRPr>
          </a:p>
          <a:p>
            <a:pPr marL="1143000" lvl="2" indent="-228600">
              <a:spcBef>
                <a:spcPct val="20000"/>
              </a:spcBef>
              <a:buFontTx/>
              <a:buChar char="–"/>
            </a:pPr>
            <a:endParaRPr lang="hu-HU" b="0">
              <a:latin typeface="Comic Sans MS" pitchFamily="66" charset="0"/>
            </a:endParaRPr>
          </a:p>
          <a:p>
            <a:pPr marL="1143000" lvl="2" indent="-228600">
              <a:spcBef>
                <a:spcPct val="20000"/>
              </a:spcBef>
              <a:buFontTx/>
              <a:buChar char="–"/>
            </a:pPr>
            <a:endParaRPr lang="hu-HU" b="0">
              <a:latin typeface="Comic Sans MS" pitchFamily="66" charset="0"/>
            </a:endParaRPr>
          </a:p>
          <a:p>
            <a:pPr marL="1143000" lvl="2" indent="-228600">
              <a:spcBef>
                <a:spcPct val="20000"/>
              </a:spcBef>
            </a:pPr>
            <a:endParaRPr lang="hu-HU" b="0">
              <a:latin typeface="Comic Sans MS" pitchFamily="66" charset="0"/>
            </a:endParaRPr>
          </a:p>
        </p:txBody>
      </p:sp>
      <p:pic>
        <p:nvPicPr>
          <p:cNvPr id="205827" name="Picture 3" descr="mastcells"/>
          <p:cNvPicPr>
            <a:picLocks noChangeAspect="1" noChangeArrowheads="1"/>
          </p:cNvPicPr>
          <p:nvPr/>
        </p:nvPicPr>
        <p:blipFill>
          <a:blip r:embed="rId3" cstate="print"/>
          <a:srcRect b="15346"/>
          <a:stretch>
            <a:fillRect/>
          </a:stretch>
        </p:blipFill>
        <p:spPr bwMode="auto">
          <a:xfrm>
            <a:off x="3143250" y="0"/>
            <a:ext cx="6000750" cy="6858000"/>
          </a:xfrm>
          <a:prstGeom prst="rect">
            <a:avLst/>
          </a:prstGeom>
          <a:noFill/>
        </p:spPr>
      </p:pic>
      <p:graphicFrame>
        <p:nvGraphicFramePr>
          <p:cNvPr id="205828" name="Object 4"/>
          <p:cNvGraphicFramePr>
            <a:graphicFrameLocks noChangeAspect="1"/>
          </p:cNvGraphicFramePr>
          <p:nvPr/>
        </p:nvGraphicFramePr>
        <p:xfrm>
          <a:off x="396875" y="2844800"/>
          <a:ext cx="2555875" cy="1908175"/>
        </p:xfrm>
        <a:graphic>
          <a:graphicData uri="http://schemas.openxmlformats.org/presentationml/2006/ole">
            <p:oleObj spid="_x0000_s205828" name="Image" r:id="rId4" imgW="7421108" imgH="5540417" progId="Photoshop.Image.5">
              <p:embed/>
            </p:oleObj>
          </a:graphicData>
        </a:graphic>
      </p:graphicFrame>
      <p:sp>
        <p:nvSpPr>
          <p:cNvPr id="205829" name="Text Box 5"/>
          <p:cNvSpPr txBox="1">
            <a:spLocks noChangeArrowheads="1"/>
          </p:cNvSpPr>
          <p:nvPr/>
        </p:nvSpPr>
        <p:spPr bwMode="auto">
          <a:xfrm>
            <a:off x="4065588" y="4656138"/>
            <a:ext cx="295275" cy="457200"/>
          </a:xfrm>
          <a:prstGeom prst="rect">
            <a:avLst/>
          </a:prstGeom>
          <a:noFill/>
          <a:ln w="9525">
            <a:noFill/>
            <a:miter lim="800000"/>
            <a:headEnd/>
            <a:tailEnd/>
          </a:ln>
          <a:effectLst/>
        </p:spPr>
        <p:txBody>
          <a:bodyPr lIns="92075" tIns="46038" rIns="92075" bIns="46038">
            <a:spAutoFit/>
          </a:bodyPr>
          <a:lstStyle/>
          <a:p>
            <a:pPr>
              <a:spcBef>
                <a:spcPct val="50000"/>
              </a:spcBef>
            </a:pPr>
            <a:r>
              <a:rPr lang="hu-HU" sz="2400">
                <a:solidFill>
                  <a:schemeClr val="hlink"/>
                </a:solidFill>
              </a:rPr>
              <a:t>!</a:t>
            </a:r>
          </a:p>
        </p:txBody>
      </p:sp>
      <p:sp>
        <p:nvSpPr>
          <p:cNvPr id="205830" name="Text Box 6"/>
          <p:cNvSpPr txBox="1">
            <a:spLocks noChangeArrowheads="1"/>
          </p:cNvSpPr>
          <p:nvPr/>
        </p:nvSpPr>
        <p:spPr bwMode="auto">
          <a:xfrm>
            <a:off x="6067425" y="4572000"/>
            <a:ext cx="295275" cy="457200"/>
          </a:xfrm>
          <a:prstGeom prst="rect">
            <a:avLst/>
          </a:prstGeom>
          <a:noFill/>
          <a:ln w="9525">
            <a:noFill/>
            <a:miter lim="800000"/>
            <a:headEnd/>
            <a:tailEnd/>
          </a:ln>
          <a:effectLst/>
        </p:spPr>
        <p:txBody>
          <a:bodyPr lIns="92075" tIns="46038" rIns="92075" bIns="46038">
            <a:spAutoFit/>
          </a:bodyPr>
          <a:lstStyle/>
          <a:p>
            <a:pPr>
              <a:spcBef>
                <a:spcPct val="50000"/>
              </a:spcBef>
            </a:pPr>
            <a:r>
              <a:rPr lang="hu-HU" sz="2400">
                <a:solidFill>
                  <a:schemeClr val="hlink"/>
                </a:solidFill>
              </a:rPr>
              <a:t>!</a:t>
            </a:r>
          </a:p>
        </p:txBody>
      </p:sp>
      <p:sp>
        <p:nvSpPr>
          <p:cNvPr id="205831" name="Text Box 7"/>
          <p:cNvSpPr txBox="1">
            <a:spLocks noChangeArrowheads="1"/>
          </p:cNvSpPr>
          <p:nvPr/>
        </p:nvSpPr>
        <p:spPr bwMode="auto">
          <a:xfrm>
            <a:off x="7810500" y="4757738"/>
            <a:ext cx="295275" cy="457200"/>
          </a:xfrm>
          <a:prstGeom prst="rect">
            <a:avLst/>
          </a:prstGeom>
          <a:noFill/>
          <a:ln w="9525">
            <a:noFill/>
            <a:miter lim="800000"/>
            <a:headEnd/>
            <a:tailEnd/>
          </a:ln>
          <a:effectLst/>
        </p:spPr>
        <p:txBody>
          <a:bodyPr lIns="92075" tIns="46038" rIns="92075" bIns="46038">
            <a:spAutoFit/>
          </a:bodyPr>
          <a:lstStyle/>
          <a:p>
            <a:pPr>
              <a:spcBef>
                <a:spcPct val="50000"/>
              </a:spcBef>
            </a:pPr>
            <a:r>
              <a:rPr lang="hu-HU" sz="2400">
                <a:solidFill>
                  <a:schemeClr val="hlink"/>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5826">
                                            <p:txEl>
                                              <p:pRg st="0" end="0"/>
                                            </p:txEl>
                                          </p:spTgt>
                                        </p:tgtEl>
                                        <p:attrNameLst>
                                          <p:attrName>style.visibility</p:attrName>
                                        </p:attrNameLst>
                                      </p:cBhvr>
                                      <p:to>
                                        <p:strVal val="visible"/>
                                      </p:to>
                                    </p:set>
                                    <p:anim calcmode="lin" valueType="num">
                                      <p:cBhvr additive="base">
                                        <p:cTn id="7" dur="500" fill="hold"/>
                                        <p:tgtEl>
                                          <p:spTgt spid="20582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582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5826">
                                            <p:txEl>
                                              <p:pRg st="1" end="1"/>
                                            </p:txEl>
                                          </p:spTgt>
                                        </p:tgtEl>
                                        <p:attrNameLst>
                                          <p:attrName>style.visibility</p:attrName>
                                        </p:attrNameLst>
                                      </p:cBhvr>
                                      <p:to>
                                        <p:strVal val="visible"/>
                                      </p:to>
                                    </p:set>
                                    <p:anim calcmode="lin" valueType="num">
                                      <p:cBhvr additive="base">
                                        <p:cTn id="13" dur="500" fill="hold"/>
                                        <p:tgtEl>
                                          <p:spTgt spid="20582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582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6"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Élőláb helye 2"/>
          <p:cNvSpPr>
            <a:spLocks noGrp="1"/>
          </p:cNvSpPr>
          <p:nvPr>
            <p:ph type="ftr" sz="quarter" idx="11"/>
          </p:nvPr>
        </p:nvSpPr>
        <p:spPr/>
        <p:txBody>
          <a:bodyPr/>
          <a:lstStyle/>
          <a:p>
            <a:r>
              <a:rPr lang="hu-HU"/>
              <a:t>©Fülöp AK 2010</a:t>
            </a:r>
          </a:p>
        </p:txBody>
      </p:sp>
      <p:sp>
        <p:nvSpPr>
          <p:cNvPr id="35" name="Dia számának helye 3"/>
          <p:cNvSpPr>
            <a:spLocks noGrp="1"/>
          </p:cNvSpPr>
          <p:nvPr>
            <p:ph type="sldNum" sz="quarter" idx="12"/>
          </p:nvPr>
        </p:nvSpPr>
        <p:spPr/>
        <p:txBody>
          <a:bodyPr/>
          <a:lstStyle/>
          <a:p>
            <a:fld id="{85218E5E-DB94-4D54-B7DB-01B68712B42B}" type="slidenum">
              <a:rPr lang="hu-HU"/>
              <a:pPr/>
              <a:t>9</a:t>
            </a:fld>
            <a:endParaRPr lang="hu-HU"/>
          </a:p>
        </p:txBody>
      </p:sp>
      <p:sp>
        <p:nvSpPr>
          <p:cNvPr id="206850" name="Rectangle 2"/>
          <p:cNvSpPr>
            <a:spLocks noChangeArrowheads="1"/>
          </p:cNvSpPr>
          <p:nvPr/>
        </p:nvSpPr>
        <p:spPr bwMode="auto">
          <a:xfrm>
            <a:off x="685800" y="209550"/>
            <a:ext cx="7772400" cy="1143000"/>
          </a:xfrm>
          <a:prstGeom prst="rect">
            <a:avLst/>
          </a:prstGeom>
          <a:noFill/>
          <a:ln w="9525">
            <a:noFill/>
            <a:miter lim="800000"/>
            <a:headEnd/>
            <a:tailEnd/>
          </a:ln>
          <a:effectLst/>
        </p:spPr>
        <p:txBody>
          <a:bodyPr anchor="ctr"/>
          <a:lstStyle/>
          <a:p>
            <a:pPr algn="ctr"/>
            <a:r>
              <a:rPr lang="hu-HU" sz="4000" b="0">
                <a:solidFill>
                  <a:schemeClr val="tx2"/>
                </a:solidFill>
                <a:latin typeface="Comic Sans MS" pitchFamily="66" charset="0"/>
                <a:cs typeface="Times New Roman" pitchFamily="18" charset="0"/>
              </a:rPr>
              <a:t>Ini</a:t>
            </a:r>
            <a:r>
              <a:rPr lang="hu-HU" sz="4000" b="0">
                <a:solidFill>
                  <a:schemeClr val="tx2"/>
                </a:solidFill>
                <a:latin typeface="Comic Sans MS" pitchFamily="66" charset="0"/>
              </a:rPr>
              <a:t>ciáció </a:t>
            </a:r>
            <a:r>
              <a:rPr lang="hu-HU" sz="3600" b="0">
                <a:solidFill>
                  <a:schemeClr val="tx2"/>
                </a:solidFill>
                <a:latin typeface="Comic Sans MS" pitchFamily="66" charset="0"/>
                <a:cs typeface="Times New Roman" pitchFamily="18" charset="0"/>
              </a:rPr>
              <a:t> </a:t>
            </a:r>
            <a:r>
              <a:rPr lang="hu-HU" sz="3200" b="0">
                <a:solidFill>
                  <a:schemeClr val="tx2"/>
                </a:solidFill>
                <a:latin typeface="Comic Sans MS" pitchFamily="66" charset="0"/>
              </a:rPr>
              <a:t>(0-6 h*)</a:t>
            </a:r>
            <a:r>
              <a:rPr lang="hu-HU" sz="1200" b="0"/>
              <a:t> </a:t>
            </a:r>
          </a:p>
        </p:txBody>
      </p:sp>
      <p:grpSp>
        <p:nvGrpSpPr>
          <p:cNvPr id="206851" name="Group 3"/>
          <p:cNvGrpSpPr>
            <a:grpSpLocks/>
          </p:cNvGrpSpPr>
          <p:nvPr/>
        </p:nvGrpSpPr>
        <p:grpSpPr bwMode="auto">
          <a:xfrm>
            <a:off x="4210050" y="1328738"/>
            <a:ext cx="4575175" cy="2425700"/>
            <a:chOff x="2652" y="1089"/>
            <a:chExt cx="2882" cy="1528"/>
          </a:xfrm>
        </p:grpSpPr>
        <p:cxnSp>
          <p:nvCxnSpPr>
            <p:cNvPr id="206852" name="AutoShape 4"/>
            <p:cNvCxnSpPr>
              <a:cxnSpLocks noChangeShapeType="1"/>
              <a:stCxn id="206853" idx="1"/>
              <a:endCxn id="206863" idx="3"/>
            </p:cNvCxnSpPr>
            <p:nvPr/>
          </p:nvCxnSpPr>
          <p:spPr bwMode="auto">
            <a:xfrm flipH="1">
              <a:off x="2652" y="1383"/>
              <a:ext cx="1967" cy="1234"/>
            </a:xfrm>
            <a:prstGeom prst="straightConnector1">
              <a:avLst/>
            </a:prstGeom>
            <a:noFill/>
            <a:ln w="9525">
              <a:solidFill>
                <a:schemeClr val="tx1"/>
              </a:solidFill>
              <a:round/>
              <a:headEnd/>
              <a:tailEnd type="triangle" w="med" len="med"/>
            </a:ln>
            <a:effectLst/>
          </p:spPr>
        </p:cxnSp>
        <p:sp>
          <p:nvSpPr>
            <p:cNvPr id="206853" name="AutoShape 5"/>
            <p:cNvSpPr>
              <a:spLocks noChangeArrowheads="1"/>
            </p:cNvSpPr>
            <p:nvPr/>
          </p:nvSpPr>
          <p:spPr bwMode="auto">
            <a:xfrm>
              <a:off x="4619" y="1089"/>
              <a:ext cx="915" cy="768"/>
            </a:xfrm>
            <a:prstGeom prst="pentagon">
              <a:avLst/>
            </a:prstGeom>
            <a:solidFill>
              <a:schemeClr val="accent1"/>
            </a:solidFill>
            <a:ln w="12700">
              <a:solidFill>
                <a:schemeClr val="tx1"/>
              </a:solidFill>
              <a:miter lim="800000"/>
              <a:headEnd type="none" w="sm" len="sm"/>
              <a:tailEnd type="none" w="sm" len="sm"/>
            </a:ln>
            <a:effectLst/>
          </p:spPr>
          <p:txBody>
            <a:bodyPr wrap="none" anchor="ctr"/>
            <a:lstStyle/>
            <a:p>
              <a:pPr algn="ctr"/>
              <a:r>
                <a:rPr lang="hu-HU" sz="2400"/>
                <a:t>Immun</a:t>
              </a:r>
              <a:br>
                <a:rPr lang="hu-HU" sz="2400"/>
              </a:br>
              <a:r>
                <a:rPr lang="hu-HU" sz="2400"/>
                <a:t>komplex</a:t>
              </a:r>
            </a:p>
          </p:txBody>
        </p:sp>
        <p:cxnSp>
          <p:nvCxnSpPr>
            <p:cNvPr id="206854" name="AutoShape 6"/>
            <p:cNvCxnSpPr>
              <a:cxnSpLocks noChangeShapeType="1"/>
              <a:stCxn id="206853" idx="2"/>
              <a:endCxn id="206870" idx="3"/>
            </p:cNvCxnSpPr>
            <p:nvPr/>
          </p:nvCxnSpPr>
          <p:spPr bwMode="auto">
            <a:xfrm flipH="1">
              <a:off x="4281" y="1857"/>
              <a:ext cx="516" cy="759"/>
            </a:xfrm>
            <a:prstGeom prst="straightConnector1">
              <a:avLst/>
            </a:prstGeom>
            <a:noFill/>
            <a:ln w="38100">
              <a:solidFill>
                <a:schemeClr val="tx1"/>
              </a:solidFill>
              <a:round/>
              <a:headEnd type="none" w="sm" len="sm"/>
              <a:tailEnd type="triangle" w="sm" len="sm"/>
            </a:ln>
            <a:effectLst/>
          </p:spPr>
        </p:cxnSp>
      </p:grpSp>
      <p:grpSp>
        <p:nvGrpSpPr>
          <p:cNvPr id="206855" name="Group 7"/>
          <p:cNvGrpSpPr>
            <a:grpSpLocks/>
          </p:cNvGrpSpPr>
          <p:nvPr/>
        </p:nvGrpSpPr>
        <p:grpSpPr bwMode="auto">
          <a:xfrm>
            <a:off x="588963" y="1373188"/>
            <a:ext cx="1535112" cy="4178300"/>
            <a:chOff x="371" y="1117"/>
            <a:chExt cx="967" cy="2632"/>
          </a:xfrm>
        </p:grpSpPr>
        <p:sp>
          <p:nvSpPr>
            <p:cNvPr id="206856" name="Rectangle 8"/>
            <p:cNvSpPr>
              <a:spLocks noChangeArrowheads="1"/>
            </p:cNvSpPr>
            <p:nvPr/>
          </p:nvSpPr>
          <p:spPr bwMode="auto">
            <a:xfrm>
              <a:off x="435" y="1117"/>
              <a:ext cx="903" cy="701"/>
            </a:xfrm>
            <a:prstGeom prst="rect">
              <a:avLst/>
            </a:prstGeom>
            <a:solidFill>
              <a:schemeClr val="tx2"/>
            </a:solidFill>
            <a:ln w="12700">
              <a:solidFill>
                <a:schemeClr val="tx1"/>
              </a:solidFill>
              <a:miter lim="800000"/>
              <a:headEnd type="none" w="sm" len="sm"/>
              <a:tailEnd type="none" w="sm" len="sm"/>
            </a:ln>
            <a:effectLst/>
          </p:spPr>
          <p:txBody>
            <a:bodyPr wrap="none" anchor="ctr"/>
            <a:lstStyle/>
            <a:p>
              <a:pPr algn="ctr"/>
              <a:r>
                <a:rPr lang="hu-HU" sz="2400">
                  <a:solidFill>
                    <a:schemeClr val="hlink"/>
                  </a:solidFill>
                </a:rPr>
                <a:t>Vérzés &amp;</a:t>
              </a:r>
              <a:br>
                <a:rPr lang="hu-HU" sz="2400">
                  <a:solidFill>
                    <a:schemeClr val="hlink"/>
                  </a:solidFill>
                </a:rPr>
              </a:br>
              <a:r>
                <a:rPr lang="hu-HU" sz="2400">
                  <a:solidFill>
                    <a:schemeClr val="hlink"/>
                  </a:solidFill>
                </a:rPr>
                <a:t>Véralvadás</a:t>
              </a:r>
              <a:endParaRPr lang="hu-HU">
                <a:solidFill>
                  <a:schemeClr val="hlink"/>
                </a:solidFill>
              </a:endParaRPr>
            </a:p>
          </p:txBody>
        </p:sp>
        <p:sp>
          <p:nvSpPr>
            <p:cNvPr id="206857" name="AutoShape 9"/>
            <p:cNvSpPr>
              <a:spLocks noChangeArrowheads="1"/>
            </p:cNvSpPr>
            <p:nvPr/>
          </p:nvSpPr>
          <p:spPr bwMode="auto">
            <a:xfrm>
              <a:off x="446" y="2197"/>
              <a:ext cx="881" cy="813"/>
            </a:xfrm>
            <a:prstGeom prst="flowChartProcess">
              <a:avLst/>
            </a:prstGeom>
            <a:solidFill>
              <a:schemeClr val="tx2"/>
            </a:solidFill>
            <a:ln w="12700">
              <a:solidFill>
                <a:schemeClr val="tx1"/>
              </a:solidFill>
              <a:miter lim="800000"/>
              <a:headEnd type="none" w="sm" len="sm"/>
              <a:tailEnd type="none" w="sm" len="sm"/>
            </a:ln>
            <a:effectLst/>
          </p:spPr>
          <p:txBody>
            <a:bodyPr wrap="none" anchor="ctr"/>
            <a:lstStyle/>
            <a:p>
              <a:pPr algn="ctr"/>
              <a:r>
                <a:rPr lang="hu-HU" sz="2400">
                  <a:solidFill>
                    <a:schemeClr val="hlink"/>
                  </a:solidFill>
                </a:rPr>
                <a:t>Vér-</a:t>
              </a:r>
              <a:br>
                <a:rPr lang="hu-HU" sz="2400">
                  <a:solidFill>
                    <a:schemeClr val="hlink"/>
                  </a:solidFill>
                </a:rPr>
              </a:br>
              <a:r>
                <a:rPr lang="hu-HU" sz="2400">
                  <a:solidFill>
                    <a:schemeClr val="hlink"/>
                  </a:solidFill>
                </a:rPr>
                <a:t>lemezke  </a:t>
              </a:r>
            </a:p>
            <a:p>
              <a:pPr algn="ctr"/>
              <a:r>
                <a:rPr lang="hu-HU" sz="2400">
                  <a:solidFill>
                    <a:schemeClr val="hlink"/>
                  </a:solidFill>
                </a:rPr>
                <a:t>aktiváció</a:t>
              </a:r>
            </a:p>
          </p:txBody>
        </p:sp>
        <p:cxnSp>
          <p:nvCxnSpPr>
            <p:cNvPr id="206858" name="AutoShape 10"/>
            <p:cNvCxnSpPr>
              <a:cxnSpLocks noChangeShapeType="1"/>
              <a:stCxn id="206856" idx="2"/>
              <a:endCxn id="206857" idx="0"/>
            </p:cNvCxnSpPr>
            <p:nvPr/>
          </p:nvCxnSpPr>
          <p:spPr bwMode="auto">
            <a:xfrm>
              <a:off x="887" y="1818"/>
              <a:ext cx="0" cy="379"/>
            </a:xfrm>
            <a:prstGeom prst="straightConnector1">
              <a:avLst/>
            </a:prstGeom>
            <a:noFill/>
            <a:ln w="38100">
              <a:solidFill>
                <a:schemeClr val="tx1"/>
              </a:solidFill>
              <a:round/>
              <a:headEnd type="none" w="sm" len="sm"/>
              <a:tailEnd type="triangle" w="sm" len="sm"/>
            </a:ln>
            <a:effectLst/>
          </p:spPr>
        </p:cxnSp>
        <p:sp>
          <p:nvSpPr>
            <p:cNvPr id="206859" name="AutoShape 11"/>
            <p:cNvSpPr>
              <a:spLocks noChangeArrowheads="1"/>
            </p:cNvSpPr>
            <p:nvPr/>
          </p:nvSpPr>
          <p:spPr bwMode="auto">
            <a:xfrm>
              <a:off x="371" y="3263"/>
              <a:ext cx="836" cy="486"/>
            </a:xfrm>
            <a:prstGeom prst="parallelogram">
              <a:avLst>
                <a:gd name="adj" fmla="val 43004"/>
              </a:avLst>
            </a:prstGeom>
            <a:solidFill>
              <a:schemeClr val="tx2"/>
            </a:solidFill>
            <a:ln w="38100">
              <a:solidFill>
                <a:schemeClr val="hlink"/>
              </a:solidFill>
              <a:miter lim="800000"/>
              <a:headEnd type="none" w="sm" len="sm"/>
              <a:tailEnd type="none" w="sm" len="sm"/>
            </a:ln>
            <a:effectLst/>
          </p:spPr>
          <p:txBody>
            <a:bodyPr wrap="none" anchor="ctr"/>
            <a:lstStyle/>
            <a:p>
              <a:pPr algn="ctr"/>
              <a:r>
                <a:rPr lang="hu-HU" sz="2400">
                  <a:solidFill>
                    <a:schemeClr val="hlink"/>
                  </a:solidFill>
                </a:rPr>
                <a:t>IL-1</a:t>
              </a:r>
              <a:endParaRPr lang="hu-HU" sz="2400">
                <a:solidFill>
                  <a:schemeClr val="hlink"/>
                </a:solidFill>
                <a:sym typeface="Symbol" pitchFamily="18" charset="2"/>
              </a:endParaRPr>
            </a:p>
          </p:txBody>
        </p:sp>
        <p:cxnSp>
          <p:nvCxnSpPr>
            <p:cNvPr id="206860" name="AutoShape 12"/>
            <p:cNvCxnSpPr>
              <a:cxnSpLocks noChangeShapeType="1"/>
              <a:stCxn id="206857" idx="2"/>
              <a:endCxn id="206859" idx="0"/>
            </p:cNvCxnSpPr>
            <p:nvPr/>
          </p:nvCxnSpPr>
          <p:spPr bwMode="auto">
            <a:xfrm>
              <a:off x="887" y="3010"/>
              <a:ext cx="7" cy="241"/>
            </a:xfrm>
            <a:prstGeom prst="straightConnector1">
              <a:avLst/>
            </a:prstGeom>
            <a:noFill/>
            <a:ln w="38100">
              <a:solidFill>
                <a:schemeClr val="tx1"/>
              </a:solidFill>
              <a:round/>
              <a:headEnd type="none" w="sm" len="sm"/>
              <a:tailEnd type="triangle" w="sm" len="sm"/>
            </a:ln>
            <a:effectLst/>
          </p:spPr>
        </p:cxnSp>
      </p:grpSp>
      <p:grpSp>
        <p:nvGrpSpPr>
          <p:cNvPr id="206861" name="Group 13"/>
          <p:cNvGrpSpPr>
            <a:grpSpLocks/>
          </p:cNvGrpSpPr>
          <p:nvPr/>
        </p:nvGrpSpPr>
        <p:grpSpPr bwMode="auto">
          <a:xfrm>
            <a:off x="2343150" y="1222375"/>
            <a:ext cx="2035175" cy="4581525"/>
            <a:chOff x="4206" y="1022"/>
            <a:chExt cx="1282" cy="2886"/>
          </a:xfrm>
        </p:grpSpPr>
        <p:sp>
          <p:nvSpPr>
            <p:cNvPr id="206862" name="Oval 14"/>
            <p:cNvSpPr>
              <a:spLocks noChangeArrowheads="1"/>
            </p:cNvSpPr>
            <p:nvPr/>
          </p:nvSpPr>
          <p:spPr bwMode="auto">
            <a:xfrm>
              <a:off x="4206" y="1022"/>
              <a:ext cx="1282" cy="899"/>
            </a:xfrm>
            <a:prstGeom prst="ellipse">
              <a:avLst/>
            </a:prstGeom>
            <a:solidFill>
              <a:schemeClr val="accent1"/>
            </a:solidFill>
            <a:ln w="12700">
              <a:solidFill>
                <a:schemeClr val="tx1"/>
              </a:solidFill>
              <a:round/>
              <a:headEnd type="none" w="sm" len="sm"/>
              <a:tailEnd type="none" w="sm" len="sm"/>
            </a:ln>
            <a:effectLst/>
          </p:spPr>
          <p:txBody>
            <a:bodyPr wrap="none" anchor="ctr"/>
            <a:lstStyle/>
            <a:p>
              <a:pPr algn="ctr"/>
              <a:r>
                <a:rPr lang="hu-HU" sz="2400">
                  <a:solidFill>
                    <a:srgbClr val="006600"/>
                  </a:solidFill>
                </a:rPr>
                <a:t>Bakterium</a:t>
              </a:r>
            </a:p>
          </p:txBody>
        </p:sp>
        <p:sp>
          <p:nvSpPr>
            <p:cNvPr id="206863" name="AutoShape 15"/>
            <p:cNvSpPr>
              <a:spLocks noChangeArrowheads="1"/>
            </p:cNvSpPr>
            <p:nvPr/>
          </p:nvSpPr>
          <p:spPr bwMode="auto">
            <a:xfrm>
              <a:off x="4291" y="2133"/>
              <a:ext cx="1091" cy="968"/>
            </a:xfrm>
            <a:prstGeom prst="plus">
              <a:avLst>
                <a:gd name="adj" fmla="val 25000"/>
              </a:avLst>
            </a:prstGeom>
            <a:solidFill>
              <a:schemeClr val="accent1"/>
            </a:solidFill>
            <a:ln w="12700">
              <a:solidFill>
                <a:schemeClr val="tx1"/>
              </a:solidFill>
              <a:miter lim="800000"/>
              <a:headEnd type="none" w="sm" len="sm"/>
              <a:tailEnd type="none" w="sm" len="sm"/>
            </a:ln>
            <a:effectLst/>
          </p:spPr>
          <p:txBody>
            <a:bodyPr wrap="none" anchor="ctr"/>
            <a:lstStyle/>
            <a:p>
              <a:pPr algn="ctr"/>
              <a:r>
                <a:rPr lang="hu-HU" sz="2400">
                  <a:solidFill>
                    <a:srgbClr val="006600"/>
                  </a:solidFill>
                </a:rPr>
                <a:t>Komplement</a:t>
              </a:r>
              <a:br>
                <a:rPr lang="hu-HU" sz="2400">
                  <a:solidFill>
                    <a:srgbClr val="006600"/>
                  </a:solidFill>
                </a:rPr>
              </a:br>
              <a:r>
                <a:rPr lang="hu-HU" sz="2400">
                  <a:solidFill>
                    <a:srgbClr val="006600"/>
                  </a:solidFill>
                </a:rPr>
                <a:t>aktiváció</a:t>
              </a:r>
            </a:p>
          </p:txBody>
        </p:sp>
        <p:cxnSp>
          <p:nvCxnSpPr>
            <p:cNvPr id="206864" name="AutoShape 16"/>
            <p:cNvCxnSpPr>
              <a:cxnSpLocks noChangeShapeType="1"/>
              <a:stCxn id="206862" idx="4"/>
              <a:endCxn id="206863" idx="0"/>
            </p:cNvCxnSpPr>
            <p:nvPr/>
          </p:nvCxnSpPr>
          <p:spPr bwMode="auto">
            <a:xfrm flipH="1">
              <a:off x="4837" y="1921"/>
              <a:ext cx="10" cy="212"/>
            </a:xfrm>
            <a:prstGeom prst="straightConnector1">
              <a:avLst/>
            </a:prstGeom>
            <a:noFill/>
            <a:ln w="38100">
              <a:solidFill>
                <a:schemeClr val="tx1"/>
              </a:solidFill>
              <a:round/>
              <a:headEnd type="none" w="sm" len="sm"/>
              <a:tailEnd type="triangle" w="sm" len="sm"/>
            </a:ln>
            <a:effectLst/>
          </p:spPr>
        </p:cxnSp>
        <p:sp>
          <p:nvSpPr>
            <p:cNvPr id="206865" name="AutoShape 17"/>
            <p:cNvSpPr>
              <a:spLocks noChangeArrowheads="1"/>
            </p:cNvSpPr>
            <p:nvPr/>
          </p:nvSpPr>
          <p:spPr bwMode="auto">
            <a:xfrm>
              <a:off x="4213" y="3287"/>
              <a:ext cx="1242" cy="621"/>
            </a:xfrm>
            <a:prstGeom prst="triangle">
              <a:avLst>
                <a:gd name="adj" fmla="val 50000"/>
              </a:avLst>
            </a:prstGeom>
            <a:solidFill>
              <a:schemeClr val="accent1"/>
            </a:solidFill>
            <a:ln w="38100">
              <a:solidFill>
                <a:schemeClr val="hlink"/>
              </a:solidFill>
              <a:miter lim="800000"/>
              <a:headEnd type="none" w="sm" len="sm"/>
              <a:tailEnd type="none" w="sm" len="sm"/>
            </a:ln>
            <a:effectLst/>
          </p:spPr>
          <p:txBody>
            <a:bodyPr wrap="none" anchor="ctr"/>
            <a:lstStyle/>
            <a:p>
              <a:pPr algn="ctr"/>
              <a:r>
                <a:rPr lang="hu-HU" sz="2400">
                  <a:solidFill>
                    <a:srgbClr val="006600"/>
                  </a:solidFill>
                  <a:sym typeface="Symbol" pitchFamily="18" charset="2"/>
                </a:rPr>
                <a:t>C5a C3a</a:t>
              </a:r>
            </a:p>
          </p:txBody>
        </p:sp>
        <p:cxnSp>
          <p:nvCxnSpPr>
            <p:cNvPr id="206866" name="AutoShape 18"/>
            <p:cNvCxnSpPr>
              <a:cxnSpLocks noChangeShapeType="1"/>
              <a:stCxn id="206863" idx="2"/>
              <a:endCxn id="206865" idx="0"/>
            </p:cNvCxnSpPr>
            <p:nvPr/>
          </p:nvCxnSpPr>
          <p:spPr bwMode="auto">
            <a:xfrm flipH="1">
              <a:off x="4834" y="3101"/>
              <a:ext cx="3" cy="174"/>
            </a:xfrm>
            <a:prstGeom prst="straightConnector1">
              <a:avLst/>
            </a:prstGeom>
            <a:noFill/>
            <a:ln w="38100">
              <a:solidFill>
                <a:schemeClr val="tx1"/>
              </a:solidFill>
              <a:round/>
              <a:headEnd type="none" w="sm" len="sm"/>
              <a:tailEnd type="triangle" w="sm" len="sm"/>
            </a:ln>
            <a:effectLst/>
          </p:spPr>
        </p:cxnSp>
      </p:grpSp>
      <p:grpSp>
        <p:nvGrpSpPr>
          <p:cNvPr id="206867" name="Group 19"/>
          <p:cNvGrpSpPr>
            <a:grpSpLocks/>
          </p:cNvGrpSpPr>
          <p:nvPr/>
        </p:nvGrpSpPr>
        <p:grpSpPr bwMode="auto">
          <a:xfrm>
            <a:off x="4227513" y="1341438"/>
            <a:ext cx="3519487" cy="4429125"/>
            <a:chOff x="2650" y="1084"/>
            <a:chExt cx="2217" cy="2790"/>
          </a:xfrm>
        </p:grpSpPr>
        <p:grpSp>
          <p:nvGrpSpPr>
            <p:cNvPr id="206868" name="Group 20"/>
            <p:cNvGrpSpPr>
              <a:grpSpLocks/>
            </p:cNvGrpSpPr>
            <p:nvPr/>
          </p:nvGrpSpPr>
          <p:grpSpPr bwMode="auto">
            <a:xfrm>
              <a:off x="2811" y="1084"/>
              <a:ext cx="2056" cy="2790"/>
              <a:chOff x="1355" y="1084"/>
              <a:chExt cx="2056" cy="2790"/>
            </a:xfrm>
          </p:grpSpPr>
          <p:sp>
            <p:nvSpPr>
              <p:cNvPr id="206869" name="AutoShape 21"/>
              <p:cNvSpPr>
                <a:spLocks noChangeArrowheads="1"/>
              </p:cNvSpPr>
              <p:nvPr/>
            </p:nvSpPr>
            <p:spPr bwMode="auto">
              <a:xfrm>
                <a:off x="1558" y="1084"/>
                <a:ext cx="1220" cy="7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12700">
                <a:solidFill>
                  <a:schemeClr val="tx1"/>
                </a:solidFill>
                <a:miter lim="800000"/>
                <a:headEnd type="none" w="sm" len="sm"/>
                <a:tailEnd type="none" w="sm" len="sm"/>
              </a:ln>
              <a:effectLst/>
            </p:spPr>
            <p:txBody>
              <a:bodyPr wrap="none" anchor="ctr"/>
              <a:lstStyle/>
              <a:p>
                <a:pPr algn="ctr"/>
                <a:r>
                  <a:rPr lang="hu-HU" sz="2400">
                    <a:solidFill>
                      <a:schemeClr val="bg2"/>
                    </a:solidFill>
                  </a:rPr>
                  <a:t>Necrosis</a:t>
                </a:r>
              </a:p>
            </p:txBody>
          </p:sp>
          <p:sp>
            <p:nvSpPr>
              <p:cNvPr id="206870" name="AutoShape 22"/>
              <p:cNvSpPr>
                <a:spLocks noChangeArrowheads="1"/>
              </p:cNvSpPr>
              <p:nvPr/>
            </p:nvSpPr>
            <p:spPr bwMode="auto">
              <a:xfrm>
                <a:off x="1536" y="2112"/>
                <a:ext cx="1276" cy="982"/>
              </a:xfrm>
              <a:prstGeom prst="hexagon">
                <a:avLst>
                  <a:gd name="adj" fmla="val 32485"/>
                  <a:gd name="vf" fmla="val 115470"/>
                </a:avLst>
              </a:prstGeom>
              <a:solidFill>
                <a:schemeClr val="accent1"/>
              </a:solidFill>
              <a:ln w="12700">
                <a:solidFill>
                  <a:schemeClr val="tx1"/>
                </a:solidFill>
                <a:miter lim="800000"/>
                <a:headEnd type="none" w="sm" len="sm"/>
                <a:tailEnd type="none" w="sm" len="sm"/>
              </a:ln>
              <a:effectLst/>
            </p:spPr>
            <p:txBody>
              <a:bodyPr wrap="none" anchor="ctr"/>
              <a:lstStyle/>
              <a:p>
                <a:pPr algn="ctr"/>
                <a:r>
                  <a:rPr lang="hu-HU" sz="2400">
                    <a:solidFill>
                      <a:schemeClr val="bg2"/>
                    </a:solidFill>
                  </a:rPr>
                  <a:t>Fagocita</a:t>
                </a:r>
                <a:br>
                  <a:rPr lang="hu-HU" sz="2400">
                    <a:solidFill>
                      <a:schemeClr val="bg2"/>
                    </a:solidFill>
                  </a:rPr>
                </a:br>
                <a:r>
                  <a:rPr lang="hu-HU" sz="2400">
                    <a:solidFill>
                      <a:schemeClr val="bg2"/>
                    </a:solidFill>
                  </a:rPr>
                  <a:t>aktiváció</a:t>
                </a:r>
              </a:p>
            </p:txBody>
          </p:sp>
          <p:cxnSp>
            <p:nvCxnSpPr>
              <p:cNvPr id="206871" name="AutoShape 23"/>
              <p:cNvCxnSpPr>
                <a:cxnSpLocks noChangeShapeType="1"/>
                <a:stCxn id="206869" idx="1"/>
                <a:endCxn id="206870" idx="0"/>
              </p:cNvCxnSpPr>
              <p:nvPr/>
            </p:nvCxnSpPr>
            <p:spPr bwMode="auto">
              <a:xfrm>
                <a:off x="2168" y="1784"/>
                <a:ext cx="6" cy="328"/>
              </a:xfrm>
              <a:prstGeom prst="straightConnector1">
                <a:avLst/>
              </a:prstGeom>
              <a:noFill/>
              <a:ln w="38100">
                <a:solidFill>
                  <a:schemeClr val="tx1"/>
                </a:solidFill>
                <a:round/>
                <a:headEnd type="none" w="sm" len="sm"/>
                <a:tailEnd type="triangle" w="sm" len="sm"/>
              </a:ln>
              <a:effectLst/>
            </p:spPr>
          </p:cxnSp>
          <p:sp>
            <p:nvSpPr>
              <p:cNvPr id="206872" name="AutoShape 24"/>
              <p:cNvSpPr>
                <a:spLocks noChangeArrowheads="1"/>
              </p:cNvSpPr>
              <p:nvPr/>
            </p:nvSpPr>
            <p:spPr bwMode="auto">
              <a:xfrm>
                <a:off x="1355" y="3084"/>
                <a:ext cx="2056" cy="790"/>
              </a:xfrm>
              <a:prstGeom prst="rtTriangle">
                <a:avLst/>
              </a:prstGeom>
              <a:solidFill>
                <a:schemeClr val="accent1"/>
              </a:solidFill>
              <a:ln w="38100">
                <a:solidFill>
                  <a:schemeClr val="hlink"/>
                </a:solidFill>
                <a:miter lim="800000"/>
                <a:headEnd type="none" w="sm" len="sm"/>
                <a:tailEnd type="none" w="sm" len="sm"/>
              </a:ln>
              <a:effectLst/>
            </p:spPr>
            <p:txBody>
              <a:bodyPr wrap="none" anchor="ctr"/>
              <a:lstStyle/>
              <a:p>
                <a:r>
                  <a:rPr lang="hu-HU">
                    <a:solidFill>
                      <a:schemeClr val="bg2"/>
                    </a:solidFill>
                  </a:rPr>
                  <a:t>ROI</a:t>
                </a:r>
                <a:r>
                  <a:rPr lang="hu-HU" b="0"/>
                  <a:t/>
                </a:r>
                <a:br>
                  <a:rPr lang="hu-HU" b="0"/>
                </a:br>
                <a:r>
                  <a:rPr lang="hu-HU">
                    <a:solidFill>
                      <a:schemeClr val="bg2"/>
                    </a:solidFill>
                    <a:sym typeface="Symbol" pitchFamily="18" charset="2"/>
                  </a:rPr>
                  <a:t>TNF-, IL-1</a:t>
                </a:r>
              </a:p>
              <a:p>
                <a:r>
                  <a:rPr lang="hu-HU">
                    <a:solidFill>
                      <a:schemeClr val="bg2"/>
                    </a:solidFill>
                    <a:sym typeface="Symbol" pitchFamily="18" charset="2"/>
                  </a:rPr>
                  <a:t>lipidek</a:t>
                </a:r>
                <a:r>
                  <a:rPr lang="hu-HU">
                    <a:solidFill>
                      <a:srgbClr val="00FF00"/>
                    </a:solidFill>
                    <a:sym typeface="Symbol" pitchFamily="18" charset="2"/>
                  </a:rPr>
                  <a:t> </a:t>
                </a:r>
                <a:r>
                  <a:rPr lang="hu-HU" b="0"/>
                  <a:t/>
                </a:r>
                <a:br>
                  <a:rPr lang="hu-HU" b="0"/>
                </a:br>
                <a:endParaRPr lang="hu-HU" b="0"/>
              </a:p>
            </p:txBody>
          </p:sp>
          <p:cxnSp>
            <p:nvCxnSpPr>
              <p:cNvPr id="206873" name="AutoShape 25"/>
              <p:cNvCxnSpPr>
                <a:cxnSpLocks noChangeShapeType="1"/>
                <a:stCxn id="206870" idx="2"/>
                <a:endCxn id="206872" idx="5"/>
              </p:cNvCxnSpPr>
              <p:nvPr/>
            </p:nvCxnSpPr>
            <p:spPr bwMode="auto">
              <a:xfrm>
                <a:off x="2174" y="3094"/>
                <a:ext cx="209" cy="373"/>
              </a:xfrm>
              <a:prstGeom prst="straightConnector1">
                <a:avLst/>
              </a:prstGeom>
              <a:noFill/>
              <a:ln w="38100">
                <a:solidFill>
                  <a:schemeClr val="tx1"/>
                </a:solidFill>
                <a:round/>
                <a:headEnd type="none" w="sm" len="sm"/>
                <a:tailEnd type="triangle" w="sm" len="sm"/>
              </a:ln>
              <a:effectLst/>
            </p:spPr>
          </p:cxnSp>
        </p:grpSp>
        <p:sp>
          <p:nvSpPr>
            <p:cNvPr id="206874" name="Line 26"/>
            <p:cNvSpPr>
              <a:spLocks noChangeShapeType="1"/>
            </p:cNvSpPr>
            <p:nvPr/>
          </p:nvSpPr>
          <p:spPr bwMode="auto">
            <a:xfrm>
              <a:off x="2650" y="1767"/>
              <a:ext cx="473" cy="550"/>
            </a:xfrm>
            <a:prstGeom prst="line">
              <a:avLst/>
            </a:prstGeom>
            <a:noFill/>
            <a:ln w="38100">
              <a:solidFill>
                <a:schemeClr val="tx1"/>
              </a:solidFill>
              <a:round/>
              <a:headEnd/>
              <a:tailEnd type="triangle" w="med" len="med"/>
            </a:ln>
            <a:effectLst/>
          </p:spPr>
          <p:txBody>
            <a:bodyPr lIns="92075" tIns="46038" rIns="92075" bIns="46038"/>
            <a:lstStyle/>
            <a:p>
              <a:endParaRPr lang="hu-HU"/>
            </a:p>
          </p:txBody>
        </p:sp>
      </p:grpSp>
      <p:grpSp>
        <p:nvGrpSpPr>
          <p:cNvPr id="206875" name="Group 27"/>
          <p:cNvGrpSpPr>
            <a:grpSpLocks/>
          </p:cNvGrpSpPr>
          <p:nvPr/>
        </p:nvGrpSpPr>
        <p:grpSpPr bwMode="auto">
          <a:xfrm>
            <a:off x="6221413" y="2795588"/>
            <a:ext cx="2828925" cy="2303462"/>
            <a:chOff x="3828" y="2118"/>
            <a:chExt cx="1782" cy="1451"/>
          </a:xfrm>
        </p:grpSpPr>
        <p:sp>
          <p:nvSpPr>
            <p:cNvPr id="206876" name="AutoShape 28"/>
            <p:cNvSpPr>
              <a:spLocks noChangeArrowheads="1"/>
            </p:cNvSpPr>
            <p:nvPr/>
          </p:nvSpPr>
          <p:spPr bwMode="auto">
            <a:xfrm>
              <a:off x="4461" y="2118"/>
              <a:ext cx="1149" cy="705"/>
            </a:xfrm>
            <a:prstGeom prst="pentagon">
              <a:avLst/>
            </a:prstGeom>
            <a:solidFill>
              <a:srgbClr val="FFCC66"/>
            </a:solidFill>
            <a:ln w="9525">
              <a:solidFill>
                <a:schemeClr val="tx1"/>
              </a:solidFill>
              <a:miter lim="800000"/>
              <a:headEnd/>
              <a:tailEnd/>
            </a:ln>
            <a:effectLst/>
          </p:spPr>
          <p:txBody>
            <a:bodyPr wrap="none" anchor="ctr"/>
            <a:lstStyle/>
            <a:p>
              <a:pPr algn="ctr"/>
              <a:r>
                <a:rPr lang="hu-HU">
                  <a:solidFill>
                    <a:srgbClr val="FF0000"/>
                  </a:solidFill>
                  <a:latin typeface="Arial" charset="0"/>
                </a:rPr>
                <a:t>Vírus-fertőzött</a:t>
              </a:r>
              <a:br>
                <a:rPr lang="hu-HU">
                  <a:solidFill>
                    <a:srgbClr val="FF0000"/>
                  </a:solidFill>
                  <a:latin typeface="Arial" charset="0"/>
                </a:rPr>
              </a:br>
              <a:r>
                <a:rPr lang="hu-HU">
                  <a:solidFill>
                    <a:srgbClr val="FF0000"/>
                  </a:solidFill>
                  <a:latin typeface="Arial" charset="0"/>
                </a:rPr>
                <a:t>sejt</a:t>
              </a:r>
            </a:p>
          </p:txBody>
        </p:sp>
        <p:cxnSp>
          <p:nvCxnSpPr>
            <p:cNvPr id="206877" name="AutoShape 29"/>
            <p:cNvCxnSpPr>
              <a:cxnSpLocks noChangeShapeType="1"/>
              <a:stCxn id="206876" idx="2"/>
            </p:cNvCxnSpPr>
            <p:nvPr/>
          </p:nvCxnSpPr>
          <p:spPr bwMode="auto">
            <a:xfrm flipH="1">
              <a:off x="3828" y="2823"/>
              <a:ext cx="856" cy="746"/>
            </a:xfrm>
            <a:prstGeom prst="straightConnector1">
              <a:avLst/>
            </a:prstGeom>
            <a:noFill/>
            <a:ln w="28575">
              <a:solidFill>
                <a:schemeClr val="tx1"/>
              </a:solidFill>
              <a:round/>
              <a:headEnd/>
              <a:tailEnd type="triangle" w="med" len="med"/>
            </a:ln>
            <a:effectLst/>
          </p:spPr>
        </p:cxnSp>
      </p:grpSp>
      <p:sp>
        <p:nvSpPr>
          <p:cNvPr id="206878" name="AutoShape 30"/>
          <p:cNvSpPr>
            <a:spLocks noChangeArrowheads="1"/>
          </p:cNvSpPr>
          <p:nvPr/>
        </p:nvSpPr>
        <p:spPr bwMode="auto">
          <a:xfrm>
            <a:off x="6740525" y="4324350"/>
            <a:ext cx="2381250" cy="1643063"/>
          </a:xfrm>
          <a:prstGeom prst="leftArrow">
            <a:avLst>
              <a:gd name="adj1" fmla="val 50000"/>
              <a:gd name="adj2" fmla="val 36232"/>
            </a:avLst>
          </a:prstGeom>
          <a:solidFill>
            <a:schemeClr val="tx2"/>
          </a:solidFill>
          <a:ln w="9525">
            <a:solidFill>
              <a:schemeClr val="hlink"/>
            </a:solidFill>
            <a:miter lim="800000"/>
            <a:headEnd/>
            <a:tailEnd/>
          </a:ln>
          <a:effectLst/>
        </p:spPr>
        <p:txBody>
          <a:bodyPr wrap="none" lIns="92075" tIns="46038" rIns="92075" bIns="46038" anchor="ctr"/>
          <a:lstStyle/>
          <a:p>
            <a:pPr algn="ctr"/>
            <a:r>
              <a:rPr lang="hu-HU" sz="1800">
                <a:solidFill>
                  <a:srgbClr val="800000"/>
                </a:solidFill>
              </a:rPr>
              <a:t>Korai </a:t>
            </a:r>
          </a:p>
          <a:p>
            <a:pPr algn="ctr"/>
            <a:r>
              <a:rPr lang="hu-HU" sz="1800">
                <a:solidFill>
                  <a:srgbClr val="800000"/>
                </a:solidFill>
              </a:rPr>
              <a:t>pro-inflammatorikus</a:t>
            </a:r>
            <a:br>
              <a:rPr lang="hu-HU" sz="1800">
                <a:solidFill>
                  <a:srgbClr val="800000"/>
                </a:solidFill>
              </a:rPr>
            </a:br>
            <a:r>
              <a:rPr lang="hu-HU" sz="1800">
                <a:solidFill>
                  <a:srgbClr val="800000"/>
                </a:solidFill>
              </a:rPr>
              <a:t>mediátorok példái</a:t>
            </a:r>
            <a:endParaRPr lang="hu-HU" sz="1800" b="0"/>
          </a:p>
        </p:txBody>
      </p:sp>
      <p:sp>
        <p:nvSpPr>
          <p:cNvPr id="206879" name="Rectangle 31"/>
          <p:cNvSpPr>
            <a:spLocks noChangeArrowheads="1"/>
          </p:cNvSpPr>
          <p:nvPr/>
        </p:nvSpPr>
        <p:spPr bwMode="auto">
          <a:xfrm>
            <a:off x="0" y="1074738"/>
            <a:ext cx="2498725" cy="4797425"/>
          </a:xfrm>
          <a:prstGeom prst="rect">
            <a:avLst/>
          </a:prstGeom>
          <a:solidFill>
            <a:schemeClr val="bg1">
              <a:alpha val="89999"/>
            </a:schemeClr>
          </a:solidFill>
          <a:ln w="9525">
            <a:noFill/>
            <a:miter lim="800000"/>
            <a:headEnd/>
            <a:tailEnd/>
          </a:ln>
          <a:effectLst/>
        </p:spPr>
        <p:txBody>
          <a:bodyPr wrap="none" lIns="92075" tIns="46038" rIns="92075" bIns="46038" anchor="ctr"/>
          <a:lstStyle/>
          <a:p>
            <a:endParaRPr lang="hu-HU"/>
          </a:p>
        </p:txBody>
      </p:sp>
      <p:sp>
        <p:nvSpPr>
          <p:cNvPr id="206880" name="Rectangle 32"/>
          <p:cNvSpPr>
            <a:spLocks noChangeArrowheads="1"/>
          </p:cNvSpPr>
          <p:nvPr/>
        </p:nvSpPr>
        <p:spPr bwMode="auto">
          <a:xfrm>
            <a:off x="6843713" y="4095750"/>
            <a:ext cx="2300287" cy="1701800"/>
          </a:xfrm>
          <a:prstGeom prst="rect">
            <a:avLst/>
          </a:prstGeom>
          <a:solidFill>
            <a:schemeClr val="bg1">
              <a:alpha val="89999"/>
            </a:schemeClr>
          </a:solidFill>
          <a:ln w="9525">
            <a:noFill/>
            <a:miter lim="800000"/>
            <a:headEnd/>
            <a:tailEnd/>
          </a:ln>
          <a:effectLst/>
        </p:spPr>
        <p:txBody>
          <a:bodyPr wrap="none" lIns="92075" tIns="46038" rIns="92075" bIns="46038" anchor="ctr"/>
          <a:lstStyle/>
          <a:p>
            <a:endParaRPr lang="hu-HU"/>
          </a:p>
        </p:txBody>
      </p:sp>
      <p:sp>
        <p:nvSpPr>
          <p:cNvPr id="206881" name="Rectangle 33"/>
          <p:cNvSpPr>
            <a:spLocks noChangeArrowheads="1"/>
          </p:cNvSpPr>
          <p:nvPr/>
        </p:nvSpPr>
        <p:spPr bwMode="auto">
          <a:xfrm>
            <a:off x="2014538" y="2997200"/>
            <a:ext cx="2498725" cy="2876550"/>
          </a:xfrm>
          <a:prstGeom prst="rect">
            <a:avLst/>
          </a:prstGeom>
          <a:solidFill>
            <a:schemeClr val="bg1">
              <a:alpha val="89999"/>
            </a:schemeClr>
          </a:solidFill>
          <a:ln w="9525">
            <a:noFill/>
            <a:miter lim="800000"/>
            <a:headEnd/>
            <a:tailEnd/>
          </a:ln>
          <a:effectLst/>
        </p:spPr>
        <p:txBody>
          <a:bodyPr wrap="none" lIns="92075" tIns="46038" rIns="92075" bIns="46038" anchor="ctr"/>
          <a:lstStyle/>
          <a:p>
            <a:endParaRPr lang="hu-H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Üres bemutató">
  <a:themeElements>
    <a:clrScheme name="">
      <a:dk1>
        <a:srgbClr val="000000"/>
      </a:dk1>
      <a:lt1>
        <a:srgbClr val="FFFFFF"/>
      </a:lt1>
      <a:dk2>
        <a:srgbClr val="006600"/>
      </a:dk2>
      <a:lt2>
        <a:srgbClr val="FFFF00"/>
      </a:lt2>
      <a:accent1>
        <a:srgbClr val="FF9900"/>
      </a:accent1>
      <a:accent2>
        <a:srgbClr val="00FFFF"/>
      </a:accent2>
      <a:accent3>
        <a:srgbClr val="AAB8AA"/>
      </a:accent3>
      <a:accent4>
        <a:srgbClr val="DADADA"/>
      </a:accent4>
      <a:accent5>
        <a:srgbClr val="FFCAAA"/>
      </a:accent5>
      <a:accent6>
        <a:srgbClr val="00E7E7"/>
      </a:accent6>
      <a:hlink>
        <a:srgbClr val="FF0000"/>
      </a:hlink>
      <a:folHlink>
        <a:srgbClr val="969696"/>
      </a:folHlink>
    </a:clrScheme>
    <a:fontScheme name="Üres bemutató">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hu-HU" sz="2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hu-HU" sz="2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Üres bemutat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Üres bemutat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Üres bemutat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Üres bemutat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Üres bemutat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Üres bemutat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Üres bemutat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Office\Sablonok\Üres bemutató.pot</Template>
  <TotalTime>2563</TotalTime>
  <Words>1827</Words>
  <Application>Microsoft Office PowerPoint</Application>
  <PresentationFormat>Diavetítés a képernyőre (4:3 oldalarány)</PresentationFormat>
  <Paragraphs>441</Paragraphs>
  <Slides>55</Slides>
  <Notes>14</Notes>
  <HiddenSlides>1</HiddenSlides>
  <MMClips>0</MMClips>
  <ScaleCrop>false</ScaleCrop>
  <HeadingPairs>
    <vt:vector size="8" baseType="variant">
      <vt:variant>
        <vt:lpstr>Használt betűtípusok</vt:lpstr>
      </vt:variant>
      <vt:variant>
        <vt:i4>6</vt:i4>
      </vt:variant>
      <vt:variant>
        <vt:lpstr>Téma</vt:lpstr>
      </vt:variant>
      <vt:variant>
        <vt:i4>1</vt:i4>
      </vt:variant>
      <vt:variant>
        <vt:lpstr>Beágyazott OLE kiszolgálók</vt:lpstr>
      </vt:variant>
      <vt:variant>
        <vt:i4>2</vt:i4>
      </vt:variant>
      <vt:variant>
        <vt:lpstr>Diacímek</vt:lpstr>
      </vt:variant>
      <vt:variant>
        <vt:i4>55</vt:i4>
      </vt:variant>
    </vt:vector>
  </HeadingPairs>
  <TitlesOfParts>
    <vt:vector size="64" baseType="lpstr">
      <vt:lpstr>Times New Roman</vt:lpstr>
      <vt:lpstr>Lucida Console</vt:lpstr>
      <vt:lpstr>Verdana</vt:lpstr>
      <vt:lpstr>Comic Sans MS</vt:lpstr>
      <vt:lpstr>Symbol</vt:lpstr>
      <vt:lpstr>Arial</vt:lpstr>
      <vt:lpstr>Üres bemutató</vt:lpstr>
      <vt:lpstr>Microsoft Photo Editor 3.0 Photo</vt:lpstr>
      <vt:lpstr>Adobe Photoshop Image</vt:lpstr>
      <vt:lpstr>1. dia</vt:lpstr>
      <vt:lpstr>2. dia</vt:lpstr>
      <vt:lpstr>Összehasonlítás</vt:lpstr>
      <vt:lpstr>4. dia</vt:lpstr>
      <vt:lpstr>5. dia</vt:lpstr>
      <vt:lpstr>6. dia</vt:lpstr>
      <vt:lpstr>Anaphylatoxinok szerepe</vt:lpstr>
      <vt:lpstr>8. dia</vt:lpstr>
      <vt:lpstr>9. dia</vt:lpstr>
      <vt:lpstr>Makrofág aktiváció</vt:lpstr>
      <vt:lpstr>A korai mediátorok pleiotróp hatásai</vt:lpstr>
      <vt:lpstr>Leukocyták extravazációja</vt:lpstr>
      <vt:lpstr>13. dia</vt:lpstr>
      <vt:lpstr>Transmigratio és exudatio</vt:lpstr>
      <vt:lpstr>Tünetek</vt:lpstr>
      <vt:lpstr>16. dia</vt:lpstr>
      <vt:lpstr>17. dia</vt:lpstr>
      <vt:lpstr>18. dia</vt:lpstr>
      <vt:lpstr>19. dia</vt:lpstr>
      <vt:lpstr>20. dia</vt:lpstr>
      <vt:lpstr>A központi idegrendszer (CNS) akutfázis-reakciója</vt:lpstr>
      <vt:lpstr>A láz humorális és neuronális hipotézisei</vt:lpstr>
      <vt:lpstr>Humorális hipotézis</vt:lpstr>
      <vt:lpstr>A gyulladásos mediátorok csökkentik az étvágyat</vt:lpstr>
      <vt:lpstr>25. dia</vt:lpstr>
      <vt:lpstr>26. dia</vt:lpstr>
      <vt:lpstr>A gyulladásos citokinek metabolikus hatásai</vt:lpstr>
      <vt:lpstr>28. dia</vt:lpstr>
      <vt:lpstr>A zsírszövet (is) gyulladásos citokinek forrása, melyeknek patológiás szerepe lehet</vt:lpstr>
      <vt:lpstr>A fő gyulladásos citokin IL-6 hatásai</vt:lpstr>
      <vt:lpstr>31. dia</vt:lpstr>
      <vt:lpstr>Génexpressziós változások a hepatocitákban: Akutfázis plazmaproteinek (APP)</vt:lpstr>
      <vt:lpstr>33. dia</vt:lpstr>
      <vt:lpstr>34. dia</vt:lpstr>
      <vt:lpstr>35. dia</vt:lpstr>
      <vt:lpstr>36. dia</vt:lpstr>
      <vt:lpstr>37. dia</vt:lpstr>
      <vt:lpstr>Az APP-k mérése</vt:lpstr>
      <vt:lpstr>Az APP-k örökletes deficienciái betegségeket okozhatnak</vt:lpstr>
      <vt:lpstr>A krónikus gyulladás</vt:lpstr>
      <vt:lpstr>41. dia</vt:lpstr>
      <vt:lpstr>Neuroimmunológia</vt:lpstr>
      <vt:lpstr>Az immunrendszer és az idegrendszer között számos kölcsönhatás ismert</vt:lpstr>
      <vt:lpstr>LYMPHOCYTA RECEPTOROK</vt:lpstr>
      <vt:lpstr>A katekolaminok hatása a T-sejt polarizációra</vt:lpstr>
      <vt:lpstr>Limfokinek és monokinek endokrin hatásai</vt:lpstr>
      <vt:lpstr>Az immunrendszer által termelt neuropetidek</vt:lpstr>
      <vt:lpstr>A gyulladás neuromodulációja</vt:lpstr>
      <vt:lpstr>Az immunrendszer idegrendszer és az közös vonásai</vt:lpstr>
      <vt:lpstr>Pszichoimmunológia</vt:lpstr>
      <vt:lpstr>A kedélyállapot és az immunitás</vt:lpstr>
      <vt:lpstr>Az immunaktiváció a depresszióra emlékeztető tünetegyüttest hoz létre</vt:lpstr>
      <vt:lpstr>53. dia</vt:lpstr>
      <vt:lpstr>54. dia</vt:lpstr>
      <vt:lpstr>Máshol kerül(t) szóba</vt:lpstr>
    </vt:vector>
  </TitlesOfParts>
  <Company>SE GSI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Fülöp András</dc:creator>
  <cp:lastModifiedBy>bonyesz</cp:lastModifiedBy>
  <cp:revision>188</cp:revision>
  <dcterms:created xsi:type="dcterms:W3CDTF">2001-03-27T09:31:23Z</dcterms:created>
  <dcterms:modified xsi:type="dcterms:W3CDTF">2010-10-28T13:59:07Z</dcterms:modified>
</cp:coreProperties>
</file>