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41.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Default Extension="wav" ContentType="audio/wav"/>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Default Extension="gif" ContentType="image/gif"/>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45"/>
  </p:notesMasterIdLst>
  <p:sldIdLst>
    <p:sldId id="293" r:id="rId2"/>
    <p:sldId id="259" r:id="rId3"/>
    <p:sldId id="314" r:id="rId4"/>
    <p:sldId id="328" r:id="rId5"/>
    <p:sldId id="315" r:id="rId6"/>
    <p:sldId id="320" r:id="rId7"/>
    <p:sldId id="350" r:id="rId8"/>
    <p:sldId id="352" r:id="rId9"/>
    <p:sldId id="301" r:id="rId10"/>
    <p:sldId id="265" r:id="rId11"/>
    <p:sldId id="351" r:id="rId12"/>
    <p:sldId id="266" r:id="rId13"/>
    <p:sldId id="356" r:id="rId14"/>
    <p:sldId id="353" r:id="rId15"/>
    <p:sldId id="354" r:id="rId16"/>
    <p:sldId id="325" r:id="rId17"/>
    <p:sldId id="268" r:id="rId18"/>
    <p:sldId id="326" r:id="rId19"/>
    <p:sldId id="280" r:id="rId20"/>
    <p:sldId id="327" r:id="rId21"/>
    <p:sldId id="269" r:id="rId22"/>
    <p:sldId id="270" r:id="rId23"/>
    <p:sldId id="278" r:id="rId24"/>
    <p:sldId id="273" r:id="rId25"/>
    <p:sldId id="342" r:id="rId26"/>
    <p:sldId id="302" r:id="rId27"/>
    <p:sldId id="337" r:id="rId28"/>
    <p:sldId id="333" r:id="rId29"/>
    <p:sldId id="303" r:id="rId30"/>
    <p:sldId id="272" r:id="rId31"/>
    <p:sldId id="304" r:id="rId32"/>
    <p:sldId id="305" r:id="rId33"/>
    <p:sldId id="336" r:id="rId34"/>
    <p:sldId id="306" r:id="rId35"/>
    <p:sldId id="275" r:id="rId36"/>
    <p:sldId id="338" r:id="rId37"/>
    <p:sldId id="332" r:id="rId38"/>
    <p:sldId id="331" r:id="rId39"/>
    <p:sldId id="341" r:id="rId40"/>
    <p:sldId id="277" r:id="rId41"/>
    <p:sldId id="344" r:id="rId42"/>
    <p:sldId id="355" r:id="rId43"/>
    <p:sldId id="343" r:id="rId44"/>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rgbClr val="FFFF00"/>
        </a:solidFill>
        <a:latin typeface="Comic Sans MS" pitchFamily="66" charset="0"/>
        <a:ea typeface="+mn-ea"/>
        <a:cs typeface="+mn-cs"/>
      </a:defRPr>
    </a:lvl1pPr>
    <a:lvl2pPr marL="457200" algn="l" rtl="0" eaLnBrk="0" fontAlgn="base" hangingPunct="0">
      <a:spcBef>
        <a:spcPct val="0"/>
      </a:spcBef>
      <a:spcAft>
        <a:spcPct val="0"/>
      </a:spcAft>
      <a:defRPr sz="2400" kern="1200">
        <a:solidFill>
          <a:srgbClr val="FFFF00"/>
        </a:solidFill>
        <a:latin typeface="Comic Sans MS" pitchFamily="66" charset="0"/>
        <a:ea typeface="+mn-ea"/>
        <a:cs typeface="+mn-cs"/>
      </a:defRPr>
    </a:lvl2pPr>
    <a:lvl3pPr marL="914400" algn="l" rtl="0" eaLnBrk="0" fontAlgn="base" hangingPunct="0">
      <a:spcBef>
        <a:spcPct val="0"/>
      </a:spcBef>
      <a:spcAft>
        <a:spcPct val="0"/>
      </a:spcAft>
      <a:defRPr sz="2400" kern="1200">
        <a:solidFill>
          <a:srgbClr val="FFFF00"/>
        </a:solidFill>
        <a:latin typeface="Comic Sans MS" pitchFamily="66" charset="0"/>
        <a:ea typeface="+mn-ea"/>
        <a:cs typeface="+mn-cs"/>
      </a:defRPr>
    </a:lvl3pPr>
    <a:lvl4pPr marL="1371600" algn="l" rtl="0" eaLnBrk="0" fontAlgn="base" hangingPunct="0">
      <a:spcBef>
        <a:spcPct val="0"/>
      </a:spcBef>
      <a:spcAft>
        <a:spcPct val="0"/>
      </a:spcAft>
      <a:defRPr sz="2400" kern="1200">
        <a:solidFill>
          <a:srgbClr val="FFFF00"/>
        </a:solidFill>
        <a:latin typeface="Comic Sans MS" pitchFamily="66" charset="0"/>
        <a:ea typeface="+mn-ea"/>
        <a:cs typeface="+mn-cs"/>
      </a:defRPr>
    </a:lvl4pPr>
    <a:lvl5pPr marL="1828800" algn="l" rtl="0" eaLnBrk="0" fontAlgn="base" hangingPunct="0">
      <a:spcBef>
        <a:spcPct val="0"/>
      </a:spcBef>
      <a:spcAft>
        <a:spcPct val="0"/>
      </a:spcAft>
      <a:defRPr sz="2400" kern="1200">
        <a:solidFill>
          <a:srgbClr val="FFFF00"/>
        </a:solidFill>
        <a:latin typeface="Comic Sans MS" pitchFamily="66" charset="0"/>
        <a:ea typeface="+mn-ea"/>
        <a:cs typeface="+mn-cs"/>
      </a:defRPr>
    </a:lvl5pPr>
    <a:lvl6pPr marL="2286000" algn="l" defTabSz="914400" rtl="0" eaLnBrk="1" latinLnBrk="0" hangingPunct="1">
      <a:defRPr sz="2400" kern="1200">
        <a:solidFill>
          <a:srgbClr val="FFFF00"/>
        </a:solidFill>
        <a:latin typeface="Comic Sans MS" pitchFamily="66" charset="0"/>
        <a:ea typeface="+mn-ea"/>
        <a:cs typeface="+mn-cs"/>
      </a:defRPr>
    </a:lvl6pPr>
    <a:lvl7pPr marL="2743200" algn="l" defTabSz="914400" rtl="0" eaLnBrk="1" latinLnBrk="0" hangingPunct="1">
      <a:defRPr sz="2400" kern="1200">
        <a:solidFill>
          <a:srgbClr val="FFFF00"/>
        </a:solidFill>
        <a:latin typeface="Comic Sans MS" pitchFamily="66" charset="0"/>
        <a:ea typeface="+mn-ea"/>
        <a:cs typeface="+mn-cs"/>
      </a:defRPr>
    </a:lvl7pPr>
    <a:lvl8pPr marL="3200400" algn="l" defTabSz="914400" rtl="0" eaLnBrk="1" latinLnBrk="0" hangingPunct="1">
      <a:defRPr sz="2400" kern="1200">
        <a:solidFill>
          <a:srgbClr val="FFFF00"/>
        </a:solidFill>
        <a:latin typeface="Comic Sans MS" pitchFamily="66" charset="0"/>
        <a:ea typeface="+mn-ea"/>
        <a:cs typeface="+mn-cs"/>
      </a:defRPr>
    </a:lvl8pPr>
    <a:lvl9pPr marL="3657600" algn="l" defTabSz="914400" rtl="0" eaLnBrk="1" latinLnBrk="0" hangingPunct="1">
      <a:defRPr sz="2400" kern="1200">
        <a:solidFill>
          <a:srgbClr val="FFFF00"/>
        </a:solidFill>
        <a:latin typeface="Comic Sans MS" pitchFamily="66"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FFE6CD"/>
    <a:srgbClr val="FFCCFF"/>
    <a:srgbClr val="FF9900"/>
    <a:srgbClr val="339933"/>
    <a:srgbClr val="FF3300"/>
    <a:srgbClr val="FFFF66"/>
    <a:srgbClr val="0000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9504" autoAdjust="0"/>
  </p:normalViewPr>
  <p:slideViewPr>
    <p:cSldViewPr>
      <p:cViewPr>
        <p:scale>
          <a:sx n="75" d="100"/>
          <a:sy n="75" d="100"/>
        </p:scale>
        <p:origin x="-366"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75" d="100"/>
          <a:sy n="75" d="100"/>
        </p:scale>
        <p:origin x="-648" y="1074"/>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image" Target="../media/image26.png"/></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0.png"/></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3.png"/></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image" Target="../media/image10.png"/></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image" Target="../media/image10.png"/></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0.png"/></Relationships>
</file>

<file path=ppt/drawings/_rels/vmlDrawing2.v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image" Target="../media/image5.png"/></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5.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6.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8.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0.png"/></Relationships>
</file>

<file path=ppt/drawings/_rels/vmlDrawing8.v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image" Target="../media/image21.png"/></Relationships>
</file>

<file path=ppt/drawings/_rels/vmlDrawing9.v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image" Target="../media/image23.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solidFill>
                  <a:schemeClr val="tx1"/>
                </a:solidFill>
                <a:latin typeface="Times New Roman" pitchFamily="18" charset="0"/>
              </a:defRPr>
            </a:lvl1pPr>
          </a:lstStyle>
          <a:p>
            <a:endParaRPr lang="en-US"/>
          </a:p>
        </p:txBody>
      </p:sp>
      <p:sp>
        <p:nvSpPr>
          <p:cNvPr id="40963"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chemeClr val="tx1"/>
                </a:solidFill>
                <a:latin typeface="Times New Roman" pitchFamily="18" charset="0"/>
              </a:defRPr>
            </a:lvl1pPr>
          </a:lstStyle>
          <a:p>
            <a:endParaRPr lang="en-US"/>
          </a:p>
        </p:txBody>
      </p:sp>
      <p:sp>
        <p:nvSpPr>
          <p:cNvPr id="40964" name="Rectangle 4"/>
          <p:cNvSpPr>
            <a:spLocks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4096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Mintaszöveg szerkesztése </a:t>
            </a:r>
          </a:p>
          <a:p>
            <a:pPr lvl="1"/>
            <a:r>
              <a:rPr lang="en-US" smtClean="0"/>
              <a:t>Második szint</a:t>
            </a:r>
          </a:p>
          <a:p>
            <a:pPr lvl="2"/>
            <a:r>
              <a:rPr lang="en-US" smtClean="0"/>
              <a:t>Harmadik szint</a:t>
            </a:r>
          </a:p>
          <a:p>
            <a:pPr lvl="3"/>
            <a:r>
              <a:rPr lang="en-US" smtClean="0"/>
              <a:t>Negyedik szint</a:t>
            </a:r>
          </a:p>
          <a:p>
            <a:pPr lvl="4"/>
            <a:r>
              <a:rPr lang="en-US" smtClean="0"/>
              <a:t>Ötödik szint</a:t>
            </a:r>
          </a:p>
        </p:txBody>
      </p:sp>
      <p:sp>
        <p:nvSpPr>
          <p:cNvPr id="4096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solidFill>
                  <a:schemeClr val="tx1"/>
                </a:solidFill>
                <a:latin typeface="Times New Roman" pitchFamily="18" charset="0"/>
              </a:defRPr>
            </a:lvl1pPr>
          </a:lstStyle>
          <a:p>
            <a:endParaRPr lang="en-US"/>
          </a:p>
        </p:txBody>
      </p:sp>
      <p:sp>
        <p:nvSpPr>
          <p:cNvPr id="4096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chemeClr val="tx1"/>
                </a:solidFill>
                <a:latin typeface="Times New Roman" pitchFamily="18" charset="0"/>
              </a:defRPr>
            </a:lvl1pPr>
          </a:lstStyle>
          <a:p>
            <a:fld id="{1FDEB342-265C-4A52-978C-2E90629BFEA8}" type="slidenum">
              <a:rPr lang="en-US"/>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C3FFCB6-83AA-43F0-BD49-A8590FBA68A3}" type="slidenum">
              <a:rPr lang="en-US"/>
              <a:pPr/>
              <a:t>1</a:t>
            </a:fld>
            <a:endParaRPr lang="en-US"/>
          </a:p>
        </p:txBody>
      </p:sp>
      <p:sp>
        <p:nvSpPr>
          <p:cNvPr id="171010" name="Rectangle 2"/>
          <p:cNvSpPr>
            <a:spLocks noChangeArrowheads="1" noTextEdit="1"/>
          </p:cNvSpPr>
          <p:nvPr>
            <p:ph type="sldImg"/>
          </p:nvPr>
        </p:nvSpPr>
        <p:spPr>
          <a:ln/>
        </p:spPr>
      </p:sp>
      <p:sp>
        <p:nvSpPr>
          <p:cNvPr id="171011" name="Rectangle 3"/>
          <p:cNvSpPr>
            <a:spLocks noGrp="1" noChangeArrowheads="1"/>
          </p:cNvSpPr>
          <p:nvPr>
            <p:ph type="body" idx="1"/>
          </p:nvPr>
        </p:nvSpPr>
        <p:spPr/>
        <p:txBody>
          <a:bodyPr/>
          <a:lstStyle/>
          <a:p>
            <a:endParaRPr lang="hu-H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BA5113E-BA55-434B-AD61-D40DBCE07C9B}" type="slidenum">
              <a:rPr lang="en-US"/>
              <a:pPr/>
              <a:t>10</a:t>
            </a:fld>
            <a:endParaRPr lang="en-US"/>
          </a:p>
        </p:txBody>
      </p:sp>
      <p:sp>
        <p:nvSpPr>
          <p:cNvPr id="196610" name="Rectangle 2"/>
          <p:cNvSpPr>
            <a:spLocks noChangeArrowheads="1" noTextEdit="1"/>
          </p:cNvSpPr>
          <p:nvPr>
            <p:ph type="sldImg"/>
          </p:nvPr>
        </p:nvSpPr>
        <p:spPr>
          <a:ln/>
        </p:spPr>
      </p:sp>
      <p:sp>
        <p:nvSpPr>
          <p:cNvPr id="196611" name="Rectangle 3"/>
          <p:cNvSpPr>
            <a:spLocks noGrp="1" noChangeArrowheads="1"/>
          </p:cNvSpPr>
          <p:nvPr>
            <p:ph type="body" idx="1"/>
          </p:nvPr>
        </p:nvSpPr>
        <p:spPr/>
        <p:txBody>
          <a:bodyPr/>
          <a:lstStyle/>
          <a:p>
            <a:endParaRPr lang="hu-H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F0E40D4-76FF-4073-942F-58D717A42B49}" type="slidenum">
              <a:rPr lang="en-US"/>
              <a:pPr/>
              <a:t>11</a:t>
            </a:fld>
            <a:endParaRPr lang="en-US"/>
          </a:p>
        </p:txBody>
      </p:sp>
      <p:sp>
        <p:nvSpPr>
          <p:cNvPr id="158722" name="Rectangle 2"/>
          <p:cNvSpPr>
            <a:spLocks noChangeArrowheads="1" noTextEdit="1"/>
          </p:cNvSpPr>
          <p:nvPr>
            <p:ph type="sldImg"/>
          </p:nvPr>
        </p:nvSpPr>
        <p:spPr>
          <a:ln/>
        </p:spPr>
      </p:sp>
      <p:sp>
        <p:nvSpPr>
          <p:cNvPr id="158723" name="Rectangle 3"/>
          <p:cNvSpPr>
            <a:spLocks noGrp="1" noChangeArrowheads="1"/>
          </p:cNvSpPr>
          <p:nvPr>
            <p:ph type="body" idx="1"/>
          </p:nvPr>
        </p:nvSpPr>
        <p:spPr>
          <a:xfrm>
            <a:off x="685800" y="4343400"/>
            <a:ext cx="5486400" cy="4114800"/>
          </a:xfrm>
        </p:spPr>
        <p:txBody>
          <a:bodyPr/>
          <a:lstStyle/>
          <a:p>
            <a:endParaRPr lang="hu-HU"/>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1A06E76-F71A-428C-A546-D3C57B4E48CF}" type="slidenum">
              <a:rPr lang="en-US"/>
              <a:pPr/>
              <a:t>12</a:t>
            </a:fld>
            <a:endParaRPr lang="en-US"/>
          </a:p>
        </p:txBody>
      </p:sp>
      <p:sp>
        <p:nvSpPr>
          <p:cNvPr id="176130" name="Rectangle 2"/>
          <p:cNvSpPr>
            <a:spLocks noChangeArrowheads="1" noTextEdit="1"/>
          </p:cNvSpPr>
          <p:nvPr>
            <p:ph type="sldImg"/>
          </p:nvPr>
        </p:nvSpPr>
        <p:spPr>
          <a:ln/>
        </p:spPr>
      </p:sp>
      <p:sp>
        <p:nvSpPr>
          <p:cNvPr id="176131" name="Rectangle 3"/>
          <p:cNvSpPr>
            <a:spLocks noGrp="1" noChangeArrowheads="1"/>
          </p:cNvSpPr>
          <p:nvPr>
            <p:ph type="body" idx="1"/>
          </p:nvPr>
        </p:nvSpPr>
        <p:spPr/>
        <p:txBody>
          <a:bodyPr/>
          <a:lstStyle/>
          <a:p>
            <a:endParaRPr lang="hu-HU"/>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27BA749-AB76-4104-84CD-6A040185BC8F}" type="slidenum">
              <a:rPr lang="en-US"/>
              <a:pPr/>
              <a:t>13</a:t>
            </a:fld>
            <a:endParaRPr lang="en-US"/>
          </a:p>
        </p:txBody>
      </p:sp>
      <p:sp>
        <p:nvSpPr>
          <p:cNvPr id="203778" name="Rectangle 2"/>
          <p:cNvSpPr>
            <a:spLocks noChangeArrowheads="1" noTextEdit="1"/>
          </p:cNvSpPr>
          <p:nvPr>
            <p:ph type="sldImg"/>
          </p:nvPr>
        </p:nvSpPr>
        <p:spPr>
          <a:ln/>
        </p:spPr>
      </p:sp>
      <p:sp>
        <p:nvSpPr>
          <p:cNvPr id="203779" name="Rectangle 3"/>
          <p:cNvSpPr>
            <a:spLocks noGrp="1" noChangeArrowheads="1"/>
          </p:cNvSpPr>
          <p:nvPr>
            <p:ph type="body" idx="1"/>
          </p:nvPr>
        </p:nvSpPr>
        <p:spPr/>
        <p:txBody>
          <a:bodyPr/>
          <a:lstStyle/>
          <a:p>
            <a:endParaRPr lang="hu-HU"/>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438283A-5DDF-4511-A114-E4E600F44CDF}" type="slidenum">
              <a:rPr lang="en-US"/>
              <a:pPr/>
              <a:t>14</a:t>
            </a:fld>
            <a:endParaRPr lang="en-US"/>
          </a:p>
        </p:txBody>
      </p:sp>
      <p:sp>
        <p:nvSpPr>
          <p:cNvPr id="161794" name="Rectangle 2"/>
          <p:cNvSpPr>
            <a:spLocks noChangeArrowheads="1" noTextEdit="1"/>
          </p:cNvSpPr>
          <p:nvPr>
            <p:ph type="sldImg"/>
          </p:nvPr>
        </p:nvSpPr>
        <p:spPr>
          <a:ln/>
        </p:spPr>
      </p:sp>
      <p:sp>
        <p:nvSpPr>
          <p:cNvPr id="161795" name="Rectangle 3"/>
          <p:cNvSpPr>
            <a:spLocks noGrp="1" noChangeArrowheads="1"/>
          </p:cNvSpPr>
          <p:nvPr>
            <p:ph type="body" idx="1"/>
          </p:nvPr>
        </p:nvSpPr>
        <p:spPr>
          <a:xfrm>
            <a:off x="685800" y="4343400"/>
            <a:ext cx="5486400" cy="4114800"/>
          </a:xfrm>
        </p:spPr>
        <p:txBody>
          <a:bodyPr/>
          <a:lstStyle/>
          <a:p>
            <a:endParaRPr lang="hu-HU"/>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D7F8596-A78A-4999-92A0-F208A001B0DB}" type="slidenum">
              <a:rPr lang="en-US"/>
              <a:pPr/>
              <a:t>15</a:t>
            </a:fld>
            <a:endParaRPr lang="en-US"/>
          </a:p>
        </p:txBody>
      </p:sp>
      <p:sp>
        <p:nvSpPr>
          <p:cNvPr id="163842" name="Rectangle 2"/>
          <p:cNvSpPr>
            <a:spLocks noChangeArrowheads="1" noTextEdit="1"/>
          </p:cNvSpPr>
          <p:nvPr>
            <p:ph type="sldImg"/>
          </p:nvPr>
        </p:nvSpPr>
        <p:spPr>
          <a:ln/>
        </p:spPr>
      </p:sp>
      <p:sp>
        <p:nvSpPr>
          <p:cNvPr id="163843" name="Rectangle 3"/>
          <p:cNvSpPr>
            <a:spLocks noGrp="1" noChangeArrowheads="1"/>
          </p:cNvSpPr>
          <p:nvPr>
            <p:ph type="body" idx="1"/>
          </p:nvPr>
        </p:nvSpPr>
        <p:spPr>
          <a:xfrm>
            <a:off x="685800" y="4343400"/>
            <a:ext cx="5486400" cy="4114800"/>
          </a:xfrm>
        </p:spPr>
        <p:txBody>
          <a:bodyPr/>
          <a:lstStyle/>
          <a:p>
            <a:endParaRPr lang="hu-HU"/>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4F26B6B-B578-4DB6-8343-34F8C17D1C5E}" type="slidenum">
              <a:rPr lang="en-US"/>
              <a:pPr/>
              <a:t>16</a:t>
            </a:fld>
            <a:endParaRPr lang="en-US"/>
          </a:p>
        </p:txBody>
      </p:sp>
      <p:sp>
        <p:nvSpPr>
          <p:cNvPr id="149506" name="Rectangle 2"/>
          <p:cNvSpPr>
            <a:spLocks noChangeArrowheads="1" noTextEdit="1"/>
          </p:cNvSpPr>
          <p:nvPr>
            <p:ph type="sldImg"/>
          </p:nvPr>
        </p:nvSpPr>
        <p:spPr>
          <a:ln/>
        </p:spPr>
      </p:sp>
      <p:sp>
        <p:nvSpPr>
          <p:cNvPr id="149507" name="Rectangle 3"/>
          <p:cNvSpPr>
            <a:spLocks noGrp="1" noChangeArrowheads="1"/>
          </p:cNvSpPr>
          <p:nvPr>
            <p:ph type="body" idx="1"/>
          </p:nvPr>
        </p:nvSpPr>
        <p:spPr/>
        <p:txBody>
          <a:bodyPr/>
          <a:lstStyle/>
          <a:p>
            <a:endParaRPr lang="hu-HU"/>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65D25B5-3A33-497C-9A2E-79018D625A78}" type="slidenum">
              <a:rPr lang="en-US"/>
              <a:pPr/>
              <a:t>17</a:t>
            </a:fld>
            <a:endParaRPr lang="en-US"/>
          </a:p>
        </p:txBody>
      </p:sp>
      <p:sp>
        <p:nvSpPr>
          <p:cNvPr id="197634" name="Rectangle 2"/>
          <p:cNvSpPr>
            <a:spLocks noChangeArrowheads="1" noTextEdit="1"/>
          </p:cNvSpPr>
          <p:nvPr>
            <p:ph type="sldImg"/>
          </p:nvPr>
        </p:nvSpPr>
        <p:spPr>
          <a:ln/>
        </p:spPr>
      </p:sp>
      <p:sp>
        <p:nvSpPr>
          <p:cNvPr id="197635" name="Rectangle 3"/>
          <p:cNvSpPr>
            <a:spLocks noGrp="1" noChangeArrowheads="1"/>
          </p:cNvSpPr>
          <p:nvPr>
            <p:ph type="body" idx="1"/>
          </p:nvPr>
        </p:nvSpPr>
        <p:spPr/>
        <p:txBody>
          <a:bodyPr/>
          <a:lstStyle/>
          <a:p>
            <a:endParaRPr lang="hu-HU"/>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2BF9F31-2116-4943-A1CB-DC92B4EA4870}" type="slidenum">
              <a:rPr lang="en-US"/>
              <a:pPr/>
              <a:t>18</a:t>
            </a:fld>
            <a:endParaRPr lang="en-US"/>
          </a:p>
        </p:txBody>
      </p:sp>
      <p:sp>
        <p:nvSpPr>
          <p:cNvPr id="148482" name="Rectangle 2"/>
          <p:cNvSpPr>
            <a:spLocks noChangeArrowheads="1" noTextEdit="1"/>
          </p:cNvSpPr>
          <p:nvPr>
            <p:ph type="sldImg"/>
          </p:nvPr>
        </p:nvSpPr>
        <p:spPr>
          <a:ln/>
        </p:spPr>
      </p:sp>
      <p:sp>
        <p:nvSpPr>
          <p:cNvPr id="148483" name="Rectangle 3"/>
          <p:cNvSpPr>
            <a:spLocks noGrp="1" noChangeArrowheads="1"/>
          </p:cNvSpPr>
          <p:nvPr>
            <p:ph type="body" idx="1"/>
          </p:nvPr>
        </p:nvSpPr>
        <p:spPr/>
        <p:txBody>
          <a:bodyPr/>
          <a:lstStyle/>
          <a:p>
            <a:r>
              <a:rPr lang="hu-HU"/>
              <a:t>Complement activation is usually initiated by the interaction of several pattern-recognition receptors with foreign surface structures. </a:t>
            </a:r>
          </a:p>
          <a:p>
            <a:r>
              <a:rPr lang="hu-HU"/>
              <a:t>The recognition of antibody complexes on the surface of pathogens, mediated by the multimeric collectin C1q, was early recognized as initiator of an enzymatic cascade that was later termed classical pathway. In the related lectin pathway, complement activation is initiated by an interaction of mannose binding lectin (MBL) with high-density arrays of terminal mannose on bacterial surfaces. In both cases, these pattern-recognition proteins form complexes with serine proteases (C1r/C1s and MASP, respectively </a:t>
            </a:r>
          </a:p>
          <a:p>
            <a:endParaRPr lang="hu-HU"/>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8A23729-E042-4650-8755-8FE97CC2A2D4}" type="slidenum">
              <a:rPr lang="en-US"/>
              <a:pPr/>
              <a:t>19</a:t>
            </a:fld>
            <a:endParaRPr lang="en-US"/>
          </a:p>
        </p:txBody>
      </p:sp>
      <p:sp>
        <p:nvSpPr>
          <p:cNvPr id="177154" name="Rectangle 2"/>
          <p:cNvSpPr>
            <a:spLocks noChangeArrowheads="1" noTextEdit="1"/>
          </p:cNvSpPr>
          <p:nvPr>
            <p:ph type="sldImg"/>
          </p:nvPr>
        </p:nvSpPr>
        <p:spPr>
          <a:ln/>
        </p:spPr>
      </p:sp>
      <p:sp>
        <p:nvSpPr>
          <p:cNvPr id="177155" name="Rectangle 3"/>
          <p:cNvSpPr>
            <a:spLocks noGrp="1" noChangeArrowheads="1"/>
          </p:cNvSpPr>
          <p:nvPr>
            <p:ph type="body" idx="1"/>
          </p:nvPr>
        </p:nvSpPr>
        <p:spPr/>
        <p:txBody>
          <a:bodyPr/>
          <a:lstStyle/>
          <a:p>
            <a:endParaRPr lang="hu-H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2251FE2-C96C-4DFC-A0AC-2F8C16AE9529}" type="slidenum">
              <a:rPr lang="en-US"/>
              <a:pPr/>
              <a:t>2</a:t>
            </a:fld>
            <a:endParaRPr lang="en-US"/>
          </a:p>
        </p:txBody>
      </p:sp>
      <p:sp>
        <p:nvSpPr>
          <p:cNvPr id="144386" name="Rectangle 2"/>
          <p:cNvSpPr>
            <a:spLocks noChangeArrowheads="1" noTextEdit="1"/>
          </p:cNvSpPr>
          <p:nvPr>
            <p:ph type="sldImg"/>
          </p:nvPr>
        </p:nvSpPr>
        <p:spPr>
          <a:ln/>
        </p:spPr>
      </p:sp>
      <p:sp>
        <p:nvSpPr>
          <p:cNvPr id="144387" name="Rectangle 3"/>
          <p:cNvSpPr>
            <a:spLocks noGrp="1" noChangeArrowheads="1"/>
          </p:cNvSpPr>
          <p:nvPr>
            <p:ph type="body" idx="1"/>
          </p:nvPr>
        </p:nvSpPr>
        <p:spPr/>
        <p:txBody>
          <a:bodyPr/>
          <a:lstStyle/>
          <a:p>
            <a:endParaRPr lang="hu-HU"/>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28A4D34-457A-43AC-B406-84273884B35C}" type="slidenum">
              <a:rPr lang="en-US"/>
              <a:pPr/>
              <a:t>20</a:t>
            </a:fld>
            <a:endParaRPr lang="en-US"/>
          </a:p>
        </p:txBody>
      </p:sp>
      <p:sp>
        <p:nvSpPr>
          <p:cNvPr id="198658" name="Rectangle 2"/>
          <p:cNvSpPr>
            <a:spLocks noChangeArrowheads="1" noTextEdit="1"/>
          </p:cNvSpPr>
          <p:nvPr>
            <p:ph type="sldImg"/>
          </p:nvPr>
        </p:nvSpPr>
        <p:spPr>
          <a:ln/>
        </p:spPr>
      </p:sp>
      <p:sp>
        <p:nvSpPr>
          <p:cNvPr id="198659" name="Rectangle 3"/>
          <p:cNvSpPr>
            <a:spLocks noGrp="1" noChangeArrowheads="1"/>
          </p:cNvSpPr>
          <p:nvPr>
            <p:ph type="body" idx="1"/>
          </p:nvPr>
        </p:nvSpPr>
        <p:spPr/>
        <p:txBody>
          <a:bodyPr/>
          <a:lstStyle/>
          <a:p>
            <a:endParaRPr lang="hu-HU"/>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FFBC4D2-D183-4BAD-AB36-A6AA3BF13860}" type="slidenum">
              <a:rPr lang="en-US"/>
              <a:pPr/>
              <a:t>21</a:t>
            </a:fld>
            <a:endParaRPr lang="en-US"/>
          </a:p>
        </p:txBody>
      </p:sp>
      <p:sp>
        <p:nvSpPr>
          <p:cNvPr id="199682" name="Rectangle 2"/>
          <p:cNvSpPr>
            <a:spLocks noChangeArrowheads="1" noTextEdit="1"/>
          </p:cNvSpPr>
          <p:nvPr>
            <p:ph type="sldImg"/>
          </p:nvPr>
        </p:nvSpPr>
        <p:spPr>
          <a:ln/>
        </p:spPr>
      </p:sp>
      <p:sp>
        <p:nvSpPr>
          <p:cNvPr id="199683" name="Rectangle 3"/>
          <p:cNvSpPr>
            <a:spLocks noGrp="1" noChangeArrowheads="1"/>
          </p:cNvSpPr>
          <p:nvPr>
            <p:ph type="body" idx="1"/>
          </p:nvPr>
        </p:nvSpPr>
        <p:spPr/>
        <p:txBody>
          <a:bodyPr/>
          <a:lstStyle/>
          <a:p>
            <a:endParaRPr lang="hu-HU"/>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32B691F-4A1F-4ADE-9A08-39ACB97596F6}" type="slidenum">
              <a:rPr lang="en-US"/>
              <a:pPr/>
              <a:t>22</a:t>
            </a:fld>
            <a:endParaRPr lang="en-US"/>
          </a:p>
        </p:txBody>
      </p:sp>
      <p:sp>
        <p:nvSpPr>
          <p:cNvPr id="151554" name="Rectangle 2"/>
          <p:cNvSpPr>
            <a:spLocks noChangeArrowheads="1" noTextEdit="1"/>
          </p:cNvSpPr>
          <p:nvPr>
            <p:ph type="sldImg"/>
          </p:nvPr>
        </p:nvSpPr>
        <p:spPr>
          <a:ln/>
        </p:spPr>
      </p:sp>
      <p:sp>
        <p:nvSpPr>
          <p:cNvPr id="151555" name="Rectangle 3"/>
          <p:cNvSpPr>
            <a:spLocks noGrp="1" noChangeArrowheads="1"/>
          </p:cNvSpPr>
          <p:nvPr>
            <p:ph type="body" idx="1"/>
          </p:nvPr>
        </p:nvSpPr>
        <p:spPr/>
        <p:txBody>
          <a:bodyPr/>
          <a:lstStyle/>
          <a:p>
            <a:r>
              <a:rPr lang="hu-HU"/>
              <a:t>Surface-tethered C3b also plays a central role in the formation of the two C5 convertases (C4bC2aC3b and C3bC3bBb), which cleave C5 into C5a and C5b. C5b initiates the assembly of the membrane attack complex (MAC), a pore that is formed by components C5b, C6, C7, C8 and multiple units of C9 and ultimately leads to cell lysis. </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94778D6-CB51-4E0F-8095-E1E1C17FF422}" type="slidenum">
              <a:rPr lang="en-US"/>
              <a:pPr/>
              <a:t>23</a:t>
            </a:fld>
            <a:endParaRPr lang="en-US"/>
          </a:p>
        </p:txBody>
      </p:sp>
      <p:sp>
        <p:nvSpPr>
          <p:cNvPr id="193538" name="Rectangle 2"/>
          <p:cNvSpPr>
            <a:spLocks noChangeArrowheads="1" noTextEdit="1"/>
          </p:cNvSpPr>
          <p:nvPr>
            <p:ph type="sldImg"/>
          </p:nvPr>
        </p:nvSpPr>
        <p:spPr>
          <a:ln/>
        </p:spPr>
      </p:sp>
      <p:sp>
        <p:nvSpPr>
          <p:cNvPr id="193539" name="Rectangle 3"/>
          <p:cNvSpPr>
            <a:spLocks noGrp="1" noChangeArrowheads="1"/>
          </p:cNvSpPr>
          <p:nvPr>
            <p:ph type="body" idx="1"/>
          </p:nvPr>
        </p:nvSpPr>
        <p:spPr/>
        <p:txBody>
          <a:bodyPr/>
          <a:lstStyle/>
          <a:p>
            <a:endParaRPr lang="hu-HU"/>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9B97000-F3C5-4696-A522-4B9BDAEAA1C5}" type="slidenum">
              <a:rPr lang="en-US"/>
              <a:pPr/>
              <a:t>24</a:t>
            </a:fld>
            <a:endParaRPr lang="en-US"/>
          </a:p>
        </p:txBody>
      </p:sp>
      <p:sp>
        <p:nvSpPr>
          <p:cNvPr id="150530" name="Rectangle 2"/>
          <p:cNvSpPr>
            <a:spLocks noChangeArrowheads="1" noTextEdit="1"/>
          </p:cNvSpPr>
          <p:nvPr>
            <p:ph type="sldImg"/>
          </p:nvPr>
        </p:nvSpPr>
        <p:spPr>
          <a:ln/>
        </p:spPr>
      </p:sp>
      <p:sp>
        <p:nvSpPr>
          <p:cNvPr id="150531" name="Rectangle 3"/>
          <p:cNvSpPr>
            <a:spLocks noGrp="1" noChangeArrowheads="1"/>
          </p:cNvSpPr>
          <p:nvPr>
            <p:ph type="body" idx="1"/>
          </p:nvPr>
        </p:nvSpPr>
        <p:spPr/>
        <p:txBody>
          <a:bodyPr/>
          <a:lstStyle/>
          <a:p>
            <a:r>
              <a:rPr lang="hu-HU"/>
              <a:t>Formation of C3b exposes a previously hidden thioester group that covalently binds to patches of hydroxyl and amino groups on the pathogen surface. This process, termed opsonization, is critical for all subsequent steps in the complement cascade and the elimination of pathogens and apoptotic host cells by phagocytes. </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CA75BF9-C970-41DC-8224-DC3D6FF57FE6}" type="slidenum">
              <a:rPr lang="en-US"/>
              <a:pPr/>
              <a:t>25</a:t>
            </a:fld>
            <a:endParaRPr lang="en-US"/>
          </a:p>
        </p:txBody>
      </p:sp>
      <p:sp>
        <p:nvSpPr>
          <p:cNvPr id="126978" name="Rectangle 2"/>
          <p:cNvSpPr>
            <a:spLocks noChangeArrowheads="1" noTextEdit="1"/>
          </p:cNvSpPr>
          <p:nvPr>
            <p:ph type="sldImg"/>
          </p:nvPr>
        </p:nvSpPr>
        <p:spPr>
          <a:ln/>
        </p:spPr>
      </p:sp>
      <p:sp>
        <p:nvSpPr>
          <p:cNvPr id="126979" name="Rectangle 3"/>
          <p:cNvSpPr>
            <a:spLocks noGrp="1" noChangeArrowheads="1"/>
          </p:cNvSpPr>
          <p:nvPr>
            <p:ph type="body" idx="1"/>
          </p:nvPr>
        </p:nvSpPr>
        <p:spPr/>
        <p:txBody>
          <a:bodyPr/>
          <a:lstStyle/>
          <a:p>
            <a:endParaRPr lang="hu-HU"/>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7DB1A0A-20CB-498B-AE33-79E973F50A3F}" type="slidenum">
              <a:rPr lang="en-US"/>
              <a:pPr/>
              <a:t>26</a:t>
            </a:fld>
            <a:endParaRPr lang="en-US"/>
          </a:p>
        </p:txBody>
      </p:sp>
      <p:sp>
        <p:nvSpPr>
          <p:cNvPr id="178178" name="Rectangle 2"/>
          <p:cNvSpPr>
            <a:spLocks noChangeArrowheads="1" noTextEdit="1"/>
          </p:cNvSpPr>
          <p:nvPr>
            <p:ph type="sldImg"/>
          </p:nvPr>
        </p:nvSpPr>
        <p:spPr>
          <a:ln/>
        </p:spPr>
      </p:sp>
      <p:sp>
        <p:nvSpPr>
          <p:cNvPr id="178179" name="Rectangle 3"/>
          <p:cNvSpPr>
            <a:spLocks noGrp="1" noChangeArrowheads="1"/>
          </p:cNvSpPr>
          <p:nvPr>
            <p:ph type="body" idx="1"/>
          </p:nvPr>
        </p:nvSpPr>
        <p:spPr/>
        <p:txBody>
          <a:bodyPr/>
          <a:lstStyle/>
          <a:p>
            <a:endParaRPr lang="hu-HU"/>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51EA3D0-518C-45C3-86C4-A8343554776A}" type="slidenum">
              <a:rPr lang="en-US"/>
              <a:pPr/>
              <a:t>27</a:t>
            </a:fld>
            <a:endParaRPr lang="en-US"/>
          </a:p>
        </p:txBody>
      </p:sp>
      <p:sp>
        <p:nvSpPr>
          <p:cNvPr id="179202" name="Rectangle 2"/>
          <p:cNvSpPr>
            <a:spLocks noChangeArrowheads="1" noTextEdit="1"/>
          </p:cNvSpPr>
          <p:nvPr>
            <p:ph type="sldImg"/>
          </p:nvPr>
        </p:nvSpPr>
        <p:spPr>
          <a:ln/>
        </p:spPr>
      </p:sp>
      <p:sp>
        <p:nvSpPr>
          <p:cNvPr id="179203" name="Rectangle 3"/>
          <p:cNvSpPr>
            <a:spLocks noGrp="1" noChangeArrowheads="1"/>
          </p:cNvSpPr>
          <p:nvPr>
            <p:ph type="body" idx="1"/>
          </p:nvPr>
        </p:nvSpPr>
        <p:spPr/>
        <p:txBody>
          <a:bodyPr/>
          <a:lstStyle/>
          <a:p>
            <a:endParaRPr lang="hu-HU"/>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F4B22D8-1C23-454F-A221-96D675D644ED}" type="slidenum">
              <a:rPr lang="en-US"/>
              <a:pPr/>
              <a:t>28</a:t>
            </a:fld>
            <a:endParaRPr lang="en-US"/>
          </a:p>
        </p:txBody>
      </p:sp>
      <p:sp>
        <p:nvSpPr>
          <p:cNvPr id="180226" name="Rectangle 2"/>
          <p:cNvSpPr>
            <a:spLocks noChangeArrowheads="1" noTextEdit="1"/>
          </p:cNvSpPr>
          <p:nvPr>
            <p:ph type="sldImg"/>
          </p:nvPr>
        </p:nvSpPr>
        <p:spPr>
          <a:ln/>
        </p:spPr>
      </p:sp>
      <p:sp>
        <p:nvSpPr>
          <p:cNvPr id="180227" name="Rectangle 3"/>
          <p:cNvSpPr>
            <a:spLocks noGrp="1" noChangeArrowheads="1"/>
          </p:cNvSpPr>
          <p:nvPr>
            <p:ph type="body" idx="1"/>
          </p:nvPr>
        </p:nvSpPr>
        <p:spPr/>
        <p:txBody>
          <a:bodyPr/>
          <a:lstStyle/>
          <a:p>
            <a:endParaRPr lang="hu-HU"/>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12579B9-E292-438D-BC81-2C4C19AD4EB4}" type="slidenum">
              <a:rPr lang="en-US"/>
              <a:pPr/>
              <a:t>29</a:t>
            </a:fld>
            <a:endParaRPr lang="en-US"/>
          </a:p>
        </p:txBody>
      </p:sp>
      <p:sp>
        <p:nvSpPr>
          <p:cNvPr id="181250" name="Rectangle 2"/>
          <p:cNvSpPr>
            <a:spLocks noChangeArrowheads="1" noTextEdit="1"/>
          </p:cNvSpPr>
          <p:nvPr>
            <p:ph type="sldImg"/>
          </p:nvPr>
        </p:nvSpPr>
        <p:spPr>
          <a:ln/>
        </p:spPr>
      </p:sp>
      <p:sp>
        <p:nvSpPr>
          <p:cNvPr id="181251" name="Rectangle 3"/>
          <p:cNvSpPr>
            <a:spLocks noGrp="1" noChangeArrowheads="1"/>
          </p:cNvSpPr>
          <p:nvPr>
            <p:ph type="body" idx="1"/>
          </p:nvPr>
        </p:nvSpPr>
        <p:spPr/>
        <p:txBody>
          <a:bodyPr/>
          <a:lstStyle/>
          <a:p>
            <a:endParaRPr lang="hu-H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2E6DA31-19B2-445D-AEF2-7B7D351F6716}" type="slidenum">
              <a:rPr lang="en-US"/>
              <a:pPr/>
              <a:t>3</a:t>
            </a:fld>
            <a:endParaRPr lang="en-US"/>
          </a:p>
        </p:txBody>
      </p:sp>
      <p:sp>
        <p:nvSpPr>
          <p:cNvPr id="172034" name="Rectangle 2"/>
          <p:cNvSpPr>
            <a:spLocks noChangeArrowheads="1" noTextEdit="1"/>
          </p:cNvSpPr>
          <p:nvPr>
            <p:ph type="sldImg"/>
          </p:nvPr>
        </p:nvSpPr>
        <p:spPr>
          <a:ln/>
        </p:spPr>
      </p:sp>
      <p:sp>
        <p:nvSpPr>
          <p:cNvPr id="172035" name="Rectangle 3"/>
          <p:cNvSpPr>
            <a:spLocks noGrp="1" noChangeArrowheads="1"/>
          </p:cNvSpPr>
          <p:nvPr>
            <p:ph type="body" idx="1"/>
          </p:nvPr>
        </p:nvSpPr>
        <p:spPr/>
        <p:txBody>
          <a:bodyPr/>
          <a:lstStyle/>
          <a:p>
            <a:endParaRPr lang="hu-HU"/>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7A42E99-13D2-4B60-8968-D72B56A50F07}" type="slidenum">
              <a:rPr lang="en-US"/>
              <a:pPr/>
              <a:t>30</a:t>
            </a:fld>
            <a:endParaRPr lang="en-US"/>
          </a:p>
        </p:txBody>
      </p:sp>
      <p:sp>
        <p:nvSpPr>
          <p:cNvPr id="153602" name="Rectangle 2"/>
          <p:cNvSpPr>
            <a:spLocks noChangeArrowheads="1" noTextEdit="1"/>
          </p:cNvSpPr>
          <p:nvPr>
            <p:ph type="sldImg"/>
          </p:nvPr>
        </p:nvSpPr>
        <p:spPr>
          <a:ln/>
        </p:spPr>
      </p:sp>
      <p:sp>
        <p:nvSpPr>
          <p:cNvPr id="153603" name="Rectangle 3"/>
          <p:cNvSpPr>
            <a:spLocks noGrp="1" noChangeArrowheads="1"/>
          </p:cNvSpPr>
          <p:nvPr>
            <p:ph type="body" idx="1"/>
          </p:nvPr>
        </p:nvSpPr>
        <p:spPr/>
        <p:txBody>
          <a:bodyPr/>
          <a:lstStyle/>
          <a:p>
            <a:endParaRPr lang="hu-HU"/>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B25AEB2-443C-407A-9341-1704F7D95402}" type="slidenum">
              <a:rPr lang="en-US"/>
              <a:pPr/>
              <a:t>31</a:t>
            </a:fld>
            <a:endParaRPr lang="en-US"/>
          </a:p>
        </p:txBody>
      </p:sp>
      <p:sp>
        <p:nvSpPr>
          <p:cNvPr id="183298" name="Rectangle 2"/>
          <p:cNvSpPr>
            <a:spLocks noChangeArrowheads="1" noTextEdit="1"/>
          </p:cNvSpPr>
          <p:nvPr>
            <p:ph type="sldImg"/>
          </p:nvPr>
        </p:nvSpPr>
        <p:spPr>
          <a:ln/>
        </p:spPr>
      </p:sp>
      <p:sp>
        <p:nvSpPr>
          <p:cNvPr id="183299" name="Rectangle 3"/>
          <p:cNvSpPr>
            <a:spLocks noGrp="1" noChangeArrowheads="1"/>
          </p:cNvSpPr>
          <p:nvPr>
            <p:ph type="body" idx="1"/>
          </p:nvPr>
        </p:nvSpPr>
        <p:spPr/>
        <p:txBody>
          <a:bodyPr/>
          <a:lstStyle/>
          <a:p>
            <a:endParaRPr lang="hu-HU"/>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9291CCC-2183-494C-B563-F95111734A0C}" type="slidenum">
              <a:rPr lang="en-US"/>
              <a:pPr/>
              <a:t>32</a:t>
            </a:fld>
            <a:endParaRPr lang="en-US"/>
          </a:p>
        </p:txBody>
      </p:sp>
      <p:sp>
        <p:nvSpPr>
          <p:cNvPr id="184322" name="Rectangle 2"/>
          <p:cNvSpPr>
            <a:spLocks noChangeArrowheads="1" noTextEdit="1"/>
          </p:cNvSpPr>
          <p:nvPr>
            <p:ph type="sldImg"/>
          </p:nvPr>
        </p:nvSpPr>
        <p:spPr>
          <a:ln/>
        </p:spPr>
      </p:sp>
      <p:sp>
        <p:nvSpPr>
          <p:cNvPr id="184323" name="Rectangle 3"/>
          <p:cNvSpPr>
            <a:spLocks noGrp="1" noChangeArrowheads="1"/>
          </p:cNvSpPr>
          <p:nvPr>
            <p:ph type="body" idx="1"/>
          </p:nvPr>
        </p:nvSpPr>
        <p:spPr/>
        <p:txBody>
          <a:bodyPr/>
          <a:lstStyle/>
          <a:p>
            <a:endParaRPr lang="hu-HU"/>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AAF8CB2-FAC4-4622-B4FC-28F525A4EE18}" type="slidenum">
              <a:rPr lang="en-US"/>
              <a:pPr/>
              <a:t>33</a:t>
            </a:fld>
            <a:endParaRPr lang="en-US"/>
          </a:p>
        </p:txBody>
      </p:sp>
      <p:sp>
        <p:nvSpPr>
          <p:cNvPr id="185346" name="Rectangle 2"/>
          <p:cNvSpPr>
            <a:spLocks noChangeArrowheads="1" noTextEdit="1"/>
          </p:cNvSpPr>
          <p:nvPr>
            <p:ph type="sldImg"/>
          </p:nvPr>
        </p:nvSpPr>
        <p:spPr>
          <a:ln/>
        </p:spPr>
      </p:sp>
      <p:sp>
        <p:nvSpPr>
          <p:cNvPr id="185347" name="Rectangle 3"/>
          <p:cNvSpPr>
            <a:spLocks noGrp="1" noChangeArrowheads="1"/>
          </p:cNvSpPr>
          <p:nvPr>
            <p:ph type="body" idx="1"/>
          </p:nvPr>
        </p:nvSpPr>
        <p:spPr/>
        <p:txBody>
          <a:bodyPr/>
          <a:lstStyle/>
          <a:p>
            <a:endParaRPr lang="hu-HU"/>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577DB4E-E14A-4B90-9734-B407BDE0E0D2}" type="slidenum">
              <a:rPr lang="en-US"/>
              <a:pPr/>
              <a:t>34</a:t>
            </a:fld>
            <a:endParaRPr lang="en-US"/>
          </a:p>
        </p:txBody>
      </p:sp>
      <p:sp>
        <p:nvSpPr>
          <p:cNvPr id="152578" name="Rectangle 2"/>
          <p:cNvSpPr>
            <a:spLocks noChangeArrowheads="1" noTextEdit="1"/>
          </p:cNvSpPr>
          <p:nvPr>
            <p:ph type="sldImg"/>
          </p:nvPr>
        </p:nvSpPr>
        <p:spPr>
          <a:ln/>
        </p:spPr>
      </p:sp>
      <p:sp>
        <p:nvSpPr>
          <p:cNvPr id="152579" name="Rectangle 3"/>
          <p:cNvSpPr>
            <a:spLocks noGrp="1" noChangeArrowheads="1"/>
          </p:cNvSpPr>
          <p:nvPr>
            <p:ph type="body" idx="1"/>
          </p:nvPr>
        </p:nvSpPr>
        <p:spPr/>
        <p:txBody>
          <a:bodyPr/>
          <a:lstStyle/>
          <a:p>
            <a:r>
              <a:rPr lang="hu-HU"/>
              <a:t>The anaphylatoxins C3a and C5a, generated as a result of proteolytic cleavage of C3 and C5, respectively, are potent inflammatory mediators that trigger a plethora of processes, which culminate in the stimulation of immune cells and the elimination of the pathogen</a:t>
            </a:r>
            <a:r>
              <a:rPr lang="hu-HU">
                <a:hlinkClick r:id="" action="ppaction://noaction"/>
              </a:rPr>
              <a:t>5</a:t>
            </a:r>
            <a:r>
              <a:rPr lang="hu-HU"/>
              <a:t>. </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0AB63B0-33EB-49C4-AB4A-0BEA6645CE27}" type="slidenum">
              <a:rPr lang="en-US"/>
              <a:pPr/>
              <a:t>35</a:t>
            </a:fld>
            <a:endParaRPr lang="en-US"/>
          </a:p>
        </p:txBody>
      </p:sp>
      <p:sp>
        <p:nvSpPr>
          <p:cNvPr id="166914" name="Rectangle 2"/>
          <p:cNvSpPr>
            <a:spLocks noChangeArrowheads="1" noTextEdit="1"/>
          </p:cNvSpPr>
          <p:nvPr>
            <p:ph type="sldImg"/>
          </p:nvPr>
        </p:nvSpPr>
        <p:spPr>
          <a:ln/>
        </p:spPr>
      </p:sp>
      <p:sp>
        <p:nvSpPr>
          <p:cNvPr id="166915" name="Rectangle 3"/>
          <p:cNvSpPr>
            <a:spLocks noGrp="1" noChangeArrowheads="1"/>
          </p:cNvSpPr>
          <p:nvPr>
            <p:ph type="body" idx="1"/>
          </p:nvPr>
        </p:nvSpPr>
        <p:spPr/>
        <p:txBody>
          <a:bodyPr/>
          <a:lstStyle/>
          <a:p>
            <a:endParaRPr lang="hu-HU"/>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8433F9E-EA9A-4F62-B722-BCE404D27465}" type="slidenum">
              <a:rPr lang="en-US"/>
              <a:pPr/>
              <a:t>36</a:t>
            </a:fld>
            <a:endParaRPr lang="en-US"/>
          </a:p>
        </p:txBody>
      </p:sp>
      <p:sp>
        <p:nvSpPr>
          <p:cNvPr id="186370" name="Rectangle 2"/>
          <p:cNvSpPr>
            <a:spLocks noChangeArrowheads="1" noTextEdit="1"/>
          </p:cNvSpPr>
          <p:nvPr>
            <p:ph type="sldImg"/>
          </p:nvPr>
        </p:nvSpPr>
        <p:spPr>
          <a:ln/>
        </p:spPr>
      </p:sp>
      <p:sp>
        <p:nvSpPr>
          <p:cNvPr id="186371" name="Rectangle 3"/>
          <p:cNvSpPr>
            <a:spLocks noGrp="1" noChangeArrowheads="1"/>
          </p:cNvSpPr>
          <p:nvPr>
            <p:ph type="body" idx="1"/>
          </p:nvPr>
        </p:nvSpPr>
        <p:spPr/>
        <p:txBody>
          <a:bodyPr/>
          <a:lstStyle/>
          <a:p>
            <a:endParaRPr lang="hu-HU"/>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C14EABC-6AFC-4E5B-922B-95EA7AE85ECE}" type="slidenum">
              <a:rPr lang="en-US"/>
              <a:pPr/>
              <a:t>37</a:t>
            </a:fld>
            <a:endParaRPr lang="en-US"/>
          </a:p>
        </p:txBody>
      </p:sp>
      <p:sp>
        <p:nvSpPr>
          <p:cNvPr id="187394" name="Rectangle 2"/>
          <p:cNvSpPr>
            <a:spLocks noChangeArrowheads="1" noTextEdit="1"/>
          </p:cNvSpPr>
          <p:nvPr>
            <p:ph type="sldImg"/>
          </p:nvPr>
        </p:nvSpPr>
        <p:spPr>
          <a:ln/>
        </p:spPr>
      </p:sp>
      <p:sp>
        <p:nvSpPr>
          <p:cNvPr id="187395" name="Rectangle 3"/>
          <p:cNvSpPr>
            <a:spLocks noGrp="1" noChangeArrowheads="1"/>
          </p:cNvSpPr>
          <p:nvPr>
            <p:ph type="body" idx="1"/>
          </p:nvPr>
        </p:nvSpPr>
        <p:spPr/>
        <p:txBody>
          <a:bodyPr/>
          <a:lstStyle/>
          <a:p>
            <a:endParaRPr lang="hu-HU"/>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49E294B-633A-41A8-9AA9-F0CC16CBF1E9}" type="slidenum">
              <a:rPr lang="en-US"/>
              <a:pPr/>
              <a:t>38</a:t>
            </a:fld>
            <a:endParaRPr lang="en-US"/>
          </a:p>
        </p:txBody>
      </p:sp>
      <p:sp>
        <p:nvSpPr>
          <p:cNvPr id="188418" name="Rectangle 2"/>
          <p:cNvSpPr>
            <a:spLocks noChangeArrowheads="1" noTextEdit="1"/>
          </p:cNvSpPr>
          <p:nvPr>
            <p:ph type="sldImg"/>
          </p:nvPr>
        </p:nvSpPr>
        <p:spPr>
          <a:ln/>
        </p:spPr>
      </p:sp>
      <p:sp>
        <p:nvSpPr>
          <p:cNvPr id="188419" name="Rectangle 3"/>
          <p:cNvSpPr>
            <a:spLocks noGrp="1" noChangeArrowheads="1"/>
          </p:cNvSpPr>
          <p:nvPr>
            <p:ph type="body" idx="1"/>
          </p:nvPr>
        </p:nvSpPr>
        <p:spPr/>
        <p:txBody>
          <a:bodyPr/>
          <a:lstStyle/>
          <a:p>
            <a:endParaRPr lang="hu-HU"/>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19A612-5BA4-4B8D-AB9F-E08033AD9B0F}" type="slidenum">
              <a:rPr lang="en-US"/>
              <a:pPr/>
              <a:t>39</a:t>
            </a:fld>
            <a:endParaRPr lang="en-US"/>
          </a:p>
        </p:txBody>
      </p:sp>
      <p:sp>
        <p:nvSpPr>
          <p:cNvPr id="191490" name="Rectangle 2"/>
          <p:cNvSpPr>
            <a:spLocks noChangeArrowheads="1" noTextEdit="1"/>
          </p:cNvSpPr>
          <p:nvPr>
            <p:ph type="sldImg"/>
          </p:nvPr>
        </p:nvSpPr>
        <p:spPr>
          <a:ln/>
        </p:spPr>
      </p:sp>
      <p:sp>
        <p:nvSpPr>
          <p:cNvPr id="191491" name="Rectangle 3"/>
          <p:cNvSpPr>
            <a:spLocks noGrp="1" noChangeArrowheads="1"/>
          </p:cNvSpPr>
          <p:nvPr>
            <p:ph type="body" idx="1"/>
          </p:nvPr>
        </p:nvSpPr>
        <p:spPr/>
        <p:txBody>
          <a:bodyPr/>
          <a:lstStyle/>
          <a:p>
            <a:endParaRPr lang="hu-H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7BFF462-F81F-4B20-AD09-BA03B21F9CF4}" type="slidenum">
              <a:rPr lang="en-US"/>
              <a:pPr/>
              <a:t>4</a:t>
            </a:fld>
            <a:endParaRPr lang="en-US"/>
          </a:p>
        </p:txBody>
      </p:sp>
      <p:sp>
        <p:nvSpPr>
          <p:cNvPr id="110594" name="Rectangle 2"/>
          <p:cNvSpPr>
            <a:spLocks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hu-HU"/>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015A805-9938-4337-93E5-B6F1C24E214C}" type="slidenum">
              <a:rPr lang="en-US"/>
              <a:pPr/>
              <a:t>40</a:t>
            </a:fld>
            <a:endParaRPr lang="en-US"/>
          </a:p>
        </p:txBody>
      </p:sp>
      <p:sp>
        <p:nvSpPr>
          <p:cNvPr id="154626" name="Rectangle 2"/>
          <p:cNvSpPr>
            <a:spLocks noChangeArrowheads="1" noTextEdit="1"/>
          </p:cNvSpPr>
          <p:nvPr>
            <p:ph type="sldImg"/>
          </p:nvPr>
        </p:nvSpPr>
        <p:spPr>
          <a:ln/>
        </p:spPr>
      </p:sp>
      <p:sp>
        <p:nvSpPr>
          <p:cNvPr id="154627" name="Rectangle 3"/>
          <p:cNvSpPr>
            <a:spLocks noGrp="1" noChangeArrowheads="1"/>
          </p:cNvSpPr>
          <p:nvPr>
            <p:ph type="body" idx="1"/>
          </p:nvPr>
        </p:nvSpPr>
        <p:spPr/>
        <p:txBody>
          <a:bodyPr/>
          <a:lstStyle/>
          <a:p>
            <a:endParaRPr lang="hu-HU"/>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BC2AD73-CBAE-464F-A13A-BDDBE56AB99F}" type="slidenum">
              <a:rPr lang="en-US"/>
              <a:pPr/>
              <a:t>41</a:t>
            </a:fld>
            <a:endParaRPr lang="en-US"/>
          </a:p>
        </p:txBody>
      </p:sp>
      <p:sp>
        <p:nvSpPr>
          <p:cNvPr id="131074" name="Rectangle 2"/>
          <p:cNvSpPr>
            <a:spLocks noChangeArrowheads="1" noTextEdit="1"/>
          </p:cNvSpPr>
          <p:nvPr>
            <p:ph type="sldImg"/>
          </p:nvPr>
        </p:nvSpPr>
        <p:spPr>
          <a:ln/>
        </p:spPr>
      </p:sp>
      <p:sp>
        <p:nvSpPr>
          <p:cNvPr id="131075" name="Rectangle 3"/>
          <p:cNvSpPr>
            <a:spLocks noGrp="1" noChangeArrowheads="1"/>
          </p:cNvSpPr>
          <p:nvPr>
            <p:ph type="body" idx="1"/>
          </p:nvPr>
        </p:nvSpPr>
        <p:spPr/>
        <p:txBody>
          <a:bodyPr/>
          <a:lstStyle/>
          <a:p>
            <a:r>
              <a:rPr lang="hu-HU" b="1" i="1"/>
              <a:t>Nature Biotechnology </a:t>
            </a:r>
            <a:r>
              <a:rPr lang="hu-HU" b="1"/>
              <a:t>25</a:t>
            </a:r>
            <a:r>
              <a:rPr lang="hu-HU"/>
              <a:t>, 1265 - 1275 (2007) Published online: 7 November 2007 </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A37FD26-221B-47A5-9404-6D1BCB0F3F1C}" type="slidenum">
              <a:rPr lang="en-US"/>
              <a:pPr/>
              <a:t>42</a:t>
            </a:fld>
            <a:endParaRPr lang="en-US"/>
          </a:p>
        </p:txBody>
      </p:sp>
      <p:sp>
        <p:nvSpPr>
          <p:cNvPr id="192514" name="Rectangle 2"/>
          <p:cNvSpPr>
            <a:spLocks noChangeArrowheads="1" noTextEdit="1"/>
          </p:cNvSpPr>
          <p:nvPr>
            <p:ph type="sldImg"/>
          </p:nvPr>
        </p:nvSpPr>
        <p:spPr>
          <a:ln/>
        </p:spPr>
      </p:sp>
      <p:sp>
        <p:nvSpPr>
          <p:cNvPr id="192515" name="Rectangle 3"/>
          <p:cNvSpPr>
            <a:spLocks noGrp="1" noChangeArrowheads="1"/>
          </p:cNvSpPr>
          <p:nvPr>
            <p:ph type="body" idx="1"/>
          </p:nvPr>
        </p:nvSpPr>
        <p:spPr/>
        <p:txBody>
          <a:bodyPr/>
          <a:lstStyle/>
          <a:p>
            <a:endParaRPr lang="hu-HU"/>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34190F-2A7D-4A0E-BB73-2F569376DEAD}" type="slidenum">
              <a:rPr lang="en-US"/>
              <a:pPr/>
              <a:t>43</a:t>
            </a:fld>
            <a:endParaRPr lang="en-US"/>
          </a:p>
        </p:txBody>
      </p:sp>
      <p:sp>
        <p:nvSpPr>
          <p:cNvPr id="129026" name="Rectangle 2"/>
          <p:cNvSpPr>
            <a:spLocks noChangeArrowheads="1" noTextEdit="1"/>
          </p:cNvSpPr>
          <p:nvPr>
            <p:ph type="sldImg"/>
          </p:nvPr>
        </p:nvSpPr>
        <p:spPr>
          <a:ln/>
        </p:spPr>
      </p:sp>
      <p:sp>
        <p:nvSpPr>
          <p:cNvPr id="129027" name="Rectangle 3"/>
          <p:cNvSpPr>
            <a:spLocks noGrp="1" noChangeArrowheads="1"/>
          </p:cNvSpPr>
          <p:nvPr>
            <p:ph type="body" idx="1"/>
          </p:nvPr>
        </p:nvSpPr>
        <p:spPr/>
        <p:txBody>
          <a:bodyPr/>
          <a:lstStyle/>
          <a:p>
            <a:r>
              <a:rPr lang="hu-HU" b="1" i="1"/>
              <a:t>Nature Biotechnology </a:t>
            </a:r>
            <a:r>
              <a:rPr lang="hu-HU" b="1"/>
              <a:t>25</a:t>
            </a:r>
            <a:r>
              <a:rPr lang="hu-HU"/>
              <a:t>, 1265 - 1275 (2007) Published online: 7 November 2007 </a:t>
            </a:r>
          </a:p>
          <a:p>
            <a:endParaRPr lang="hu-H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B455AD-DF06-4AEF-BBC4-67B4691A1F14}" type="slidenum">
              <a:rPr lang="en-US"/>
              <a:pPr/>
              <a:t>5</a:t>
            </a:fld>
            <a:endParaRPr lang="en-US"/>
          </a:p>
        </p:txBody>
      </p:sp>
      <p:sp>
        <p:nvSpPr>
          <p:cNvPr id="173058" name="Rectangle 2"/>
          <p:cNvSpPr>
            <a:spLocks noChangeArrowheads="1" noTextEdit="1"/>
          </p:cNvSpPr>
          <p:nvPr>
            <p:ph type="sldImg"/>
          </p:nvPr>
        </p:nvSpPr>
        <p:spPr>
          <a:ln/>
        </p:spPr>
      </p:sp>
      <p:sp>
        <p:nvSpPr>
          <p:cNvPr id="173059" name="Rectangle 3"/>
          <p:cNvSpPr>
            <a:spLocks noGrp="1" noChangeArrowheads="1"/>
          </p:cNvSpPr>
          <p:nvPr>
            <p:ph type="body" idx="1"/>
          </p:nvPr>
        </p:nvSpPr>
        <p:spPr/>
        <p:txBody>
          <a:bodyPr/>
          <a:lstStyle/>
          <a:p>
            <a:endParaRPr lang="hu-H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A1283E1-2BEA-4365-B94A-3747CB318D71}" type="slidenum">
              <a:rPr lang="en-US"/>
              <a:pPr/>
              <a:t>6</a:t>
            </a:fld>
            <a:endParaRPr lang="en-US"/>
          </a:p>
        </p:txBody>
      </p:sp>
      <p:sp>
        <p:nvSpPr>
          <p:cNvPr id="147458" name="Rectangle 2"/>
          <p:cNvSpPr>
            <a:spLocks noChangeArrowheads="1" noTextEdit="1"/>
          </p:cNvSpPr>
          <p:nvPr>
            <p:ph type="sldImg"/>
          </p:nvPr>
        </p:nvSpPr>
        <p:spPr>
          <a:ln/>
        </p:spPr>
      </p:sp>
      <p:sp>
        <p:nvSpPr>
          <p:cNvPr id="147459" name="Rectangle 3"/>
          <p:cNvSpPr>
            <a:spLocks noGrp="1" noChangeArrowheads="1"/>
          </p:cNvSpPr>
          <p:nvPr>
            <p:ph type="body" idx="1"/>
          </p:nvPr>
        </p:nvSpPr>
        <p:spPr/>
        <p:txBody>
          <a:bodyPr/>
          <a:lstStyle/>
          <a:p>
            <a:endParaRPr lang="hu-H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D0B161-3C4D-4A0C-8D19-8D02B66702F1}" type="slidenum">
              <a:rPr lang="en-US"/>
              <a:pPr/>
              <a:t>7</a:t>
            </a:fld>
            <a:endParaRPr lang="en-US"/>
          </a:p>
        </p:txBody>
      </p:sp>
      <p:sp>
        <p:nvSpPr>
          <p:cNvPr id="156674" name="Rectangle 2"/>
          <p:cNvSpPr>
            <a:spLocks noChangeArrowheads="1" noTextEdit="1"/>
          </p:cNvSpPr>
          <p:nvPr>
            <p:ph type="sldImg"/>
          </p:nvPr>
        </p:nvSpPr>
        <p:spPr>
          <a:ln/>
        </p:spPr>
      </p:sp>
      <p:sp>
        <p:nvSpPr>
          <p:cNvPr id="156675" name="Rectangle 3"/>
          <p:cNvSpPr>
            <a:spLocks noGrp="1" noChangeArrowheads="1"/>
          </p:cNvSpPr>
          <p:nvPr>
            <p:ph type="body" idx="1"/>
          </p:nvPr>
        </p:nvSpPr>
        <p:spPr>
          <a:xfrm>
            <a:off x="685800" y="4343400"/>
            <a:ext cx="5486400" cy="4114800"/>
          </a:xfrm>
        </p:spPr>
        <p:txBody>
          <a:bodyPr/>
          <a:lstStyle/>
          <a:p>
            <a:endParaRPr lang="hu-H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35D9947-6103-4B70-BA93-6EA93D0D4C7B}" type="slidenum">
              <a:rPr lang="en-US"/>
              <a:pPr/>
              <a:t>8</a:t>
            </a:fld>
            <a:endParaRPr lang="en-US"/>
          </a:p>
        </p:txBody>
      </p:sp>
      <p:sp>
        <p:nvSpPr>
          <p:cNvPr id="174082" name="Rectangle 2"/>
          <p:cNvSpPr>
            <a:spLocks noChangeArrowheads="1" noTextEdit="1"/>
          </p:cNvSpPr>
          <p:nvPr>
            <p:ph type="sldImg"/>
          </p:nvPr>
        </p:nvSpPr>
        <p:spPr>
          <a:ln/>
        </p:spPr>
      </p:sp>
      <p:sp>
        <p:nvSpPr>
          <p:cNvPr id="174083" name="Rectangle 3"/>
          <p:cNvSpPr>
            <a:spLocks noGrp="1" noChangeArrowheads="1"/>
          </p:cNvSpPr>
          <p:nvPr>
            <p:ph type="body" idx="1"/>
          </p:nvPr>
        </p:nvSpPr>
        <p:spPr/>
        <p:txBody>
          <a:bodyPr/>
          <a:lstStyle/>
          <a:p>
            <a:endParaRPr lang="hu-H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65357EE-0340-4077-940F-DFBF4F1DDAED}" type="slidenum">
              <a:rPr lang="en-US"/>
              <a:pPr/>
              <a:t>9</a:t>
            </a:fld>
            <a:endParaRPr lang="en-US"/>
          </a:p>
        </p:txBody>
      </p:sp>
      <p:sp>
        <p:nvSpPr>
          <p:cNvPr id="195586" name="Rectangle 2"/>
          <p:cNvSpPr>
            <a:spLocks noChangeArrowheads="1" noTextEdit="1"/>
          </p:cNvSpPr>
          <p:nvPr>
            <p:ph type="sldImg"/>
          </p:nvPr>
        </p:nvSpPr>
        <p:spPr>
          <a:ln/>
        </p:spPr>
      </p:sp>
      <p:sp>
        <p:nvSpPr>
          <p:cNvPr id="195587" name="Rectangle 3"/>
          <p:cNvSpPr>
            <a:spLocks noGrp="1" noChangeArrowheads="1"/>
          </p:cNvSpPr>
          <p:nvPr>
            <p:ph type="body" idx="1"/>
          </p:nvPr>
        </p:nvSpPr>
        <p:spPr/>
        <p:txBody>
          <a:bodyPr/>
          <a:lstStyle/>
          <a:p>
            <a:endParaRPr lang="hu-H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685800" y="2130425"/>
            <a:ext cx="7772400" cy="1470025"/>
          </a:xfrm>
        </p:spPr>
        <p:txBody>
          <a:bodyPr/>
          <a:lstStyle/>
          <a:p>
            <a:r>
              <a:rPr lang="hu-HU" smtClean="0"/>
              <a:t>Mintacím szerkesztése</a:t>
            </a:r>
            <a:endParaRPr lang="hu-HU"/>
          </a:p>
        </p:txBody>
      </p:sp>
      <p:sp>
        <p:nvSpPr>
          <p:cNvPr id="3" name="Alcím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hu-HU" smtClean="0"/>
              <a:t>Alcím mintájának szerkesztése</a:t>
            </a:r>
            <a:endParaRPr lang="hu-HU"/>
          </a:p>
        </p:txBody>
      </p:sp>
      <p:sp>
        <p:nvSpPr>
          <p:cNvPr id="4" name="Dátum helye 3"/>
          <p:cNvSpPr>
            <a:spLocks noGrp="1"/>
          </p:cNvSpPr>
          <p:nvPr>
            <p:ph type="dt" sz="half" idx="10"/>
          </p:nvPr>
        </p:nvSpPr>
        <p:spPr/>
        <p:txBody>
          <a:bodyPr/>
          <a:lstStyle>
            <a:lvl1pPr>
              <a:defRPr/>
            </a:lvl1pPr>
          </a:lstStyle>
          <a:p>
            <a:endParaRPr lang="en-US"/>
          </a:p>
        </p:txBody>
      </p:sp>
      <p:sp>
        <p:nvSpPr>
          <p:cNvPr id="5" name="Élőláb helye 4"/>
          <p:cNvSpPr>
            <a:spLocks noGrp="1"/>
          </p:cNvSpPr>
          <p:nvPr>
            <p:ph type="ftr" sz="quarter" idx="11"/>
          </p:nvPr>
        </p:nvSpPr>
        <p:spPr/>
        <p:txBody>
          <a:bodyPr/>
          <a:lstStyle>
            <a:lvl1pPr>
              <a:defRPr/>
            </a:lvl1pPr>
          </a:lstStyle>
          <a:p>
            <a:endParaRPr lang="en-US"/>
          </a:p>
        </p:txBody>
      </p:sp>
      <p:sp>
        <p:nvSpPr>
          <p:cNvPr id="6" name="Dia számának helye 5"/>
          <p:cNvSpPr>
            <a:spLocks noGrp="1"/>
          </p:cNvSpPr>
          <p:nvPr>
            <p:ph type="sldNum" sz="quarter" idx="12"/>
          </p:nvPr>
        </p:nvSpPr>
        <p:spPr/>
        <p:txBody>
          <a:bodyPr/>
          <a:lstStyle>
            <a:lvl1pPr>
              <a:defRPr/>
            </a:lvl1pPr>
          </a:lstStyle>
          <a:p>
            <a:fld id="{2E61B32F-7BE1-49C2-8734-6E2C5C515489}"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lvl1pPr>
              <a:defRPr/>
            </a:lvl1pPr>
          </a:lstStyle>
          <a:p>
            <a:endParaRPr lang="en-US"/>
          </a:p>
        </p:txBody>
      </p:sp>
      <p:sp>
        <p:nvSpPr>
          <p:cNvPr id="5" name="Élőláb helye 4"/>
          <p:cNvSpPr>
            <a:spLocks noGrp="1"/>
          </p:cNvSpPr>
          <p:nvPr>
            <p:ph type="ftr" sz="quarter" idx="11"/>
          </p:nvPr>
        </p:nvSpPr>
        <p:spPr/>
        <p:txBody>
          <a:bodyPr/>
          <a:lstStyle>
            <a:lvl1pPr>
              <a:defRPr/>
            </a:lvl1pPr>
          </a:lstStyle>
          <a:p>
            <a:endParaRPr lang="en-US"/>
          </a:p>
        </p:txBody>
      </p:sp>
      <p:sp>
        <p:nvSpPr>
          <p:cNvPr id="6" name="Dia számának helye 5"/>
          <p:cNvSpPr>
            <a:spLocks noGrp="1"/>
          </p:cNvSpPr>
          <p:nvPr>
            <p:ph type="sldNum" sz="quarter" idx="12"/>
          </p:nvPr>
        </p:nvSpPr>
        <p:spPr/>
        <p:txBody>
          <a:bodyPr/>
          <a:lstStyle>
            <a:lvl1pPr>
              <a:defRPr/>
            </a:lvl1pPr>
          </a:lstStyle>
          <a:p>
            <a:fld id="{2305C1FE-5009-4970-ACAB-817F920C48A6}"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515100" y="609600"/>
            <a:ext cx="1943100" cy="5486400"/>
          </a:xfrm>
        </p:spPr>
        <p:txBody>
          <a:bodyPr vert="eaVert"/>
          <a:lstStyle/>
          <a:p>
            <a:r>
              <a:rPr lang="hu-HU" smtClean="0"/>
              <a:t>Mintacím szerkesztése</a:t>
            </a:r>
            <a:endParaRPr lang="hu-HU"/>
          </a:p>
        </p:txBody>
      </p:sp>
      <p:sp>
        <p:nvSpPr>
          <p:cNvPr id="3" name="Függőleges szöveg helye 2"/>
          <p:cNvSpPr>
            <a:spLocks noGrp="1"/>
          </p:cNvSpPr>
          <p:nvPr>
            <p:ph type="body" orient="vert" idx="1"/>
          </p:nvPr>
        </p:nvSpPr>
        <p:spPr>
          <a:xfrm>
            <a:off x="685800" y="609600"/>
            <a:ext cx="5676900" cy="5486400"/>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lvl1pPr>
              <a:defRPr/>
            </a:lvl1pPr>
          </a:lstStyle>
          <a:p>
            <a:endParaRPr lang="en-US"/>
          </a:p>
        </p:txBody>
      </p:sp>
      <p:sp>
        <p:nvSpPr>
          <p:cNvPr id="5" name="Élőláb helye 4"/>
          <p:cNvSpPr>
            <a:spLocks noGrp="1"/>
          </p:cNvSpPr>
          <p:nvPr>
            <p:ph type="ftr" sz="quarter" idx="11"/>
          </p:nvPr>
        </p:nvSpPr>
        <p:spPr/>
        <p:txBody>
          <a:bodyPr/>
          <a:lstStyle>
            <a:lvl1pPr>
              <a:defRPr/>
            </a:lvl1pPr>
          </a:lstStyle>
          <a:p>
            <a:endParaRPr lang="en-US"/>
          </a:p>
        </p:txBody>
      </p:sp>
      <p:sp>
        <p:nvSpPr>
          <p:cNvPr id="6" name="Dia számának helye 5"/>
          <p:cNvSpPr>
            <a:spLocks noGrp="1"/>
          </p:cNvSpPr>
          <p:nvPr>
            <p:ph type="sldNum" sz="quarter" idx="12"/>
          </p:nvPr>
        </p:nvSpPr>
        <p:spPr/>
        <p:txBody>
          <a:bodyPr/>
          <a:lstStyle>
            <a:lvl1pPr>
              <a:defRPr/>
            </a:lvl1pPr>
          </a:lstStyle>
          <a:p>
            <a:fld id="{CB12828F-DC50-4FCA-8DE9-E0F610F84D5E}"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lvl1pPr>
              <a:defRPr/>
            </a:lvl1pPr>
          </a:lstStyle>
          <a:p>
            <a:endParaRPr lang="en-US"/>
          </a:p>
        </p:txBody>
      </p:sp>
      <p:sp>
        <p:nvSpPr>
          <p:cNvPr id="5" name="Élőláb helye 4"/>
          <p:cNvSpPr>
            <a:spLocks noGrp="1"/>
          </p:cNvSpPr>
          <p:nvPr>
            <p:ph type="ftr" sz="quarter" idx="11"/>
          </p:nvPr>
        </p:nvSpPr>
        <p:spPr/>
        <p:txBody>
          <a:bodyPr/>
          <a:lstStyle>
            <a:lvl1pPr>
              <a:defRPr/>
            </a:lvl1pPr>
          </a:lstStyle>
          <a:p>
            <a:endParaRPr lang="en-US"/>
          </a:p>
        </p:txBody>
      </p:sp>
      <p:sp>
        <p:nvSpPr>
          <p:cNvPr id="6" name="Dia számának helye 5"/>
          <p:cNvSpPr>
            <a:spLocks noGrp="1"/>
          </p:cNvSpPr>
          <p:nvPr>
            <p:ph type="sldNum" sz="quarter" idx="12"/>
          </p:nvPr>
        </p:nvSpPr>
        <p:spPr/>
        <p:txBody>
          <a:bodyPr/>
          <a:lstStyle>
            <a:lvl1pPr>
              <a:defRPr/>
            </a:lvl1pPr>
          </a:lstStyle>
          <a:p>
            <a:fld id="{1E70DB1F-256D-47E2-8808-3B9CBA0354C0}"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722313" y="4406900"/>
            <a:ext cx="7772400" cy="1362075"/>
          </a:xfrm>
        </p:spPr>
        <p:txBody>
          <a:bodyPr anchor="t"/>
          <a:lstStyle>
            <a:lvl1pPr algn="l">
              <a:defRPr sz="4000" b="1" cap="all"/>
            </a:lvl1pPr>
          </a:lstStyle>
          <a:p>
            <a:r>
              <a:rPr lang="hu-HU" smtClean="0"/>
              <a:t>Mintacím szerkesztése</a:t>
            </a:r>
            <a:endParaRPr lang="hu-HU"/>
          </a:p>
        </p:txBody>
      </p:sp>
      <p:sp>
        <p:nvSpPr>
          <p:cNvPr id="3" name="Szöveg hely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hu-HU" smtClean="0"/>
              <a:t>Mintaszöveg szerkesztése</a:t>
            </a:r>
          </a:p>
        </p:txBody>
      </p:sp>
      <p:sp>
        <p:nvSpPr>
          <p:cNvPr id="4" name="Dátum helye 3"/>
          <p:cNvSpPr>
            <a:spLocks noGrp="1"/>
          </p:cNvSpPr>
          <p:nvPr>
            <p:ph type="dt" sz="half" idx="10"/>
          </p:nvPr>
        </p:nvSpPr>
        <p:spPr/>
        <p:txBody>
          <a:bodyPr/>
          <a:lstStyle>
            <a:lvl1pPr>
              <a:defRPr/>
            </a:lvl1pPr>
          </a:lstStyle>
          <a:p>
            <a:endParaRPr lang="en-US"/>
          </a:p>
        </p:txBody>
      </p:sp>
      <p:sp>
        <p:nvSpPr>
          <p:cNvPr id="5" name="Élőláb helye 4"/>
          <p:cNvSpPr>
            <a:spLocks noGrp="1"/>
          </p:cNvSpPr>
          <p:nvPr>
            <p:ph type="ftr" sz="quarter" idx="11"/>
          </p:nvPr>
        </p:nvSpPr>
        <p:spPr/>
        <p:txBody>
          <a:bodyPr/>
          <a:lstStyle>
            <a:lvl1pPr>
              <a:defRPr/>
            </a:lvl1pPr>
          </a:lstStyle>
          <a:p>
            <a:endParaRPr lang="en-US"/>
          </a:p>
        </p:txBody>
      </p:sp>
      <p:sp>
        <p:nvSpPr>
          <p:cNvPr id="6" name="Dia számának helye 5"/>
          <p:cNvSpPr>
            <a:spLocks noGrp="1"/>
          </p:cNvSpPr>
          <p:nvPr>
            <p:ph type="sldNum" sz="quarter" idx="12"/>
          </p:nvPr>
        </p:nvSpPr>
        <p:spPr/>
        <p:txBody>
          <a:bodyPr/>
          <a:lstStyle>
            <a:lvl1pPr>
              <a:defRPr/>
            </a:lvl1pPr>
          </a:lstStyle>
          <a:p>
            <a:fld id="{120A4EF5-AB04-4163-934E-A15084FE67E8}"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Dátum helye 4"/>
          <p:cNvSpPr>
            <a:spLocks noGrp="1"/>
          </p:cNvSpPr>
          <p:nvPr>
            <p:ph type="dt" sz="half" idx="10"/>
          </p:nvPr>
        </p:nvSpPr>
        <p:spPr/>
        <p:txBody>
          <a:bodyPr/>
          <a:lstStyle>
            <a:lvl1pPr>
              <a:defRPr/>
            </a:lvl1pPr>
          </a:lstStyle>
          <a:p>
            <a:endParaRPr lang="en-US"/>
          </a:p>
        </p:txBody>
      </p:sp>
      <p:sp>
        <p:nvSpPr>
          <p:cNvPr id="6" name="Élőláb helye 5"/>
          <p:cNvSpPr>
            <a:spLocks noGrp="1"/>
          </p:cNvSpPr>
          <p:nvPr>
            <p:ph type="ftr" sz="quarter" idx="11"/>
          </p:nvPr>
        </p:nvSpPr>
        <p:spPr/>
        <p:txBody>
          <a:bodyPr/>
          <a:lstStyle>
            <a:lvl1pPr>
              <a:defRPr/>
            </a:lvl1pPr>
          </a:lstStyle>
          <a:p>
            <a:endParaRPr lang="en-US"/>
          </a:p>
        </p:txBody>
      </p:sp>
      <p:sp>
        <p:nvSpPr>
          <p:cNvPr id="7" name="Dia számának helye 6"/>
          <p:cNvSpPr>
            <a:spLocks noGrp="1"/>
          </p:cNvSpPr>
          <p:nvPr>
            <p:ph type="sldNum" sz="quarter" idx="12"/>
          </p:nvPr>
        </p:nvSpPr>
        <p:spPr/>
        <p:txBody>
          <a:bodyPr/>
          <a:lstStyle>
            <a:lvl1pPr>
              <a:defRPr/>
            </a:lvl1pPr>
          </a:lstStyle>
          <a:p>
            <a:fld id="{F71CB92A-A953-4B39-8A1D-EE6CAE767D4C}"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a:xfrm>
            <a:off x="457200" y="274638"/>
            <a:ext cx="8229600" cy="1143000"/>
          </a:xfrm>
        </p:spPr>
        <p:txBody>
          <a:bodyPr/>
          <a:lstStyle>
            <a:lvl1pPr>
              <a:defRPr/>
            </a:lvl1pPr>
          </a:lstStyle>
          <a:p>
            <a:r>
              <a:rPr lang="hu-HU" smtClean="0"/>
              <a:t>Mintacím szerkesztése</a:t>
            </a:r>
            <a:endParaRPr lang="hu-HU"/>
          </a:p>
        </p:txBody>
      </p:sp>
      <p:sp>
        <p:nvSpPr>
          <p:cNvPr id="3" name="Szöveg hely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Szöveg hely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7" name="Dátum helye 6"/>
          <p:cNvSpPr>
            <a:spLocks noGrp="1"/>
          </p:cNvSpPr>
          <p:nvPr>
            <p:ph type="dt" sz="half" idx="10"/>
          </p:nvPr>
        </p:nvSpPr>
        <p:spPr/>
        <p:txBody>
          <a:bodyPr/>
          <a:lstStyle>
            <a:lvl1pPr>
              <a:defRPr/>
            </a:lvl1pPr>
          </a:lstStyle>
          <a:p>
            <a:endParaRPr lang="en-US"/>
          </a:p>
        </p:txBody>
      </p:sp>
      <p:sp>
        <p:nvSpPr>
          <p:cNvPr id="8" name="Élőláb helye 7"/>
          <p:cNvSpPr>
            <a:spLocks noGrp="1"/>
          </p:cNvSpPr>
          <p:nvPr>
            <p:ph type="ftr" sz="quarter" idx="11"/>
          </p:nvPr>
        </p:nvSpPr>
        <p:spPr/>
        <p:txBody>
          <a:bodyPr/>
          <a:lstStyle>
            <a:lvl1pPr>
              <a:defRPr/>
            </a:lvl1pPr>
          </a:lstStyle>
          <a:p>
            <a:endParaRPr lang="en-US"/>
          </a:p>
        </p:txBody>
      </p:sp>
      <p:sp>
        <p:nvSpPr>
          <p:cNvPr id="9" name="Dia számának helye 8"/>
          <p:cNvSpPr>
            <a:spLocks noGrp="1"/>
          </p:cNvSpPr>
          <p:nvPr>
            <p:ph type="sldNum" sz="quarter" idx="12"/>
          </p:nvPr>
        </p:nvSpPr>
        <p:spPr/>
        <p:txBody>
          <a:bodyPr/>
          <a:lstStyle>
            <a:lvl1pPr>
              <a:defRPr/>
            </a:lvl1pPr>
          </a:lstStyle>
          <a:p>
            <a:fld id="{62043D61-9E2F-46DB-B23F-947FAAACA012}"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Dátum helye 2"/>
          <p:cNvSpPr>
            <a:spLocks noGrp="1"/>
          </p:cNvSpPr>
          <p:nvPr>
            <p:ph type="dt" sz="half" idx="10"/>
          </p:nvPr>
        </p:nvSpPr>
        <p:spPr/>
        <p:txBody>
          <a:bodyPr/>
          <a:lstStyle>
            <a:lvl1pPr>
              <a:defRPr/>
            </a:lvl1pPr>
          </a:lstStyle>
          <a:p>
            <a:endParaRPr lang="en-US"/>
          </a:p>
        </p:txBody>
      </p:sp>
      <p:sp>
        <p:nvSpPr>
          <p:cNvPr id="4" name="Élőláb helye 3"/>
          <p:cNvSpPr>
            <a:spLocks noGrp="1"/>
          </p:cNvSpPr>
          <p:nvPr>
            <p:ph type="ftr" sz="quarter" idx="11"/>
          </p:nvPr>
        </p:nvSpPr>
        <p:spPr/>
        <p:txBody>
          <a:bodyPr/>
          <a:lstStyle>
            <a:lvl1pPr>
              <a:defRPr/>
            </a:lvl1pPr>
          </a:lstStyle>
          <a:p>
            <a:endParaRPr lang="en-US"/>
          </a:p>
        </p:txBody>
      </p:sp>
      <p:sp>
        <p:nvSpPr>
          <p:cNvPr id="5" name="Dia számának helye 4"/>
          <p:cNvSpPr>
            <a:spLocks noGrp="1"/>
          </p:cNvSpPr>
          <p:nvPr>
            <p:ph type="sldNum" sz="quarter" idx="12"/>
          </p:nvPr>
        </p:nvSpPr>
        <p:spPr/>
        <p:txBody>
          <a:bodyPr/>
          <a:lstStyle>
            <a:lvl1pPr>
              <a:defRPr/>
            </a:lvl1pPr>
          </a:lstStyle>
          <a:p>
            <a:fld id="{4BFA6C4A-7FCE-41E1-80A8-2C880E859398}"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a:lstStyle>
            <a:lvl1pPr>
              <a:defRPr/>
            </a:lvl1pPr>
          </a:lstStyle>
          <a:p>
            <a:endParaRPr lang="en-US"/>
          </a:p>
        </p:txBody>
      </p:sp>
      <p:sp>
        <p:nvSpPr>
          <p:cNvPr id="3" name="Élőláb helye 2"/>
          <p:cNvSpPr>
            <a:spLocks noGrp="1"/>
          </p:cNvSpPr>
          <p:nvPr>
            <p:ph type="ftr" sz="quarter" idx="11"/>
          </p:nvPr>
        </p:nvSpPr>
        <p:spPr/>
        <p:txBody>
          <a:bodyPr/>
          <a:lstStyle>
            <a:lvl1pPr>
              <a:defRPr/>
            </a:lvl1pPr>
          </a:lstStyle>
          <a:p>
            <a:endParaRPr lang="en-US"/>
          </a:p>
        </p:txBody>
      </p:sp>
      <p:sp>
        <p:nvSpPr>
          <p:cNvPr id="4" name="Dia számának helye 3"/>
          <p:cNvSpPr>
            <a:spLocks noGrp="1"/>
          </p:cNvSpPr>
          <p:nvPr>
            <p:ph type="sldNum" sz="quarter" idx="12"/>
          </p:nvPr>
        </p:nvSpPr>
        <p:spPr/>
        <p:txBody>
          <a:bodyPr/>
          <a:lstStyle>
            <a:lvl1pPr>
              <a:defRPr/>
            </a:lvl1pPr>
          </a:lstStyle>
          <a:p>
            <a:fld id="{04FEAEA5-D677-4CDF-821B-9A9FE859D8AE}"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457200" y="273050"/>
            <a:ext cx="3008313" cy="1162050"/>
          </a:xfrm>
        </p:spPr>
        <p:txBody>
          <a:bodyPr anchor="b"/>
          <a:lstStyle>
            <a:lvl1pPr algn="l">
              <a:defRPr sz="2000" b="1"/>
            </a:lvl1pPr>
          </a:lstStyle>
          <a:p>
            <a:r>
              <a:rPr lang="hu-HU" smtClean="0"/>
              <a:t>Mintacím szerkesztése</a:t>
            </a:r>
            <a:endParaRPr lang="hu-HU"/>
          </a:p>
        </p:txBody>
      </p:sp>
      <p:sp>
        <p:nvSpPr>
          <p:cNvPr id="3" name="Tartalom hely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Szöveg hely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lvl1pPr>
              <a:defRPr/>
            </a:lvl1pPr>
          </a:lstStyle>
          <a:p>
            <a:endParaRPr lang="en-US"/>
          </a:p>
        </p:txBody>
      </p:sp>
      <p:sp>
        <p:nvSpPr>
          <p:cNvPr id="6" name="Élőláb helye 5"/>
          <p:cNvSpPr>
            <a:spLocks noGrp="1"/>
          </p:cNvSpPr>
          <p:nvPr>
            <p:ph type="ftr" sz="quarter" idx="11"/>
          </p:nvPr>
        </p:nvSpPr>
        <p:spPr/>
        <p:txBody>
          <a:bodyPr/>
          <a:lstStyle>
            <a:lvl1pPr>
              <a:defRPr/>
            </a:lvl1pPr>
          </a:lstStyle>
          <a:p>
            <a:endParaRPr lang="en-US"/>
          </a:p>
        </p:txBody>
      </p:sp>
      <p:sp>
        <p:nvSpPr>
          <p:cNvPr id="7" name="Dia számának helye 6"/>
          <p:cNvSpPr>
            <a:spLocks noGrp="1"/>
          </p:cNvSpPr>
          <p:nvPr>
            <p:ph type="sldNum" sz="quarter" idx="12"/>
          </p:nvPr>
        </p:nvSpPr>
        <p:spPr/>
        <p:txBody>
          <a:bodyPr/>
          <a:lstStyle>
            <a:lvl1pPr>
              <a:defRPr/>
            </a:lvl1pPr>
          </a:lstStyle>
          <a:p>
            <a:fld id="{2FF98344-9D79-4BCC-940A-179131AE0F83}"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792288" y="4800600"/>
            <a:ext cx="5486400" cy="566738"/>
          </a:xfrm>
        </p:spPr>
        <p:txBody>
          <a:bodyPr anchor="b"/>
          <a:lstStyle>
            <a:lvl1pPr algn="l">
              <a:defRPr sz="2000" b="1"/>
            </a:lvl1pPr>
          </a:lstStyle>
          <a:p>
            <a:r>
              <a:rPr lang="hu-HU" smtClean="0"/>
              <a:t>Mintacím szerkesztése</a:t>
            </a:r>
            <a:endParaRPr lang="hu-HU"/>
          </a:p>
        </p:txBody>
      </p:sp>
      <p:sp>
        <p:nvSpPr>
          <p:cNvPr id="3" name="Kép hely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lvl1pPr>
              <a:defRPr/>
            </a:lvl1pPr>
          </a:lstStyle>
          <a:p>
            <a:endParaRPr lang="en-US"/>
          </a:p>
        </p:txBody>
      </p:sp>
      <p:sp>
        <p:nvSpPr>
          <p:cNvPr id="6" name="Élőláb helye 5"/>
          <p:cNvSpPr>
            <a:spLocks noGrp="1"/>
          </p:cNvSpPr>
          <p:nvPr>
            <p:ph type="ftr" sz="quarter" idx="11"/>
          </p:nvPr>
        </p:nvSpPr>
        <p:spPr/>
        <p:txBody>
          <a:bodyPr/>
          <a:lstStyle>
            <a:lvl1pPr>
              <a:defRPr/>
            </a:lvl1pPr>
          </a:lstStyle>
          <a:p>
            <a:endParaRPr lang="en-US"/>
          </a:p>
        </p:txBody>
      </p:sp>
      <p:sp>
        <p:nvSpPr>
          <p:cNvPr id="7" name="Dia számának helye 6"/>
          <p:cNvSpPr>
            <a:spLocks noGrp="1"/>
          </p:cNvSpPr>
          <p:nvPr>
            <p:ph type="sldNum" sz="quarter" idx="12"/>
          </p:nvPr>
        </p:nvSpPr>
        <p:spPr/>
        <p:txBody>
          <a:bodyPr/>
          <a:lstStyle>
            <a:lvl1pPr>
              <a:defRPr/>
            </a:lvl1pPr>
          </a:lstStyle>
          <a:p>
            <a:fld id="{997EE775-DC9E-40A2-8093-59B7D71EB88D}"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Mintacím szerkesztése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Mintaszöveg szerkesztése </a:t>
            </a:r>
          </a:p>
          <a:p>
            <a:pPr lvl="1"/>
            <a:r>
              <a:rPr lang="en-US" smtClean="0"/>
              <a:t>Második szint</a:t>
            </a:r>
          </a:p>
          <a:p>
            <a:pPr lvl="2"/>
            <a:r>
              <a:rPr lang="en-US" smtClean="0"/>
              <a:t>Harmadik szint</a:t>
            </a:r>
          </a:p>
          <a:p>
            <a:pPr lvl="3"/>
            <a:r>
              <a:rPr lang="en-US" smtClean="0"/>
              <a:t>Negyedik szint</a:t>
            </a:r>
          </a:p>
          <a:p>
            <a:pPr lvl="4"/>
            <a:r>
              <a:rPr lang="en-US" smtClean="0"/>
              <a:t>Ötödik szint</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tx1"/>
                </a:solidFill>
                <a:latin typeface="+mn-lt"/>
              </a:defRPr>
            </a:lvl1pPr>
          </a:lstStyle>
          <a:p>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tx1"/>
                </a:solidFill>
                <a:latin typeface="+mn-lt"/>
              </a:defRPr>
            </a:lvl1pPr>
          </a:lstStyle>
          <a:p>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tx1"/>
                </a:solidFill>
                <a:latin typeface="+mn-lt"/>
              </a:defRPr>
            </a:lvl1pPr>
          </a:lstStyle>
          <a:p>
            <a:fld id="{EB2C3172-CDBD-4AF7-BD9C-EEB2F7773C9C}"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7.png"/><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oleObject" Target="../embeddings/oleObject4.bin"/><Relationship Id="rId5" Type="http://schemas.openxmlformats.org/officeDocument/2006/relationships/oleObject" Target="../embeddings/oleObject3.bin"/><Relationship Id="rId4" Type="http://schemas.openxmlformats.org/officeDocument/2006/relationships/oleObject" Target="../embeddings/oleObject2.bin"/></Relationships>
</file>

<file path=ppt/slides/_rels/slide11.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oleObject" Target="../embeddings/oleObject8.bin"/><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oleObject" Target="../embeddings/oleObject7.bin"/><Relationship Id="rId5" Type="http://schemas.openxmlformats.org/officeDocument/2006/relationships/oleObject" Target="../embeddings/oleObject6.bin"/><Relationship Id="rId4" Type="http://schemas.openxmlformats.org/officeDocument/2006/relationships/oleObject" Target="../embeddings/oleObject5.bin"/></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vmlDrawing" Target="../drawings/vmlDrawing4.vml"/><Relationship Id="rId5" Type="http://schemas.openxmlformats.org/officeDocument/2006/relationships/oleObject" Target="../embeddings/oleObject10.bin"/><Relationship Id="rId4" Type="http://schemas.openxmlformats.org/officeDocument/2006/relationships/oleObject" Target="../embeddings/oleObject9.bin"/></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vmlDrawing" Target="../drawings/vmlDrawing5.vml"/><Relationship Id="rId4" Type="http://schemas.openxmlformats.org/officeDocument/2006/relationships/oleObject" Target="../embeddings/oleObject11.bin"/></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vmlDrawing" Target="../drawings/vmlDrawing6.vml"/><Relationship Id="rId5" Type="http://schemas.openxmlformats.org/officeDocument/2006/relationships/oleObject" Target="../embeddings/oleObject12.bin"/><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7.xml"/><Relationship Id="rId1" Type="http://schemas.openxmlformats.org/officeDocument/2006/relationships/vmlDrawing" Target="../drawings/vmlDrawing7.vml"/><Relationship Id="rId4" Type="http://schemas.openxmlformats.org/officeDocument/2006/relationships/oleObject" Target="../embeddings/oleObject13.bin"/></Relationships>
</file>

<file path=ppt/slides/_rels/slide22.xml.rels><?xml version="1.0" encoding="UTF-8" standalone="yes"?>
<Relationships xmlns="http://schemas.openxmlformats.org/package/2006/relationships"><Relationship Id="rId8" Type="http://schemas.openxmlformats.org/officeDocument/2006/relationships/oleObject" Target="../embeddings/oleObject18.bin"/><Relationship Id="rId3" Type="http://schemas.openxmlformats.org/officeDocument/2006/relationships/notesSlide" Target="../notesSlides/notesSlide22.xml"/><Relationship Id="rId7" Type="http://schemas.openxmlformats.org/officeDocument/2006/relationships/oleObject" Target="../embeddings/oleObject17.bin"/><Relationship Id="rId2" Type="http://schemas.openxmlformats.org/officeDocument/2006/relationships/slideLayout" Target="../slideLayouts/slideLayout7.xml"/><Relationship Id="rId1" Type="http://schemas.openxmlformats.org/officeDocument/2006/relationships/vmlDrawing" Target="../drawings/vmlDrawing8.vml"/><Relationship Id="rId6" Type="http://schemas.openxmlformats.org/officeDocument/2006/relationships/oleObject" Target="../embeddings/oleObject16.bin"/><Relationship Id="rId5" Type="http://schemas.openxmlformats.org/officeDocument/2006/relationships/oleObject" Target="../embeddings/oleObject15.bin"/><Relationship Id="rId4" Type="http://schemas.openxmlformats.org/officeDocument/2006/relationships/oleObject" Target="../embeddings/oleObject14.bin"/></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7.xml"/><Relationship Id="rId1" Type="http://schemas.openxmlformats.org/officeDocument/2006/relationships/vmlDrawing" Target="../drawings/vmlDrawing9.vml"/><Relationship Id="rId6" Type="http://schemas.openxmlformats.org/officeDocument/2006/relationships/oleObject" Target="../embeddings/oleObject20.bin"/><Relationship Id="rId5" Type="http://schemas.openxmlformats.org/officeDocument/2006/relationships/image" Target="../media/image25.jpeg"/><Relationship Id="rId4" Type="http://schemas.openxmlformats.org/officeDocument/2006/relationships/oleObject" Target="../embeddings/oleObject19.bin"/></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7" Type="http://schemas.openxmlformats.org/officeDocument/2006/relationships/oleObject" Target="../embeddings/oleObject23.bin"/><Relationship Id="rId2" Type="http://schemas.openxmlformats.org/officeDocument/2006/relationships/slideLayout" Target="../slideLayouts/slideLayout7.xml"/><Relationship Id="rId1" Type="http://schemas.openxmlformats.org/officeDocument/2006/relationships/vmlDrawing" Target="../drawings/vmlDrawing10.vml"/><Relationship Id="rId6" Type="http://schemas.openxmlformats.org/officeDocument/2006/relationships/oleObject" Target="../embeddings/oleObject22.bin"/><Relationship Id="rId5" Type="http://schemas.openxmlformats.org/officeDocument/2006/relationships/oleObject" Target="../embeddings/oleObject21.bin"/><Relationship Id="rId4" Type="http://schemas.openxmlformats.org/officeDocument/2006/relationships/audio" Target="../media/audio1.wav"/></Relationships>
</file>

<file path=ppt/slides/_rels/slide2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7.xml"/><Relationship Id="rId1" Type="http://schemas.openxmlformats.org/officeDocument/2006/relationships/vmlDrawing" Target="../drawings/vmlDrawing11.vml"/><Relationship Id="rId5" Type="http://schemas.openxmlformats.org/officeDocument/2006/relationships/oleObject" Target="../embeddings/oleObject25.bin"/><Relationship Id="rId4" Type="http://schemas.openxmlformats.org/officeDocument/2006/relationships/oleObject" Target="../embeddings/oleObject24.bin"/></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7.xml"/><Relationship Id="rId1" Type="http://schemas.openxmlformats.org/officeDocument/2006/relationships/vmlDrawing" Target="../drawings/vmlDrawing12.vml"/><Relationship Id="rId4" Type="http://schemas.openxmlformats.org/officeDocument/2006/relationships/oleObject" Target="../embeddings/oleObject26.bin"/></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7.xml"/><Relationship Id="rId1" Type="http://schemas.openxmlformats.org/officeDocument/2006/relationships/vmlDrawing" Target="../drawings/vmlDrawing13.vml"/><Relationship Id="rId5" Type="http://schemas.openxmlformats.org/officeDocument/2006/relationships/oleObject" Target="../embeddings/oleObject28.bin"/><Relationship Id="rId4" Type="http://schemas.openxmlformats.org/officeDocument/2006/relationships/oleObject" Target="../embeddings/oleObject27.bin"/></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7.xml"/><Relationship Id="rId1" Type="http://schemas.openxmlformats.org/officeDocument/2006/relationships/vmlDrawing" Target="../drawings/vmlDrawing14.vml"/><Relationship Id="rId5" Type="http://schemas.openxmlformats.org/officeDocument/2006/relationships/oleObject" Target="../embeddings/oleObject30.bin"/><Relationship Id="rId4" Type="http://schemas.openxmlformats.org/officeDocument/2006/relationships/oleObject" Target="../embeddings/oleObject29.bin"/></Relationships>
</file>

<file path=ppt/slides/_rels/slide3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7.xml"/><Relationship Id="rId1" Type="http://schemas.openxmlformats.org/officeDocument/2006/relationships/vmlDrawing" Target="../drawings/vmlDrawing15.vml"/><Relationship Id="rId4" Type="http://schemas.openxmlformats.org/officeDocument/2006/relationships/oleObject" Target="../embeddings/oleObject31.bin"/></Relationships>
</file>

<file path=ppt/slides/_rels/slide3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image" Target="../media/image38.jpeg"/></Relationships>
</file>

<file path=ppt/slides/_rels/slide3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dgcinagy"/>
          <p:cNvPicPr>
            <a:picLocks noChangeAspect="1" noChangeArrowheads="1"/>
          </p:cNvPicPr>
          <p:nvPr/>
        </p:nvPicPr>
        <p:blipFill>
          <a:blip r:embed="rId3" cstate="print"/>
          <a:srcRect/>
          <a:stretch>
            <a:fillRect/>
          </a:stretch>
        </p:blipFill>
        <p:spPr bwMode="auto">
          <a:xfrm>
            <a:off x="4763" y="4763"/>
            <a:ext cx="9134475" cy="6848475"/>
          </a:xfrm>
          <a:prstGeom prst="rect">
            <a:avLst/>
          </a:prstGeom>
          <a:noFill/>
        </p:spPr>
      </p:pic>
      <p:sp>
        <p:nvSpPr>
          <p:cNvPr id="50179" name="Text Box 3"/>
          <p:cNvSpPr txBox="1">
            <a:spLocks noChangeArrowheads="1"/>
          </p:cNvSpPr>
          <p:nvPr/>
        </p:nvSpPr>
        <p:spPr bwMode="auto">
          <a:xfrm>
            <a:off x="0" y="457200"/>
            <a:ext cx="9144000" cy="676275"/>
          </a:xfrm>
          <a:prstGeom prst="rect">
            <a:avLst/>
          </a:prstGeom>
          <a:noFill/>
          <a:ln w="9525">
            <a:noFill/>
            <a:miter lim="800000"/>
            <a:headEnd/>
            <a:tailEnd/>
          </a:ln>
          <a:effectLst/>
        </p:spPr>
        <p:txBody>
          <a:bodyPr>
            <a:spAutoFit/>
          </a:bodyPr>
          <a:lstStyle/>
          <a:p>
            <a:pPr algn="ctr">
              <a:lnSpc>
                <a:spcPct val="120000"/>
              </a:lnSpc>
              <a:spcBef>
                <a:spcPct val="50000"/>
              </a:spcBef>
            </a:pPr>
            <a:r>
              <a:rPr lang="hu-HU" sz="3200" b="1">
                <a:effectLst>
                  <a:outerShdw blurRad="38100" dist="38100" dir="2700000" algn="tl">
                    <a:srgbClr val="000000"/>
                  </a:outerShdw>
                </a:effectLst>
              </a:rPr>
              <a:t>KOMPLEMENT RENDSZER</a:t>
            </a:r>
          </a:p>
        </p:txBody>
      </p:sp>
      <p:sp>
        <p:nvSpPr>
          <p:cNvPr id="50183" name="Text Box 7"/>
          <p:cNvSpPr txBox="1">
            <a:spLocks noChangeArrowheads="1"/>
          </p:cNvSpPr>
          <p:nvPr/>
        </p:nvSpPr>
        <p:spPr bwMode="auto">
          <a:xfrm>
            <a:off x="1619250" y="5229225"/>
            <a:ext cx="6172200" cy="854075"/>
          </a:xfrm>
          <a:prstGeom prst="rect">
            <a:avLst/>
          </a:prstGeom>
          <a:noFill/>
          <a:ln w="9525">
            <a:noFill/>
            <a:miter lim="800000"/>
            <a:headEnd/>
            <a:tailEnd/>
          </a:ln>
          <a:effectLst/>
        </p:spPr>
        <p:txBody>
          <a:bodyPr>
            <a:spAutoFit/>
          </a:bodyPr>
          <a:lstStyle/>
          <a:p>
            <a:pPr algn="ctr">
              <a:spcBef>
                <a:spcPct val="50000"/>
              </a:spcBef>
            </a:pPr>
            <a:r>
              <a:rPr lang="hu-HU" sz="2000">
                <a:effectLst>
                  <a:outerShdw blurRad="38100" dist="38100" dir="2700000" algn="tl">
                    <a:srgbClr val="000000"/>
                  </a:outerShdw>
                </a:effectLst>
              </a:rPr>
              <a:t>Genetikai, Sejt- és Immunbiológiai Intézet</a:t>
            </a:r>
          </a:p>
          <a:p>
            <a:pPr algn="ctr">
              <a:spcBef>
                <a:spcPct val="50000"/>
              </a:spcBef>
            </a:pPr>
            <a:r>
              <a:rPr lang="hu-HU" sz="2000">
                <a:effectLst>
                  <a:outerShdw blurRad="38100" dist="38100" dir="2700000" algn="tl">
                    <a:srgbClr val="000000"/>
                  </a:outerShdw>
                </a:effectLst>
              </a:rPr>
              <a:t>Semmelweis Egyetem</a:t>
            </a:r>
            <a:endParaRPr lang="hu-HU" sz="2000">
              <a:solidFill>
                <a:schemeClr val="bg1"/>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290" name="Group 26"/>
          <p:cNvGrpSpPr>
            <a:grpSpLocks/>
          </p:cNvGrpSpPr>
          <p:nvPr/>
        </p:nvGrpSpPr>
        <p:grpSpPr bwMode="auto">
          <a:xfrm>
            <a:off x="827088" y="4549775"/>
            <a:ext cx="7848600" cy="2119313"/>
            <a:chOff x="521" y="2968"/>
            <a:chExt cx="4944" cy="1335"/>
          </a:xfrm>
        </p:grpSpPr>
        <p:graphicFrame>
          <p:nvGraphicFramePr>
            <p:cNvPr id="11286" name="Object 22"/>
            <p:cNvGraphicFramePr>
              <a:graphicFrameLocks noChangeAspect="1"/>
            </p:cNvGraphicFramePr>
            <p:nvPr/>
          </p:nvGraphicFramePr>
          <p:xfrm>
            <a:off x="521" y="2968"/>
            <a:ext cx="4940" cy="1224"/>
          </p:xfrm>
          <a:graphic>
            <a:graphicData uri="http://schemas.openxmlformats.org/presentationml/2006/ole">
              <p:oleObj spid="_x0000_s11286" name="Image" r:id="rId4" imgW="7840452" imgH="1944229" progId="Photoshop.Image.5">
                <p:embed/>
              </p:oleObj>
            </a:graphicData>
          </a:graphic>
        </p:graphicFrame>
        <p:sp>
          <p:nvSpPr>
            <p:cNvPr id="11288" name="Text Box 24"/>
            <p:cNvSpPr txBox="1">
              <a:spLocks noChangeArrowheads="1"/>
            </p:cNvSpPr>
            <p:nvPr/>
          </p:nvSpPr>
          <p:spPr bwMode="auto">
            <a:xfrm>
              <a:off x="3929" y="4072"/>
              <a:ext cx="1536" cy="231"/>
            </a:xfrm>
            <a:prstGeom prst="rect">
              <a:avLst/>
            </a:prstGeom>
            <a:solidFill>
              <a:srgbClr val="FF3300"/>
            </a:solidFill>
            <a:ln w="9525">
              <a:noFill/>
              <a:miter lim="800000"/>
              <a:headEnd/>
              <a:tailEnd/>
            </a:ln>
            <a:effectLst/>
          </p:spPr>
          <p:txBody>
            <a:bodyPr>
              <a:spAutoFit/>
            </a:bodyPr>
            <a:lstStyle/>
            <a:p>
              <a:pPr algn="ctr">
                <a:spcBef>
                  <a:spcPct val="50000"/>
                </a:spcBef>
              </a:pPr>
              <a:r>
                <a:rPr lang="en-US" sz="1800" b="1">
                  <a:solidFill>
                    <a:schemeClr val="tx1"/>
                  </a:solidFill>
                </a:rPr>
                <a:t>Patogén felszín</a:t>
              </a:r>
            </a:p>
          </p:txBody>
        </p:sp>
      </p:grpSp>
      <p:grpSp>
        <p:nvGrpSpPr>
          <p:cNvPr id="11289" name="Group 25"/>
          <p:cNvGrpSpPr>
            <a:grpSpLocks/>
          </p:cNvGrpSpPr>
          <p:nvPr/>
        </p:nvGrpSpPr>
        <p:grpSpPr bwMode="auto">
          <a:xfrm>
            <a:off x="827088" y="4564063"/>
            <a:ext cx="3892550" cy="2105025"/>
            <a:chOff x="521" y="2977"/>
            <a:chExt cx="2452" cy="1326"/>
          </a:xfrm>
        </p:grpSpPr>
        <p:graphicFrame>
          <p:nvGraphicFramePr>
            <p:cNvPr id="11273" name="Object 9"/>
            <p:cNvGraphicFramePr>
              <a:graphicFrameLocks noChangeAspect="1"/>
            </p:cNvGraphicFramePr>
            <p:nvPr/>
          </p:nvGraphicFramePr>
          <p:xfrm>
            <a:off x="528" y="2977"/>
            <a:ext cx="2445" cy="1224"/>
          </p:xfrm>
          <a:graphic>
            <a:graphicData uri="http://schemas.openxmlformats.org/presentationml/2006/ole">
              <p:oleObj spid="_x0000_s11273" name="Image" r:id="rId5" imgW="7840452" imgH="1944229" progId="Photoshop.Image.5">
                <p:embed/>
              </p:oleObj>
            </a:graphicData>
          </a:graphic>
        </p:graphicFrame>
        <p:sp>
          <p:nvSpPr>
            <p:cNvPr id="11287" name="Text Box 23"/>
            <p:cNvSpPr txBox="1">
              <a:spLocks noChangeArrowheads="1"/>
            </p:cNvSpPr>
            <p:nvPr/>
          </p:nvSpPr>
          <p:spPr bwMode="auto">
            <a:xfrm>
              <a:off x="521" y="4072"/>
              <a:ext cx="1536" cy="231"/>
            </a:xfrm>
            <a:prstGeom prst="rect">
              <a:avLst/>
            </a:prstGeom>
            <a:solidFill>
              <a:srgbClr val="FF3300"/>
            </a:solidFill>
            <a:ln w="9525">
              <a:noFill/>
              <a:miter lim="800000"/>
              <a:headEnd/>
              <a:tailEnd/>
            </a:ln>
            <a:effectLst/>
          </p:spPr>
          <p:txBody>
            <a:bodyPr>
              <a:spAutoFit/>
            </a:bodyPr>
            <a:lstStyle/>
            <a:p>
              <a:pPr algn="ctr">
                <a:spcBef>
                  <a:spcPct val="50000"/>
                </a:spcBef>
              </a:pPr>
              <a:r>
                <a:rPr lang="en-US" sz="1800" b="1">
                  <a:solidFill>
                    <a:schemeClr val="tx1"/>
                  </a:solidFill>
                </a:rPr>
                <a:t>Patogén felszín</a:t>
              </a:r>
            </a:p>
          </p:txBody>
        </p:sp>
      </p:grpSp>
      <p:graphicFrame>
        <p:nvGraphicFramePr>
          <p:cNvPr id="11267" name="Object 3"/>
          <p:cNvGraphicFramePr>
            <a:graphicFrameLocks noChangeAspect="1"/>
          </p:cNvGraphicFramePr>
          <p:nvPr/>
        </p:nvGraphicFramePr>
        <p:xfrm>
          <a:off x="762000" y="990600"/>
          <a:ext cx="7848600" cy="1908175"/>
        </p:xfrm>
        <a:graphic>
          <a:graphicData uri="http://schemas.openxmlformats.org/presentationml/2006/ole">
            <p:oleObj spid="_x0000_s11267" name="Image" r:id="rId6" imgW="7840452" imgH="1906107" progId="Photoshop.Image.5">
              <p:embed/>
            </p:oleObj>
          </a:graphicData>
        </a:graphic>
      </p:graphicFrame>
      <p:sp>
        <p:nvSpPr>
          <p:cNvPr id="11268" name="Text Box 4"/>
          <p:cNvSpPr txBox="1">
            <a:spLocks noChangeArrowheads="1"/>
          </p:cNvSpPr>
          <p:nvPr/>
        </p:nvSpPr>
        <p:spPr bwMode="auto">
          <a:xfrm>
            <a:off x="762000" y="2819400"/>
            <a:ext cx="2438400" cy="366713"/>
          </a:xfrm>
          <a:prstGeom prst="rect">
            <a:avLst/>
          </a:prstGeom>
          <a:solidFill>
            <a:srgbClr val="FF3300"/>
          </a:solidFill>
          <a:ln w="9525">
            <a:noFill/>
            <a:miter lim="800000"/>
            <a:headEnd/>
            <a:tailEnd/>
          </a:ln>
          <a:effectLst/>
        </p:spPr>
        <p:txBody>
          <a:bodyPr>
            <a:spAutoFit/>
          </a:bodyPr>
          <a:lstStyle/>
          <a:p>
            <a:pPr algn="ctr">
              <a:spcBef>
                <a:spcPct val="50000"/>
              </a:spcBef>
            </a:pPr>
            <a:r>
              <a:rPr lang="en-US" sz="1800" b="1">
                <a:solidFill>
                  <a:schemeClr val="tx1"/>
                </a:solidFill>
              </a:rPr>
              <a:t>Patogén felszín</a:t>
            </a:r>
            <a:endParaRPr lang="en-US"/>
          </a:p>
        </p:txBody>
      </p:sp>
      <p:grpSp>
        <p:nvGrpSpPr>
          <p:cNvPr id="11280" name="Group 16"/>
          <p:cNvGrpSpPr>
            <a:grpSpLocks/>
          </p:cNvGrpSpPr>
          <p:nvPr/>
        </p:nvGrpSpPr>
        <p:grpSpPr bwMode="auto">
          <a:xfrm>
            <a:off x="2514600" y="2971800"/>
            <a:ext cx="2971800" cy="1400175"/>
            <a:chOff x="1584" y="1872"/>
            <a:chExt cx="1872" cy="882"/>
          </a:xfrm>
        </p:grpSpPr>
        <p:pic>
          <p:nvPicPr>
            <p:cNvPr id="11270" name="Picture 6"/>
            <p:cNvPicPr>
              <a:picLocks noChangeAspect="1" noChangeArrowheads="1"/>
            </p:cNvPicPr>
            <p:nvPr/>
          </p:nvPicPr>
          <p:blipFill>
            <a:blip r:embed="rId7" cstate="print"/>
            <a:srcRect/>
            <a:stretch>
              <a:fillRect/>
            </a:stretch>
          </p:blipFill>
          <p:spPr bwMode="auto">
            <a:xfrm>
              <a:off x="2400" y="1872"/>
              <a:ext cx="1056" cy="882"/>
            </a:xfrm>
            <a:prstGeom prst="rect">
              <a:avLst/>
            </a:prstGeom>
            <a:noFill/>
            <a:ln w="9525">
              <a:noFill/>
              <a:miter lim="800000"/>
              <a:headEnd/>
              <a:tailEnd/>
            </a:ln>
            <a:effectLst/>
          </p:spPr>
        </p:pic>
        <p:sp>
          <p:nvSpPr>
            <p:cNvPr id="11271" name="Text Box 7"/>
            <p:cNvSpPr txBox="1">
              <a:spLocks noChangeArrowheads="1"/>
            </p:cNvSpPr>
            <p:nvPr/>
          </p:nvSpPr>
          <p:spPr bwMode="auto">
            <a:xfrm>
              <a:off x="1584" y="2112"/>
              <a:ext cx="528" cy="288"/>
            </a:xfrm>
            <a:prstGeom prst="rect">
              <a:avLst/>
            </a:prstGeom>
            <a:noFill/>
            <a:ln w="9525">
              <a:noFill/>
              <a:miter lim="800000"/>
              <a:headEnd/>
              <a:tailEnd/>
            </a:ln>
            <a:effectLst/>
          </p:spPr>
          <p:txBody>
            <a:bodyPr>
              <a:spAutoFit/>
            </a:bodyPr>
            <a:lstStyle/>
            <a:p>
              <a:pPr>
                <a:spcBef>
                  <a:spcPct val="50000"/>
                </a:spcBef>
              </a:pPr>
              <a:r>
                <a:rPr lang="en-US"/>
                <a:t>C1q</a:t>
              </a:r>
            </a:p>
          </p:txBody>
        </p:sp>
      </p:grpSp>
      <p:sp>
        <p:nvSpPr>
          <p:cNvPr id="11276" name="Text Box 12"/>
          <p:cNvSpPr txBox="1">
            <a:spLocks noChangeArrowheads="1"/>
          </p:cNvSpPr>
          <p:nvPr/>
        </p:nvSpPr>
        <p:spPr bwMode="auto">
          <a:xfrm>
            <a:off x="6172200" y="2895600"/>
            <a:ext cx="2438400" cy="366713"/>
          </a:xfrm>
          <a:prstGeom prst="rect">
            <a:avLst/>
          </a:prstGeom>
          <a:solidFill>
            <a:srgbClr val="FF3300"/>
          </a:solidFill>
          <a:ln w="9525">
            <a:noFill/>
            <a:miter lim="800000"/>
            <a:headEnd/>
            <a:tailEnd/>
          </a:ln>
          <a:effectLst/>
        </p:spPr>
        <p:txBody>
          <a:bodyPr>
            <a:spAutoFit/>
          </a:bodyPr>
          <a:lstStyle/>
          <a:p>
            <a:pPr algn="ctr">
              <a:spcBef>
                <a:spcPct val="50000"/>
              </a:spcBef>
            </a:pPr>
            <a:r>
              <a:rPr lang="en-US" sz="1800" b="1">
                <a:solidFill>
                  <a:schemeClr val="tx1"/>
                </a:solidFill>
              </a:rPr>
              <a:t>Patogén felszín</a:t>
            </a:r>
          </a:p>
        </p:txBody>
      </p:sp>
      <p:grpSp>
        <p:nvGrpSpPr>
          <p:cNvPr id="11283" name="Group 19"/>
          <p:cNvGrpSpPr>
            <a:grpSpLocks/>
          </p:cNvGrpSpPr>
          <p:nvPr/>
        </p:nvGrpSpPr>
        <p:grpSpPr bwMode="auto">
          <a:xfrm>
            <a:off x="2027238" y="3716338"/>
            <a:ext cx="1752600" cy="796925"/>
            <a:chOff x="3792" y="2112"/>
            <a:chExt cx="1104" cy="502"/>
          </a:xfrm>
        </p:grpSpPr>
        <p:sp>
          <p:nvSpPr>
            <p:cNvPr id="11275" name="Text Box 11"/>
            <p:cNvSpPr txBox="1">
              <a:spLocks noChangeArrowheads="1"/>
            </p:cNvSpPr>
            <p:nvPr/>
          </p:nvSpPr>
          <p:spPr bwMode="auto">
            <a:xfrm>
              <a:off x="3792" y="2112"/>
              <a:ext cx="1104" cy="288"/>
            </a:xfrm>
            <a:prstGeom prst="rect">
              <a:avLst/>
            </a:prstGeom>
            <a:noFill/>
            <a:ln w="9525">
              <a:noFill/>
              <a:miter lim="800000"/>
              <a:headEnd/>
              <a:tailEnd/>
            </a:ln>
            <a:effectLst/>
          </p:spPr>
          <p:txBody>
            <a:bodyPr>
              <a:spAutoFit/>
            </a:bodyPr>
            <a:lstStyle/>
            <a:p>
              <a:pPr>
                <a:spcBef>
                  <a:spcPct val="50000"/>
                </a:spcBef>
              </a:pPr>
              <a:r>
                <a:rPr lang="en-US"/>
                <a:t>+ C1r, C1s</a:t>
              </a:r>
            </a:p>
          </p:txBody>
        </p:sp>
        <p:sp>
          <p:nvSpPr>
            <p:cNvPr id="11281" name="AutoShape 17"/>
            <p:cNvSpPr>
              <a:spLocks noChangeArrowheads="1"/>
            </p:cNvSpPr>
            <p:nvPr/>
          </p:nvSpPr>
          <p:spPr bwMode="auto">
            <a:xfrm flipH="1">
              <a:off x="4059" y="2432"/>
              <a:ext cx="136" cy="182"/>
            </a:xfrm>
            <a:prstGeom prst="flowChartDelay">
              <a:avLst/>
            </a:prstGeom>
            <a:solidFill>
              <a:schemeClr val="accent1"/>
            </a:solidFill>
            <a:ln w="38100">
              <a:solidFill>
                <a:srgbClr val="FFFF00"/>
              </a:solidFill>
              <a:miter lim="800000"/>
              <a:headEnd/>
              <a:tailEnd/>
            </a:ln>
            <a:effectLst/>
          </p:spPr>
          <p:txBody>
            <a:bodyPr wrap="none" anchor="ctr"/>
            <a:lstStyle/>
            <a:p>
              <a:endParaRPr lang="hu-HU"/>
            </a:p>
          </p:txBody>
        </p:sp>
        <p:sp>
          <p:nvSpPr>
            <p:cNvPr id="11282" name="AutoShape 18"/>
            <p:cNvSpPr>
              <a:spLocks noChangeArrowheads="1"/>
            </p:cNvSpPr>
            <p:nvPr/>
          </p:nvSpPr>
          <p:spPr bwMode="auto">
            <a:xfrm>
              <a:off x="4468" y="2432"/>
              <a:ext cx="136" cy="182"/>
            </a:xfrm>
            <a:prstGeom prst="flowChartDelay">
              <a:avLst/>
            </a:prstGeom>
            <a:solidFill>
              <a:srgbClr val="333399"/>
            </a:solidFill>
            <a:ln w="28575">
              <a:solidFill>
                <a:srgbClr val="FFFF00"/>
              </a:solidFill>
              <a:miter lim="800000"/>
              <a:headEnd/>
              <a:tailEnd/>
            </a:ln>
            <a:effectLst/>
          </p:spPr>
          <p:txBody>
            <a:bodyPr wrap="none" anchor="ctr"/>
            <a:lstStyle/>
            <a:p>
              <a:endParaRPr lang="hu-HU"/>
            </a:p>
          </p:txBody>
        </p:sp>
      </p:grpSp>
      <p:sp>
        <p:nvSpPr>
          <p:cNvPr id="11284" name="Text Box 20"/>
          <p:cNvSpPr txBox="1">
            <a:spLocks noChangeArrowheads="1"/>
          </p:cNvSpPr>
          <p:nvPr/>
        </p:nvSpPr>
        <p:spPr bwMode="auto">
          <a:xfrm>
            <a:off x="3132138" y="4724400"/>
            <a:ext cx="1439862" cy="457200"/>
          </a:xfrm>
          <a:prstGeom prst="rect">
            <a:avLst/>
          </a:prstGeom>
          <a:noFill/>
          <a:ln w="9525">
            <a:noFill/>
            <a:miter lim="800000"/>
            <a:headEnd/>
            <a:tailEnd/>
          </a:ln>
          <a:effectLst/>
        </p:spPr>
        <p:txBody>
          <a:bodyPr>
            <a:spAutoFit/>
          </a:bodyPr>
          <a:lstStyle/>
          <a:p>
            <a:pPr>
              <a:spcBef>
                <a:spcPct val="50000"/>
              </a:spcBef>
            </a:pPr>
            <a:endParaRPr lang="hu-HU"/>
          </a:p>
        </p:txBody>
      </p:sp>
      <p:sp>
        <p:nvSpPr>
          <p:cNvPr id="11297" name="Text Box 33"/>
          <p:cNvSpPr txBox="1">
            <a:spLocks noChangeArrowheads="1"/>
          </p:cNvSpPr>
          <p:nvPr/>
        </p:nvSpPr>
        <p:spPr bwMode="auto">
          <a:xfrm>
            <a:off x="827088" y="188913"/>
            <a:ext cx="3744912" cy="822325"/>
          </a:xfrm>
          <a:prstGeom prst="rect">
            <a:avLst/>
          </a:prstGeom>
          <a:noFill/>
          <a:ln w="9525">
            <a:noFill/>
            <a:miter lim="800000"/>
            <a:headEnd/>
            <a:tailEnd/>
          </a:ln>
          <a:effectLst/>
        </p:spPr>
        <p:txBody>
          <a:bodyPr>
            <a:spAutoFit/>
          </a:bodyPr>
          <a:lstStyle/>
          <a:p>
            <a:pPr algn="ctr">
              <a:spcBef>
                <a:spcPct val="50000"/>
              </a:spcBef>
            </a:pPr>
            <a:r>
              <a:rPr lang="hu-HU"/>
              <a:t>IgM-pentamer a patogén felszínén</a:t>
            </a:r>
          </a:p>
        </p:txBody>
      </p:sp>
      <p:sp>
        <p:nvSpPr>
          <p:cNvPr id="11298" name="Text Box 34"/>
          <p:cNvSpPr txBox="1">
            <a:spLocks noChangeArrowheads="1"/>
          </p:cNvSpPr>
          <p:nvPr/>
        </p:nvSpPr>
        <p:spPr bwMode="auto">
          <a:xfrm>
            <a:off x="4859338" y="188913"/>
            <a:ext cx="3744912" cy="457200"/>
          </a:xfrm>
          <a:prstGeom prst="rect">
            <a:avLst/>
          </a:prstGeom>
          <a:noFill/>
          <a:ln w="9525">
            <a:noFill/>
            <a:miter lim="800000"/>
            <a:headEnd/>
            <a:tailEnd/>
          </a:ln>
          <a:effectLst/>
        </p:spPr>
        <p:txBody>
          <a:bodyPr>
            <a:spAutoFit/>
          </a:bodyPr>
          <a:lstStyle/>
          <a:p>
            <a:pPr algn="ctr">
              <a:spcBef>
                <a:spcPct val="50000"/>
              </a:spcBef>
            </a:pPr>
            <a:r>
              <a:rPr lang="hu-HU"/>
              <a:t>IgG-k közel egymáshoz</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1128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8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8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2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7698" name="Picture 2" descr="c1act"/>
          <p:cNvPicPr>
            <a:picLocks noChangeAspect="1" noChangeArrowheads="1" noCrop="1"/>
          </p:cNvPicPr>
          <p:nvPr>
            <p:ph idx="1"/>
          </p:nvPr>
        </p:nvPicPr>
        <p:blipFill>
          <a:blip r:embed="rId3" cstate="print"/>
          <a:srcRect/>
          <a:stretch>
            <a:fillRect/>
          </a:stretch>
        </p:blipFill>
        <p:spPr>
          <a:xfrm>
            <a:off x="1331913" y="908050"/>
            <a:ext cx="5976937" cy="4492625"/>
          </a:xfrm>
          <a:noFill/>
          <a:ln/>
        </p:spPr>
      </p:pic>
      <p:sp>
        <p:nvSpPr>
          <p:cNvPr id="157699" name="Text Box 3"/>
          <p:cNvSpPr txBox="1">
            <a:spLocks noChangeArrowheads="1"/>
          </p:cNvSpPr>
          <p:nvPr/>
        </p:nvSpPr>
        <p:spPr bwMode="auto">
          <a:xfrm>
            <a:off x="1763713" y="188913"/>
            <a:ext cx="5256212" cy="822325"/>
          </a:xfrm>
          <a:prstGeom prst="rect">
            <a:avLst/>
          </a:prstGeom>
          <a:noFill/>
          <a:ln w="9525">
            <a:noFill/>
            <a:miter lim="800000"/>
            <a:headEnd/>
            <a:tailEnd/>
          </a:ln>
          <a:effectLst/>
        </p:spPr>
        <p:txBody>
          <a:bodyPr>
            <a:spAutoFit/>
          </a:bodyPr>
          <a:lstStyle/>
          <a:p>
            <a:pPr algn="ctr" eaLnBrk="1" hangingPunct="1">
              <a:spcBef>
                <a:spcPct val="50000"/>
              </a:spcBef>
            </a:pPr>
            <a:r>
              <a:rPr lang="hu-HU"/>
              <a:t>Initiation classical pathway (animation)</a:t>
            </a:r>
            <a:endParaRPr lang="en-US"/>
          </a:p>
        </p:txBody>
      </p:sp>
      <p:sp>
        <p:nvSpPr>
          <p:cNvPr id="157700" name="Text Box 4"/>
          <p:cNvSpPr txBox="1">
            <a:spLocks noChangeArrowheads="1"/>
          </p:cNvSpPr>
          <p:nvPr/>
        </p:nvSpPr>
        <p:spPr bwMode="auto">
          <a:xfrm>
            <a:off x="3671888" y="6583363"/>
            <a:ext cx="5472112" cy="274637"/>
          </a:xfrm>
          <a:prstGeom prst="rect">
            <a:avLst/>
          </a:prstGeom>
          <a:noFill/>
          <a:ln w="9525">
            <a:noFill/>
            <a:miter lim="800000"/>
            <a:headEnd/>
            <a:tailEnd/>
          </a:ln>
          <a:effectLst/>
        </p:spPr>
        <p:txBody>
          <a:bodyPr>
            <a:spAutoFit/>
          </a:bodyPr>
          <a:lstStyle/>
          <a:p>
            <a:pPr eaLnBrk="1" hangingPunct="1">
              <a:spcBef>
                <a:spcPct val="50000"/>
              </a:spcBef>
            </a:pPr>
            <a:r>
              <a:rPr lang="en-US" sz="1200">
                <a:latin typeface="Arial" charset="0"/>
              </a:rPr>
              <a:t>http://student.ccbcmd.edu/courses/bio141/lecguide/unit4/innate/c3case.html</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290" name="Object 2"/>
          <p:cNvGraphicFramePr>
            <a:graphicFrameLocks noChangeAspect="1"/>
          </p:cNvGraphicFramePr>
          <p:nvPr/>
        </p:nvGraphicFramePr>
        <p:xfrm>
          <a:off x="2279650" y="0"/>
          <a:ext cx="2168525" cy="2819400"/>
        </p:xfrm>
        <a:graphic>
          <a:graphicData uri="http://schemas.openxmlformats.org/presentationml/2006/ole">
            <p:oleObj spid="_x0000_s12290" name="Image" r:id="rId4" imgW="1995058" imgH="2592305" progId="Photoshop.Image.5">
              <p:embed/>
            </p:oleObj>
          </a:graphicData>
        </a:graphic>
      </p:graphicFrame>
      <p:sp>
        <p:nvSpPr>
          <p:cNvPr id="12291" name="Text Box 3"/>
          <p:cNvSpPr txBox="1">
            <a:spLocks noChangeArrowheads="1"/>
          </p:cNvSpPr>
          <p:nvPr/>
        </p:nvSpPr>
        <p:spPr bwMode="auto">
          <a:xfrm>
            <a:off x="0" y="457200"/>
            <a:ext cx="2209800" cy="1552575"/>
          </a:xfrm>
          <a:prstGeom prst="rect">
            <a:avLst/>
          </a:prstGeom>
          <a:noFill/>
          <a:ln w="9525">
            <a:noFill/>
            <a:miter lim="800000"/>
            <a:headEnd/>
            <a:tailEnd/>
          </a:ln>
          <a:effectLst/>
        </p:spPr>
        <p:txBody>
          <a:bodyPr>
            <a:spAutoFit/>
          </a:bodyPr>
          <a:lstStyle/>
          <a:p>
            <a:pPr>
              <a:spcBef>
                <a:spcPct val="50000"/>
              </a:spcBef>
            </a:pPr>
            <a:r>
              <a:rPr lang="en-US"/>
              <a:t>    C1s </a:t>
            </a:r>
          </a:p>
          <a:p>
            <a:pPr>
              <a:spcBef>
                <a:spcPct val="50000"/>
              </a:spcBef>
            </a:pPr>
            <a:r>
              <a:rPr lang="en-US">
                <a:sym typeface="Symbol" pitchFamily="18" charset="2"/>
              </a:rPr>
              <a:t>     </a:t>
            </a:r>
            <a:endParaRPr lang="en-US"/>
          </a:p>
          <a:p>
            <a:pPr>
              <a:spcBef>
                <a:spcPct val="50000"/>
              </a:spcBef>
            </a:pPr>
            <a:r>
              <a:rPr lang="en-US"/>
              <a:t>C4</a:t>
            </a:r>
            <a:r>
              <a:rPr lang="en-US">
                <a:sym typeface="Symbol" pitchFamily="18" charset="2"/>
              </a:rPr>
              <a:t>C4b+C4a</a:t>
            </a:r>
            <a:endParaRPr lang="en-US" sz="1600">
              <a:sym typeface="Symbol" pitchFamily="18" charset="2"/>
            </a:endParaRPr>
          </a:p>
        </p:txBody>
      </p:sp>
      <p:grpSp>
        <p:nvGrpSpPr>
          <p:cNvPr id="12302" name="Group 14"/>
          <p:cNvGrpSpPr>
            <a:grpSpLocks/>
          </p:cNvGrpSpPr>
          <p:nvPr/>
        </p:nvGrpSpPr>
        <p:grpSpPr bwMode="auto">
          <a:xfrm>
            <a:off x="4419600" y="1600200"/>
            <a:ext cx="4724400" cy="3486150"/>
            <a:chOff x="2784" y="1008"/>
            <a:chExt cx="2976" cy="2196"/>
          </a:xfrm>
        </p:grpSpPr>
        <p:graphicFrame>
          <p:nvGraphicFramePr>
            <p:cNvPr id="12293" name="Object 5"/>
            <p:cNvGraphicFramePr>
              <a:graphicFrameLocks noChangeAspect="1"/>
            </p:cNvGraphicFramePr>
            <p:nvPr/>
          </p:nvGraphicFramePr>
          <p:xfrm>
            <a:off x="4290" y="1008"/>
            <a:ext cx="1470" cy="1824"/>
          </p:xfrm>
          <a:graphic>
            <a:graphicData uri="http://schemas.openxmlformats.org/presentationml/2006/ole">
              <p:oleObj spid="_x0000_s12293" name="Image" r:id="rId5" imgW="1956936" imgH="2427109" progId="Photoshop.Image.5">
                <p:embed/>
              </p:oleObj>
            </a:graphicData>
          </a:graphic>
        </p:graphicFrame>
        <p:sp>
          <p:nvSpPr>
            <p:cNvPr id="12294" name="Text Box 6"/>
            <p:cNvSpPr txBox="1">
              <a:spLocks noChangeArrowheads="1"/>
            </p:cNvSpPr>
            <p:nvPr/>
          </p:nvSpPr>
          <p:spPr bwMode="auto">
            <a:xfrm>
              <a:off x="2784" y="1536"/>
              <a:ext cx="2400" cy="1668"/>
            </a:xfrm>
            <a:prstGeom prst="rect">
              <a:avLst/>
            </a:prstGeom>
            <a:noFill/>
            <a:ln w="9525">
              <a:noFill/>
              <a:miter lim="800000"/>
              <a:headEnd/>
              <a:tailEnd/>
            </a:ln>
            <a:effectLst/>
          </p:spPr>
          <p:txBody>
            <a:bodyPr>
              <a:spAutoFit/>
            </a:bodyPr>
            <a:lstStyle/>
            <a:p>
              <a:pPr>
                <a:spcBef>
                  <a:spcPct val="50000"/>
                </a:spcBef>
              </a:pPr>
              <a:r>
                <a:rPr lang="en-US"/>
                <a:t>    C1s </a:t>
              </a:r>
            </a:p>
            <a:p>
              <a:pPr>
                <a:spcBef>
                  <a:spcPct val="50000"/>
                </a:spcBef>
              </a:pPr>
              <a:r>
                <a:rPr lang="en-US">
                  <a:sym typeface="Symbol" pitchFamily="18" charset="2"/>
                </a:rPr>
                <a:t>     </a:t>
              </a:r>
              <a:endParaRPr lang="en-US"/>
            </a:p>
            <a:p>
              <a:pPr>
                <a:spcBef>
                  <a:spcPct val="50000"/>
                </a:spcBef>
              </a:pPr>
              <a:r>
                <a:rPr lang="en-US"/>
                <a:t>C2 </a:t>
              </a:r>
              <a:r>
                <a:rPr lang="en-US">
                  <a:sym typeface="Symbol" pitchFamily="18" charset="2"/>
                </a:rPr>
                <a:t>C2</a:t>
              </a:r>
              <a:r>
                <a:rPr lang="hu-HU">
                  <a:sym typeface="Symbol" pitchFamily="18" charset="2"/>
                </a:rPr>
                <a:t>a</a:t>
              </a:r>
              <a:r>
                <a:rPr lang="en-US">
                  <a:sym typeface="Symbol" pitchFamily="18" charset="2"/>
                </a:rPr>
                <a:t>+C2</a:t>
              </a:r>
              <a:r>
                <a:rPr lang="hu-HU">
                  <a:sym typeface="Symbol" pitchFamily="18" charset="2"/>
                </a:rPr>
                <a:t>b</a:t>
              </a:r>
              <a:endParaRPr lang="en-US">
                <a:sym typeface="Symbol" pitchFamily="18" charset="2"/>
              </a:endParaRPr>
            </a:p>
            <a:p>
              <a:pPr>
                <a:spcBef>
                  <a:spcPct val="50000"/>
                </a:spcBef>
              </a:pPr>
              <a:r>
                <a:rPr lang="en-US">
                  <a:sym typeface="Symbol" pitchFamily="18" charset="2"/>
                </a:rPr>
                <a:t>           </a:t>
              </a:r>
            </a:p>
            <a:p>
              <a:pPr>
                <a:spcBef>
                  <a:spcPct val="50000"/>
                </a:spcBef>
              </a:pPr>
              <a:r>
                <a:rPr lang="en-US">
                  <a:sym typeface="Symbol" pitchFamily="18" charset="2"/>
                </a:rPr>
                <a:t>C4b+C2</a:t>
              </a:r>
              <a:r>
                <a:rPr lang="hu-HU">
                  <a:sym typeface="Symbol" pitchFamily="18" charset="2"/>
                </a:rPr>
                <a:t>a</a:t>
              </a:r>
              <a:r>
                <a:rPr lang="en-US">
                  <a:sym typeface="Symbol" pitchFamily="18" charset="2"/>
                </a:rPr>
                <a:t>  C2</a:t>
              </a:r>
              <a:r>
                <a:rPr lang="hu-HU">
                  <a:sym typeface="Symbol" pitchFamily="18" charset="2"/>
                </a:rPr>
                <a:t>a</a:t>
              </a:r>
              <a:r>
                <a:rPr lang="en-US">
                  <a:sym typeface="Symbol" pitchFamily="18" charset="2"/>
                </a:rPr>
                <a:t>C4b</a:t>
              </a:r>
            </a:p>
          </p:txBody>
        </p:sp>
      </p:grpSp>
      <p:grpSp>
        <p:nvGrpSpPr>
          <p:cNvPr id="12311" name="Group 23"/>
          <p:cNvGrpSpPr>
            <a:grpSpLocks/>
          </p:cNvGrpSpPr>
          <p:nvPr/>
        </p:nvGrpSpPr>
        <p:grpSpPr bwMode="auto">
          <a:xfrm>
            <a:off x="4643438" y="4652963"/>
            <a:ext cx="4267200" cy="1958975"/>
            <a:chOff x="2925" y="2931"/>
            <a:chExt cx="2688" cy="1234"/>
          </a:xfrm>
        </p:grpSpPr>
        <p:sp>
          <p:nvSpPr>
            <p:cNvPr id="12298" name="Text Box 10"/>
            <p:cNvSpPr txBox="1">
              <a:spLocks noChangeArrowheads="1"/>
            </p:cNvSpPr>
            <p:nvPr/>
          </p:nvSpPr>
          <p:spPr bwMode="auto">
            <a:xfrm>
              <a:off x="2925" y="3838"/>
              <a:ext cx="2688" cy="327"/>
            </a:xfrm>
            <a:prstGeom prst="rect">
              <a:avLst/>
            </a:prstGeom>
            <a:noFill/>
            <a:ln w="9525">
              <a:noFill/>
              <a:miter lim="800000"/>
              <a:headEnd/>
              <a:tailEnd/>
            </a:ln>
            <a:effectLst/>
          </p:spPr>
          <p:txBody>
            <a:bodyPr>
              <a:spAutoFit/>
            </a:bodyPr>
            <a:lstStyle/>
            <a:p>
              <a:pPr>
                <a:spcBef>
                  <a:spcPct val="50000"/>
                </a:spcBef>
              </a:pPr>
              <a:r>
                <a:rPr lang="en-US" sz="2800">
                  <a:solidFill>
                    <a:srgbClr val="FF9900"/>
                  </a:solidFill>
                </a:rPr>
                <a:t>klasszikus C3 </a:t>
              </a:r>
              <a:r>
                <a:rPr lang="hu-HU" sz="2800">
                  <a:solidFill>
                    <a:srgbClr val="FF9900"/>
                  </a:solidFill>
                </a:rPr>
                <a:t>k</a:t>
              </a:r>
              <a:r>
                <a:rPr lang="en-US" sz="2800">
                  <a:solidFill>
                    <a:srgbClr val="FF9900"/>
                  </a:solidFill>
                </a:rPr>
                <a:t>onvertáz</a:t>
              </a:r>
              <a:endParaRPr lang="en-US" b="1">
                <a:solidFill>
                  <a:srgbClr val="FF9900"/>
                </a:solidFill>
              </a:endParaRPr>
            </a:p>
          </p:txBody>
        </p:sp>
        <p:sp>
          <p:nvSpPr>
            <p:cNvPr id="12299" name="Rectangle 11"/>
            <p:cNvSpPr>
              <a:spLocks noChangeArrowheads="1"/>
            </p:cNvSpPr>
            <p:nvPr/>
          </p:nvSpPr>
          <p:spPr bwMode="auto">
            <a:xfrm>
              <a:off x="3782" y="2931"/>
              <a:ext cx="912" cy="336"/>
            </a:xfrm>
            <a:prstGeom prst="rect">
              <a:avLst/>
            </a:prstGeom>
            <a:noFill/>
            <a:ln w="57150">
              <a:solidFill>
                <a:srgbClr val="FF3300"/>
              </a:solidFill>
              <a:miter lim="800000"/>
              <a:headEnd/>
              <a:tailEnd/>
            </a:ln>
            <a:effectLst/>
          </p:spPr>
          <p:txBody>
            <a:bodyPr wrap="none" anchor="ctr"/>
            <a:lstStyle/>
            <a:p>
              <a:endParaRPr lang="hu-HU"/>
            </a:p>
          </p:txBody>
        </p:sp>
      </p:grpSp>
      <p:grpSp>
        <p:nvGrpSpPr>
          <p:cNvPr id="12308" name="Group 20"/>
          <p:cNvGrpSpPr>
            <a:grpSpLocks/>
          </p:cNvGrpSpPr>
          <p:nvPr/>
        </p:nvGrpSpPr>
        <p:grpSpPr bwMode="auto">
          <a:xfrm>
            <a:off x="2133600" y="152400"/>
            <a:ext cx="4694238" cy="5715000"/>
            <a:chOff x="1344" y="96"/>
            <a:chExt cx="2957" cy="3600"/>
          </a:xfrm>
        </p:grpSpPr>
        <p:graphicFrame>
          <p:nvGraphicFramePr>
            <p:cNvPr id="12304" name="Object 16"/>
            <p:cNvGraphicFramePr>
              <a:graphicFrameLocks noChangeAspect="1"/>
            </p:cNvGraphicFramePr>
            <p:nvPr/>
          </p:nvGraphicFramePr>
          <p:xfrm>
            <a:off x="1344" y="96"/>
            <a:ext cx="2957" cy="3600"/>
          </p:xfrm>
          <a:graphic>
            <a:graphicData uri="http://schemas.openxmlformats.org/presentationml/2006/ole">
              <p:oleObj spid="_x0000_s12304" name="Image" r:id="rId6" imgW="1995058" imgH="2592305" progId="Photoshop.Image.5">
                <p:embed/>
              </p:oleObj>
            </a:graphicData>
          </a:graphic>
        </p:graphicFrame>
        <p:sp>
          <p:nvSpPr>
            <p:cNvPr id="12307" name="Rectangle 19"/>
            <p:cNvSpPr>
              <a:spLocks noChangeArrowheads="1"/>
            </p:cNvSpPr>
            <p:nvPr/>
          </p:nvSpPr>
          <p:spPr bwMode="auto">
            <a:xfrm>
              <a:off x="1474" y="3294"/>
              <a:ext cx="1631" cy="294"/>
            </a:xfrm>
            <a:prstGeom prst="rect">
              <a:avLst/>
            </a:prstGeom>
            <a:noFill/>
            <a:ln w="9525">
              <a:solidFill>
                <a:srgbClr val="FF3300"/>
              </a:solidFill>
              <a:miter lim="800000"/>
              <a:headEnd/>
              <a:tailEnd/>
            </a:ln>
            <a:effectLst/>
          </p:spPr>
          <p:txBody>
            <a:bodyPr wrap="none">
              <a:spAutoFit/>
            </a:bodyPr>
            <a:lstStyle/>
            <a:p>
              <a:pPr>
                <a:spcBef>
                  <a:spcPct val="50000"/>
                </a:spcBef>
              </a:pPr>
              <a:r>
                <a:rPr lang="en-US" b="1">
                  <a:solidFill>
                    <a:srgbClr val="FF3300"/>
                  </a:solidFill>
                </a:rPr>
                <a:t>Patogén felszín</a:t>
              </a:r>
              <a:r>
                <a:rPr lang="hu-HU" b="1">
                  <a:solidFill>
                    <a:srgbClr val="FF3300"/>
                  </a:solidFill>
                </a:rPr>
                <a:t>e</a:t>
              </a:r>
              <a:endParaRPr lang="en-US" b="1">
                <a:solidFill>
                  <a:srgbClr val="FF3300"/>
                </a:solidFill>
              </a:endParaRPr>
            </a:p>
          </p:txBody>
        </p:sp>
      </p:grpSp>
      <p:grpSp>
        <p:nvGrpSpPr>
          <p:cNvPr id="12310" name="Group 22"/>
          <p:cNvGrpSpPr>
            <a:grpSpLocks/>
          </p:cNvGrpSpPr>
          <p:nvPr/>
        </p:nvGrpSpPr>
        <p:grpSpPr bwMode="auto">
          <a:xfrm>
            <a:off x="2146300" y="3810000"/>
            <a:ext cx="6313488" cy="3048000"/>
            <a:chOff x="1352" y="2400"/>
            <a:chExt cx="3977" cy="1920"/>
          </a:xfrm>
        </p:grpSpPr>
        <p:graphicFrame>
          <p:nvGraphicFramePr>
            <p:cNvPr id="12296" name="Object 8"/>
            <p:cNvGraphicFramePr>
              <a:graphicFrameLocks noChangeAspect="1"/>
            </p:cNvGraphicFramePr>
            <p:nvPr/>
          </p:nvGraphicFramePr>
          <p:xfrm>
            <a:off x="1352" y="2400"/>
            <a:ext cx="1424" cy="1920"/>
          </p:xfrm>
          <a:graphic>
            <a:graphicData uri="http://schemas.openxmlformats.org/presentationml/2006/ole">
              <p:oleObj spid="_x0000_s12296" name="Image" r:id="rId7" imgW="2007766" imgH="2706671" progId="Photoshop.Image.5">
                <p:embed/>
              </p:oleObj>
            </a:graphicData>
          </a:graphic>
        </p:graphicFrame>
        <p:sp>
          <p:nvSpPr>
            <p:cNvPr id="12309" name="Rectangle 21"/>
            <p:cNvSpPr>
              <a:spLocks noChangeArrowheads="1"/>
            </p:cNvSpPr>
            <p:nvPr/>
          </p:nvSpPr>
          <p:spPr bwMode="auto">
            <a:xfrm>
              <a:off x="3878" y="3294"/>
              <a:ext cx="1451" cy="518"/>
            </a:xfrm>
            <a:prstGeom prst="rect">
              <a:avLst/>
            </a:prstGeom>
            <a:noFill/>
            <a:ln w="9525">
              <a:noFill/>
              <a:miter lim="800000"/>
              <a:headEnd/>
              <a:tailEnd/>
            </a:ln>
            <a:effectLst/>
          </p:spPr>
          <p:txBody>
            <a:bodyPr>
              <a:spAutoFit/>
            </a:bodyPr>
            <a:lstStyle/>
            <a:p>
              <a:r>
                <a:rPr lang="hu-HU">
                  <a:sym typeface="Symbol" pitchFamily="18" charset="2"/>
                </a:rPr>
                <a:t>     </a:t>
              </a:r>
              <a:r>
                <a:rPr lang="en-US">
                  <a:sym typeface="Symbol" pitchFamily="18" charset="2"/>
                </a:rPr>
                <a:t></a:t>
              </a:r>
              <a:endParaRPr lang="en-US"/>
            </a:p>
            <a:p>
              <a:r>
                <a:rPr lang="en-US"/>
                <a:t>C3 </a:t>
              </a:r>
              <a:r>
                <a:rPr lang="en-US">
                  <a:sym typeface="Symbol" pitchFamily="18" charset="2"/>
                </a:rPr>
                <a:t>C3b+C3a</a:t>
              </a:r>
              <a:endParaRPr lang="hu-HU">
                <a:sym typeface="Symbol" pitchFamily="18" charset="2"/>
              </a:endParaRPr>
            </a:p>
          </p:txBody>
        </p:sp>
      </p:grpSp>
      <p:sp>
        <p:nvSpPr>
          <p:cNvPr id="12312" name="Rectangle 24"/>
          <p:cNvSpPr>
            <a:spLocks noChangeArrowheads="1"/>
          </p:cNvSpPr>
          <p:nvPr/>
        </p:nvSpPr>
        <p:spPr bwMode="auto">
          <a:xfrm>
            <a:off x="8532813" y="3717925"/>
            <a:ext cx="142875" cy="287338"/>
          </a:xfrm>
          <a:prstGeom prst="rect">
            <a:avLst/>
          </a:prstGeom>
          <a:solidFill>
            <a:srgbClr val="FFFF66"/>
          </a:solidFill>
          <a:ln w="9525">
            <a:noFill/>
            <a:miter lim="800000"/>
            <a:headEnd/>
            <a:tailEnd/>
          </a:ln>
          <a:effectLst/>
        </p:spPr>
        <p:txBody>
          <a:bodyPr wrap="none" anchor="ctr"/>
          <a:lstStyle/>
          <a:p>
            <a:pPr algn="ctr"/>
            <a:r>
              <a:rPr lang="hu-HU" sz="2000">
                <a:solidFill>
                  <a:schemeClr val="tx1"/>
                </a:solidFill>
              </a:rPr>
              <a:t>a</a:t>
            </a:r>
          </a:p>
        </p:txBody>
      </p:sp>
      <p:sp>
        <p:nvSpPr>
          <p:cNvPr id="12313" name="Rectangle 25"/>
          <p:cNvSpPr>
            <a:spLocks noChangeArrowheads="1"/>
          </p:cNvSpPr>
          <p:nvPr/>
        </p:nvSpPr>
        <p:spPr bwMode="auto">
          <a:xfrm>
            <a:off x="4067175" y="6524625"/>
            <a:ext cx="73025" cy="333375"/>
          </a:xfrm>
          <a:prstGeom prst="rect">
            <a:avLst/>
          </a:prstGeom>
          <a:solidFill>
            <a:srgbClr val="FFFF66"/>
          </a:solidFill>
          <a:ln w="57150">
            <a:solidFill>
              <a:srgbClr val="FFFF66"/>
            </a:solidFill>
            <a:miter lim="800000"/>
            <a:headEnd/>
            <a:tailEnd/>
          </a:ln>
          <a:effectLst/>
        </p:spPr>
        <p:txBody>
          <a:bodyPr wrap="none" anchor="ctr"/>
          <a:lstStyle/>
          <a:p>
            <a:pPr algn="ctr"/>
            <a:r>
              <a:rPr lang="hu-HU" sz="2000">
                <a:solidFill>
                  <a:schemeClr val="tx1"/>
                </a:solidFill>
              </a:rPr>
              <a:t>a</a:t>
            </a:r>
          </a:p>
        </p:txBody>
      </p:sp>
      <p:sp>
        <p:nvSpPr>
          <p:cNvPr id="12314" name="Rectangle 26"/>
          <p:cNvSpPr>
            <a:spLocks noChangeArrowheads="1"/>
          </p:cNvSpPr>
          <p:nvPr/>
        </p:nvSpPr>
        <p:spPr bwMode="auto">
          <a:xfrm>
            <a:off x="8964613" y="2060575"/>
            <a:ext cx="107950" cy="360363"/>
          </a:xfrm>
          <a:prstGeom prst="rect">
            <a:avLst/>
          </a:prstGeom>
          <a:solidFill>
            <a:schemeClr val="bg1"/>
          </a:solidFill>
          <a:ln w="9525">
            <a:noFill/>
            <a:miter lim="800000"/>
            <a:headEnd/>
            <a:tailEnd/>
          </a:ln>
          <a:effectLst/>
        </p:spPr>
        <p:txBody>
          <a:bodyPr wrap="none" anchor="ctr"/>
          <a:lstStyle/>
          <a:p>
            <a:pPr algn="ctr"/>
            <a:r>
              <a:rPr lang="hu-HU" sz="2000">
                <a:solidFill>
                  <a:schemeClr val="tx1"/>
                </a:solidFill>
              </a:rPr>
              <a:t>b</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308"/>
                                        </p:tgtEl>
                                        <p:attrNameLst>
                                          <p:attrName>style.visibility</p:attrName>
                                        </p:attrNameLst>
                                      </p:cBhvr>
                                      <p:to>
                                        <p:strVal val="visible"/>
                                      </p:to>
                                    </p:set>
                                  </p:childTnLst>
                                  <p:subTnLst>
                                    <p:set>
                                      <p:cBhvr override="childStyle">
                                        <p:cTn dur="1" fill="hold" display="0" masterRel="nextClick" afterEffect="1"/>
                                        <p:tgtEl>
                                          <p:spTgt spid="12308"/>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1229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1230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3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3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2757" name="Picture 5" descr="An external file that holds a picture, illustration, etc., usually as some form of binary object. The name of referred object is ch2f14.jpg. "/>
          <p:cNvPicPr>
            <a:picLocks noChangeAspect="1" noChangeArrowheads="1"/>
          </p:cNvPicPr>
          <p:nvPr/>
        </p:nvPicPr>
        <p:blipFill>
          <a:blip r:embed="rId3" cstate="print"/>
          <a:srcRect/>
          <a:stretch>
            <a:fillRect/>
          </a:stretch>
        </p:blipFill>
        <p:spPr bwMode="auto">
          <a:xfrm>
            <a:off x="2376488" y="-90488"/>
            <a:ext cx="4391025" cy="7038976"/>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0770" name="Picture 2" descr="c3case"/>
          <p:cNvPicPr>
            <a:picLocks noChangeAspect="1" noChangeArrowheads="1" noCrop="1"/>
          </p:cNvPicPr>
          <p:nvPr>
            <p:ph idx="1"/>
          </p:nvPr>
        </p:nvPicPr>
        <p:blipFill>
          <a:blip r:embed="rId3" cstate="print"/>
          <a:srcRect/>
          <a:stretch>
            <a:fillRect/>
          </a:stretch>
        </p:blipFill>
        <p:spPr>
          <a:xfrm>
            <a:off x="2051050" y="1196975"/>
            <a:ext cx="5480050" cy="4114800"/>
          </a:xfrm>
          <a:noFill/>
          <a:ln/>
        </p:spPr>
      </p:pic>
      <p:sp>
        <p:nvSpPr>
          <p:cNvPr id="160771" name="Text Box 3"/>
          <p:cNvSpPr txBox="1">
            <a:spLocks noChangeArrowheads="1"/>
          </p:cNvSpPr>
          <p:nvPr/>
        </p:nvSpPr>
        <p:spPr bwMode="auto">
          <a:xfrm>
            <a:off x="3671888" y="6381750"/>
            <a:ext cx="5472112" cy="274638"/>
          </a:xfrm>
          <a:prstGeom prst="rect">
            <a:avLst/>
          </a:prstGeom>
          <a:noFill/>
          <a:ln w="9525">
            <a:noFill/>
            <a:miter lim="800000"/>
            <a:headEnd/>
            <a:tailEnd/>
          </a:ln>
          <a:effectLst/>
        </p:spPr>
        <p:txBody>
          <a:bodyPr>
            <a:spAutoFit/>
          </a:bodyPr>
          <a:lstStyle/>
          <a:p>
            <a:pPr eaLnBrk="1" hangingPunct="1">
              <a:spcBef>
                <a:spcPct val="50000"/>
              </a:spcBef>
            </a:pPr>
            <a:r>
              <a:rPr lang="en-US" sz="1200">
                <a:latin typeface="Arial" charset="0"/>
              </a:rPr>
              <a:t>http://student.ccbcmd.edu/courses/bio141/lecguide/unit4/innate/c3case.html</a:t>
            </a:r>
          </a:p>
        </p:txBody>
      </p:sp>
      <p:sp>
        <p:nvSpPr>
          <p:cNvPr id="160772" name="Text Box 4"/>
          <p:cNvSpPr txBox="1">
            <a:spLocks noChangeArrowheads="1"/>
          </p:cNvSpPr>
          <p:nvPr/>
        </p:nvSpPr>
        <p:spPr bwMode="auto">
          <a:xfrm>
            <a:off x="1763713" y="188913"/>
            <a:ext cx="5903912" cy="1004887"/>
          </a:xfrm>
          <a:prstGeom prst="rect">
            <a:avLst/>
          </a:prstGeom>
          <a:noFill/>
          <a:ln w="9525">
            <a:noFill/>
            <a:miter lim="800000"/>
            <a:headEnd/>
            <a:tailEnd/>
          </a:ln>
          <a:effectLst/>
        </p:spPr>
        <p:txBody>
          <a:bodyPr>
            <a:spAutoFit/>
          </a:bodyPr>
          <a:lstStyle/>
          <a:p>
            <a:pPr algn="ctr" eaLnBrk="1" hangingPunct="1">
              <a:spcBef>
                <a:spcPct val="50000"/>
              </a:spcBef>
            </a:pPr>
            <a:r>
              <a:rPr lang="hu-HU"/>
              <a:t>Classical pathway </a:t>
            </a:r>
          </a:p>
          <a:p>
            <a:pPr algn="ctr" eaLnBrk="1" hangingPunct="1">
              <a:spcBef>
                <a:spcPct val="50000"/>
              </a:spcBef>
            </a:pPr>
            <a:r>
              <a:rPr lang="hu-HU"/>
              <a:t>(animation)</a:t>
            </a:r>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2818" name="Picture 2" descr="c5case"/>
          <p:cNvPicPr>
            <a:picLocks noChangeAspect="1" noChangeArrowheads="1" noCrop="1"/>
          </p:cNvPicPr>
          <p:nvPr>
            <p:ph idx="1"/>
          </p:nvPr>
        </p:nvPicPr>
        <p:blipFill>
          <a:blip r:embed="rId3" cstate="print"/>
          <a:srcRect/>
          <a:stretch>
            <a:fillRect/>
          </a:stretch>
        </p:blipFill>
        <p:spPr>
          <a:xfrm>
            <a:off x="1987550" y="2335213"/>
            <a:ext cx="5100638" cy="3686175"/>
          </a:xfrm>
          <a:noFill/>
          <a:ln/>
        </p:spPr>
      </p:pic>
      <p:sp>
        <p:nvSpPr>
          <p:cNvPr id="162819" name="Text Box 3"/>
          <p:cNvSpPr txBox="1">
            <a:spLocks noChangeArrowheads="1"/>
          </p:cNvSpPr>
          <p:nvPr/>
        </p:nvSpPr>
        <p:spPr bwMode="auto">
          <a:xfrm>
            <a:off x="1763713" y="188913"/>
            <a:ext cx="5256212" cy="1004887"/>
          </a:xfrm>
          <a:prstGeom prst="rect">
            <a:avLst/>
          </a:prstGeom>
          <a:noFill/>
          <a:ln w="9525">
            <a:noFill/>
            <a:miter lim="800000"/>
            <a:headEnd/>
            <a:tailEnd/>
          </a:ln>
          <a:effectLst/>
        </p:spPr>
        <p:txBody>
          <a:bodyPr>
            <a:spAutoFit/>
          </a:bodyPr>
          <a:lstStyle/>
          <a:p>
            <a:pPr algn="ctr" eaLnBrk="1" hangingPunct="1">
              <a:spcBef>
                <a:spcPct val="50000"/>
              </a:spcBef>
            </a:pPr>
            <a:r>
              <a:rPr lang="hu-HU"/>
              <a:t>Classical pathway </a:t>
            </a:r>
          </a:p>
          <a:p>
            <a:pPr algn="ctr" eaLnBrk="1" hangingPunct="1">
              <a:spcBef>
                <a:spcPct val="50000"/>
              </a:spcBef>
            </a:pPr>
            <a:r>
              <a:rPr lang="hu-HU"/>
              <a:t>(animation)</a:t>
            </a:r>
            <a:endParaRPr lang="en-US"/>
          </a:p>
        </p:txBody>
      </p:sp>
      <p:sp>
        <p:nvSpPr>
          <p:cNvPr id="162820" name="Text Box 4"/>
          <p:cNvSpPr txBox="1">
            <a:spLocks noChangeArrowheads="1"/>
          </p:cNvSpPr>
          <p:nvPr/>
        </p:nvSpPr>
        <p:spPr bwMode="auto">
          <a:xfrm>
            <a:off x="3671888" y="6381750"/>
            <a:ext cx="5472112" cy="274638"/>
          </a:xfrm>
          <a:prstGeom prst="rect">
            <a:avLst/>
          </a:prstGeom>
          <a:noFill/>
          <a:ln w="9525">
            <a:noFill/>
            <a:miter lim="800000"/>
            <a:headEnd/>
            <a:tailEnd/>
          </a:ln>
          <a:effectLst/>
        </p:spPr>
        <p:txBody>
          <a:bodyPr>
            <a:spAutoFit/>
          </a:bodyPr>
          <a:lstStyle/>
          <a:p>
            <a:pPr eaLnBrk="1" hangingPunct="1">
              <a:spcBef>
                <a:spcPct val="50000"/>
              </a:spcBef>
            </a:pPr>
            <a:r>
              <a:rPr lang="en-US" sz="1200">
                <a:latin typeface="Arial" charset="0"/>
              </a:rPr>
              <a:t>http://student.ccbcmd.edu/courses/bio141/lecguide/unit4/innate/c3case.html</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AutoShape 2"/>
          <p:cNvSpPr>
            <a:spLocks noChangeArrowheads="1"/>
          </p:cNvSpPr>
          <p:nvPr/>
        </p:nvSpPr>
        <p:spPr bwMode="auto">
          <a:xfrm rot="2190758">
            <a:off x="1042988" y="2349500"/>
            <a:ext cx="835025" cy="1204913"/>
          </a:xfrm>
          <a:prstGeom prst="flowChartTerminator">
            <a:avLst/>
          </a:prstGeom>
          <a:solidFill>
            <a:schemeClr val="accent1"/>
          </a:solidFill>
          <a:ln w="9525">
            <a:noFill/>
            <a:miter lim="800000"/>
            <a:headEnd/>
            <a:tailEnd/>
          </a:ln>
          <a:effectLst/>
        </p:spPr>
        <p:txBody>
          <a:bodyPr wrap="none" anchor="ctr"/>
          <a:lstStyle/>
          <a:p>
            <a:pPr algn="ctr"/>
            <a:r>
              <a:rPr lang="hu-HU">
                <a:solidFill>
                  <a:srgbClr val="000000"/>
                </a:solidFill>
              </a:rPr>
              <a:t>C3b</a:t>
            </a:r>
          </a:p>
        </p:txBody>
      </p:sp>
      <p:sp>
        <p:nvSpPr>
          <p:cNvPr id="106499" name="Freeform 3"/>
          <p:cNvSpPr>
            <a:spLocks/>
          </p:cNvSpPr>
          <p:nvPr/>
        </p:nvSpPr>
        <p:spPr bwMode="auto">
          <a:xfrm>
            <a:off x="-23813" y="4533900"/>
            <a:ext cx="9259888" cy="1371600"/>
          </a:xfrm>
          <a:custGeom>
            <a:avLst/>
            <a:gdLst/>
            <a:ahLst/>
            <a:cxnLst>
              <a:cxn ang="0">
                <a:pos x="23" y="424"/>
              </a:cxn>
              <a:cxn ang="0">
                <a:pos x="79" y="656"/>
              </a:cxn>
              <a:cxn ang="0">
                <a:pos x="1375" y="648"/>
              </a:cxn>
              <a:cxn ang="0">
                <a:pos x="1775" y="688"/>
              </a:cxn>
              <a:cxn ang="0">
                <a:pos x="2031" y="712"/>
              </a:cxn>
              <a:cxn ang="0">
                <a:pos x="2207" y="736"/>
              </a:cxn>
              <a:cxn ang="0">
                <a:pos x="3215" y="680"/>
              </a:cxn>
              <a:cxn ang="0">
                <a:pos x="4087" y="712"/>
              </a:cxn>
              <a:cxn ang="0">
                <a:pos x="4559" y="784"/>
              </a:cxn>
              <a:cxn ang="0">
                <a:pos x="4911" y="808"/>
              </a:cxn>
              <a:cxn ang="0">
                <a:pos x="5311" y="864"/>
              </a:cxn>
              <a:cxn ang="0">
                <a:pos x="5583" y="856"/>
              </a:cxn>
              <a:cxn ang="0">
                <a:pos x="5695" y="840"/>
              </a:cxn>
              <a:cxn ang="0">
                <a:pos x="5767" y="816"/>
              </a:cxn>
              <a:cxn ang="0">
                <a:pos x="5791" y="808"/>
              </a:cxn>
              <a:cxn ang="0">
                <a:pos x="5823" y="760"/>
              </a:cxn>
              <a:cxn ang="0">
                <a:pos x="5815" y="704"/>
              </a:cxn>
              <a:cxn ang="0">
                <a:pos x="5663" y="568"/>
              </a:cxn>
              <a:cxn ang="0">
                <a:pos x="5567" y="528"/>
              </a:cxn>
              <a:cxn ang="0">
                <a:pos x="5343" y="480"/>
              </a:cxn>
              <a:cxn ang="0">
                <a:pos x="5255" y="448"/>
              </a:cxn>
              <a:cxn ang="0">
                <a:pos x="5127" y="416"/>
              </a:cxn>
              <a:cxn ang="0">
                <a:pos x="4967" y="352"/>
              </a:cxn>
              <a:cxn ang="0">
                <a:pos x="4695" y="264"/>
              </a:cxn>
              <a:cxn ang="0">
                <a:pos x="4135" y="136"/>
              </a:cxn>
              <a:cxn ang="0">
                <a:pos x="3727" y="104"/>
              </a:cxn>
              <a:cxn ang="0">
                <a:pos x="3247" y="56"/>
              </a:cxn>
              <a:cxn ang="0">
                <a:pos x="2647" y="0"/>
              </a:cxn>
              <a:cxn ang="0">
                <a:pos x="1655" y="32"/>
              </a:cxn>
              <a:cxn ang="0">
                <a:pos x="1399" y="56"/>
              </a:cxn>
              <a:cxn ang="0">
                <a:pos x="1311" y="88"/>
              </a:cxn>
              <a:cxn ang="0">
                <a:pos x="1311" y="88"/>
              </a:cxn>
              <a:cxn ang="0">
                <a:pos x="991" y="152"/>
              </a:cxn>
              <a:cxn ang="0">
                <a:pos x="951" y="160"/>
              </a:cxn>
              <a:cxn ang="0">
                <a:pos x="839" y="168"/>
              </a:cxn>
              <a:cxn ang="0">
                <a:pos x="607" y="224"/>
              </a:cxn>
              <a:cxn ang="0">
                <a:pos x="543" y="248"/>
              </a:cxn>
              <a:cxn ang="0">
                <a:pos x="383" y="296"/>
              </a:cxn>
              <a:cxn ang="0">
                <a:pos x="223" y="344"/>
              </a:cxn>
              <a:cxn ang="0">
                <a:pos x="23" y="416"/>
              </a:cxn>
              <a:cxn ang="0">
                <a:pos x="23" y="424"/>
              </a:cxn>
            </a:cxnLst>
            <a:rect l="0" t="0" r="r" b="b"/>
            <a:pathLst>
              <a:path w="5833" h="864">
                <a:moveTo>
                  <a:pt x="23" y="424"/>
                </a:moveTo>
                <a:cubicBezTo>
                  <a:pt x="25" y="466"/>
                  <a:pt x="1" y="630"/>
                  <a:pt x="79" y="656"/>
                </a:cubicBezTo>
                <a:cubicBezTo>
                  <a:pt x="512" y="644"/>
                  <a:pt x="942" y="642"/>
                  <a:pt x="1375" y="648"/>
                </a:cubicBezTo>
                <a:cubicBezTo>
                  <a:pt x="1509" y="665"/>
                  <a:pt x="1640" y="680"/>
                  <a:pt x="1775" y="688"/>
                </a:cubicBezTo>
                <a:cubicBezTo>
                  <a:pt x="1858" y="709"/>
                  <a:pt x="2031" y="712"/>
                  <a:pt x="2031" y="712"/>
                </a:cubicBezTo>
                <a:cubicBezTo>
                  <a:pt x="2091" y="722"/>
                  <a:pt x="2146" y="730"/>
                  <a:pt x="2207" y="736"/>
                </a:cubicBezTo>
                <a:cubicBezTo>
                  <a:pt x="2546" y="729"/>
                  <a:pt x="2877" y="697"/>
                  <a:pt x="3215" y="680"/>
                </a:cubicBezTo>
                <a:cubicBezTo>
                  <a:pt x="3509" y="685"/>
                  <a:pt x="3795" y="700"/>
                  <a:pt x="4087" y="712"/>
                </a:cubicBezTo>
                <a:cubicBezTo>
                  <a:pt x="4244" y="738"/>
                  <a:pt x="4400" y="771"/>
                  <a:pt x="4559" y="784"/>
                </a:cubicBezTo>
                <a:cubicBezTo>
                  <a:pt x="4673" y="807"/>
                  <a:pt x="4795" y="802"/>
                  <a:pt x="4911" y="808"/>
                </a:cubicBezTo>
                <a:cubicBezTo>
                  <a:pt x="5044" y="835"/>
                  <a:pt x="5177" y="842"/>
                  <a:pt x="5311" y="864"/>
                </a:cubicBezTo>
                <a:cubicBezTo>
                  <a:pt x="5402" y="861"/>
                  <a:pt x="5492" y="862"/>
                  <a:pt x="5583" y="856"/>
                </a:cubicBezTo>
                <a:cubicBezTo>
                  <a:pt x="5621" y="854"/>
                  <a:pt x="5695" y="840"/>
                  <a:pt x="5695" y="840"/>
                </a:cubicBezTo>
                <a:cubicBezTo>
                  <a:pt x="5719" y="832"/>
                  <a:pt x="5743" y="824"/>
                  <a:pt x="5767" y="816"/>
                </a:cubicBezTo>
                <a:cubicBezTo>
                  <a:pt x="5775" y="813"/>
                  <a:pt x="5791" y="808"/>
                  <a:pt x="5791" y="808"/>
                </a:cubicBezTo>
                <a:cubicBezTo>
                  <a:pt x="5802" y="792"/>
                  <a:pt x="5812" y="776"/>
                  <a:pt x="5823" y="760"/>
                </a:cubicBezTo>
                <a:cubicBezTo>
                  <a:pt x="5833" y="744"/>
                  <a:pt x="5818" y="723"/>
                  <a:pt x="5815" y="704"/>
                </a:cubicBezTo>
                <a:cubicBezTo>
                  <a:pt x="5801" y="624"/>
                  <a:pt x="5733" y="591"/>
                  <a:pt x="5663" y="568"/>
                </a:cubicBezTo>
                <a:cubicBezTo>
                  <a:pt x="5627" y="541"/>
                  <a:pt x="5611" y="537"/>
                  <a:pt x="5567" y="528"/>
                </a:cubicBezTo>
                <a:cubicBezTo>
                  <a:pt x="5502" y="496"/>
                  <a:pt x="5415" y="493"/>
                  <a:pt x="5343" y="480"/>
                </a:cubicBezTo>
                <a:cubicBezTo>
                  <a:pt x="5304" y="473"/>
                  <a:pt x="5289" y="461"/>
                  <a:pt x="5255" y="448"/>
                </a:cubicBezTo>
                <a:cubicBezTo>
                  <a:pt x="5216" y="433"/>
                  <a:pt x="5168" y="426"/>
                  <a:pt x="5127" y="416"/>
                </a:cubicBezTo>
                <a:cubicBezTo>
                  <a:pt x="5077" y="386"/>
                  <a:pt x="5022" y="370"/>
                  <a:pt x="4967" y="352"/>
                </a:cubicBezTo>
                <a:cubicBezTo>
                  <a:pt x="4877" y="322"/>
                  <a:pt x="4788" y="277"/>
                  <a:pt x="4695" y="264"/>
                </a:cubicBezTo>
                <a:cubicBezTo>
                  <a:pt x="4532" y="182"/>
                  <a:pt x="4313" y="150"/>
                  <a:pt x="4135" y="136"/>
                </a:cubicBezTo>
                <a:cubicBezTo>
                  <a:pt x="3994" y="101"/>
                  <a:pt x="3890" y="108"/>
                  <a:pt x="3727" y="104"/>
                </a:cubicBezTo>
                <a:cubicBezTo>
                  <a:pt x="3578" y="54"/>
                  <a:pt x="3398" y="62"/>
                  <a:pt x="3247" y="56"/>
                </a:cubicBezTo>
                <a:cubicBezTo>
                  <a:pt x="3023" y="11"/>
                  <a:pt x="2904" y="6"/>
                  <a:pt x="2647" y="0"/>
                </a:cubicBezTo>
                <a:cubicBezTo>
                  <a:pt x="2311" y="11"/>
                  <a:pt x="1996" y="28"/>
                  <a:pt x="1655" y="32"/>
                </a:cubicBezTo>
                <a:cubicBezTo>
                  <a:pt x="1520" y="38"/>
                  <a:pt x="1500" y="39"/>
                  <a:pt x="1399" y="56"/>
                </a:cubicBezTo>
                <a:lnTo>
                  <a:pt x="1311" y="88"/>
                </a:lnTo>
                <a:cubicBezTo>
                  <a:pt x="1311" y="88"/>
                  <a:pt x="1311" y="88"/>
                  <a:pt x="1311" y="88"/>
                </a:cubicBezTo>
                <a:cubicBezTo>
                  <a:pt x="1215" y="136"/>
                  <a:pt x="1095" y="143"/>
                  <a:pt x="991" y="152"/>
                </a:cubicBezTo>
                <a:cubicBezTo>
                  <a:pt x="978" y="155"/>
                  <a:pt x="965" y="159"/>
                  <a:pt x="951" y="160"/>
                </a:cubicBezTo>
                <a:cubicBezTo>
                  <a:pt x="914" y="164"/>
                  <a:pt x="876" y="163"/>
                  <a:pt x="839" y="168"/>
                </a:cubicBezTo>
                <a:cubicBezTo>
                  <a:pt x="761" y="179"/>
                  <a:pt x="684" y="209"/>
                  <a:pt x="607" y="224"/>
                </a:cubicBezTo>
                <a:cubicBezTo>
                  <a:pt x="558" y="257"/>
                  <a:pt x="612" y="225"/>
                  <a:pt x="543" y="248"/>
                </a:cubicBezTo>
                <a:cubicBezTo>
                  <a:pt x="489" y="266"/>
                  <a:pt x="440" y="285"/>
                  <a:pt x="383" y="296"/>
                </a:cubicBezTo>
                <a:cubicBezTo>
                  <a:pt x="338" y="326"/>
                  <a:pt x="276" y="331"/>
                  <a:pt x="223" y="344"/>
                </a:cubicBezTo>
                <a:cubicBezTo>
                  <a:pt x="153" y="361"/>
                  <a:pt x="90" y="394"/>
                  <a:pt x="23" y="416"/>
                </a:cubicBezTo>
                <a:cubicBezTo>
                  <a:pt x="3" y="446"/>
                  <a:pt x="0" y="447"/>
                  <a:pt x="23" y="424"/>
                </a:cubicBezTo>
                <a:close/>
              </a:path>
            </a:pathLst>
          </a:custGeom>
          <a:solidFill>
            <a:srgbClr val="FFFF00"/>
          </a:solidFill>
          <a:ln w="9525" cap="flat" cmpd="sng">
            <a:noFill/>
            <a:prstDash val="solid"/>
            <a:round/>
            <a:headEnd/>
            <a:tailEnd/>
          </a:ln>
          <a:effectLst/>
        </p:spPr>
        <p:txBody>
          <a:bodyPr/>
          <a:lstStyle/>
          <a:p>
            <a:endParaRPr lang="hu-HU"/>
          </a:p>
        </p:txBody>
      </p:sp>
      <p:sp>
        <p:nvSpPr>
          <p:cNvPr id="106500" name="Text Box 4"/>
          <p:cNvSpPr txBox="1">
            <a:spLocks noChangeArrowheads="1"/>
          </p:cNvSpPr>
          <p:nvPr/>
        </p:nvSpPr>
        <p:spPr bwMode="auto">
          <a:xfrm>
            <a:off x="250825" y="1844675"/>
            <a:ext cx="865188" cy="457200"/>
          </a:xfrm>
          <a:prstGeom prst="rect">
            <a:avLst/>
          </a:prstGeom>
          <a:noFill/>
          <a:ln w="9525">
            <a:noFill/>
            <a:miter lim="800000"/>
            <a:headEnd/>
            <a:tailEnd/>
          </a:ln>
          <a:effectLst/>
        </p:spPr>
        <p:txBody>
          <a:bodyPr>
            <a:spAutoFit/>
          </a:bodyPr>
          <a:lstStyle/>
          <a:p>
            <a:pPr>
              <a:spcBef>
                <a:spcPct val="50000"/>
              </a:spcBef>
            </a:pPr>
            <a:r>
              <a:rPr lang="hu-HU"/>
              <a:t>H</a:t>
            </a:r>
            <a:r>
              <a:rPr lang="hu-HU" baseline="-25000"/>
              <a:t>2</a:t>
            </a:r>
            <a:r>
              <a:rPr lang="hu-HU"/>
              <a:t>O</a:t>
            </a:r>
          </a:p>
        </p:txBody>
      </p:sp>
      <p:sp>
        <p:nvSpPr>
          <p:cNvPr id="106501" name="Line 5"/>
          <p:cNvSpPr>
            <a:spLocks noChangeShapeType="1"/>
          </p:cNvSpPr>
          <p:nvPr/>
        </p:nvSpPr>
        <p:spPr bwMode="auto">
          <a:xfrm>
            <a:off x="971550" y="2132013"/>
            <a:ext cx="431800" cy="144462"/>
          </a:xfrm>
          <a:prstGeom prst="line">
            <a:avLst/>
          </a:prstGeom>
          <a:noFill/>
          <a:ln w="76200">
            <a:solidFill>
              <a:srgbClr val="FFFF00"/>
            </a:solidFill>
            <a:round/>
            <a:headEnd/>
            <a:tailEnd type="triangle" w="med" len="med"/>
          </a:ln>
          <a:effectLst/>
        </p:spPr>
        <p:txBody>
          <a:bodyPr/>
          <a:lstStyle/>
          <a:p>
            <a:endParaRPr lang="hu-HU"/>
          </a:p>
        </p:txBody>
      </p:sp>
      <p:sp>
        <p:nvSpPr>
          <p:cNvPr id="106502" name="Rectangle 6"/>
          <p:cNvSpPr>
            <a:spLocks noChangeArrowheads="1"/>
          </p:cNvSpPr>
          <p:nvPr/>
        </p:nvSpPr>
        <p:spPr bwMode="auto">
          <a:xfrm>
            <a:off x="0" y="5516563"/>
            <a:ext cx="9144000" cy="1728787"/>
          </a:xfrm>
          <a:prstGeom prst="rect">
            <a:avLst/>
          </a:prstGeom>
          <a:solidFill>
            <a:srgbClr val="FFFF00"/>
          </a:solidFill>
          <a:ln w="9525">
            <a:noFill/>
            <a:miter lim="800000"/>
            <a:headEnd/>
            <a:tailEnd/>
          </a:ln>
          <a:effectLst/>
        </p:spPr>
        <p:txBody>
          <a:bodyPr wrap="none" anchor="ctr"/>
          <a:lstStyle/>
          <a:p>
            <a:endParaRPr lang="hu-HU"/>
          </a:p>
        </p:txBody>
      </p:sp>
      <p:sp>
        <p:nvSpPr>
          <p:cNvPr id="106503" name="AutoShape 7"/>
          <p:cNvSpPr>
            <a:spLocks noChangeArrowheads="1"/>
          </p:cNvSpPr>
          <p:nvPr/>
        </p:nvSpPr>
        <p:spPr bwMode="auto">
          <a:xfrm rot="212736">
            <a:off x="3995738" y="3357563"/>
            <a:ext cx="833437" cy="1204912"/>
          </a:xfrm>
          <a:prstGeom prst="flowChartTerminator">
            <a:avLst/>
          </a:prstGeom>
          <a:solidFill>
            <a:schemeClr val="accent1"/>
          </a:solidFill>
          <a:ln w="9525">
            <a:noFill/>
            <a:miter lim="800000"/>
            <a:headEnd/>
            <a:tailEnd/>
          </a:ln>
          <a:effectLst/>
        </p:spPr>
        <p:txBody>
          <a:bodyPr wrap="none" anchor="ctr"/>
          <a:lstStyle/>
          <a:p>
            <a:pPr algn="ctr"/>
            <a:r>
              <a:rPr lang="hu-HU">
                <a:solidFill>
                  <a:srgbClr val="000000"/>
                </a:solidFill>
              </a:rPr>
              <a:t>C3b</a:t>
            </a:r>
          </a:p>
        </p:txBody>
      </p:sp>
      <p:sp>
        <p:nvSpPr>
          <p:cNvPr id="106504" name="AutoShape 8"/>
          <p:cNvSpPr>
            <a:spLocks noChangeArrowheads="1"/>
          </p:cNvSpPr>
          <p:nvPr/>
        </p:nvSpPr>
        <p:spPr bwMode="auto">
          <a:xfrm rot="2199118">
            <a:off x="6372225" y="1233488"/>
            <a:ext cx="885825" cy="1619250"/>
          </a:xfrm>
          <a:prstGeom prst="flowChartTerminator">
            <a:avLst/>
          </a:prstGeom>
          <a:solidFill>
            <a:srgbClr val="FFFFCC"/>
          </a:solidFill>
          <a:ln w="9525">
            <a:noFill/>
            <a:miter lim="800000"/>
            <a:headEnd/>
            <a:tailEnd/>
          </a:ln>
          <a:effectLst/>
        </p:spPr>
        <p:txBody>
          <a:bodyPr wrap="none" anchor="ctr"/>
          <a:lstStyle/>
          <a:p>
            <a:pPr algn="ctr"/>
            <a:r>
              <a:rPr lang="hu-HU">
                <a:solidFill>
                  <a:srgbClr val="000000"/>
                </a:solidFill>
              </a:rPr>
              <a:t>B</a:t>
            </a:r>
          </a:p>
        </p:txBody>
      </p:sp>
      <p:sp>
        <p:nvSpPr>
          <p:cNvPr id="106505" name="AutoShape 9"/>
          <p:cNvSpPr>
            <a:spLocks noChangeArrowheads="1"/>
          </p:cNvSpPr>
          <p:nvPr/>
        </p:nvSpPr>
        <p:spPr bwMode="auto">
          <a:xfrm rot="196294">
            <a:off x="4827588" y="2997200"/>
            <a:ext cx="885825" cy="1619250"/>
          </a:xfrm>
          <a:prstGeom prst="flowChartTerminator">
            <a:avLst/>
          </a:prstGeom>
          <a:solidFill>
            <a:srgbClr val="FFFFCC"/>
          </a:solidFill>
          <a:ln w="9525">
            <a:noFill/>
            <a:miter lim="800000"/>
            <a:headEnd/>
            <a:tailEnd/>
          </a:ln>
          <a:effectLst/>
        </p:spPr>
        <p:txBody>
          <a:bodyPr wrap="none" anchor="ctr"/>
          <a:lstStyle/>
          <a:p>
            <a:pPr algn="ctr"/>
            <a:r>
              <a:rPr lang="hu-HU">
                <a:solidFill>
                  <a:srgbClr val="000000"/>
                </a:solidFill>
              </a:rPr>
              <a:t>B</a:t>
            </a:r>
          </a:p>
        </p:txBody>
      </p:sp>
      <p:sp>
        <p:nvSpPr>
          <p:cNvPr id="106506" name="AutoShape 10"/>
          <p:cNvSpPr>
            <a:spLocks noChangeArrowheads="1"/>
          </p:cNvSpPr>
          <p:nvPr/>
        </p:nvSpPr>
        <p:spPr bwMode="auto">
          <a:xfrm rot="196294">
            <a:off x="4838700" y="3068638"/>
            <a:ext cx="885825" cy="1619250"/>
          </a:xfrm>
          <a:prstGeom prst="flowChartTerminator">
            <a:avLst/>
          </a:prstGeom>
          <a:solidFill>
            <a:srgbClr val="FFFFCC"/>
          </a:solidFill>
          <a:ln w="9525">
            <a:noFill/>
            <a:miter lim="800000"/>
            <a:headEnd/>
            <a:tailEnd/>
          </a:ln>
          <a:effectLst/>
        </p:spPr>
        <p:txBody>
          <a:bodyPr wrap="none" anchor="ctr"/>
          <a:lstStyle/>
          <a:p>
            <a:pPr algn="ctr"/>
            <a:r>
              <a:rPr lang="hu-HU">
                <a:solidFill>
                  <a:srgbClr val="000000"/>
                </a:solidFill>
              </a:rPr>
              <a:t>Bb</a:t>
            </a:r>
          </a:p>
        </p:txBody>
      </p:sp>
      <p:grpSp>
        <p:nvGrpSpPr>
          <p:cNvPr id="106507" name="Group 11"/>
          <p:cNvGrpSpPr>
            <a:grpSpLocks/>
          </p:cNvGrpSpPr>
          <p:nvPr/>
        </p:nvGrpSpPr>
        <p:grpSpPr bwMode="auto">
          <a:xfrm>
            <a:off x="4859338" y="2778125"/>
            <a:ext cx="865187" cy="650875"/>
            <a:chOff x="3061" y="1614"/>
            <a:chExt cx="545" cy="410"/>
          </a:xfrm>
        </p:grpSpPr>
        <p:sp>
          <p:nvSpPr>
            <p:cNvPr id="106508" name="AutoShape 12"/>
            <p:cNvSpPr>
              <a:spLocks noChangeArrowheads="1"/>
            </p:cNvSpPr>
            <p:nvPr/>
          </p:nvSpPr>
          <p:spPr bwMode="auto">
            <a:xfrm rot="5400000">
              <a:off x="3129" y="1546"/>
              <a:ext cx="410" cy="545"/>
            </a:xfrm>
            <a:prstGeom prst="moon">
              <a:avLst>
                <a:gd name="adj" fmla="val 67801"/>
              </a:avLst>
            </a:prstGeom>
            <a:solidFill>
              <a:srgbClr val="FF0000"/>
            </a:solidFill>
            <a:ln w="9525">
              <a:noFill/>
              <a:miter lim="800000"/>
              <a:headEnd/>
              <a:tailEnd/>
            </a:ln>
            <a:effectLst/>
          </p:spPr>
          <p:txBody>
            <a:bodyPr rot="10800000" vert="eaVert" wrap="none" anchor="ctr"/>
            <a:lstStyle/>
            <a:p>
              <a:pPr algn="ctr"/>
              <a:endParaRPr lang="hu-HU"/>
            </a:p>
          </p:txBody>
        </p:sp>
        <p:sp>
          <p:nvSpPr>
            <p:cNvPr id="106509" name="Text Box 13"/>
            <p:cNvSpPr txBox="1">
              <a:spLocks noChangeArrowheads="1"/>
            </p:cNvSpPr>
            <p:nvPr/>
          </p:nvSpPr>
          <p:spPr bwMode="auto">
            <a:xfrm>
              <a:off x="3198" y="1645"/>
              <a:ext cx="227" cy="288"/>
            </a:xfrm>
            <a:prstGeom prst="rect">
              <a:avLst/>
            </a:prstGeom>
            <a:noFill/>
            <a:ln w="9525">
              <a:noFill/>
              <a:miter lim="800000"/>
              <a:headEnd/>
              <a:tailEnd/>
            </a:ln>
            <a:effectLst/>
          </p:spPr>
          <p:txBody>
            <a:bodyPr>
              <a:spAutoFit/>
            </a:bodyPr>
            <a:lstStyle/>
            <a:p>
              <a:pPr>
                <a:spcBef>
                  <a:spcPct val="50000"/>
                </a:spcBef>
              </a:pPr>
              <a:r>
                <a:rPr lang="hu-HU">
                  <a:solidFill>
                    <a:schemeClr val="bg1"/>
                  </a:solidFill>
                </a:rPr>
                <a:t>D</a:t>
              </a:r>
            </a:p>
          </p:txBody>
        </p:sp>
      </p:grpSp>
      <p:grpSp>
        <p:nvGrpSpPr>
          <p:cNvPr id="106510" name="Group 14"/>
          <p:cNvGrpSpPr>
            <a:grpSpLocks/>
          </p:cNvGrpSpPr>
          <p:nvPr/>
        </p:nvGrpSpPr>
        <p:grpSpPr bwMode="auto">
          <a:xfrm>
            <a:off x="3635375" y="4365625"/>
            <a:ext cx="1619250" cy="1101725"/>
            <a:chOff x="2290" y="2614"/>
            <a:chExt cx="1020" cy="694"/>
          </a:xfrm>
        </p:grpSpPr>
        <p:sp>
          <p:nvSpPr>
            <p:cNvPr id="106511" name="AutoShape 15"/>
            <p:cNvSpPr>
              <a:spLocks noChangeArrowheads="1"/>
            </p:cNvSpPr>
            <p:nvPr/>
          </p:nvSpPr>
          <p:spPr bwMode="auto">
            <a:xfrm rot="5701118">
              <a:off x="2521" y="2519"/>
              <a:ext cx="558" cy="1020"/>
            </a:xfrm>
            <a:prstGeom prst="flowChartTerminator">
              <a:avLst/>
            </a:prstGeom>
            <a:solidFill>
              <a:schemeClr val="accent1"/>
            </a:solidFill>
            <a:ln w="9525">
              <a:solidFill>
                <a:schemeClr val="tx1"/>
              </a:solidFill>
              <a:miter lim="800000"/>
              <a:headEnd/>
              <a:tailEnd/>
            </a:ln>
            <a:effectLst/>
          </p:spPr>
          <p:txBody>
            <a:bodyPr wrap="none" anchor="ctr"/>
            <a:lstStyle/>
            <a:p>
              <a:pPr algn="ctr"/>
              <a:r>
                <a:rPr lang="hu-HU">
                  <a:solidFill>
                    <a:srgbClr val="000000"/>
                  </a:solidFill>
                </a:rPr>
                <a:t>C3</a:t>
              </a:r>
            </a:p>
          </p:txBody>
        </p:sp>
        <p:sp>
          <p:nvSpPr>
            <p:cNvPr id="106512" name="AutoShape 16"/>
            <p:cNvSpPr>
              <a:spLocks noChangeArrowheads="1"/>
            </p:cNvSpPr>
            <p:nvPr/>
          </p:nvSpPr>
          <p:spPr bwMode="auto">
            <a:xfrm>
              <a:off x="2925" y="2614"/>
              <a:ext cx="182" cy="272"/>
            </a:xfrm>
            <a:prstGeom prst="downArrow">
              <a:avLst>
                <a:gd name="adj1" fmla="val 50000"/>
                <a:gd name="adj2" fmla="val 37363"/>
              </a:avLst>
            </a:prstGeom>
            <a:solidFill>
              <a:srgbClr val="FF0000"/>
            </a:solidFill>
            <a:ln w="9525">
              <a:noFill/>
              <a:miter lim="800000"/>
              <a:headEnd/>
              <a:tailEnd/>
            </a:ln>
            <a:effectLst/>
          </p:spPr>
          <p:txBody>
            <a:bodyPr wrap="none" anchor="ctr"/>
            <a:lstStyle/>
            <a:p>
              <a:endParaRPr lang="hu-HU"/>
            </a:p>
          </p:txBody>
        </p:sp>
      </p:grpSp>
      <p:sp>
        <p:nvSpPr>
          <p:cNvPr id="106513" name="AutoShape 17"/>
          <p:cNvSpPr>
            <a:spLocks noChangeArrowheads="1"/>
          </p:cNvSpPr>
          <p:nvPr/>
        </p:nvSpPr>
        <p:spPr bwMode="auto">
          <a:xfrm rot="5730592">
            <a:off x="3806032" y="4410868"/>
            <a:ext cx="863600" cy="1204913"/>
          </a:xfrm>
          <a:prstGeom prst="flowChartTerminator">
            <a:avLst/>
          </a:prstGeom>
          <a:solidFill>
            <a:schemeClr val="accent1"/>
          </a:solidFill>
          <a:ln w="9525">
            <a:solidFill>
              <a:schemeClr val="tx1"/>
            </a:solidFill>
            <a:miter lim="800000"/>
            <a:headEnd/>
            <a:tailEnd/>
          </a:ln>
          <a:effectLst/>
        </p:spPr>
        <p:txBody>
          <a:bodyPr wrap="none" anchor="ctr"/>
          <a:lstStyle/>
          <a:p>
            <a:pPr algn="ctr"/>
            <a:r>
              <a:rPr lang="hu-HU">
                <a:solidFill>
                  <a:srgbClr val="000000"/>
                </a:solidFill>
              </a:rPr>
              <a:t>C3b</a:t>
            </a:r>
          </a:p>
        </p:txBody>
      </p:sp>
      <p:sp>
        <p:nvSpPr>
          <p:cNvPr id="106514" name="AutoShape 18"/>
          <p:cNvSpPr>
            <a:spLocks noChangeArrowheads="1"/>
          </p:cNvSpPr>
          <p:nvPr/>
        </p:nvSpPr>
        <p:spPr bwMode="auto">
          <a:xfrm rot="1410734">
            <a:off x="7092950" y="3716338"/>
            <a:ext cx="833438" cy="1204912"/>
          </a:xfrm>
          <a:prstGeom prst="flowChartTerminator">
            <a:avLst/>
          </a:prstGeom>
          <a:solidFill>
            <a:schemeClr val="accent1"/>
          </a:solidFill>
          <a:ln w="9525">
            <a:noFill/>
            <a:miter lim="800000"/>
            <a:headEnd/>
            <a:tailEnd/>
          </a:ln>
          <a:effectLst/>
        </p:spPr>
        <p:txBody>
          <a:bodyPr wrap="none" anchor="ctr"/>
          <a:lstStyle/>
          <a:p>
            <a:pPr algn="ctr"/>
            <a:r>
              <a:rPr lang="hu-HU">
                <a:solidFill>
                  <a:srgbClr val="000000"/>
                </a:solidFill>
              </a:rPr>
              <a:t>C3b</a:t>
            </a:r>
          </a:p>
        </p:txBody>
      </p:sp>
      <p:grpSp>
        <p:nvGrpSpPr>
          <p:cNvPr id="106515" name="Group 19"/>
          <p:cNvGrpSpPr>
            <a:grpSpLocks/>
          </p:cNvGrpSpPr>
          <p:nvPr/>
        </p:nvGrpSpPr>
        <p:grpSpPr bwMode="auto">
          <a:xfrm>
            <a:off x="7885113" y="3498850"/>
            <a:ext cx="1223962" cy="1801813"/>
            <a:chOff x="4967" y="2068"/>
            <a:chExt cx="771" cy="1135"/>
          </a:xfrm>
        </p:grpSpPr>
        <p:sp>
          <p:nvSpPr>
            <p:cNvPr id="106516" name="AutoShape 20"/>
            <p:cNvSpPr>
              <a:spLocks noChangeArrowheads="1"/>
            </p:cNvSpPr>
            <p:nvPr/>
          </p:nvSpPr>
          <p:spPr bwMode="auto">
            <a:xfrm rot="1639514">
              <a:off x="4967" y="2183"/>
              <a:ext cx="558" cy="1020"/>
            </a:xfrm>
            <a:prstGeom prst="flowChartTerminator">
              <a:avLst/>
            </a:prstGeom>
            <a:solidFill>
              <a:srgbClr val="FFFFCC"/>
            </a:solidFill>
            <a:ln w="9525">
              <a:noFill/>
              <a:miter lim="800000"/>
              <a:headEnd/>
              <a:tailEnd/>
            </a:ln>
            <a:effectLst/>
          </p:spPr>
          <p:txBody>
            <a:bodyPr wrap="none" anchor="ctr"/>
            <a:lstStyle/>
            <a:p>
              <a:pPr algn="ctr"/>
              <a:r>
                <a:rPr lang="hu-HU">
                  <a:solidFill>
                    <a:srgbClr val="000000"/>
                  </a:solidFill>
                </a:rPr>
                <a:t>Bb</a:t>
              </a:r>
            </a:p>
          </p:txBody>
        </p:sp>
        <p:grpSp>
          <p:nvGrpSpPr>
            <p:cNvPr id="106517" name="Group 21"/>
            <p:cNvGrpSpPr>
              <a:grpSpLocks/>
            </p:cNvGrpSpPr>
            <p:nvPr/>
          </p:nvGrpSpPr>
          <p:grpSpPr bwMode="auto">
            <a:xfrm rot="1430694">
              <a:off x="5193" y="2068"/>
              <a:ext cx="545" cy="410"/>
              <a:chOff x="3061" y="1614"/>
              <a:chExt cx="545" cy="410"/>
            </a:xfrm>
          </p:grpSpPr>
          <p:sp>
            <p:nvSpPr>
              <p:cNvPr id="106518" name="AutoShape 22"/>
              <p:cNvSpPr>
                <a:spLocks noChangeArrowheads="1"/>
              </p:cNvSpPr>
              <p:nvPr/>
            </p:nvSpPr>
            <p:spPr bwMode="auto">
              <a:xfrm rot="5400000">
                <a:off x="3129" y="1546"/>
                <a:ext cx="410" cy="545"/>
              </a:xfrm>
              <a:prstGeom prst="moon">
                <a:avLst>
                  <a:gd name="adj" fmla="val 67801"/>
                </a:avLst>
              </a:prstGeom>
              <a:solidFill>
                <a:srgbClr val="FF0000"/>
              </a:solidFill>
              <a:ln w="9525">
                <a:noFill/>
                <a:miter lim="800000"/>
                <a:headEnd/>
                <a:tailEnd/>
              </a:ln>
              <a:effectLst/>
            </p:spPr>
            <p:txBody>
              <a:bodyPr rot="10800000" vert="eaVert" wrap="none" anchor="ctr"/>
              <a:lstStyle/>
              <a:p>
                <a:pPr algn="ctr"/>
                <a:endParaRPr lang="hu-HU"/>
              </a:p>
            </p:txBody>
          </p:sp>
          <p:sp>
            <p:nvSpPr>
              <p:cNvPr id="106519" name="Text Box 23"/>
              <p:cNvSpPr txBox="1">
                <a:spLocks noChangeArrowheads="1"/>
              </p:cNvSpPr>
              <p:nvPr/>
            </p:nvSpPr>
            <p:spPr bwMode="auto">
              <a:xfrm>
                <a:off x="3198" y="1645"/>
                <a:ext cx="227" cy="288"/>
              </a:xfrm>
              <a:prstGeom prst="rect">
                <a:avLst/>
              </a:prstGeom>
              <a:noFill/>
              <a:ln w="9525">
                <a:noFill/>
                <a:miter lim="800000"/>
                <a:headEnd/>
                <a:tailEnd/>
              </a:ln>
              <a:effectLst/>
            </p:spPr>
            <p:txBody>
              <a:bodyPr>
                <a:spAutoFit/>
              </a:bodyPr>
              <a:lstStyle/>
              <a:p>
                <a:pPr>
                  <a:spcBef>
                    <a:spcPct val="50000"/>
                  </a:spcBef>
                </a:pPr>
                <a:r>
                  <a:rPr lang="hu-HU">
                    <a:solidFill>
                      <a:schemeClr val="bg1"/>
                    </a:solidFill>
                  </a:rPr>
                  <a:t>D</a:t>
                </a:r>
              </a:p>
            </p:txBody>
          </p:sp>
        </p:grpSp>
      </p:grpSp>
      <p:grpSp>
        <p:nvGrpSpPr>
          <p:cNvPr id="106520" name="Group 24"/>
          <p:cNvGrpSpPr>
            <a:grpSpLocks/>
          </p:cNvGrpSpPr>
          <p:nvPr/>
        </p:nvGrpSpPr>
        <p:grpSpPr bwMode="auto">
          <a:xfrm>
            <a:off x="6481763" y="4991100"/>
            <a:ext cx="1619250" cy="1101725"/>
            <a:chOff x="2290" y="2614"/>
            <a:chExt cx="1020" cy="694"/>
          </a:xfrm>
        </p:grpSpPr>
        <p:sp>
          <p:nvSpPr>
            <p:cNvPr id="106521" name="AutoShape 25"/>
            <p:cNvSpPr>
              <a:spLocks noChangeArrowheads="1"/>
            </p:cNvSpPr>
            <p:nvPr/>
          </p:nvSpPr>
          <p:spPr bwMode="auto">
            <a:xfrm rot="5701118">
              <a:off x="2521" y="2519"/>
              <a:ext cx="558" cy="1020"/>
            </a:xfrm>
            <a:prstGeom prst="flowChartTerminator">
              <a:avLst/>
            </a:prstGeom>
            <a:solidFill>
              <a:schemeClr val="accent1"/>
            </a:solidFill>
            <a:ln w="9525">
              <a:solidFill>
                <a:schemeClr val="tx1"/>
              </a:solidFill>
              <a:miter lim="800000"/>
              <a:headEnd/>
              <a:tailEnd/>
            </a:ln>
            <a:effectLst/>
          </p:spPr>
          <p:txBody>
            <a:bodyPr wrap="none" anchor="ctr"/>
            <a:lstStyle/>
            <a:p>
              <a:pPr algn="ctr"/>
              <a:r>
                <a:rPr lang="hu-HU">
                  <a:solidFill>
                    <a:srgbClr val="000000"/>
                  </a:solidFill>
                </a:rPr>
                <a:t>C3</a:t>
              </a:r>
            </a:p>
          </p:txBody>
        </p:sp>
        <p:sp>
          <p:nvSpPr>
            <p:cNvPr id="106522" name="AutoShape 26"/>
            <p:cNvSpPr>
              <a:spLocks noChangeArrowheads="1"/>
            </p:cNvSpPr>
            <p:nvPr/>
          </p:nvSpPr>
          <p:spPr bwMode="auto">
            <a:xfrm>
              <a:off x="2925" y="2614"/>
              <a:ext cx="182" cy="272"/>
            </a:xfrm>
            <a:prstGeom prst="downArrow">
              <a:avLst>
                <a:gd name="adj1" fmla="val 50000"/>
                <a:gd name="adj2" fmla="val 37363"/>
              </a:avLst>
            </a:prstGeom>
            <a:solidFill>
              <a:srgbClr val="FF0000"/>
            </a:solidFill>
            <a:ln w="9525">
              <a:noFill/>
              <a:miter lim="800000"/>
              <a:headEnd/>
              <a:tailEnd/>
            </a:ln>
            <a:effectLst/>
          </p:spPr>
          <p:txBody>
            <a:bodyPr wrap="none" anchor="ctr"/>
            <a:lstStyle/>
            <a:p>
              <a:endParaRPr lang="hu-HU"/>
            </a:p>
          </p:txBody>
        </p:sp>
      </p:grpSp>
      <p:sp>
        <p:nvSpPr>
          <p:cNvPr id="106523" name="AutoShape 27"/>
          <p:cNvSpPr>
            <a:spLocks noChangeArrowheads="1"/>
          </p:cNvSpPr>
          <p:nvPr/>
        </p:nvSpPr>
        <p:spPr bwMode="auto">
          <a:xfrm rot="-478056">
            <a:off x="1979613" y="3429000"/>
            <a:ext cx="833437" cy="1204913"/>
          </a:xfrm>
          <a:prstGeom prst="flowChartTerminator">
            <a:avLst/>
          </a:prstGeom>
          <a:solidFill>
            <a:schemeClr val="accent1"/>
          </a:solidFill>
          <a:ln w="9525">
            <a:noFill/>
            <a:miter lim="800000"/>
            <a:headEnd/>
            <a:tailEnd/>
          </a:ln>
          <a:effectLst/>
        </p:spPr>
        <p:txBody>
          <a:bodyPr wrap="none" anchor="ctr"/>
          <a:lstStyle/>
          <a:p>
            <a:pPr algn="ctr"/>
            <a:r>
              <a:rPr lang="hu-HU">
                <a:solidFill>
                  <a:srgbClr val="000000"/>
                </a:solidFill>
              </a:rPr>
              <a:t>C3b</a:t>
            </a:r>
          </a:p>
        </p:txBody>
      </p:sp>
      <p:sp>
        <p:nvSpPr>
          <p:cNvPr id="106524" name="AutoShape 28"/>
          <p:cNvSpPr>
            <a:spLocks noChangeArrowheads="1"/>
          </p:cNvSpPr>
          <p:nvPr/>
        </p:nvSpPr>
        <p:spPr bwMode="auto">
          <a:xfrm rot="5730592">
            <a:off x="6614319" y="4987132"/>
            <a:ext cx="863600" cy="1204912"/>
          </a:xfrm>
          <a:prstGeom prst="flowChartTerminator">
            <a:avLst/>
          </a:prstGeom>
          <a:solidFill>
            <a:schemeClr val="accent1"/>
          </a:solidFill>
          <a:ln w="9525">
            <a:solidFill>
              <a:schemeClr val="tx1"/>
            </a:solidFill>
            <a:miter lim="800000"/>
            <a:headEnd/>
            <a:tailEnd/>
          </a:ln>
          <a:effectLst/>
        </p:spPr>
        <p:txBody>
          <a:bodyPr wrap="none" anchor="ctr"/>
          <a:lstStyle/>
          <a:p>
            <a:pPr algn="ctr"/>
            <a:r>
              <a:rPr lang="hu-HU">
                <a:solidFill>
                  <a:srgbClr val="000000"/>
                </a:solidFill>
              </a:rPr>
              <a:t>C3b</a:t>
            </a:r>
          </a:p>
        </p:txBody>
      </p:sp>
      <p:sp>
        <p:nvSpPr>
          <p:cNvPr id="106525" name="AutoShape 29"/>
          <p:cNvSpPr>
            <a:spLocks noChangeArrowheads="1"/>
          </p:cNvSpPr>
          <p:nvPr/>
        </p:nvSpPr>
        <p:spPr bwMode="auto">
          <a:xfrm rot="2199118">
            <a:off x="7524750" y="1341438"/>
            <a:ext cx="885825" cy="1619250"/>
          </a:xfrm>
          <a:prstGeom prst="flowChartTerminator">
            <a:avLst/>
          </a:prstGeom>
          <a:solidFill>
            <a:srgbClr val="FFFFCC"/>
          </a:solidFill>
          <a:ln w="9525">
            <a:noFill/>
            <a:miter lim="800000"/>
            <a:headEnd/>
            <a:tailEnd/>
          </a:ln>
          <a:effectLst/>
        </p:spPr>
        <p:txBody>
          <a:bodyPr wrap="none" anchor="ctr"/>
          <a:lstStyle/>
          <a:p>
            <a:pPr algn="ctr"/>
            <a:r>
              <a:rPr lang="hu-HU">
                <a:solidFill>
                  <a:srgbClr val="000000"/>
                </a:solidFill>
              </a:rPr>
              <a:t>B</a:t>
            </a:r>
          </a:p>
        </p:txBody>
      </p:sp>
      <p:sp>
        <p:nvSpPr>
          <p:cNvPr id="106526" name="AutoShape 30"/>
          <p:cNvSpPr>
            <a:spLocks noChangeArrowheads="1"/>
          </p:cNvSpPr>
          <p:nvPr/>
        </p:nvSpPr>
        <p:spPr bwMode="auto">
          <a:xfrm>
            <a:off x="2916238" y="3860800"/>
            <a:ext cx="1008062" cy="288925"/>
          </a:xfrm>
          <a:prstGeom prst="rightArrow">
            <a:avLst>
              <a:gd name="adj1" fmla="val 50000"/>
              <a:gd name="adj2" fmla="val 87225"/>
            </a:avLst>
          </a:prstGeom>
          <a:solidFill>
            <a:srgbClr val="FF0000"/>
          </a:solidFill>
          <a:ln w="9525">
            <a:noFill/>
            <a:miter lim="800000"/>
            <a:headEnd/>
            <a:tailEnd/>
          </a:ln>
          <a:effectLst/>
        </p:spPr>
        <p:txBody>
          <a:bodyPr wrap="none" anchor="ctr"/>
          <a:lstStyle/>
          <a:p>
            <a:endParaRPr lang="hu-HU"/>
          </a:p>
        </p:txBody>
      </p:sp>
      <p:sp>
        <p:nvSpPr>
          <p:cNvPr id="106527" name="AutoShape 31"/>
          <p:cNvSpPr>
            <a:spLocks noChangeArrowheads="1"/>
          </p:cNvSpPr>
          <p:nvPr/>
        </p:nvSpPr>
        <p:spPr bwMode="auto">
          <a:xfrm rot="605515">
            <a:off x="5940425" y="4005263"/>
            <a:ext cx="1008063" cy="288925"/>
          </a:xfrm>
          <a:prstGeom prst="rightArrow">
            <a:avLst>
              <a:gd name="adj1" fmla="val 50000"/>
              <a:gd name="adj2" fmla="val 87225"/>
            </a:avLst>
          </a:prstGeom>
          <a:solidFill>
            <a:srgbClr val="FF0000"/>
          </a:solidFill>
          <a:ln w="9525">
            <a:noFill/>
            <a:miter lim="800000"/>
            <a:headEnd/>
            <a:tailEnd/>
          </a:ln>
          <a:effectLst/>
        </p:spPr>
        <p:txBody>
          <a:bodyPr wrap="none" anchor="ctr"/>
          <a:lstStyle/>
          <a:p>
            <a:endParaRPr lang="hu-HU"/>
          </a:p>
        </p:txBody>
      </p:sp>
      <p:sp>
        <p:nvSpPr>
          <p:cNvPr id="106528" name="AutoShape 32"/>
          <p:cNvSpPr>
            <a:spLocks noChangeArrowheads="1"/>
          </p:cNvSpPr>
          <p:nvPr/>
        </p:nvSpPr>
        <p:spPr bwMode="auto">
          <a:xfrm rot="-273581" flipH="1" flipV="1">
            <a:off x="2387600" y="3789363"/>
            <a:ext cx="4824413" cy="1943100"/>
          </a:xfrm>
          <a:custGeom>
            <a:avLst/>
            <a:gdLst>
              <a:gd name="G0" fmla="+- 530923 0 0"/>
              <a:gd name="G1" fmla="+- -11796480 0 0"/>
              <a:gd name="G2" fmla="+- 530923 0 -11796480"/>
              <a:gd name="G3" fmla="+- 10800 0 0"/>
              <a:gd name="G4" fmla="+- 0 0 530923"/>
              <a:gd name="T0" fmla="*/ 360 256 1"/>
              <a:gd name="T1" fmla="*/ 0 256 1"/>
              <a:gd name="G5" fmla="+- G2 T0 T1"/>
              <a:gd name="G6" fmla="?: G2 G2 G5"/>
              <a:gd name="G7" fmla="+- 0 0 G6"/>
              <a:gd name="G8" fmla="+- 9828 0 0"/>
              <a:gd name="G9" fmla="+- 0 0 -11796480"/>
              <a:gd name="G10" fmla="+- 9828 0 2700"/>
              <a:gd name="G11" fmla="cos G10 530923"/>
              <a:gd name="G12" fmla="sin G10 530923"/>
              <a:gd name="G13" fmla="cos 13500 530923"/>
              <a:gd name="G14" fmla="sin 13500 530923"/>
              <a:gd name="G15" fmla="+- G11 10800 0"/>
              <a:gd name="G16" fmla="+- G12 10800 0"/>
              <a:gd name="G17" fmla="+- G13 10800 0"/>
              <a:gd name="G18" fmla="+- G14 10800 0"/>
              <a:gd name="G19" fmla="*/ 9828 1 2"/>
              <a:gd name="G20" fmla="+- G19 5400 0"/>
              <a:gd name="G21" fmla="cos G20 530923"/>
              <a:gd name="G22" fmla="sin G20 530923"/>
              <a:gd name="G23" fmla="+- G21 10800 0"/>
              <a:gd name="G24" fmla="+- G12 G23 G22"/>
              <a:gd name="G25" fmla="+- G22 G23 G11"/>
              <a:gd name="G26" fmla="cos 10800 530923"/>
              <a:gd name="G27" fmla="sin 10800 530923"/>
              <a:gd name="G28" fmla="cos 9828 530923"/>
              <a:gd name="G29" fmla="sin 9828 530923"/>
              <a:gd name="G30" fmla="+- G26 10800 0"/>
              <a:gd name="G31" fmla="+- G27 10800 0"/>
              <a:gd name="G32" fmla="+- G28 10800 0"/>
              <a:gd name="G33" fmla="+- G29 10800 0"/>
              <a:gd name="G34" fmla="+- G19 5400 0"/>
              <a:gd name="G35" fmla="cos G34 -11796480"/>
              <a:gd name="G36" fmla="sin G34 -11796480"/>
              <a:gd name="G37" fmla="+/ -11796480 530923 2"/>
              <a:gd name="T2" fmla="*/ 180 256 1"/>
              <a:gd name="T3" fmla="*/ 0 256 1"/>
              <a:gd name="G38" fmla="+- G37 T2 T3"/>
              <a:gd name="G39" fmla="?: G2 G37 G38"/>
              <a:gd name="G40" fmla="cos 10800 G39"/>
              <a:gd name="G41" fmla="sin 10800 G39"/>
              <a:gd name="G42" fmla="cos 9828 G39"/>
              <a:gd name="G43" fmla="sin 9828 G39"/>
              <a:gd name="G44" fmla="+- G40 10800 0"/>
              <a:gd name="G45" fmla="+- G41 10800 0"/>
              <a:gd name="G46" fmla="+- G42 10800 0"/>
              <a:gd name="G47" fmla="+- G43 10800 0"/>
              <a:gd name="G48" fmla="+- G35 10800 0"/>
              <a:gd name="G49" fmla="+- G36 10800 0"/>
              <a:gd name="T4" fmla="*/ 11562 w 21600"/>
              <a:gd name="T5" fmla="*/ 26 h 21600"/>
              <a:gd name="T6" fmla="*/ 486 w 21600"/>
              <a:gd name="T7" fmla="*/ 10800 h 21600"/>
              <a:gd name="T8" fmla="*/ 11494 w 21600"/>
              <a:gd name="T9" fmla="*/ 996 h 21600"/>
              <a:gd name="T10" fmla="*/ 24165 w 21600"/>
              <a:gd name="T11" fmla="*/ 12702 h 21600"/>
              <a:gd name="T12" fmla="*/ 20562 w 21600"/>
              <a:gd name="T13" fmla="*/ 15408 h 21600"/>
              <a:gd name="T14" fmla="*/ 17856 w 21600"/>
              <a:gd name="T15" fmla="*/ 11804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20529" y="12184"/>
                </a:moveTo>
                <a:cubicBezTo>
                  <a:pt x="20595" y="11726"/>
                  <a:pt x="20628" y="11263"/>
                  <a:pt x="20628" y="10800"/>
                </a:cubicBezTo>
                <a:cubicBezTo>
                  <a:pt x="20628" y="5372"/>
                  <a:pt x="16227" y="972"/>
                  <a:pt x="10800" y="972"/>
                </a:cubicBezTo>
                <a:cubicBezTo>
                  <a:pt x="5372" y="972"/>
                  <a:pt x="972" y="5372"/>
                  <a:pt x="972" y="10800"/>
                </a:cubicBezTo>
                <a:lnTo>
                  <a:pt x="0" y="10800"/>
                </a:lnTo>
                <a:cubicBezTo>
                  <a:pt x="0" y="4835"/>
                  <a:pt x="4835" y="0"/>
                  <a:pt x="10800" y="0"/>
                </a:cubicBezTo>
                <a:cubicBezTo>
                  <a:pt x="16764" y="0"/>
                  <a:pt x="21600" y="4835"/>
                  <a:pt x="21600" y="10800"/>
                </a:cubicBezTo>
                <a:cubicBezTo>
                  <a:pt x="21600" y="11309"/>
                  <a:pt x="21563" y="11817"/>
                  <a:pt x="21492" y="12321"/>
                </a:cubicBezTo>
                <a:lnTo>
                  <a:pt x="24165" y="12702"/>
                </a:lnTo>
                <a:lnTo>
                  <a:pt x="20562" y="15408"/>
                </a:lnTo>
                <a:lnTo>
                  <a:pt x="17856" y="11804"/>
                </a:lnTo>
                <a:lnTo>
                  <a:pt x="20529" y="12184"/>
                </a:lnTo>
                <a:close/>
              </a:path>
            </a:pathLst>
          </a:custGeom>
          <a:solidFill>
            <a:srgbClr val="FF0000"/>
          </a:solidFill>
          <a:ln w="9525">
            <a:solidFill>
              <a:schemeClr val="tx1"/>
            </a:solidFill>
            <a:miter lim="800000"/>
            <a:headEnd/>
            <a:tailEnd/>
          </a:ln>
          <a:effectLst/>
        </p:spPr>
        <p:txBody>
          <a:bodyPr wrap="none" anchor="ctr"/>
          <a:lstStyle/>
          <a:p>
            <a:endParaRPr lang="hu-HU"/>
          </a:p>
        </p:txBody>
      </p:sp>
      <p:sp>
        <p:nvSpPr>
          <p:cNvPr id="106529" name="Text Box 33"/>
          <p:cNvSpPr txBox="1">
            <a:spLocks noChangeArrowheads="1"/>
          </p:cNvSpPr>
          <p:nvPr/>
        </p:nvSpPr>
        <p:spPr bwMode="auto">
          <a:xfrm>
            <a:off x="107950" y="5300663"/>
            <a:ext cx="2879725" cy="457200"/>
          </a:xfrm>
          <a:prstGeom prst="rect">
            <a:avLst/>
          </a:prstGeom>
          <a:noFill/>
          <a:ln w="9525">
            <a:noFill/>
            <a:miter lim="800000"/>
            <a:headEnd/>
            <a:tailEnd/>
          </a:ln>
          <a:effectLst/>
        </p:spPr>
        <p:txBody>
          <a:bodyPr>
            <a:spAutoFit/>
          </a:bodyPr>
          <a:lstStyle/>
          <a:p>
            <a:pPr>
              <a:spcBef>
                <a:spcPct val="50000"/>
              </a:spcBef>
            </a:pPr>
            <a:r>
              <a:rPr lang="hu-HU">
                <a:solidFill>
                  <a:srgbClr val="FF0000"/>
                </a:solidFill>
              </a:rPr>
              <a:t>Patogén felszín</a:t>
            </a:r>
          </a:p>
        </p:txBody>
      </p:sp>
      <p:sp>
        <p:nvSpPr>
          <p:cNvPr id="106530" name="Text Box 34"/>
          <p:cNvSpPr txBox="1">
            <a:spLocks noChangeArrowheads="1"/>
          </p:cNvSpPr>
          <p:nvPr/>
        </p:nvSpPr>
        <p:spPr bwMode="auto">
          <a:xfrm>
            <a:off x="4859338" y="822325"/>
            <a:ext cx="4284662" cy="519113"/>
          </a:xfrm>
          <a:prstGeom prst="rect">
            <a:avLst/>
          </a:prstGeom>
          <a:noFill/>
          <a:ln w="38100">
            <a:noFill/>
            <a:miter lim="800000"/>
            <a:headEnd/>
            <a:tailEnd/>
          </a:ln>
          <a:effectLst/>
        </p:spPr>
        <p:txBody>
          <a:bodyPr>
            <a:spAutoFit/>
          </a:bodyPr>
          <a:lstStyle/>
          <a:p>
            <a:pPr algn="ctr">
              <a:spcBef>
                <a:spcPct val="20000"/>
              </a:spcBef>
            </a:pPr>
            <a:r>
              <a:rPr lang="en-US" sz="2800">
                <a:solidFill>
                  <a:srgbClr val="FF9900"/>
                </a:solidFill>
              </a:rPr>
              <a:t>Alternatív C3 konvertáz</a:t>
            </a:r>
            <a:endParaRPr lang="en-US" sz="2800" b="1"/>
          </a:p>
        </p:txBody>
      </p:sp>
      <p:grpSp>
        <p:nvGrpSpPr>
          <p:cNvPr id="106531" name="Group 35"/>
          <p:cNvGrpSpPr>
            <a:grpSpLocks/>
          </p:cNvGrpSpPr>
          <p:nvPr/>
        </p:nvGrpSpPr>
        <p:grpSpPr bwMode="auto">
          <a:xfrm>
            <a:off x="2987675" y="762000"/>
            <a:ext cx="3529013" cy="2019300"/>
            <a:chOff x="1882" y="300"/>
            <a:chExt cx="2223" cy="1272"/>
          </a:xfrm>
        </p:grpSpPr>
        <p:sp>
          <p:nvSpPr>
            <p:cNvPr id="106532" name="Text Box 36"/>
            <p:cNvSpPr txBox="1">
              <a:spLocks noChangeArrowheads="1"/>
            </p:cNvSpPr>
            <p:nvPr/>
          </p:nvSpPr>
          <p:spPr bwMode="auto">
            <a:xfrm>
              <a:off x="1882" y="709"/>
              <a:ext cx="2223" cy="863"/>
            </a:xfrm>
            <a:prstGeom prst="rect">
              <a:avLst/>
            </a:prstGeom>
            <a:noFill/>
            <a:ln w="9525">
              <a:noFill/>
              <a:miter lim="800000"/>
              <a:headEnd/>
              <a:tailEnd/>
            </a:ln>
            <a:effectLst/>
          </p:spPr>
          <p:txBody>
            <a:bodyPr>
              <a:spAutoFit/>
            </a:bodyPr>
            <a:lstStyle/>
            <a:p>
              <a:pPr>
                <a:spcBef>
                  <a:spcPct val="50000"/>
                </a:spcBef>
              </a:pPr>
              <a:r>
                <a:rPr lang="en-US"/>
                <a:t>C3b+B </a:t>
              </a:r>
              <a:r>
                <a:rPr lang="en-US">
                  <a:sym typeface="Symbol" pitchFamily="18" charset="2"/>
                </a:rPr>
                <a:t> C3bBb             	 </a:t>
              </a:r>
              <a:r>
                <a:rPr lang="hu-HU">
                  <a:sym typeface="Symbol" pitchFamily="18" charset="2"/>
                </a:rPr>
                <a:t>        </a:t>
              </a:r>
              <a:r>
                <a:rPr lang="en-US">
                  <a:sym typeface="Symbol" pitchFamily="18" charset="2"/>
                </a:rPr>
                <a:t></a:t>
              </a:r>
              <a:endParaRPr lang="hu-HU">
                <a:sym typeface="Symbol" pitchFamily="18" charset="2"/>
              </a:endParaRPr>
            </a:p>
            <a:p>
              <a:pPr>
                <a:spcBef>
                  <a:spcPct val="50000"/>
                </a:spcBef>
              </a:pPr>
              <a:r>
                <a:rPr lang="hu-HU">
                  <a:solidFill>
                    <a:schemeClr val="tx1"/>
                  </a:solidFill>
                </a:rPr>
                <a:t>         </a:t>
              </a:r>
              <a:r>
                <a:rPr lang="en-US"/>
                <a:t>C3 </a:t>
              </a:r>
              <a:r>
                <a:rPr lang="en-US">
                  <a:sym typeface="Symbol" pitchFamily="18" charset="2"/>
                </a:rPr>
                <a:t>C3b+C3a</a:t>
              </a:r>
              <a:r>
                <a:rPr lang="hu-HU">
                  <a:solidFill>
                    <a:schemeClr val="tx1"/>
                  </a:solidFill>
                  <a:sym typeface="Symbol" pitchFamily="18" charset="2"/>
                </a:rPr>
                <a:t> </a:t>
              </a:r>
              <a:endParaRPr lang="en-US">
                <a:solidFill>
                  <a:schemeClr val="tx1"/>
                </a:solidFill>
                <a:sym typeface="Symbol" pitchFamily="18" charset="2"/>
              </a:endParaRPr>
            </a:p>
          </p:txBody>
        </p:sp>
        <p:sp>
          <p:nvSpPr>
            <p:cNvPr id="106533" name="Rectangle 37"/>
            <p:cNvSpPr>
              <a:spLocks noChangeArrowheads="1"/>
            </p:cNvSpPr>
            <p:nvPr/>
          </p:nvSpPr>
          <p:spPr bwMode="auto">
            <a:xfrm>
              <a:off x="2200" y="300"/>
              <a:ext cx="918" cy="288"/>
            </a:xfrm>
            <a:prstGeom prst="rect">
              <a:avLst/>
            </a:prstGeom>
            <a:noFill/>
            <a:ln w="9525">
              <a:noFill/>
              <a:miter lim="800000"/>
              <a:headEnd/>
              <a:tailEnd/>
            </a:ln>
            <a:effectLst/>
          </p:spPr>
          <p:txBody>
            <a:bodyPr wrap="none">
              <a:spAutoFit/>
            </a:bodyPr>
            <a:lstStyle/>
            <a:p>
              <a:pPr>
                <a:spcBef>
                  <a:spcPct val="50000"/>
                </a:spcBef>
              </a:pPr>
              <a:r>
                <a:rPr lang="en-US"/>
                <a:t>D-faktor</a:t>
              </a:r>
            </a:p>
          </p:txBody>
        </p:sp>
        <p:sp>
          <p:nvSpPr>
            <p:cNvPr id="106534" name="Rectangle 38"/>
            <p:cNvSpPr>
              <a:spLocks noChangeArrowheads="1"/>
            </p:cNvSpPr>
            <p:nvPr/>
          </p:nvSpPr>
          <p:spPr bwMode="auto">
            <a:xfrm>
              <a:off x="2517" y="572"/>
              <a:ext cx="232" cy="288"/>
            </a:xfrm>
            <a:prstGeom prst="rect">
              <a:avLst/>
            </a:prstGeom>
            <a:noFill/>
            <a:ln w="9525">
              <a:noFill/>
              <a:miter lim="800000"/>
              <a:headEnd/>
              <a:tailEnd/>
            </a:ln>
            <a:effectLst/>
          </p:spPr>
          <p:txBody>
            <a:bodyPr wrap="none">
              <a:spAutoFit/>
            </a:bodyPr>
            <a:lstStyle/>
            <a:p>
              <a:r>
                <a:rPr lang="en-US">
                  <a:sym typeface="Symbol" pitchFamily="18" charset="2"/>
                </a:rPr>
                <a:t></a:t>
              </a:r>
              <a:endParaRPr lang="hu-HU">
                <a:sym typeface="Symbol" pitchFamily="18" charset="2"/>
              </a:endParaRPr>
            </a:p>
          </p:txBody>
        </p:sp>
        <p:sp>
          <p:nvSpPr>
            <p:cNvPr id="106535" name="Rectangle 39"/>
            <p:cNvSpPr>
              <a:spLocks noChangeArrowheads="1"/>
            </p:cNvSpPr>
            <p:nvPr/>
          </p:nvSpPr>
          <p:spPr bwMode="auto">
            <a:xfrm>
              <a:off x="2789" y="709"/>
              <a:ext cx="635" cy="272"/>
            </a:xfrm>
            <a:prstGeom prst="rect">
              <a:avLst/>
            </a:prstGeom>
            <a:noFill/>
            <a:ln w="57150">
              <a:solidFill>
                <a:srgbClr val="FF9900"/>
              </a:solidFill>
              <a:miter lim="800000"/>
              <a:headEnd/>
              <a:tailEnd/>
            </a:ln>
            <a:effectLst/>
          </p:spPr>
          <p:txBody>
            <a:bodyPr wrap="none" anchor="ctr"/>
            <a:lstStyle/>
            <a:p>
              <a:endParaRPr lang="hu-HU"/>
            </a:p>
          </p:txBody>
        </p:sp>
      </p:grpSp>
      <p:sp>
        <p:nvSpPr>
          <p:cNvPr id="106536" name="Text Box 40"/>
          <p:cNvSpPr txBox="1">
            <a:spLocks noChangeArrowheads="1"/>
          </p:cNvSpPr>
          <p:nvPr/>
        </p:nvSpPr>
        <p:spPr bwMode="auto">
          <a:xfrm>
            <a:off x="2987675" y="6165850"/>
            <a:ext cx="3097213" cy="457200"/>
          </a:xfrm>
          <a:prstGeom prst="rect">
            <a:avLst/>
          </a:prstGeom>
          <a:solidFill>
            <a:schemeClr val="bg1"/>
          </a:solidFill>
          <a:ln w="9525">
            <a:noFill/>
            <a:miter lim="800000"/>
            <a:headEnd/>
            <a:tailEnd/>
          </a:ln>
          <a:effectLst/>
        </p:spPr>
        <p:txBody>
          <a:bodyPr>
            <a:spAutoFit/>
          </a:bodyPr>
          <a:lstStyle/>
          <a:p>
            <a:pPr>
              <a:spcBef>
                <a:spcPct val="50000"/>
              </a:spcBef>
            </a:pPr>
            <a:r>
              <a:rPr lang="en-US" b="1">
                <a:solidFill>
                  <a:srgbClr val="FF3300"/>
                </a:solidFill>
              </a:rPr>
              <a:t>Amplifikációs hurok</a:t>
            </a:r>
            <a:endParaRPr lang="en-US">
              <a:solidFill>
                <a:schemeClr val="tx1"/>
              </a:solidFill>
              <a:latin typeface="Times New Roman" pitchFamily="18" charset="0"/>
            </a:endParaRPr>
          </a:p>
        </p:txBody>
      </p:sp>
      <p:grpSp>
        <p:nvGrpSpPr>
          <p:cNvPr id="106537" name="Group 41"/>
          <p:cNvGrpSpPr>
            <a:grpSpLocks/>
          </p:cNvGrpSpPr>
          <p:nvPr/>
        </p:nvGrpSpPr>
        <p:grpSpPr bwMode="auto">
          <a:xfrm>
            <a:off x="320675" y="1130300"/>
            <a:ext cx="2667000" cy="2511425"/>
            <a:chOff x="192" y="576"/>
            <a:chExt cx="1680" cy="1582"/>
          </a:xfrm>
        </p:grpSpPr>
        <p:sp>
          <p:nvSpPr>
            <p:cNvPr id="106538" name="AutoShape 42"/>
            <p:cNvSpPr>
              <a:spLocks noChangeArrowheads="1"/>
            </p:cNvSpPr>
            <p:nvPr/>
          </p:nvSpPr>
          <p:spPr bwMode="auto">
            <a:xfrm rot="2199118">
              <a:off x="722" y="1138"/>
              <a:ext cx="558" cy="1020"/>
            </a:xfrm>
            <a:prstGeom prst="flowChartTerminator">
              <a:avLst/>
            </a:prstGeom>
            <a:solidFill>
              <a:schemeClr val="accent1"/>
            </a:solidFill>
            <a:ln w="9525">
              <a:noFill/>
              <a:miter lim="800000"/>
              <a:headEnd/>
              <a:tailEnd/>
            </a:ln>
            <a:effectLst/>
          </p:spPr>
          <p:txBody>
            <a:bodyPr wrap="none" anchor="ctr"/>
            <a:lstStyle/>
            <a:p>
              <a:pPr algn="ctr"/>
              <a:r>
                <a:rPr lang="hu-HU">
                  <a:solidFill>
                    <a:srgbClr val="000000"/>
                  </a:solidFill>
                </a:rPr>
                <a:t>C3</a:t>
              </a:r>
            </a:p>
          </p:txBody>
        </p:sp>
        <p:sp>
          <p:nvSpPr>
            <p:cNvPr id="106539" name="Text Box 43"/>
            <p:cNvSpPr txBox="1">
              <a:spLocks noChangeArrowheads="1"/>
            </p:cNvSpPr>
            <p:nvPr/>
          </p:nvSpPr>
          <p:spPr bwMode="auto">
            <a:xfrm>
              <a:off x="192" y="576"/>
              <a:ext cx="1680" cy="518"/>
            </a:xfrm>
            <a:prstGeom prst="rect">
              <a:avLst/>
            </a:prstGeom>
            <a:noFill/>
            <a:ln w="9525">
              <a:noFill/>
              <a:miter lim="800000"/>
              <a:headEnd/>
              <a:tailEnd/>
            </a:ln>
            <a:effectLst/>
          </p:spPr>
          <p:txBody>
            <a:bodyPr>
              <a:spAutoFit/>
            </a:bodyPr>
            <a:lstStyle/>
            <a:p>
              <a:pPr algn="ctr">
                <a:spcBef>
                  <a:spcPct val="50000"/>
                </a:spcBef>
              </a:pPr>
              <a:r>
                <a:rPr lang="en-US"/>
                <a:t>C3b spontán keletkezik</a:t>
              </a:r>
            </a:p>
          </p:txBody>
        </p:sp>
      </p:grpSp>
      <p:sp>
        <p:nvSpPr>
          <p:cNvPr id="106540" name="AutoShape 44"/>
          <p:cNvSpPr>
            <a:spLocks noChangeArrowheads="1"/>
          </p:cNvSpPr>
          <p:nvPr/>
        </p:nvSpPr>
        <p:spPr bwMode="auto">
          <a:xfrm rot="2199118">
            <a:off x="1116013" y="2060575"/>
            <a:ext cx="885825" cy="1619250"/>
          </a:xfrm>
          <a:prstGeom prst="flowChartTerminator">
            <a:avLst/>
          </a:prstGeom>
          <a:solidFill>
            <a:schemeClr val="accent1"/>
          </a:solidFill>
          <a:ln w="9525">
            <a:noFill/>
            <a:miter lim="800000"/>
            <a:headEnd/>
            <a:tailEnd/>
          </a:ln>
          <a:effectLst/>
        </p:spPr>
        <p:txBody>
          <a:bodyPr wrap="none" anchor="ctr"/>
          <a:lstStyle/>
          <a:p>
            <a:pPr algn="ctr"/>
            <a:r>
              <a:rPr lang="hu-HU">
                <a:solidFill>
                  <a:srgbClr val="000000"/>
                </a:solidFill>
              </a:rPr>
              <a:t>C3</a:t>
            </a:r>
          </a:p>
        </p:txBody>
      </p:sp>
      <p:sp>
        <p:nvSpPr>
          <p:cNvPr id="106541" name="AutoShape 45"/>
          <p:cNvSpPr>
            <a:spLocks noChangeArrowheads="1"/>
          </p:cNvSpPr>
          <p:nvPr/>
        </p:nvSpPr>
        <p:spPr bwMode="auto">
          <a:xfrm rot="-253031">
            <a:off x="5940425" y="2997200"/>
            <a:ext cx="885825" cy="431800"/>
          </a:xfrm>
          <a:prstGeom prst="flowChartTerminator">
            <a:avLst/>
          </a:prstGeom>
          <a:solidFill>
            <a:schemeClr val="accent1"/>
          </a:solidFill>
          <a:ln w="9525">
            <a:noFill/>
            <a:miter lim="800000"/>
            <a:headEnd/>
            <a:tailEnd/>
          </a:ln>
          <a:effectLst/>
        </p:spPr>
        <p:txBody>
          <a:bodyPr wrap="none" anchor="ctr"/>
          <a:lstStyle/>
          <a:p>
            <a:pPr algn="ctr"/>
            <a:r>
              <a:rPr lang="hu-HU">
                <a:solidFill>
                  <a:srgbClr val="000000"/>
                </a:solidFill>
              </a:rPr>
              <a:t>C3a</a:t>
            </a:r>
          </a:p>
        </p:txBody>
      </p:sp>
      <p:sp>
        <p:nvSpPr>
          <p:cNvPr id="106542" name="AutoShape 46"/>
          <p:cNvSpPr>
            <a:spLocks noChangeArrowheads="1"/>
          </p:cNvSpPr>
          <p:nvPr/>
        </p:nvSpPr>
        <p:spPr bwMode="auto">
          <a:xfrm rot="-253031">
            <a:off x="8258175" y="2924175"/>
            <a:ext cx="885825" cy="431800"/>
          </a:xfrm>
          <a:prstGeom prst="flowChartTerminator">
            <a:avLst/>
          </a:prstGeom>
          <a:solidFill>
            <a:schemeClr val="accent1"/>
          </a:solidFill>
          <a:ln w="9525">
            <a:noFill/>
            <a:miter lim="800000"/>
            <a:headEnd/>
            <a:tailEnd/>
          </a:ln>
          <a:effectLst/>
        </p:spPr>
        <p:txBody>
          <a:bodyPr wrap="none" anchor="ctr"/>
          <a:lstStyle/>
          <a:p>
            <a:pPr algn="ctr"/>
            <a:r>
              <a:rPr lang="hu-HU">
                <a:solidFill>
                  <a:srgbClr val="000000"/>
                </a:solidFill>
              </a:rPr>
              <a:t>C3a</a:t>
            </a:r>
          </a:p>
        </p:txBody>
      </p:sp>
      <p:sp>
        <p:nvSpPr>
          <p:cNvPr id="106543" name="Text Box 47"/>
          <p:cNvSpPr txBox="1">
            <a:spLocks noChangeArrowheads="1"/>
          </p:cNvSpPr>
          <p:nvPr/>
        </p:nvSpPr>
        <p:spPr bwMode="auto">
          <a:xfrm>
            <a:off x="0" y="173038"/>
            <a:ext cx="9144000" cy="519112"/>
          </a:xfrm>
          <a:prstGeom prst="rect">
            <a:avLst/>
          </a:prstGeom>
          <a:noFill/>
          <a:ln w="9525">
            <a:noFill/>
            <a:miter lim="800000"/>
            <a:headEnd/>
            <a:tailEnd/>
          </a:ln>
          <a:effectLst/>
        </p:spPr>
        <p:txBody>
          <a:bodyPr>
            <a:spAutoFit/>
          </a:bodyPr>
          <a:lstStyle/>
          <a:p>
            <a:pPr algn="ctr">
              <a:spcBef>
                <a:spcPct val="50000"/>
              </a:spcBef>
            </a:pPr>
            <a:r>
              <a:rPr lang="en-US" sz="2800" b="1"/>
              <a:t>2. </a:t>
            </a:r>
            <a:r>
              <a:rPr lang="en-US" sz="2800"/>
              <a:t>ALTERNATÍV AKTIVÁCIÓ</a:t>
            </a:r>
            <a:endParaRPr lang="en-US"/>
          </a:p>
        </p:txBody>
      </p:sp>
      <p:grpSp>
        <p:nvGrpSpPr>
          <p:cNvPr id="106544" name="Group 48"/>
          <p:cNvGrpSpPr>
            <a:grpSpLocks/>
          </p:cNvGrpSpPr>
          <p:nvPr/>
        </p:nvGrpSpPr>
        <p:grpSpPr bwMode="auto">
          <a:xfrm>
            <a:off x="4859338" y="2781300"/>
            <a:ext cx="865187" cy="650875"/>
            <a:chOff x="3061" y="1614"/>
            <a:chExt cx="545" cy="410"/>
          </a:xfrm>
        </p:grpSpPr>
        <p:sp>
          <p:nvSpPr>
            <p:cNvPr id="106545" name="AutoShape 49"/>
            <p:cNvSpPr>
              <a:spLocks noChangeArrowheads="1"/>
            </p:cNvSpPr>
            <p:nvPr/>
          </p:nvSpPr>
          <p:spPr bwMode="auto">
            <a:xfrm rot="5400000">
              <a:off x="3129" y="1546"/>
              <a:ext cx="410" cy="545"/>
            </a:xfrm>
            <a:prstGeom prst="moon">
              <a:avLst>
                <a:gd name="adj" fmla="val 67801"/>
              </a:avLst>
            </a:prstGeom>
            <a:solidFill>
              <a:srgbClr val="000066"/>
            </a:solidFill>
            <a:ln w="9525">
              <a:noFill/>
              <a:miter lim="800000"/>
              <a:headEnd/>
              <a:tailEnd/>
            </a:ln>
            <a:effectLst/>
          </p:spPr>
          <p:txBody>
            <a:bodyPr rot="10800000" vert="eaVert" wrap="none" anchor="ctr"/>
            <a:lstStyle/>
            <a:p>
              <a:pPr algn="ctr"/>
              <a:endParaRPr lang="hu-HU">
                <a:solidFill>
                  <a:schemeClr val="tx1"/>
                </a:solidFill>
              </a:endParaRPr>
            </a:p>
          </p:txBody>
        </p:sp>
        <p:sp>
          <p:nvSpPr>
            <p:cNvPr id="106546" name="Text Box 50"/>
            <p:cNvSpPr txBox="1">
              <a:spLocks noChangeArrowheads="1"/>
            </p:cNvSpPr>
            <p:nvPr/>
          </p:nvSpPr>
          <p:spPr bwMode="auto">
            <a:xfrm>
              <a:off x="3198" y="1645"/>
              <a:ext cx="227" cy="288"/>
            </a:xfrm>
            <a:prstGeom prst="rect">
              <a:avLst/>
            </a:prstGeom>
            <a:noFill/>
            <a:ln w="9525">
              <a:noFill/>
              <a:miter lim="800000"/>
              <a:headEnd/>
              <a:tailEnd/>
            </a:ln>
            <a:effectLst/>
          </p:spPr>
          <p:txBody>
            <a:bodyPr>
              <a:spAutoFit/>
            </a:bodyPr>
            <a:lstStyle/>
            <a:p>
              <a:pPr>
                <a:spcBef>
                  <a:spcPct val="50000"/>
                </a:spcBef>
              </a:pPr>
              <a:r>
                <a:rPr lang="hu-HU">
                  <a:solidFill>
                    <a:srgbClr val="000066"/>
                  </a:solidFill>
                </a:rPr>
                <a:t>D</a:t>
              </a:r>
            </a:p>
          </p:txBody>
        </p:sp>
      </p:grpSp>
      <p:grpSp>
        <p:nvGrpSpPr>
          <p:cNvPr id="106547" name="Group 51"/>
          <p:cNvGrpSpPr>
            <a:grpSpLocks/>
          </p:cNvGrpSpPr>
          <p:nvPr/>
        </p:nvGrpSpPr>
        <p:grpSpPr bwMode="auto">
          <a:xfrm>
            <a:off x="7885113" y="3500438"/>
            <a:ext cx="1223962" cy="1801812"/>
            <a:chOff x="4967" y="2068"/>
            <a:chExt cx="771" cy="1135"/>
          </a:xfrm>
        </p:grpSpPr>
        <p:sp>
          <p:nvSpPr>
            <p:cNvPr id="106548" name="AutoShape 52"/>
            <p:cNvSpPr>
              <a:spLocks noChangeArrowheads="1"/>
            </p:cNvSpPr>
            <p:nvPr/>
          </p:nvSpPr>
          <p:spPr bwMode="auto">
            <a:xfrm rot="1639514">
              <a:off x="4967" y="2183"/>
              <a:ext cx="558" cy="1020"/>
            </a:xfrm>
            <a:prstGeom prst="flowChartTerminator">
              <a:avLst/>
            </a:prstGeom>
            <a:solidFill>
              <a:srgbClr val="FFFFCC"/>
            </a:solidFill>
            <a:ln w="9525">
              <a:noFill/>
              <a:miter lim="800000"/>
              <a:headEnd/>
              <a:tailEnd/>
            </a:ln>
            <a:effectLst/>
          </p:spPr>
          <p:txBody>
            <a:bodyPr wrap="none" anchor="ctr"/>
            <a:lstStyle/>
            <a:p>
              <a:pPr algn="ctr"/>
              <a:r>
                <a:rPr lang="hu-HU">
                  <a:solidFill>
                    <a:srgbClr val="000000"/>
                  </a:solidFill>
                </a:rPr>
                <a:t>Bb</a:t>
              </a:r>
            </a:p>
          </p:txBody>
        </p:sp>
        <p:grpSp>
          <p:nvGrpSpPr>
            <p:cNvPr id="106549" name="Group 53"/>
            <p:cNvGrpSpPr>
              <a:grpSpLocks/>
            </p:cNvGrpSpPr>
            <p:nvPr/>
          </p:nvGrpSpPr>
          <p:grpSpPr bwMode="auto">
            <a:xfrm rot="1430694">
              <a:off x="5193" y="2068"/>
              <a:ext cx="545" cy="410"/>
              <a:chOff x="3061" y="1614"/>
              <a:chExt cx="545" cy="410"/>
            </a:xfrm>
          </p:grpSpPr>
          <p:sp>
            <p:nvSpPr>
              <p:cNvPr id="106550" name="AutoShape 54"/>
              <p:cNvSpPr>
                <a:spLocks noChangeArrowheads="1"/>
              </p:cNvSpPr>
              <p:nvPr/>
            </p:nvSpPr>
            <p:spPr bwMode="auto">
              <a:xfrm rot="5400000">
                <a:off x="3129" y="1546"/>
                <a:ext cx="410" cy="545"/>
              </a:xfrm>
              <a:prstGeom prst="moon">
                <a:avLst>
                  <a:gd name="adj" fmla="val 67801"/>
                </a:avLst>
              </a:prstGeom>
              <a:solidFill>
                <a:srgbClr val="000066"/>
              </a:solidFill>
              <a:ln w="9525">
                <a:noFill/>
                <a:miter lim="800000"/>
                <a:headEnd/>
                <a:tailEnd/>
              </a:ln>
              <a:effectLst/>
            </p:spPr>
            <p:txBody>
              <a:bodyPr rot="10800000" vert="eaVert" wrap="none" anchor="ctr"/>
              <a:lstStyle/>
              <a:p>
                <a:pPr algn="ctr"/>
                <a:endParaRPr lang="hu-HU"/>
              </a:p>
            </p:txBody>
          </p:sp>
          <p:sp>
            <p:nvSpPr>
              <p:cNvPr id="106551" name="Text Box 55"/>
              <p:cNvSpPr txBox="1">
                <a:spLocks noChangeArrowheads="1"/>
              </p:cNvSpPr>
              <p:nvPr/>
            </p:nvSpPr>
            <p:spPr bwMode="auto">
              <a:xfrm>
                <a:off x="3198" y="1645"/>
                <a:ext cx="227" cy="288"/>
              </a:xfrm>
              <a:prstGeom prst="rect">
                <a:avLst/>
              </a:prstGeom>
              <a:noFill/>
              <a:ln w="9525">
                <a:noFill/>
                <a:miter lim="800000"/>
                <a:headEnd/>
                <a:tailEnd/>
              </a:ln>
              <a:effectLst/>
            </p:spPr>
            <p:txBody>
              <a:bodyPr>
                <a:spAutoFit/>
              </a:bodyPr>
              <a:lstStyle/>
              <a:p>
                <a:pPr>
                  <a:spcBef>
                    <a:spcPct val="50000"/>
                  </a:spcBef>
                </a:pPr>
                <a:r>
                  <a:rPr lang="hu-HU">
                    <a:solidFill>
                      <a:srgbClr val="000066"/>
                    </a:solidFill>
                  </a:rPr>
                  <a:t>D</a:t>
                </a: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06540"/>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nodeType="clickEffect">
                                  <p:stCondLst>
                                    <p:cond delay="0"/>
                                  </p:stCondLst>
                                  <p:childTnLst>
                                    <p:animMotion origin="layout" path="M -2.22222E-6 -2.59259E-6 L 0.27726 0.0801 " pathEditMode="relative" rAng="0" ptsTypes="AA">
                                      <p:cBhvr>
                                        <p:cTn id="10" dur="2000" fill="hold"/>
                                        <p:tgtEl>
                                          <p:spTgt spid="106498"/>
                                        </p:tgtEl>
                                        <p:attrNameLst>
                                          <p:attrName>ppt_x</p:attrName>
                                          <p:attrName>ppt_y</p:attrName>
                                        </p:attrNameLst>
                                      </p:cBhvr>
                                      <p:rCtr x="139" y="40"/>
                                    </p:animMotion>
                                  </p:childTnLst>
                                  <p:subTnLst>
                                    <p:set>
                                      <p:cBhvr override="childStyle">
                                        <p:cTn dur="1" fill="hold" display="0" masterRel="nextClick" afterEffect="1"/>
                                        <p:tgtEl>
                                          <p:spTgt spid="106498"/>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650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650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0" presetClass="path" presetSubtype="0" accel="50000" decel="50000" fill="hold" grpId="1" nodeType="clickEffect">
                                  <p:stCondLst>
                                    <p:cond delay="0"/>
                                  </p:stCondLst>
                                  <p:childTnLst>
                                    <p:animMotion origin="layout" path="M -2.5E-6 -1.11111E-6 C -0.02847 0.01921 -0.05659 0.03889 -0.07517 0.06111 C -0.09375 0.08333 -0.10052 0.10671 -0.1118 0.13264 C -0.12309 0.15903 -0.13767 0.20278 -0.14288 0.21783 " pathEditMode="relative" rAng="0" ptsTypes="aaaA">
                                      <p:cBhvr>
                                        <p:cTn id="22" dur="2000" fill="hold"/>
                                        <p:tgtEl>
                                          <p:spTgt spid="106504"/>
                                        </p:tgtEl>
                                        <p:attrNameLst>
                                          <p:attrName>ppt_x</p:attrName>
                                          <p:attrName>ppt_y</p:attrName>
                                        </p:attrNameLst>
                                      </p:cBhvr>
                                      <p:rCtr x="-72" y="109"/>
                                    </p:animMotion>
                                  </p:childTnLst>
                                  <p:subTnLst>
                                    <p:set>
                                      <p:cBhvr override="childStyle">
                                        <p:cTn dur="1" fill="hold" display="0" masterRel="sameClick" afterEffect="1">
                                          <p:stCondLst>
                                            <p:cond evt="end" delay="0">
                                              <p:tn val="21"/>
                                            </p:cond>
                                          </p:stCondLst>
                                        </p:cTn>
                                        <p:tgtEl>
                                          <p:spTgt spid="106504"/>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650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650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650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0654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0654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06510"/>
                                        </p:tgtEl>
                                        <p:attrNameLst>
                                          <p:attrName>style.visibility</p:attrName>
                                        </p:attrNameLst>
                                      </p:cBhvr>
                                      <p:to>
                                        <p:strVal val="visible"/>
                                      </p:to>
                                    </p:set>
                                  </p:childTnLst>
                                  <p:subTnLst>
                                    <p:set>
                                      <p:cBhvr override="childStyle">
                                        <p:cTn dur="1" fill="hold" display="0" masterRel="nextClick" afterEffect="1"/>
                                        <p:tgtEl>
                                          <p:spTgt spid="106510"/>
                                        </p:tgtEl>
                                        <p:attrNameLst>
                                          <p:attrName>style.visibility</p:attrName>
                                        </p:attrNameLst>
                                      </p:cBhvr>
                                      <p:to>
                                        <p:strVal val="hidden"/>
                                      </p:to>
                                    </p:set>
                                  </p:sub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0651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06541"/>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0" presetClass="path" presetSubtype="0" accel="50000" decel="50000" fill="hold" grpId="1" nodeType="clickEffect">
                                  <p:stCondLst>
                                    <p:cond delay="0"/>
                                  </p:stCondLst>
                                  <p:childTnLst>
                                    <p:animMotion origin="layout" path="M 0.0 0.0 C 0.11007 -0.05162 0.22014 -0.10301 0.28333 -0.11852 C 0.34653 -0.13402 0.36302 -0.09745 0.37917 -0.09259 " pathEditMode="relative" ptsTypes="aaA">
                                      <p:cBhvr>
                                        <p:cTn id="58" dur="2000" fill="hold"/>
                                        <p:tgtEl>
                                          <p:spTgt spid="106513"/>
                                        </p:tgtEl>
                                        <p:attrNameLst>
                                          <p:attrName>ppt_x</p:attrName>
                                          <p:attrName>ppt_y</p:attrName>
                                        </p:attrNameLst>
                                      </p:cBhvr>
                                    </p:animMotion>
                                  </p:childTnLst>
                                  <p:subTnLst>
                                    <p:set>
                                      <p:cBhvr override="childStyle">
                                        <p:cTn dur="1" fill="hold" display="0" masterRel="nextClick" afterEffect="1"/>
                                        <p:tgtEl>
                                          <p:spTgt spid="106513"/>
                                        </p:tgtEl>
                                        <p:attrNameLst>
                                          <p:attrName>style.visibility</p:attrName>
                                        </p:attrNameLst>
                                      </p:cBhvr>
                                      <p:to>
                                        <p:strVal val="hidden"/>
                                      </p:to>
                                    </p:set>
                                  </p:sub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06514"/>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106525"/>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0" presetClass="path" presetSubtype="0" accel="50000" decel="50000" fill="hold" grpId="1" nodeType="clickEffect">
                                  <p:stCondLst>
                                    <p:cond delay="0"/>
                                  </p:stCondLst>
                                  <p:childTnLst>
                                    <p:animMotion origin="layout" path="M 0.0 0.0 C 0.0198 0.03519 0.03959 0.0706 0.04028 0.13148 C 0.04098 0.19236 0.01025 0.32593 0.00417 0.36482 " pathEditMode="relative" ptsTypes="aaA">
                                      <p:cBhvr>
                                        <p:cTn id="70" dur="2000" fill="hold"/>
                                        <p:tgtEl>
                                          <p:spTgt spid="106525"/>
                                        </p:tgtEl>
                                        <p:attrNameLst>
                                          <p:attrName>ppt_x</p:attrName>
                                          <p:attrName>ppt_y</p:attrName>
                                        </p:attrNameLst>
                                      </p:cBhvr>
                                    </p:animMotion>
                                  </p:childTnLst>
                                  <p:subTnLst>
                                    <p:set>
                                      <p:cBhvr override="childStyle">
                                        <p:cTn dur="1" fill="hold" display="0" masterRel="nextClick" afterEffect="1"/>
                                        <p:tgtEl>
                                          <p:spTgt spid="106525"/>
                                        </p:tgtEl>
                                        <p:attrNameLst>
                                          <p:attrName>style.visibility</p:attrName>
                                        </p:attrNameLst>
                                      </p:cBhvr>
                                      <p:to>
                                        <p:strVal val="hidden"/>
                                      </p:to>
                                    </p:set>
                                  </p:sub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106515"/>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106547"/>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106547"/>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106520"/>
                                        </p:tgtEl>
                                        <p:attrNameLst>
                                          <p:attrName>style.visibility</p:attrName>
                                        </p:attrNameLst>
                                      </p:cBhvr>
                                      <p:to>
                                        <p:strVal val="visible"/>
                                      </p:to>
                                    </p:set>
                                  </p:childTnLst>
                                  <p:subTnLst>
                                    <p:set>
                                      <p:cBhvr override="childStyle">
                                        <p:cTn dur="1" fill="hold" display="0" masterRel="nextClick" afterEffect="1"/>
                                        <p:tgtEl>
                                          <p:spTgt spid="106520"/>
                                        </p:tgtEl>
                                        <p:attrNameLst>
                                          <p:attrName>style.visibility</p:attrName>
                                        </p:attrNameLst>
                                      </p:cBhvr>
                                      <p:to>
                                        <p:strVal val="hidden"/>
                                      </p:to>
                                    </p:set>
                                  </p:sub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106524"/>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106542"/>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0" presetClass="path" presetSubtype="0" accel="50000" decel="50000" fill="hold" grpId="1" nodeType="clickEffect">
                                  <p:stCondLst>
                                    <p:cond delay="0"/>
                                  </p:stCondLst>
                                  <p:childTnLst>
                                    <p:animMotion origin="layout" path="M 0.0 0.0 C -0.09167 -0.05139 -0.18333 -0.10278 -0.25555 -0.12222 C -0.32778 -0.14166 -0.40364 -0.11759 -0.43333 -0.11666 " pathEditMode="relative" ptsTypes="aaA">
                                      <p:cBhvr>
                                        <p:cTn id="98" dur="2000" fill="hold"/>
                                        <p:tgtEl>
                                          <p:spTgt spid="106524"/>
                                        </p:tgtEl>
                                        <p:attrNameLst>
                                          <p:attrName>ppt_x</p:attrName>
                                          <p:attrName>ppt_y</p:attrName>
                                        </p:attrNameLst>
                                      </p:cBhvr>
                                    </p:animMotion>
                                  </p:childTnLst>
                                  <p:subTnLst>
                                    <p:set>
                                      <p:cBhvr override="childStyle">
                                        <p:cTn dur="1" fill="hold" display="0" masterRel="nextClick" afterEffect="1"/>
                                        <p:tgtEl>
                                          <p:spTgt spid="106524"/>
                                        </p:tgtEl>
                                        <p:attrNameLst>
                                          <p:attrName>style.visibility</p:attrName>
                                        </p:attrNameLst>
                                      </p:cBhvr>
                                      <p:to>
                                        <p:strVal val="hidden"/>
                                      </p:to>
                                    </p:set>
                                  </p:subTnLst>
                                </p:cTn>
                              </p:par>
                            </p:childTnLst>
                          </p:cTn>
                        </p:par>
                      </p:childTnLst>
                    </p:cTn>
                  </p:par>
                  <p:par>
                    <p:cTn id="99" fill="hold">
                      <p:stCondLst>
                        <p:cond delay="indefinite"/>
                      </p:stCondLst>
                      <p:childTnLst>
                        <p:par>
                          <p:cTn id="100" fill="hold">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106523"/>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grpId="0" nodeType="clickEffect">
                                  <p:stCondLst>
                                    <p:cond delay="0"/>
                                  </p:stCondLst>
                                  <p:childTnLst>
                                    <p:set>
                                      <p:cBhvr>
                                        <p:cTn id="106" dur="1" fill="hold">
                                          <p:stCondLst>
                                            <p:cond delay="0"/>
                                          </p:stCondLst>
                                        </p:cTn>
                                        <p:tgtEl>
                                          <p:spTgt spid="106527"/>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grpId="0" nodeType="clickEffect">
                                  <p:stCondLst>
                                    <p:cond delay="0"/>
                                  </p:stCondLst>
                                  <p:childTnLst>
                                    <p:set>
                                      <p:cBhvr>
                                        <p:cTn id="110" dur="1" fill="hold">
                                          <p:stCondLst>
                                            <p:cond delay="0"/>
                                          </p:stCondLst>
                                        </p:cTn>
                                        <p:tgtEl>
                                          <p:spTgt spid="106528"/>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grpId="0" nodeType="clickEffect">
                                  <p:stCondLst>
                                    <p:cond delay="0"/>
                                  </p:stCondLst>
                                  <p:childTnLst>
                                    <p:set>
                                      <p:cBhvr>
                                        <p:cTn id="114" dur="1" fill="hold">
                                          <p:stCondLst>
                                            <p:cond delay="0"/>
                                          </p:stCondLst>
                                        </p:cTn>
                                        <p:tgtEl>
                                          <p:spTgt spid="106526"/>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nodeType="clickEffect">
                                  <p:stCondLst>
                                    <p:cond delay="0"/>
                                  </p:stCondLst>
                                  <p:childTnLst>
                                    <p:set>
                                      <p:cBhvr>
                                        <p:cTn id="118" dur="1" fill="hold">
                                          <p:stCondLst>
                                            <p:cond delay="0"/>
                                          </p:stCondLst>
                                        </p:cTn>
                                        <p:tgtEl>
                                          <p:spTgt spid="106537"/>
                                        </p:tgtEl>
                                        <p:attrNameLst>
                                          <p:attrName>style.visibility</p:attrName>
                                        </p:attrNameLst>
                                      </p:cBhvr>
                                      <p:to>
                                        <p:strVal val="visible"/>
                                      </p:to>
                                    </p:set>
                                  </p:childTnLst>
                                </p:cTn>
                              </p:par>
                            </p:childTnLst>
                          </p:cTn>
                        </p:par>
                      </p:childTnLst>
                    </p:cTn>
                  </p:par>
                  <p:par>
                    <p:cTn id="119" fill="hold">
                      <p:stCondLst>
                        <p:cond delay="indefinite"/>
                      </p:stCondLst>
                      <p:childTnLst>
                        <p:par>
                          <p:cTn id="120" fill="hold">
                            <p:stCondLst>
                              <p:cond delay="0"/>
                            </p:stCondLst>
                            <p:childTnLst>
                              <p:par>
                                <p:cTn id="121" presetID="1" presetClass="entr" presetSubtype="0" fill="hold" nodeType="clickEffect">
                                  <p:stCondLst>
                                    <p:cond delay="0"/>
                                  </p:stCondLst>
                                  <p:childTnLst>
                                    <p:set>
                                      <p:cBhvr>
                                        <p:cTn id="122" dur="1" fill="hold">
                                          <p:stCondLst>
                                            <p:cond delay="0"/>
                                          </p:stCondLst>
                                        </p:cTn>
                                        <p:tgtEl>
                                          <p:spTgt spid="106531"/>
                                        </p:tgtEl>
                                        <p:attrNameLst>
                                          <p:attrName>style.visibility</p:attrName>
                                        </p:attrNameLst>
                                      </p:cBhvr>
                                      <p:to>
                                        <p:strVal val="visible"/>
                                      </p:to>
                                    </p:set>
                                  </p:childTnLst>
                                </p:cTn>
                              </p:par>
                            </p:childTnLst>
                          </p:cTn>
                        </p:par>
                      </p:childTnLst>
                    </p:cTn>
                  </p:par>
                  <p:par>
                    <p:cTn id="123" fill="hold">
                      <p:stCondLst>
                        <p:cond delay="indefinite"/>
                      </p:stCondLst>
                      <p:childTnLst>
                        <p:par>
                          <p:cTn id="124" fill="hold">
                            <p:stCondLst>
                              <p:cond delay="0"/>
                            </p:stCondLst>
                            <p:childTnLst>
                              <p:par>
                                <p:cTn id="125" presetID="1" presetClass="entr" presetSubtype="0" fill="hold" grpId="0" nodeType="clickEffect">
                                  <p:stCondLst>
                                    <p:cond delay="0"/>
                                  </p:stCondLst>
                                  <p:childTnLst>
                                    <p:set>
                                      <p:cBhvr>
                                        <p:cTn id="126" dur="1" fill="hold">
                                          <p:stCondLst>
                                            <p:cond delay="499"/>
                                          </p:stCondLst>
                                        </p:cTn>
                                        <p:tgtEl>
                                          <p:spTgt spid="106530"/>
                                        </p:tgtEl>
                                        <p:attrNameLst>
                                          <p:attrName>style.visibility</p:attrName>
                                        </p:attrNameLst>
                                      </p:cBhvr>
                                      <p:to>
                                        <p:strVal val="visible"/>
                                      </p:to>
                                    </p:set>
                                  </p:childTnLst>
                                </p:cTn>
                              </p:par>
                            </p:childTnLst>
                          </p:cTn>
                        </p:par>
                      </p:childTnLst>
                    </p:cTn>
                  </p:par>
                  <p:par>
                    <p:cTn id="127" fill="hold">
                      <p:stCondLst>
                        <p:cond delay="indefinite"/>
                      </p:stCondLst>
                      <p:childTnLst>
                        <p:par>
                          <p:cTn id="128" fill="hold">
                            <p:stCondLst>
                              <p:cond delay="0"/>
                            </p:stCondLst>
                            <p:childTnLst>
                              <p:par>
                                <p:cTn id="129" presetID="1" presetClass="entr" presetSubtype="0" fill="hold" grpId="0" nodeType="clickEffect">
                                  <p:stCondLst>
                                    <p:cond delay="0"/>
                                  </p:stCondLst>
                                  <p:childTnLst>
                                    <p:set>
                                      <p:cBhvr>
                                        <p:cTn id="130" dur="1" fill="hold">
                                          <p:stCondLst>
                                            <p:cond delay="499"/>
                                          </p:stCondLst>
                                        </p:cTn>
                                        <p:tgtEl>
                                          <p:spTgt spid="1065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503" grpId="0" animBg="1"/>
      <p:bldP spid="106504" grpId="0" animBg="1"/>
      <p:bldP spid="106504" grpId="1" animBg="1"/>
      <p:bldP spid="106505" grpId="0" animBg="1"/>
      <p:bldP spid="106506" grpId="0" animBg="1"/>
      <p:bldP spid="106513" grpId="0" animBg="1"/>
      <p:bldP spid="106513" grpId="1" animBg="1"/>
      <p:bldP spid="106514" grpId="0" animBg="1"/>
      <p:bldP spid="106523" grpId="0" animBg="1"/>
      <p:bldP spid="106524" grpId="0" animBg="1"/>
      <p:bldP spid="106524" grpId="1" animBg="1"/>
      <p:bldP spid="106525" grpId="0" animBg="1"/>
      <p:bldP spid="106525" grpId="1" animBg="1"/>
      <p:bldP spid="106526" grpId="0" animBg="1"/>
      <p:bldP spid="106527" grpId="0" animBg="1"/>
      <p:bldP spid="106528" grpId="0" animBg="1"/>
      <p:bldP spid="106530" grpId="0" autoUpdateAnimBg="0"/>
      <p:bldP spid="106536" grpId="0" animBg="1" autoUpdateAnimBg="0"/>
      <p:bldP spid="106540" grpId="0" animBg="1"/>
      <p:bldP spid="106541" grpId="0" animBg="1"/>
      <p:bldP spid="10654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0" y="457200"/>
            <a:ext cx="9144000" cy="519113"/>
          </a:xfrm>
          <a:prstGeom prst="rect">
            <a:avLst/>
          </a:prstGeom>
          <a:noFill/>
          <a:ln w="9525">
            <a:noFill/>
            <a:miter lim="800000"/>
            <a:headEnd/>
            <a:tailEnd/>
          </a:ln>
          <a:effectLst/>
        </p:spPr>
        <p:txBody>
          <a:bodyPr>
            <a:spAutoFit/>
          </a:bodyPr>
          <a:lstStyle/>
          <a:p>
            <a:pPr algn="ctr">
              <a:spcBef>
                <a:spcPct val="50000"/>
              </a:spcBef>
            </a:pPr>
            <a:r>
              <a:rPr lang="en-US" sz="2800" b="1"/>
              <a:t>3.</a:t>
            </a:r>
            <a:r>
              <a:rPr lang="en-US" sz="2800"/>
              <a:t>LEKTIN KÖZVETÍTETT AKTIVÁCIÓS ÚT</a:t>
            </a:r>
            <a:endParaRPr lang="en-US"/>
          </a:p>
        </p:txBody>
      </p:sp>
      <p:sp>
        <p:nvSpPr>
          <p:cNvPr id="14340" name="Text Box 4"/>
          <p:cNvSpPr txBox="1">
            <a:spLocks noChangeArrowheads="1"/>
          </p:cNvSpPr>
          <p:nvPr/>
        </p:nvSpPr>
        <p:spPr bwMode="auto">
          <a:xfrm>
            <a:off x="0" y="1484313"/>
            <a:ext cx="3810000" cy="1584325"/>
          </a:xfrm>
          <a:prstGeom prst="rect">
            <a:avLst/>
          </a:prstGeom>
          <a:noFill/>
          <a:ln w="9525">
            <a:noFill/>
            <a:miter lim="800000"/>
            <a:headEnd/>
            <a:tailEnd/>
          </a:ln>
          <a:effectLst/>
        </p:spPr>
        <p:txBody>
          <a:bodyPr>
            <a:spAutoFit/>
          </a:bodyPr>
          <a:lstStyle/>
          <a:p>
            <a:pPr algn="ctr">
              <a:spcBef>
                <a:spcPct val="50000"/>
              </a:spcBef>
            </a:pPr>
            <a:r>
              <a:rPr lang="en-US"/>
              <a:t>mannóz kötő lektin</a:t>
            </a:r>
            <a:r>
              <a:rPr lang="en-US" b="1"/>
              <a:t> </a:t>
            </a:r>
            <a:r>
              <a:rPr lang="en-US"/>
              <a:t>(MBL)</a:t>
            </a:r>
            <a:r>
              <a:rPr lang="hu-HU"/>
              <a:t> = PRR</a:t>
            </a:r>
          </a:p>
          <a:p>
            <a:pPr algn="ctr">
              <a:spcBef>
                <a:spcPct val="50000"/>
              </a:spcBef>
            </a:pPr>
            <a:r>
              <a:rPr lang="en-US" sz="2000"/>
              <a:t>a patogén sejtfelszíni mannóz tartalmú fehérjéihez köt</a:t>
            </a:r>
          </a:p>
        </p:txBody>
      </p:sp>
      <p:grpSp>
        <p:nvGrpSpPr>
          <p:cNvPr id="14346" name="Group 10"/>
          <p:cNvGrpSpPr>
            <a:grpSpLocks/>
          </p:cNvGrpSpPr>
          <p:nvPr/>
        </p:nvGrpSpPr>
        <p:grpSpPr bwMode="auto">
          <a:xfrm>
            <a:off x="228600" y="3124200"/>
            <a:ext cx="4038600" cy="1933575"/>
            <a:chOff x="144" y="1968"/>
            <a:chExt cx="2544" cy="1218"/>
          </a:xfrm>
        </p:grpSpPr>
        <p:sp>
          <p:nvSpPr>
            <p:cNvPr id="14341" name="Text Box 5"/>
            <p:cNvSpPr txBox="1">
              <a:spLocks noChangeArrowheads="1"/>
            </p:cNvSpPr>
            <p:nvPr/>
          </p:nvSpPr>
          <p:spPr bwMode="auto">
            <a:xfrm>
              <a:off x="144" y="2208"/>
              <a:ext cx="2544" cy="978"/>
            </a:xfrm>
            <a:prstGeom prst="rect">
              <a:avLst/>
            </a:prstGeom>
            <a:noFill/>
            <a:ln w="9525">
              <a:noFill/>
              <a:miter lim="800000"/>
              <a:headEnd/>
              <a:tailEnd/>
            </a:ln>
            <a:effectLst/>
          </p:spPr>
          <p:txBody>
            <a:bodyPr>
              <a:spAutoFit/>
            </a:bodyPr>
            <a:lstStyle/>
            <a:p>
              <a:pPr>
                <a:spcBef>
                  <a:spcPct val="50000"/>
                </a:spcBef>
              </a:pPr>
              <a:r>
                <a:rPr lang="en-US" sz="1600"/>
                <a:t>   </a:t>
              </a:r>
              <a:r>
                <a:rPr lang="en-US"/>
                <a:t>MBL+ MASP </a:t>
              </a:r>
            </a:p>
            <a:p>
              <a:pPr>
                <a:spcBef>
                  <a:spcPct val="50000"/>
                </a:spcBef>
              </a:pPr>
              <a:r>
                <a:rPr lang="en-US"/>
                <a:t>	  </a:t>
              </a:r>
              <a:r>
                <a:rPr lang="en-US">
                  <a:sym typeface="Symbol" pitchFamily="18" charset="2"/>
                </a:rPr>
                <a:t></a:t>
              </a:r>
            </a:p>
            <a:p>
              <a:pPr>
                <a:spcBef>
                  <a:spcPct val="50000"/>
                </a:spcBef>
              </a:pPr>
              <a:r>
                <a:rPr lang="en-US"/>
                <a:t>C2, C4 </a:t>
              </a:r>
              <a:r>
                <a:rPr lang="en-US">
                  <a:sym typeface="Symbol" pitchFamily="18" charset="2"/>
                </a:rPr>
                <a:t>  C2</a:t>
              </a:r>
              <a:r>
                <a:rPr lang="hu-HU">
                  <a:sym typeface="Symbol" pitchFamily="18" charset="2"/>
                </a:rPr>
                <a:t>a</a:t>
              </a:r>
              <a:r>
                <a:rPr lang="en-US">
                  <a:sym typeface="Symbol" pitchFamily="18" charset="2"/>
                </a:rPr>
                <a:t>C4b	    	</a:t>
              </a:r>
              <a:endParaRPr lang="en-US" sz="1600">
                <a:sym typeface="Symbol" pitchFamily="18" charset="2"/>
              </a:endParaRPr>
            </a:p>
          </p:txBody>
        </p:sp>
        <p:sp>
          <p:nvSpPr>
            <p:cNvPr id="14343" name="Text Box 7"/>
            <p:cNvSpPr txBox="1">
              <a:spLocks noChangeArrowheads="1"/>
            </p:cNvSpPr>
            <p:nvPr/>
          </p:nvSpPr>
          <p:spPr bwMode="auto">
            <a:xfrm>
              <a:off x="1488" y="1968"/>
              <a:ext cx="960" cy="1095"/>
            </a:xfrm>
            <a:prstGeom prst="rect">
              <a:avLst/>
            </a:prstGeom>
            <a:noFill/>
            <a:ln w="9525">
              <a:noFill/>
              <a:miter lim="800000"/>
              <a:headEnd/>
              <a:tailEnd/>
            </a:ln>
            <a:effectLst/>
          </p:spPr>
          <p:txBody>
            <a:bodyPr>
              <a:spAutoFit/>
            </a:bodyPr>
            <a:lstStyle/>
            <a:p>
              <a:pPr>
                <a:spcBef>
                  <a:spcPct val="50000"/>
                </a:spcBef>
              </a:pPr>
              <a:r>
                <a:rPr lang="en-US" sz="1800"/>
                <a:t>(MBL-associated-serine-protease)</a:t>
              </a:r>
            </a:p>
            <a:p>
              <a:pPr>
                <a:spcBef>
                  <a:spcPct val="50000"/>
                </a:spcBef>
              </a:pPr>
              <a:endParaRPr lang="en-US">
                <a:solidFill>
                  <a:schemeClr val="tx1"/>
                </a:solidFill>
                <a:latin typeface="Times New Roman" pitchFamily="18" charset="0"/>
              </a:endParaRPr>
            </a:p>
          </p:txBody>
        </p:sp>
      </p:grpSp>
      <p:grpSp>
        <p:nvGrpSpPr>
          <p:cNvPr id="14349" name="Group 13"/>
          <p:cNvGrpSpPr>
            <a:grpSpLocks/>
          </p:cNvGrpSpPr>
          <p:nvPr/>
        </p:nvGrpSpPr>
        <p:grpSpPr bwMode="auto">
          <a:xfrm>
            <a:off x="1676400" y="4572000"/>
            <a:ext cx="5867400" cy="2043113"/>
            <a:chOff x="1056" y="2880"/>
            <a:chExt cx="3696" cy="1287"/>
          </a:xfrm>
        </p:grpSpPr>
        <p:sp>
          <p:nvSpPr>
            <p:cNvPr id="14344" name="Rectangle 8"/>
            <p:cNvSpPr>
              <a:spLocks noChangeArrowheads="1"/>
            </p:cNvSpPr>
            <p:nvPr/>
          </p:nvSpPr>
          <p:spPr bwMode="auto">
            <a:xfrm>
              <a:off x="1056" y="2880"/>
              <a:ext cx="816" cy="336"/>
            </a:xfrm>
            <a:prstGeom prst="rect">
              <a:avLst/>
            </a:prstGeom>
            <a:noFill/>
            <a:ln w="57150">
              <a:solidFill>
                <a:srgbClr val="FF3300"/>
              </a:solidFill>
              <a:miter lim="800000"/>
              <a:headEnd/>
              <a:tailEnd/>
            </a:ln>
            <a:effectLst/>
          </p:spPr>
          <p:txBody>
            <a:bodyPr wrap="none" anchor="ctr"/>
            <a:lstStyle/>
            <a:p>
              <a:endParaRPr lang="hu-HU"/>
            </a:p>
          </p:txBody>
        </p:sp>
        <p:sp>
          <p:nvSpPr>
            <p:cNvPr id="14348" name="Text Box 12"/>
            <p:cNvSpPr txBox="1">
              <a:spLocks noChangeArrowheads="1"/>
            </p:cNvSpPr>
            <p:nvPr/>
          </p:nvSpPr>
          <p:spPr bwMode="auto">
            <a:xfrm>
              <a:off x="2112" y="3840"/>
              <a:ext cx="2640" cy="327"/>
            </a:xfrm>
            <a:prstGeom prst="rect">
              <a:avLst/>
            </a:prstGeom>
            <a:noFill/>
            <a:ln w="9525">
              <a:noFill/>
              <a:miter lim="800000"/>
              <a:headEnd/>
              <a:tailEnd/>
            </a:ln>
            <a:effectLst/>
          </p:spPr>
          <p:txBody>
            <a:bodyPr>
              <a:spAutoFit/>
            </a:bodyPr>
            <a:lstStyle/>
            <a:p>
              <a:pPr>
                <a:spcBef>
                  <a:spcPct val="50000"/>
                </a:spcBef>
              </a:pPr>
              <a:r>
                <a:rPr lang="en-US" sz="2800">
                  <a:solidFill>
                    <a:srgbClr val="FF9900"/>
                  </a:solidFill>
                </a:rPr>
                <a:t>Klasszikus C3 konvertáz</a:t>
              </a:r>
              <a:endParaRPr lang="en-US">
                <a:solidFill>
                  <a:schemeClr val="tx1"/>
                </a:solidFill>
                <a:latin typeface="Times New Roman" pitchFamily="18" charset="0"/>
              </a:endParaRPr>
            </a:p>
          </p:txBody>
        </p:sp>
      </p:grpSp>
      <p:sp>
        <p:nvSpPr>
          <p:cNvPr id="14355" name="Text Box 19"/>
          <p:cNvSpPr txBox="1">
            <a:spLocks noChangeArrowheads="1"/>
          </p:cNvSpPr>
          <p:nvPr/>
        </p:nvSpPr>
        <p:spPr bwMode="auto">
          <a:xfrm>
            <a:off x="152400" y="5181600"/>
            <a:ext cx="4191000" cy="1370013"/>
          </a:xfrm>
          <a:prstGeom prst="rect">
            <a:avLst/>
          </a:prstGeom>
          <a:noFill/>
          <a:ln w="9525">
            <a:noFill/>
            <a:miter lim="800000"/>
            <a:headEnd/>
            <a:tailEnd/>
          </a:ln>
          <a:effectLst/>
        </p:spPr>
        <p:txBody>
          <a:bodyPr>
            <a:spAutoFit/>
          </a:bodyPr>
          <a:lstStyle/>
          <a:p>
            <a:pPr>
              <a:spcBef>
                <a:spcPct val="50000"/>
              </a:spcBef>
            </a:pPr>
            <a:r>
              <a:rPr lang="en-US">
                <a:sym typeface="Symbol" pitchFamily="18" charset="2"/>
              </a:rPr>
              <a:t>		</a:t>
            </a:r>
          </a:p>
          <a:p>
            <a:pPr>
              <a:spcBef>
                <a:spcPct val="50000"/>
              </a:spcBef>
            </a:pPr>
            <a:r>
              <a:rPr lang="en-US">
                <a:sym typeface="Symbol" pitchFamily="18" charset="2"/>
              </a:rPr>
              <a:t>       	     C3  C3b</a:t>
            </a:r>
            <a:endParaRPr lang="en-US" sz="1600">
              <a:sym typeface="Symbol" pitchFamily="18" charset="2"/>
            </a:endParaRPr>
          </a:p>
          <a:p>
            <a:pPr>
              <a:spcBef>
                <a:spcPct val="50000"/>
              </a:spcBef>
            </a:pPr>
            <a:endParaRPr lang="en-US">
              <a:solidFill>
                <a:schemeClr val="tx1"/>
              </a:solidFill>
              <a:latin typeface="Times New Roman" pitchFamily="18" charset="0"/>
            </a:endParaRPr>
          </a:p>
        </p:txBody>
      </p:sp>
      <p:grpSp>
        <p:nvGrpSpPr>
          <p:cNvPr id="14371" name="Group 35"/>
          <p:cNvGrpSpPr>
            <a:grpSpLocks/>
          </p:cNvGrpSpPr>
          <p:nvPr/>
        </p:nvGrpSpPr>
        <p:grpSpPr bwMode="auto">
          <a:xfrm>
            <a:off x="5410200" y="1295400"/>
            <a:ext cx="3032125" cy="4419600"/>
            <a:chOff x="3408" y="816"/>
            <a:chExt cx="1910" cy="2784"/>
          </a:xfrm>
        </p:grpSpPr>
        <p:grpSp>
          <p:nvGrpSpPr>
            <p:cNvPr id="14370" name="Group 34"/>
            <p:cNvGrpSpPr>
              <a:grpSpLocks/>
            </p:cNvGrpSpPr>
            <p:nvPr/>
          </p:nvGrpSpPr>
          <p:grpSpPr bwMode="auto">
            <a:xfrm>
              <a:off x="3408" y="816"/>
              <a:ext cx="1910" cy="2781"/>
              <a:chOff x="6240" y="624"/>
              <a:chExt cx="1910" cy="2781"/>
            </a:xfrm>
          </p:grpSpPr>
          <p:grpSp>
            <p:nvGrpSpPr>
              <p:cNvPr id="14356" name="Group 20"/>
              <p:cNvGrpSpPr>
                <a:grpSpLocks/>
              </p:cNvGrpSpPr>
              <p:nvPr/>
            </p:nvGrpSpPr>
            <p:grpSpPr bwMode="auto">
              <a:xfrm>
                <a:off x="6240" y="624"/>
                <a:ext cx="1910" cy="2781"/>
                <a:chOff x="3383" y="816"/>
                <a:chExt cx="1910" cy="2781"/>
              </a:xfrm>
            </p:grpSpPr>
            <p:grpSp>
              <p:nvGrpSpPr>
                <p:cNvPr id="14357" name="Group 21"/>
                <p:cNvGrpSpPr>
                  <a:grpSpLocks/>
                </p:cNvGrpSpPr>
                <p:nvPr/>
              </p:nvGrpSpPr>
              <p:grpSpPr bwMode="auto">
                <a:xfrm>
                  <a:off x="3383" y="816"/>
                  <a:ext cx="1910" cy="2781"/>
                  <a:chOff x="3383" y="816"/>
                  <a:chExt cx="1910" cy="2781"/>
                </a:xfrm>
              </p:grpSpPr>
              <p:grpSp>
                <p:nvGrpSpPr>
                  <p:cNvPr id="14358" name="Group 22"/>
                  <p:cNvGrpSpPr>
                    <a:grpSpLocks/>
                  </p:cNvGrpSpPr>
                  <p:nvPr/>
                </p:nvGrpSpPr>
                <p:grpSpPr bwMode="auto">
                  <a:xfrm>
                    <a:off x="3383" y="816"/>
                    <a:ext cx="1910" cy="2781"/>
                    <a:chOff x="3452" y="989"/>
                    <a:chExt cx="1855" cy="2608"/>
                  </a:xfrm>
                </p:grpSpPr>
                <p:graphicFrame>
                  <p:nvGraphicFramePr>
                    <p:cNvPr id="14359" name="Object 23"/>
                    <p:cNvGraphicFramePr>
                      <a:graphicFrameLocks noChangeAspect="1"/>
                    </p:cNvGraphicFramePr>
                    <p:nvPr/>
                  </p:nvGraphicFramePr>
                  <p:xfrm>
                    <a:off x="3452" y="989"/>
                    <a:ext cx="1855" cy="2608"/>
                  </p:xfrm>
                  <a:graphic>
                    <a:graphicData uri="http://schemas.openxmlformats.org/presentationml/2006/ole">
                      <p:oleObj spid="_x0000_s14359" name="Image" r:id="rId4" imgW="3824921" imgH="3100600" progId="Photoshop.Image.5">
                        <p:embed/>
                      </p:oleObj>
                    </a:graphicData>
                  </a:graphic>
                </p:graphicFrame>
                <p:sp>
                  <p:nvSpPr>
                    <p:cNvPr id="14360" name="Text Box 24"/>
                    <p:cNvSpPr txBox="1">
                      <a:spLocks noChangeArrowheads="1"/>
                    </p:cNvSpPr>
                    <p:nvPr/>
                  </p:nvSpPr>
                  <p:spPr bwMode="auto">
                    <a:xfrm>
                      <a:off x="4176" y="1440"/>
                      <a:ext cx="576" cy="270"/>
                    </a:xfrm>
                    <a:prstGeom prst="rect">
                      <a:avLst/>
                    </a:prstGeom>
                    <a:solidFill>
                      <a:schemeClr val="bg1"/>
                    </a:solidFill>
                    <a:ln w="9525">
                      <a:noFill/>
                      <a:miter lim="800000"/>
                      <a:headEnd/>
                      <a:tailEnd/>
                    </a:ln>
                    <a:effectLst/>
                  </p:spPr>
                  <p:txBody>
                    <a:bodyPr>
                      <a:spAutoFit/>
                    </a:bodyPr>
                    <a:lstStyle/>
                    <a:p>
                      <a:pPr>
                        <a:spcBef>
                          <a:spcPct val="50000"/>
                        </a:spcBef>
                      </a:pPr>
                      <a:r>
                        <a:rPr lang="en-US">
                          <a:solidFill>
                            <a:schemeClr val="tx1"/>
                          </a:solidFill>
                        </a:rPr>
                        <a:t>MBL</a:t>
                      </a:r>
                      <a:endParaRPr lang="en-US">
                        <a:solidFill>
                          <a:schemeClr val="tx1"/>
                        </a:solidFill>
                        <a:latin typeface="Times New Roman" pitchFamily="18" charset="0"/>
                      </a:endParaRPr>
                    </a:p>
                  </p:txBody>
                </p:sp>
              </p:grpSp>
              <p:sp>
                <p:nvSpPr>
                  <p:cNvPr id="14361" name="Rectangle 25"/>
                  <p:cNvSpPr>
                    <a:spLocks noChangeArrowheads="1"/>
                  </p:cNvSpPr>
                  <p:nvPr/>
                </p:nvSpPr>
                <p:spPr bwMode="auto">
                  <a:xfrm>
                    <a:off x="4080" y="1536"/>
                    <a:ext cx="624" cy="96"/>
                  </a:xfrm>
                  <a:prstGeom prst="rect">
                    <a:avLst/>
                  </a:prstGeom>
                  <a:solidFill>
                    <a:schemeClr val="bg1"/>
                  </a:solidFill>
                  <a:ln w="9525">
                    <a:noFill/>
                    <a:miter lim="800000"/>
                    <a:headEnd/>
                    <a:tailEnd/>
                  </a:ln>
                  <a:effectLst/>
                </p:spPr>
                <p:txBody>
                  <a:bodyPr wrap="none" anchor="ctr"/>
                  <a:lstStyle/>
                  <a:p>
                    <a:endParaRPr lang="hu-HU"/>
                  </a:p>
                </p:txBody>
              </p:sp>
            </p:grpSp>
            <p:sp>
              <p:nvSpPr>
                <p:cNvPr id="14362" name="Rectangle 26"/>
                <p:cNvSpPr>
                  <a:spLocks noChangeArrowheads="1"/>
                </p:cNvSpPr>
                <p:nvPr/>
              </p:nvSpPr>
              <p:spPr bwMode="auto">
                <a:xfrm>
                  <a:off x="3600" y="2496"/>
                  <a:ext cx="192" cy="144"/>
                </a:xfrm>
                <a:prstGeom prst="rect">
                  <a:avLst/>
                </a:prstGeom>
                <a:solidFill>
                  <a:srgbClr val="FFCCFF"/>
                </a:solidFill>
                <a:ln w="9525">
                  <a:noFill/>
                  <a:miter lim="800000"/>
                  <a:headEnd/>
                  <a:tailEnd/>
                </a:ln>
                <a:effectLst/>
              </p:spPr>
              <p:txBody>
                <a:bodyPr wrap="none" anchor="ctr"/>
                <a:lstStyle/>
                <a:p>
                  <a:endParaRPr lang="hu-HU"/>
                </a:p>
              </p:txBody>
            </p:sp>
            <p:sp>
              <p:nvSpPr>
                <p:cNvPr id="14363" name="Text Box 27"/>
                <p:cNvSpPr txBox="1">
                  <a:spLocks noChangeArrowheads="1"/>
                </p:cNvSpPr>
                <p:nvPr/>
              </p:nvSpPr>
              <p:spPr bwMode="auto">
                <a:xfrm>
                  <a:off x="3552" y="2448"/>
                  <a:ext cx="384" cy="212"/>
                </a:xfrm>
                <a:prstGeom prst="rect">
                  <a:avLst/>
                </a:prstGeom>
                <a:noFill/>
                <a:ln w="9525">
                  <a:noFill/>
                  <a:miter lim="800000"/>
                  <a:headEnd/>
                  <a:tailEnd/>
                </a:ln>
                <a:effectLst/>
              </p:spPr>
              <p:txBody>
                <a:bodyPr>
                  <a:spAutoFit/>
                </a:bodyPr>
                <a:lstStyle/>
                <a:p>
                  <a:pPr>
                    <a:spcBef>
                      <a:spcPct val="50000"/>
                    </a:spcBef>
                  </a:pPr>
                  <a:r>
                    <a:rPr lang="en-US" sz="1600" b="1">
                      <a:solidFill>
                        <a:schemeClr val="tx1"/>
                      </a:solidFill>
                      <a:latin typeface="Times New Roman" pitchFamily="18" charset="0"/>
                    </a:rPr>
                    <a:t>C2b</a:t>
                  </a:r>
                  <a:endParaRPr lang="en-US" sz="1600">
                    <a:solidFill>
                      <a:schemeClr val="tx1"/>
                    </a:solidFill>
                    <a:latin typeface="Times New Roman" pitchFamily="18" charset="0"/>
                  </a:endParaRPr>
                </a:p>
              </p:txBody>
            </p:sp>
          </p:grpSp>
          <p:sp>
            <p:nvSpPr>
              <p:cNvPr id="14364" name="Rectangle 28"/>
              <p:cNvSpPr>
                <a:spLocks noChangeArrowheads="1"/>
              </p:cNvSpPr>
              <p:nvPr/>
            </p:nvSpPr>
            <p:spPr bwMode="auto">
              <a:xfrm>
                <a:off x="6240" y="1005"/>
                <a:ext cx="144" cy="2400"/>
              </a:xfrm>
              <a:prstGeom prst="rect">
                <a:avLst/>
              </a:prstGeom>
              <a:solidFill>
                <a:srgbClr val="FFFFFF"/>
              </a:solidFill>
              <a:ln w="9525">
                <a:noFill/>
                <a:miter lim="800000"/>
                <a:headEnd/>
                <a:tailEnd/>
              </a:ln>
              <a:effectLst/>
            </p:spPr>
            <p:txBody>
              <a:bodyPr wrap="none" anchor="ctr"/>
              <a:lstStyle/>
              <a:p>
                <a:endParaRPr lang="hu-HU"/>
              </a:p>
            </p:txBody>
          </p:sp>
        </p:grpSp>
        <p:sp>
          <p:nvSpPr>
            <p:cNvPr id="14366" name="Rectangle 30"/>
            <p:cNvSpPr>
              <a:spLocks noChangeArrowheads="1"/>
            </p:cNvSpPr>
            <p:nvPr/>
          </p:nvSpPr>
          <p:spPr bwMode="auto">
            <a:xfrm>
              <a:off x="3504" y="2112"/>
              <a:ext cx="432" cy="1488"/>
            </a:xfrm>
            <a:prstGeom prst="rect">
              <a:avLst/>
            </a:prstGeom>
            <a:solidFill>
              <a:srgbClr val="FFFFFF"/>
            </a:solidFill>
            <a:ln w="9525">
              <a:noFill/>
              <a:miter lim="800000"/>
              <a:headEnd/>
              <a:tailEnd/>
            </a:ln>
            <a:effectLst/>
          </p:spPr>
          <p:txBody>
            <a:bodyPr wrap="none" anchor="ctr"/>
            <a:lstStyle/>
            <a:p>
              <a:endParaRPr lang="hu-HU"/>
            </a:p>
          </p:txBody>
        </p:sp>
      </p:grpSp>
      <p:grpSp>
        <p:nvGrpSpPr>
          <p:cNvPr id="14354" name="Group 18"/>
          <p:cNvGrpSpPr>
            <a:grpSpLocks/>
          </p:cNvGrpSpPr>
          <p:nvPr/>
        </p:nvGrpSpPr>
        <p:grpSpPr bwMode="auto">
          <a:xfrm>
            <a:off x="3886200" y="1295400"/>
            <a:ext cx="5257800" cy="4414838"/>
            <a:chOff x="2448" y="816"/>
            <a:chExt cx="3312" cy="2781"/>
          </a:xfrm>
        </p:grpSpPr>
        <p:grpSp>
          <p:nvGrpSpPr>
            <p:cNvPr id="14351" name="Group 15"/>
            <p:cNvGrpSpPr>
              <a:grpSpLocks/>
            </p:cNvGrpSpPr>
            <p:nvPr/>
          </p:nvGrpSpPr>
          <p:grpSpPr bwMode="auto">
            <a:xfrm>
              <a:off x="2448" y="816"/>
              <a:ext cx="3312" cy="2781"/>
              <a:chOff x="2448" y="816"/>
              <a:chExt cx="3312" cy="2781"/>
            </a:xfrm>
          </p:grpSpPr>
          <p:grpSp>
            <p:nvGrpSpPr>
              <p:cNvPr id="14345" name="Group 9"/>
              <p:cNvGrpSpPr>
                <a:grpSpLocks/>
              </p:cNvGrpSpPr>
              <p:nvPr/>
            </p:nvGrpSpPr>
            <p:grpSpPr bwMode="auto">
              <a:xfrm>
                <a:off x="2448" y="816"/>
                <a:ext cx="3312" cy="2781"/>
                <a:chOff x="2544" y="989"/>
                <a:chExt cx="3216" cy="2608"/>
              </a:xfrm>
            </p:grpSpPr>
            <p:graphicFrame>
              <p:nvGraphicFramePr>
                <p:cNvPr id="14339" name="Object 3"/>
                <p:cNvGraphicFramePr>
                  <a:graphicFrameLocks noChangeAspect="1"/>
                </p:cNvGraphicFramePr>
                <p:nvPr/>
              </p:nvGraphicFramePr>
              <p:xfrm>
                <a:off x="2544" y="989"/>
                <a:ext cx="3216" cy="2608"/>
              </p:xfrm>
              <a:graphic>
                <a:graphicData uri="http://schemas.openxmlformats.org/presentationml/2006/ole">
                  <p:oleObj spid="_x0000_s14339" name="Image" r:id="rId5" imgW="3824921" imgH="3100600" progId="Photoshop.Image.5">
                    <p:embed/>
                  </p:oleObj>
                </a:graphicData>
              </a:graphic>
            </p:graphicFrame>
            <p:sp>
              <p:nvSpPr>
                <p:cNvPr id="14342" name="Text Box 6"/>
                <p:cNvSpPr txBox="1">
                  <a:spLocks noChangeArrowheads="1"/>
                </p:cNvSpPr>
                <p:nvPr/>
              </p:nvSpPr>
              <p:spPr bwMode="auto">
                <a:xfrm>
                  <a:off x="4176" y="1440"/>
                  <a:ext cx="576" cy="270"/>
                </a:xfrm>
                <a:prstGeom prst="rect">
                  <a:avLst/>
                </a:prstGeom>
                <a:solidFill>
                  <a:schemeClr val="bg1"/>
                </a:solidFill>
                <a:ln w="9525">
                  <a:noFill/>
                  <a:miter lim="800000"/>
                  <a:headEnd/>
                  <a:tailEnd/>
                </a:ln>
                <a:effectLst/>
              </p:spPr>
              <p:txBody>
                <a:bodyPr>
                  <a:spAutoFit/>
                </a:bodyPr>
                <a:lstStyle/>
                <a:p>
                  <a:pPr>
                    <a:spcBef>
                      <a:spcPct val="50000"/>
                    </a:spcBef>
                  </a:pPr>
                  <a:r>
                    <a:rPr lang="en-US">
                      <a:solidFill>
                        <a:schemeClr val="tx1"/>
                      </a:solidFill>
                    </a:rPr>
                    <a:t>MBL</a:t>
                  </a:r>
                  <a:endParaRPr lang="en-US">
                    <a:solidFill>
                      <a:schemeClr val="tx1"/>
                    </a:solidFill>
                    <a:latin typeface="Times New Roman" pitchFamily="18" charset="0"/>
                  </a:endParaRPr>
                </a:p>
              </p:txBody>
            </p:sp>
          </p:grpSp>
          <p:sp>
            <p:nvSpPr>
              <p:cNvPr id="14350" name="Rectangle 14"/>
              <p:cNvSpPr>
                <a:spLocks noChangeArrowheads="1"/>
              </p:cNvSpPr>
              <p:nvPr/>
            </p:nvSpPr>
            <p:spPr bwMode="auto">
              <a:xfrm>
                <a:off x="4080" y="1536"/>
                <a:ext cx="624" cy="96"/>
              </a:xfrm>
              <a:prstGeom prst="rect">
                <a:avLst/>
              </a:prstGeom>
              <a:solidFill>
                <a:schemeClr val="bg1"/>
              </a:solidFill>
              <a:ln w="9525">
                <a:noFill/>
                <a:miter lim="800000"/>
                <a:headEnd/>
                <a:tailEnd/>
              </a:ln>
              <a:effectLst/>
            </p:spPr>
            <p:txBody>
              <a:bodyPr wrap="none" anchor="ctr"/>
              <a:lstStyle/>
              <a:p>
                <a:endParaRPr lang="hu-HU"/>
              </a:p>
            </p:txBody>
          </p:sp>
        </p:grpSp>
        <p:sp>
          <p:nvSpPr>
            <p:cNvPr id="14353" name="Rectangle 17"/>
            <p:cNvSpPr>
              <a:spLocks noChangeArrowheads="1"/>
            </p:cNvSpPr>
            <p:nvPr/>
          </p:nvSpPr>
          <p:spPr bwMode="auto">
            <a:xfrm>
              <a:off x="3600" y="2496"/>
              <a:ext cx="192" cy="144"/>
            </a:xfrm>
            <a:prstGeom prst="rect">
              <a:avLst/>
            </a:prstGeom>
            <a:noFill/>
            <a:ln w="9525">
              <a:noFill/>
              <a:miter lim="800000"/>
              <a:headEnd/>
              <a:tailEnd/>
            </a:ln>
            <a:effectLst/>
          </p:spPr>
          <p:txBody>
            <a:bodyPr wrap="none" anchor="ctr"/>
            <a:lstStyle/>
            <a:p>
              <a:endParaRPr lang="hu-HU"/>
            </a:p>
          </p:txBody>
        </p:sp>
        <p:sp>
          <p:nvSpPr>
            <p:cNvPr id="14352" name="Text Box 16"/>
            <p:cNvSpPr txBox="1">
              <a:spLocks noChangeArrowheads="1"/>
            </p:cNvSpPr>
            <p:nvPr/>
          </p:nvSpPr>
          <p:spPr bwMode="auto">
            <a:xfrm>
              <a:off x="3552" y="2448"/>
              <a:ext cx="384" cy="212"/>
            </a:xfrm>
            <a:prstGeom prst="rect">
              <a:avLst/>
            </a:prstGeom>
            <a:noFill/>
            <a:ln w="9525">
              <a:noFill/>
              <a:miter lim="800000"/>
              <a:headEnd/>
              <a:tailEnd/>
            </a:ln>
            <a:effectLst/>
          </p:spPr>
          <p:txBody>
            <a:bodyPr>
              <a:spAutoFit/>
            </a:bodyPr>
            <a:lstStyle/>
            <a:p>
              <a:pPr>
                <a:spcBef>
                  <a:spcPct val="50000"/>
                </a:spcBef>
              </a:pPr>
              <a:endParaRPr lang="hu-HU" sz="1600">
                <a:solidFill>
                  <a:schemeClr val="tx1"/>
                </a:solidFill>
                <a:latin typeface="Times New Roman"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1434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1435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435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499"/>
                                          </p:stCondLst>
                                        </p:cTn>
                                        <p:tgtEl>
                                          <p:spTgt spid="143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55"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ext Box 2"/>
          <p:cNvSpPr txBox="1">
            <a:spLocks noChangeArrowheads="1"/>
          </p:cNvSpPr>
          <p:nvPr/>
        </p:nvSpPr>
        <p:spPr bwMode="auto">
          <a:xfrm>
            <a:off x="684213" y="0"/>
            <a:ext cx="7488237" cy="1004888"/>
          </a:xfrm>
          <a:prstGeom prst="rect">
            <a:avLst/>
          </a:prstGeom>
          <a:noFill/>
          <a:ln w="9525">
            <a:noFill/>
            <a:miter lim="800000"/>
            <a:headEnd/>
            <a:tailEnd/>
          </a:ln>
          <a:effectLst/>
        </p:spPr>
        <p:txBody>
          <a:bodyPr>
            <a:spAutoFit/>
          </a:bodyPr>
          <a:lstStyle/>
          <a:p>
            <a:pPr algn="ctr">
              <a:spcBef>
                <a:spcPct val="50000"/>
              </a:spcBef>
            </a:pPr>
            <a:r>
              <a:rPr lang="hu-HU"/>
              <a:t>Szerkezeti és funkcionális homológia</a:t>
            </a:r>
          </a:p>
          <a:p>
            <a:pPr algn="ctr">
              <a:spcBef>
                <a:spcPct val="50000"/>
              </a:spcBef>
            </a:pPr>
            <a:r>
              <a:rPr lang="hu-HU"/>
              <a:t>MBL-MASP komplex és C1 komplex közt</a:t>
            </a:r>
          </a:p>
        </p:txBody>
      </p:sp>
      <p:grpSp>
        <p:nvGrpSpPr>
          <p:cNvPr id="107523" name="Group 3"/>
          <p:cNvGrpSpPr>
            <a:grpSpLocks/>
          </p:cNvGrpSpPr>
          <p:nvPr/>
        </p:nvGrpSpPr>
        <p:grpSpPr bwMode="auto">
          <a:xfrm>
            <a:off x="1476375" y="1354138"/>
            <a:ext cx="5970588" cy="5503862"/>
            <a:chOff x="884" y="663"/>
            <a:chExt cx="3761" cy="3467"/>
          </a:xfrm>
        </p:grpSpPr>
        <p:grpSp>
          <p:nvGrpSpPr>
            <p:cNvPr id="107524" name="Group 4"/>
            <p:cNvGrpSpPr>
              <a:grpSpLocks/>
            </p:cNvGrpSpPr>
            <p:nvPr/>
          </p:nvGrpSpPr>
          <p:grpSpPr bwMode="auto">
            <a:xfrm>
              <a:off x="884" y="663"/>
              <a:ext cx="3761" cy="3467"/>
              <a:chOff x="864" y="551"/>
              <a:chExt cx="3761" cy="3467"/>
            </a:xfrm>
          </p:grpSpPr>
          <p:graphicFrame>
            <p:nvGraphicFramePr>
              <p:cNvPr id="107525" name="Object 5"/>
              <p:cNvGraphicFramePr>
                <a:graphicFrameLocks noChangeAspect="1"/>
              </p:cNvGraphicFramePr>
              <p:nvPr/>
            </p:nvGraphicFramePr>
            <p:xfrm>
              <a:off x="864" y="551"/>
              <a:ext cx="3761" cy="3467"/>
            </p:xfrm>
            <a:graphic>
              <a:graphicData uri="http://schemas.openxmlformats.org/presentationml/2006/ole">
                <p:oleObj spid="_x0000_s107525" name="Image" r:id="rId4" imgW="5540417" imgH="5108366" progId="Photoshop.Image.5">
                  <p:embed/>
                </p:oleObj>
              </a:graphicData>
            </a:graphic>
          </p:graphicFrame>
          <p:sp>
            <p:nvSpPr>
              <p:cNvPr id="107526" name="Text Box 6"/>
              <p:cNvSpPr txBox="1">
                <a:spLocks noChangeArrowheads="1"/>
              </p:cNvSpPr>
              <p:nvPr/>
            </p:nvSpPr>
            <p:spPr bwMode="auto">
              <a:xfrm>
                <a:off x="1584" y="1632"/>
                <a:ext cx="1152" cy="442"/>
              </a:xfrm>
              <a:prstGeom prst="rect">
                <a:avLst/>
              </a:prstGeom>
              <a:solidFill>
                <a:srgbClr val="FFFFCC"/>
              </a:solidFill>
              <a:ln w="9525">
                <a:noFill/>
                <a:miter lim="800000"/>
                <a:headEnd/>
                <a:tailEnd/>
              </a:ln>
              <a:effectLst/>
            </p:spPr>
            <p:txBody>
              <a:bodyPr>
                <a:spAutoFit/>
              </a:bodyPr>
              <a:lstStyle/>
              <a:p>
                <a:pPr algn="ctr">
                  <a:spcBef>
                    <a:spcPct val="50000"/>
                  </a:spcBef>
                </a:pPr>
                <a:r>
                  <a:rPr lang="en-US" sz="2000" b="1">
                    <a:solidFill>
                      <a:schemeClr val="tx1"/>
                    </a:solidFill>
                  </a:rPr>
                  <a:t>Mannóz kötő lektin</a:t>
                </a:r>
                <a:endParaRPr lang="en-US" sz="2000">
                  <a:solidFill>
                    <a:schemeClr val="tx1"/>
                  </a:solidFill>
                </a:endParaRPr>
              </a:p>
            </p:txBody>
          </p:sp>
          <p:sp>
            <p:nvSpPr>
              <p:cNvPr id="107527" name="Text Box 7"/>
              <p:cNvSpPr txBox="1">
                <a:spLocks noChangeArrowheads="1"/>
              </p:cNvSpPr>
              <p:nvPr/>
            </p:nvSpPr>
            <p:spPr bwMode="auto">
              <a:xfrm>
                <a:off x="1440" y="576"/>
                <a:ext cx="960" cy="250"/>
              </a:xfrm>
              <a:prstGeom prst="rect">
                <a:avLst/>
              </a:prstGeom>
              <a:solidFill>
                <a:srgbClr val="FFFFCC"/>
              </a:solidFill>
              <a:ln w="9525">
                <a:noFill/>
                <a:miter lim="800000"/>
                <a:headEnd/>
                <a:tailEnd/>
              </a:ln>
              <a:effectLst/>
            </p:spPr>
            <p:txBody>
              <a:bodyPr>
                <a:spAutoFit/>
              </a:bodyPr>
              <a:lstStyle/>
              <a:p>
                <a:pPr>
                  <a:spcBef>
                    <a:spcPct val="50000"/>
                  </a:spcBef>
                </a:pPr>
                <a:r>
                  <a:rPr lang="en-US" sz="2000" b="1">
                    <a:solidFill>
                      <a:schemeClr val="tx1"/>
                    </a:solidFill>
                  </a:rPr>
                  <a:t>Baktérium</a:t>
                </a:r>
                <a:endParaRPr lang="en-US" sz="2000">
                  <a:solidFill>
                    <a:schemeClr val="tx1"/>
                  </a:solidFill>
                </a:endParaRPr>
              </a:p>
            </p:txBody>
          </p:sp>
          <p:sp>
            <p:nvSpPr>
              <p:cNvPr id="107528" name="Text Box 8"/>
              <p:cNvSpPr txBox="1">
                <a:spLocks noChangeArrowheads="1"/>
              </p:cNvSpPr>
              <p:nvPr/>
            </p:nvSpPr>
            <p:spPr bwMode="auto">
              <a:xfrm>
                <a:off x="3024" y="624"/>
                <a:ext cx="1440" cy="442"/>
              </a:xfrm>
              <a:prstGeom prst="rect">
                <a:avLst/>
              </a:prstGeom>
              <a:solidFill>
                <a:srgbClr val="FFFFCC"/>
              </a:solidFill>
              <a:ln w="9525">
                <a:noFill/>
                <a:miter lim="800000"/>
                <a:headEnd/>
                <a:tailEnd/>
              </a:ln>
              <a:effectLst/>
            </p:spPr>
            <p:txBody>
              <a:bodyPr>
                <a:spAutoFit/>
              </a:bodyPr>
              <a:lstStyle/>
              <a:p>
                <a:pPr algn="ctr">
                  <a:spcBef>
                    <a:spcPct val="50000"/>
                  </a:spcBef>
                </a:pPr>
                <a:r>
                  <a:rPr lang="en-US" sz="2000" b="1">
                    <a:solidFill>
                      <a:schemeClr val="tx1"/>
                    </a:solidFill>
                  </a:rPr>
                  <a:t>Antigén-antitest komplex</a:t>
                </a:r>
                <a:endParaRPr lang="en-US" sz="2000">
                  <a:solidFill>
                    <a:schemeClr val="tx1"/>
                  </a:solidFill>
                </a:endParaRPr>
              </a:p>
            </p:txBody>
          </p:sp>
        </p:grpSp>
        <p:sp>
          <p:nvSpPr>
            <p:cNvPr id="107529" name="AutoShape 9"/>
            <p:cNvSpPr>
              <a:spLocks noChangeArrowheads="1"/>
            </p:cNvSpPr>
            <p:nvPr/>
          </p:nvSpPr>
          <p:spPr bwMode="auto">
            <a:xfrm rot="-227845">
              <a:off x="1655" y="1207"/>
              <a:ext cx="590" cy="182"/>
            </a:xfrm>
            <a:prstGeom prst="roundRect">
              <a:avLst>
                <a:gd name="adj" fmla="val 16667"/>
              </a:avLst>
            </a:prstGeom>
            <a:gradFill rotWithShape="1">
              <a:gsLst>
                <a:gs pos="0">
                  <a:srgbClr val="FF0000">
                    <a:gamma/>
                    <a:shade val="78824"/>
                    <a:invGamma/>
                    <a:alpha val="62000"/>
                  </a:srgbClr>
                </a:gs>
                <a:gs pos="50000">
                  <a:srgbClr val="FF0000">
                    <a:alpha val="61000"/>
                  </a:srgbClr>
                </a:gs>
                <a:gs pos="100000">
                  <a:srgbClr val="FF0000">
                    <a:gamma/>
                    <a:shade val="78824"/>
                    <a:invGamma/>
                    <a:alpha val="62000"/>
                  </a:srgbClr>
                </a:gs>
              </a:gsLst>
              <a:lin ang="5400000" scaled="1"/>
            </a:gradFill>
            <a:ln w="9525">
              <a:noFill/>
              <a:round/>
              <a:headEnd/>
              <a:tailEnd/>
            </a:ln>
            <a:effectLst/>
          </p:spPr>
          <p:txBody>
            <a:bodyPr wrap="none" anchor="ctr"/>
            <a:lstStyle/>
            <a:p>
              <a:endParaRPr lang="hu-HU"/>
            </a:p>
          </p:txBody>
        </p:sp>
        <p:sp>
          <p:nvSpPr>
            <p:cNvPr id="107530" name="AutoShape 10"/>
            <p:cNvSpPr>
              <a:spLocks noChangeArrowheads="1"/>
            </p:cNvSpPr>
            <p:nvPr/>
          </p:nvSpPr>
          <p:spPr bwMode="auto">
            <a:xfrm rot="13493375">
              <a:off x="1065" y="1388"/>
              <a:ext cx="590" cy="182"/>
            </a:xfrm>
            <a:prstGeom prst="roundRect">
              <a:avLst>
                <a:gd name="adj" fmla="val 16667"/>
              </a:avLst>
            </a:prstGeom>
            <a:gradFill rotWithShape="1">
              <a:gsLst>
                <a:gs pos="0">
                  <a:srgbClr val="FF0000">
                    <a:gamma/>
                    <a:shade val="78824"/>
                    <a:invGamma/>
                    <a:alpha val="62000"/>
                  </a:srgbClr>
                </a:gs>
                <a:gs pos="50000">
                  <a:srgbClr val="FF0000">
                    <a:alpha val="61000"/>
                  </a:srgbClr>
                </a:gs>
                <a:gs pos="100000">
                  <a:srgbClr val="FF0000">
                    <a:gamma/>
                    <a:shade val="78824"/>
                    <a:invGamma/>
                    <a:alpha val="62000"/>
                  </a:srgbClr>
                </a:gs>
              </a:gsLst>
              <a:lin ang="5400000" scaled="1"/>
            </a:gradFill>
            <a:ln w="9525">
              <a:noFill/>
              <a:round/>
              <a:headEnd/>
              <a:tailEnd/>
            </a:ln>
            <a:effectLst/>
          </p:spPr>
          <p:txBody>
            <a:bodyPr wrap="none" anchor="ctr"/>
            <a:lstStyle/>
            <a:p>
              <a:endParaRPr lang="hu-HU"/>
            </a:p>
          </p:txBody>
        </p:sp>
        <p:sp>
          <p:nvSpPr>
            <p:cNvPr id="107531" name="AutoShape 11"/>
            <p:cNvSpPr>
              <a:spLocks noChangeArrowheads="1"/>
            </p:cNvSpPr>
            <p:nvPr/>
          </p:nvSpPr>
          <p:spPr bwMode="auto">
            <a:xfrm>
              <a:off x="2598" y="3501"/>
              <a:ext cx="363" cy="593"/>
            </a:xfrm>
            <a:prstGeom prst="flowChartTerminator">
              <a:avLst/>
            </a:prstGeom>
            <a:solidFill>
              <a:srgbClr val="FF9900"/>
            </a:solidFill>
            <a:ln w="9525">
              <a:noFill/>
              <a:miter lim="800000"/>
              <a:headEnd/>
              <a:tailEnd/>
            </a:ln>
            <a:effectLst/>
          </p:spPr>
          <p:txBody>
            <a:bodyPr wrap="none" anchor="ctr"/>
            <a:lstStyle/>
            <a:p>
              <a:pPr algn="ctr"/>
              <a:endParaRPr lang="hu-HU" sz="2800">
                <a:solidFill>
                  <a:srgbClr val="000000"/>
                </a:solidFill>
              </a:endParaRPr>
            </a:p>
          </p:txBody>
        </p:sp>
      </p:gr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754" name="Group 10"/>
          <p:cNvGrpSpPr>
            <a:grpSpLocks/>
          </p:cNvGrpSpPr>
          <p:nvPr/>
        </p:nvGrpSpPr>
        <p:grpSpPr bwMode="auto">
          <a:xfrm>
            <a:off x="0" y="0"/>
            <a:ext cx="9144000" cy="7315200"/>
            <a:chOff x="0" y="0"/>
            <a:chExt cx="5760" cy="4608"/>
          </a:xfrm>
        </p:grpSpPr>
        <p:pic>
          <p:nvPicPr>
            <p:cNvPr id="31746" name="Picture 2"/>
            <p:cNvPicPr>
              <a:picLocks noChangeAspect="1" noChangeArrowheads="1"/>
            </p:cNvPicPr>
            <p:nvPr/>
          </p:nvPicPr>
          <p:blipFill>
            <a:blip r:embed="rId3" cstate="print"/>
            <a:srcRect/>
            <a:stretch>
              <a:fillRect/>
            </a:stretch>
          </p:blipFill>
          <p:spPr bwMode="auto">
            <a:xfrm>
              <a:off x="0" y="0"/>
              <a:ext cx="5760" cy="4608"/>
            </a:xfrm>
            <a:prstGeom prst="rect">
              <a:avLst/>
            </a:prstGeom>
            <a:noFill/>
            <a:ln w="9525">
              <a:noFill/>
              <a:miter lim="800000"/>
              <a:headEnd/>
              <a:tailEnd/>
            </a:ln>
            <a:effectLst/>
          </p:spPr>
        </p:pic>
        <p:sp>
          <p:nvSpPr>
            <p:cNvPr id="31747" name="Text Box 3"/>
            <p:cNvSpPr txBox="1">
              <a:spLocks noChangeArrowheads="1"/>
            </p:cNvSpPr>
            <p:nvPr/>
          </p:nvSpPr>
          <p:spPr bwMode="auto">
            <a:xfrm>
              <a:off x="0" y="0"/>
              <a:ext cx="1200" cy="633"/>
            </a:xfrm>
            <a:prstGeom prst="rect">
              <a:avLst/>
            </a:prstGeom>
            <a:solidFill>
              <a:schemeClr val="bg1"/>
            </a:solidFill>
            <a:ln w="9525">
              <a:noFill/>
              <a:miter lim="800000"/>
              <a:headEnd/>
              <a:tailEnd/>
            </a:ln>
            <a:effectLst/>
          </p:spPr>
          <p:txBody>
            <a:bodyPr>
              <a:spAutoFit/>
            </a:bodyPr>
            <a:lstStyle/>
            <a:p>
              <a:pPr>
                <a:spcBef>
                  <a:spcPct val="50000"/>
                </a:spcBef>
              </a:pPr>
              <a:endParaRPr lang="en-US">
                <a:solidFill>
                  <a:schemeClr val="tx1"/>
                </a:solidFill>
              </a:endParaRPr>
            </a:p>
            <a:p>
              <a:pPr>
                <a:spcBef>
                  <a:spcPct val="50000"/>
                </a:spcBef>
              </a:pPr>
              <a:r>
                <a:rPr lang="en-US">
                  <a:solidFill>
                    <a:schemeClr val="tx1"/>
                  </a:solidFill>
                </a:rPr>
                <a:t>Klasszikus</a:t>
              </a:r>
            </a:p>
          </p:txBody>
        </p:sp>
        <p:sp>
          <p:nvSpPr>
            <p:cNvPr id="31748" name="Text Box 4"/>
            <p:cNvSpPr txBox="1">
              <a:spLocks noChangeArrowheads="1"/>
            </p:cNvSpPr>
            <p:nvPr/>
          </p:nvSpPr>
          <p:spPr bwMode="auto">
            <a:xfrm>
              <a:off x="3312" y="0"/>
              <a:ext cx="1008" cy="633"/>
            </a:xfrm>
            <a:prstGeom prst="rect">
              <a:avLst/>
            </a:prstGeom>
            <a:solidFill>
              <a:schemeClr val="bg1"/>
            </a:solidFill>
            <a:ln w="9525">
              <a:noFill/>
              <a:miter lim="800000"/>
              <a:headEnd/>
              <a:tailEnd/>
            </a:ln>
            <a:effectLst/>
          </p:spPr>
          <p:txBody>
            <a:bodyPr>
              <a:spAutoFit/>
            </a:bodyPr>
            <a:lstStyle/>
            <a:p>
              <a:pPr>
                <a:spcBef>
                  <a:spcPct val="50000"/>
                </a:spcBef>
              </a:pPr>
              <a:endParaRPr lang="en-US">
                <a:solidFill>
                  <a:schemeClr val="tx1"/>
                </a:solidFill>
              </a:endParaRPr>
            </a:p>
            <a:p>
              <a:pPr>
                <a:spcBef>
                  <a:spcPct val="50000"/>
                </a:spcBef>
              </a:pPr>
              <a:r>
                <a:rPr lang="en-US">
                  <a:solidFill>
                    <a:schemeClr val="tx1"/>
                  </a:solidFill>
                </a:rPr>
                <a:t>Lektin</a:t>
              </a:r>
            </a:p>
          </p:txBody>
        </p:sp>
        <p:sp>
          <p:nvSpPr>
            <p:cNvPr id="31749" name="Text Box 5"/>
            <p:cNvSpPr txBox="1">
              <a:spLocks noChangeArrowheads="1"/>
            </p:cNvSpPr>
            <p:nvPr/>
          </p:nvSpPr>
          <p:spPr bwMode="auto">
            <a:xfrm>
              <a:off x="0" y="2688"/>
              <a:ext cx="2256" cy="288"/>
            </a:xfrm>
            <a:prstGeom prst="rect">
              <a:avLst/>
            </a:prstGeom>
            <a:solidFill>
              <a:schemeClr val="bg1"/>
            </a:solidFill>
            <a:ln w="9525">
              <a:noFill/>
              <a:miter lim="800000"/>
              <a:headEnd/>
              <a:tailEnd/>
            </a:ln>
            <a:effectLst/>
          </p:spPr>
          <p:txBody>
            <a:bodyPr>
              <a:spAutoFit/>
            </a:bodyPr>
            <a:lstStyle/>
            <a:p>
              <a:pPr>
                <a:spcBef>
                  <a:spcPct val="50000"/>
                </a:spcBef>
              </a:pPr>
              <a:r>
                <a:rPr lang="en-US">
                  <a:solidFill>
                    <a:schemeClr val="tx1"/>
                  </a:solidFill>
                </a:rPr>
                <a:t>Alternatív</a:t>
              </a:r>
            </a:p>
          </p:txBody>
        </p:sp>
        <p:sp>
          <p:nvSpPr>
            <p:cNvPr id="31751" name="Text Box 7"/>
            <p:cNvSpPr txBox="1">
              <a:spLocks noChangeArrowheads="1"/>
            </p:cNvSpPr>
            <p:nvPr/>
          </p:nvSpPr>
          <p:spPr bwMode="auto">
            <a:xfrm>
              <a:off x="672" y="2304"/>
              <a:ext cx="1488" cy="250"/>
            </a:xfrm>
            <a:prstGeom prst="rect">
              <a:avLst/>
            </a:prstGeom>
            <a:solidFill>
              <a:srgbClr val="FF3300"/>
            </a:solidFill>
            <a:ln w="9525">
              <a:noFill/>
              <a:miter lim="800000"/>
              <a:headEnd/>
              <a:tailEnd/>
            </a:ln>
            <a:effectLst/>
          </p:spPr>
          <p:txBody>
            <a:bodyPr>
              <a:spAutoFit/>
            </a:bodyPr>
            <a:lstStyle/>
            <a:p>
              <a:pPr>
                <a:spcBef>
                  <a:spcPct val="50000"/>
                </a:spcBef>
              </a:pPr>
              <a:r>
                <a:rPr lang="en-US" sz="2000" b="1">
                  <a:solidFill>
                    <a:schemeClr val="tx1"/>
                  </a:solidFill>
                </a:rPr>
                <a:t>Baktérium </a:t>
              </a:r>
              <a:r>
                <a:rPr lang="en-US" sz="1800" b="1">
                  <a:solidFill>
                    <a:schemeClr val="tx1"/>
                  </a:solidFill>
                </a:rPr>
                <a:t>felszín</a:t>
              </a:r>
            </a:p>
          </p:txBody>
        </p:sp>
        <p:sp>
          <p:nvSpPr>
            <p:cNvPr id="31752" name="Text Box 8"/>
            <p:cNvSpPr txBox="1">
              <a:spLocks noChangeArrowheads="1"/>
            </p:cNvSpPr>
            <p:nvPr/>
          </p:nvSpPr>
          <p:spPr bwMode="auto">
            <a:xfrm>
              <a:off x="3840" y="2304"/>
              <a:ext cx="1488" cy="250"/>
            </a:xfrm>
            <a:prstGeom prst="rect">
              <a:avLst/>
            </a:prstGeom>
            <a:solidFill>
              <a:srgbClr val="FF3300"/>
            </a:solidFill>
            <a:ln w="9525">
              <a:noFill/>
              <a:miter lim="800000"/>
              <a:headEnd/>
              <a:tailEnd/>
            </a:ln>
            <a:effectLst/>
          </p:spPr>
          <p:txBody>
            <a:bodyPr>
              <a:spAutoFit/>
            </a:bodyPr>
            <a:lstStyle/>
            <a:p>
              <a:pPr>
                <a:spcBef>
                  <a:spcPct val="50000"/>
                </a:spcBef>
              </a:pPr>
              <a:r>
                <a:rPr lang="en-US" sz="2000" b="1">
                  <a:solidFill>
                    <a:schemeClr val="tx1"/>
                  </a:solidFill>
                </a:rPr>
                <a:t>Baktérium </a:t>
              </a:r>
              <a:r>
                <a:rPr lang="en-US" sz="1800" b="1">
                  <a:solidFill>
                    <a:schemeClr val="tx1"/>
                  </a:solidFill>
                </a:rPr>
                <a:t>felszín</a:t>
              </a:r>
            </a:p>
          </p:txBody>
        </p:sp>
        <p:sp>
          <p:nvSpPr>
            <p:cNvPr id="31753" name="Text Box 9"/>
            <p:cNvSpPr txBox="1">
              <a:spLocks noChangeArrowheads="1"/>
            </p:cNvSpPr>
            <p:nvPr/>
          </p:nvSpPr>
          <p:spPr bwMode="auto">
            <a:xfrm>
              <a:off x="1680" y="4070"/>
              <a:ext cx="1536" cy="250"/>
            </a:xfrm>
            <a:prstGeom prst="rect">
              <a:avLst/>
            </a:prstGeom>
            <a:solidFill>
              <a:srgbClr val="FF3300"/>
            </a:solidFill>
            <a:ln w="9525">
              <a:noFill/>
              <a:miter lim="800000"/>
              <a:headEnd/>
              <a:tailEnd/>
            </a:ln>
            <a:effectLst/>
          </p:spPr>
          <p:txBody>
            <a:bodyPr>
              <a:spAutoFit/>
            </a:bodyPr>
            <a:lstStyle/>
            <a:p>
              <a:pPr>
                <a:spcBef>
                  <a:spcPct val="50000"/>
                </a:spcBef>
              </a:pPr>
              <a:r>
                <a:rPr lang="en-US" sz="2000" b="1">
                  <a:solidFill>
                    <a:schemeClr val="tx1"/>
                  </a:solidFill>
                </a:rPr>
                <a:t> Baktérium </a:t>
              </a:r>
              <a:r>
                <a:rPr lang="en-US" sz="1800" b="1">
                  <a:solidFill>
                    <a:schemeClr val="tx1"/>
                  </a:solidFill>
                </a:rPr>
                <a:t>felszín</a:t>
              </a:r>
              <a:r>
                <a:rPr lang="en-US" sz="2000" b="1">
                  <a:solidFill>
                    <a:schemeClr val="tx1"/>
                  </a:solidFill>
                </a:rPr>
                <a:t> </a:t>
              </a:r>
            </a:p>
          </p:txBody>
        </p:sp>
      </p:grpSp>
      <p:sp>
        <p:nvSpPr>
          <p:cNvPr id="31750" name="Text Box 6"/>
          <p:cNvSpPr txBox="1">
            <a:spLocks noChangeArrowheads="1"/>
          </p:cNvSpPr>
          <p:nvPr/>
        </p:nvSpPr>
        <p:spPr bwMode="auto">
          <a:xfrm>
            <a:off x="7010400" y="5029200"/>
            <a:ext cx="2133600" cy="831850"/>
          </a:xfrm>
          <a:prstGeom prst="rect">
            <a:avLst/>
          </a:prstGeom>
          <a:noFill/>
          <a:ln w="9525">
            <a:solidFill>
              <a:srgbClr val="FF3300"/>
            </a:solidFill>
            <a:miter lim="800000"/>
            <a:headEnd/>
            <a:tailEnd/>
          </a:ln>
          <a:effectLst/>
        </p:spPr>
        <p:txBody>
          <a:bodyPr>
            <a:spAutoFit/>
          </a:bodyPr>
          <a:lstStyle/>
          <a:p>
            <a:pPr>
              <a:spcBef>
                <a:spcPct val="50000"/>
              </a:spcBef>
            </a:pPr>
            <a:r>
              <a:rPr lang="en-US">
                <a:solidFill>
                  <a:srgbClr val="FF3300"/>
                </a:solidFill>
              </a:rPr>
              <a:t>Amplifikációs</a:t>
            </a:r>
            <a:r>
              <a:rPr lang="en-US">
                <a:solidFill>
                  <a:schemeClr val="tx1"/>
                </a:solidFill>
              </a:rPr>
              <a:t> </a:t>
            </a:r>
            <a:r>
              <a:rPr lang="en-US">
                <a:solidFill>
                  <a:srgbClr val="FF3300"/>
                </a:solidFill>
              </a:rPr>
              <a:t>hurok</a:t>
            </a:r>
            <a:endParaRPr lang="en-US">
              <a:solidFill>
                <a:schemeClr val="tx1"/>
              </a:solidFill>
              <a:latin typeface="Times New Roman" pitchFamily="18" charset="0"/>
            </a:endParaRPr>
          </a:p>
        </p:txBody>
      </p:sp>
      <p:sp>
        <p:nvSpPr>
          <p:cNvPr id="31755" name="Text Box 11"/>
          <p:cNvSpPr txBox="1">
            <a:spLocks noChangeArrowheads="1"/>
          </p:cNvSpPr>
          <p:nvPr/>
        </p:nvSpPr>
        <p:spPr bwMode="auto">
          <a:xfrm>
            <a:off x="2590800" y="0"/>
            <a:ext cx="3962400" cy="519113"/>
          </a:xfrm>
          <a:prstGeom prst="rect">
            <a:avLst/>
          </a:prstGeom>
          <a:noFill/>
          <a:ln w="9525">
            <a:noFill/>
            <a:miter lim="800000"/>
            <a:headEnd/>
            <a:tailEnd/>
          </a:ln>
          <a:effectLst/>
        </p:spPr>
        <p:txBody>
          <a:bodyPr>
            <a:spAutoFit/>
          </a:bodyPr>
          <a:lstStyle/>
          <a:p>
            <a:pPr algn="ctr">
              <a:spcBef>
                <a:spcPct val="50000"/>
              </a:spcBef>
            </a:pPr>
            <a:r>
              <a:rPr lang="en-US" sz="2800" b="1">
                <a:solidFill>
                  <a:srgbClr val="FF3300"/>
                </a:solidFill>
              </a:rPr>
              <a:t>KORAI ESEMÉNYEK</a:t>
            </a:r>
            <a:endParaRPr lang="en-US">
              <a:solidFill>
                <a:schemeClr val="tx1"/>
              </a:solidFill>
            </a:endParaRPr>
          </a:p>
        </p:txBody>
      </p:sp>
      <p:grpSp>
        <p:nvGrpSpPr>
          <p:cNvPr id="31759" name="Group 15"/>
          <p:cNvGrpSpPr>
            <a:grpSpLocks/>
          </p:cNvGrpSpPr>
          <p:nvPr/>
        </p:nvGrpSpPr>
        <p:grpSpPr bwMode="auto">
          <a:xfrm>
            <a:off x="3581400" y="2743200"/>
            <a:ext cx="5334000" cy="3657600"/>
            <a:chOff x="2256" y="1728"/>
            <a:chExt cx="3360" cy="2304"/>
          </a:xfrm>
        </p:grpSpPr>
        <p:sp>
          <p:nvSpPr>
            <p:cNvPr id="31756" name="Rectangle 12"/>
            <p:cNvSpPr>
              <a:spLocks noChangeArrowheads="1"/>
            </p:cNvSpPr>
            <p:nvPr/>
          </p:nvSpPr>
          <p:spPr bwMode="auto">
            <a:xfrm>
              <a:off x="5184" y="1728"/>
              <a:ext cx="432" cy="576"/>
            </a:xfrm>
            <a:prstGeom prst="rect">
              <a:avLst/>
            </a:prstGeom>
            <a:noFill/>
            <a:ln w="38100">
              <a:solidFill>
                <a:srgbClr val="FF3300"/>
              </a:solidFill>
              <a:miter lim="800000"/>
              <a:headEnd/>
              <a:tailEnd/>
            </a:ln>
            <a:effectLst/>
          </p:spPr>
          <p:txBody>
            <a:bodyPr wrap="none" anchor="ctr"/>
            <a:lstStyle/>
            <a:p>
              <a:endParaRPr lang="hu-HU"/>
            </a:p>
          </p:txBody>
        </p:sp>
        <p:sp>
          <p:nvSpPr>
            <p:cNvPr id="31757" name="Rectangle 13"/>
            <p:cNvSpPr>
              <a:spLocks noChangeArrowheads="1"/>
            </p:cNvSpPr>
            <p:nvPr/>
          </p:nvSpPr>
          <p:spPr bwMode="auto">
            <a:xfrm>
              <a:off x="2256" y="1824"/>
              <a:ext cx="480" cy="528"/>
            </a:xfrm>
            <a:prstGeom prst="rect">
              <a:avLst/>
            </a:prstGeom>
            <a:noFill/>
            <a:ln w="38100">
              <a:solidFill>
                <a:srgbClr val="FF3300"/>
              </a:solidFill>
              <a:miter lim="800000"/>
              <a:headEnd/>
              <a:tailEnd/>
            </a:ln>
            <a:effectLst/>
          </p:spPr>
          <p:txBody>
            <a:bodyPr wrap="none" anchor="ctr"/>
            <a:lstStyle/>
            <a:p>
              <a:pPr algn="ctr"/>
              <a:endParaRPr lang="hu-HU">
                <a:solidFill>
                  <a:srgbClr val="FF3300"/>
                </a:solidFill>
                <a:latin typeface="Times New Roman" pitchFamily="18" charset="0"/>
              </a:endParaRPr>
            </a:p>
          </p:txBody>
        </p:sp>
        <p:sp>
          <p:nvSpPr>
            <p:cNvPr id="31758" name="Rectangle 14"/>
            <p:cNvSpPr>
              <a:spLocks noChangeArrowheads="1"/>
            </p:cNvSpPr>
            <p:nvPr/>
          </p:nvSpPr>
          <p:spPr bwMode="auto">
            <a:xfrm>
              <a:off x="3792" y="3552"/>
              <a:ext cx="432" cy="480"/>
            </a:xfrm>
            <a:prstGeom prst="rect">
              <a:avLst/>
            </a:prstGeom>
            <a:noFill/>
            <a:ln w="38100">
              <a:solidFill>
                <a:srgbClr val="FF3300"/>
              </a:solidFill>
              <a:miter lim="800000"/>
              <a:headEnd/>
              <a:tailEnd/>
            </a:ln>
            <a:effectLst/>
          </p:spPr>
          <p:txBody>
            <a:bodyPr wrap="none" anchor="ctr"/>
            <a:lstStyle/>
            <a:p>
              <a:endParaRPr lang="hu-HU"/>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3175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17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50" grpId="0" animBg="1"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0" y="2667000"/>
            <a:ext cx="7162800" cy="457200"/>
          </a:xfrm>
          <a:prstGeom prst="rect">
            <a:avLst/>
          </a:prstGeom>
          <a:noFill/>
          <a:ln w="9525">
            <a:noFill/>
            <a:miter lim="800000"/>
            <a:headEnd/>
            <a:tailEnd/>
          </a:ln>
          <a:effectLst/>
        </p:spPr>
        <p:txBody>
          <a:bodyPr>
            <a:spAutoFit/>
          </a:bodyPr>
          <a:lstStyle/>
          <a:p>
            <a:pPr>
              <a:spcBef>
                <a:spcPct val="50000"/>
              </a:spcBef>
            </a:pPr>
            <a:r>
              <a:rPr lang="hu-HU"/>
              <a:t>  - </a:t>
            </a:r>
            <a:r>
              <a:rPr lang="hu-HU" b="1"/>
              <a:t>ősi</a:t>
            </a:r>
            <a:r>
              <a:rPr lang="hu-HU"/>
              <a:t> (puhatestűektől)</a:t>
            </a:r>
            <a:endParaRPr lang="en-US"/>
          </a:p>
        </p:txBody>
      </p:sp>
      <p:sp>
        <p:nvSpPr>
          <p:cNvPr id="5123" name="Rectangle 3"/>
          <p:cNvSpPr>
            <a:spLocks noChangeArrowheads="1"/>
          </p:cNvSpPr>
          <p:nvPr/>
        </p:nvSpPr>
        <p:spPr bwMode="auto">
          <a:xfrm>
            <a:off x="0" y="3276600"/>
            <a:ext cx="8001000" cy="822325"/>
          </a:xfrm>
          <a:prstGeom prst="rect">
            <a:avLst/>
          </a:prstGeom>
          <a:noFill/>
          <a:ln w="9525">
            <a:noFill/>
            <a:miter lim="800000"/>
            <a:headEnd/>
            <a:tailEnd/>
          </a:ln>
          <a:effectLst/>
        </p:spPr>
        <p:txBody>
          <a:bodyPr>
            <a:spAutoFit/>
          </a:bodyPr>
          <a:lstStyle/>
          <a:p>
            <a:r>
              <a:rPr lang="hu-HU"/>
              <a:t>  - </a:t>
            </a:r>
            <a:r>
              <a:rPr lang="en-US" b="1"/>
              <a:t>nem antigénspecifikus </a:t>
            </a:r>
            <a:r>
              <a:rPr lang="en-US"/>
              <a:t>(természetes)</a:t>
            </a:r>
          </a:p>
          <a:p>
            <a:endParaRPr lang="en-US"/>
          </a:p>
        </p:txBody>
      </p:sp>
      <p:sp>
        <p:nvSpPr>
          <p:cNvPr id="5124" name="Rectangle 4"/>
          <p:cNvSpPr>
            <a:spLocks noChangeArrowheads="1"/>
          </p:cNvSpPr>
          <p:nvPr/>
        </p:nvSpPr>
        <p:spPr bwMode="auto">
          <a:xfrm>
            <a:off x="0" y="3886200"/>
            <a:ext cx="7467600" cy="822325"/>
          </a:xfrm>
          <a:prstGeom prst="rect">
            <a:avLst/>
          </a:prstGeom>
          <a:noFill/>
          <a:ln w="9525">
            <a:noFill/>
            <a:miter lim="800000"/>
            <a:headEnd/>
            <a:tailEnd/>
          </a:ln>
          <a:effectLst/>
        </p:spPr>
        <p:txBody>
          <a:bodyPr>
            <a:spAutoFit/>
          </a:bodyPr>
          <a:lstStyle/>
          <a:p>
            <a:r>
              <a:rPr lang="hu-HU"/>
              <a:t>  - </a:t>
            </a:r>
            <a:r>
              <a:rPr lang="en-US" b="1"/>
              <a:t>végrehajtó humorális rendszer</a:t>
            </a:r>
            <a:r>
              <a:rPr lang="en-US"/>
              <a:t> (kiiktat) </a:t>
            </a:r>
          </a:p>
          <a:p>
            <a:endParaRPr lang="en-US"/>
          </a:p>
        </p:txBody>
      </p:sp>
      <p:sp>
        <p:nvSpPr>
          <p:cNvPr id="5125" name="Rectangle 5"/>
          <p:cNvSpPr>
            <a:spLocks noChangeArrowheads="1"/>
          </p:cNvSpPr>
          <p:nvPr/>
        </p:nvSpPr>
        <p:spPr bwMode="auto">
          <a:xfrm>
            <a:off x="0" y="4572000"/>
            <a:ext cx="9144000" cy="1552575"/>
          </a:xfrm>
          <a:prstGeom prst="rect">
            <a:avLst/>
          </a:prstGeom>
          <a:noFill/>
          <a:ln w="9525">
            <a:noFill/>
            <a:miter lim="800000"/>
            <a:headEnd/>
            <a:tailEnd/>
          </a:ln>
          <a:effectLst/>
        </p:spPr>
        <p:txBody>
          <a:bodyPr>
            <a:spAutoFit/>
          </a:bodyPr>
          <a:lstStyle/>
          <a:p>
            <a:r>
              <a:rPr lang="hu-HU"/>
              <a:t>  - </a:t>
            </a:r>
            <a:r>
              <a:rPr lang="en-US"/>
              <a:t>főleg </a:t>
            </a:r>
            <a:r>
              <a:rPr lang="en-US" b="1"/>
              <a:t>extracelluláris</a:t>
            </a:r>
            <a:r>
              <a:rPr lang="en-US"/>
              <a:t> patogének ellen (baktériumok, 							    gombák, </a:t>
            </a:r>
          </a:p>
          <a:p>
            <a:r>
              <a:rPr lang="en-US"/>
              <a:t>					              egysejtű kórokozók)</a:t>
            </a:r>
          </a:p>
          <a:p>
            <a:endParaRPr lang="en-US"/>
          </a:p>
        </p:txBody>
      </p:sp>
      <p:sp>
        <p:nvSpPr>
          <p:cNvPr id="5126" name="Text Box 6"/>
          <p:cNvSpPr txBox="1">
            <a:spLocks noChangeArrowheads="1"/>
          </p:cNvSpPr>
          <p:nvPr/>
        </p:nvSpPr>
        <p:spPr bwMode="auto">
          <a:xfrm>
            <a:off x="2209800" y="1371600"/>
            <a:ext cx="5029200" cy="519113"/>
          </a:xfrm>
          <a:prstGeom prst="rect">
            <a:avLst/>
          </a:prstGeom>
          <a:noFill/>
          <a:ln w="9525">
            <a:noFill/>
            <a:miter lim="800000"/>
            <a:headEnd/>
            <a:tailEnd/>
          </a:ln>
          <a:effectLst/>
        </p:spPr>
        <p:txBody>
          <a:bodyPr>
            <a:spAutoFit/>
          </a:bodyPr>
          <a:lstStyle/>
          <a:p>
            <a:pPr algn="ctr">
              <a:spcBef>
                <a:spcPct val="50000"/>
              </a:spcBef>
            </a:pPr>
            <a:r>
              <a:rPr lang="en-US" sz="2800" b="1"/>
              <a:t>KOMPLEMENT RENDSZER</a:t>
            </a:r>
          </a:p>
        </p:txBody>
      </p:sp>
      <p:sp>
        <p:nvSpPr>
          <p:cNvPr id="5127" name="Text Box 7"/>
          <p:cNvSpPr txBox="1">
            <a:spLocks noChangeArrowheads="1"/>
          </p:cNvSpPr>
          <p:nvPr/>
        </p:nvSpPr>
        <p:spPr bwMode="auto">
          <a:xfrm>
            <a:off x="539750" y="381000"/>
            <a:ext cx="7994650" cy="457200"/>
          </a:xfrm>
          <a:prstGeom prst="rect">
            <a:avLst/>
          </a:prstGeom>
          <a:noFill/>
          <a:ln w="9525">
            <a:noFill/>
            <a:miter lim="800000"/>
            <a:headEnd/>
            <a:tailEnd/>
          </a:ln>
          <a:effectLst/>
        </p:spPr>
        <p:txBody>
          <a:bodyPr>
            <a:spAutoFit/>
          </a:bodyPr>
          <a:lstStyle/>
          <a:p>
            <a:pPr algn="ctr">
              <a:spcBef>
                <a:spcPct val="50000"/>
              </a:spcBef>
            </a:pPr>
            <a:r>
              <a:rPr lang="hu-HU"/>
              <a:t>Patogének eltávolításában alapvető szerepet tölt be a</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1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1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51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51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autoUpdateAnimBg="0"/>
      <p:bldP spid="5123" grpId="0" autoUpdateAnimBg="0"/>
      <p:bldP spid="5124" grpId="0" autoUpdateAnimBg="0"/>
      <p:bldP spid="5125" grpId="0"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46" name="Picture 2"/>
          <p:cNvPicPr>
            <a:picLocks noChangeAspect="1" noChangeArrowheads="1"/>
          </p:cNvPicPr>
          <p:nvPr/>
        </p:nvPicPr>
        <p:blipFill>
          <a:blip r:embed="rId4" cstate="print"/>
          <a:srcRect/>
          <a:stretch>
            <a:fillRect/>
          </a:stretch>
        </p:blipFill>
        <p:spPr bwMode="auto">
          <a:xfrm>
            <a:off x="0" y="1403350"/>
            <a:ext cx="9144000" cy="2971800"/>
          </a:xfrm>
          <a:prstGeom prst="rect">
            <a:avLst/>
          </a:prstGeom>
          <a:noFill/>
          <a:ln w="9525">
            <a:noFill/>
            <a:miter lim="800000"/>
            <a:headEnd/>
            <a:tailEnd/>
          </a:ln>
          <a:effectLst/>
        </p:spPr>
      </p:pic>
      <p:sp>
        <p:nvSpPr>
          <p:cNvPr id="108547" name="Text Box 3"/>
          <p:cNvSpPr txBox="1">
            <a:spLocks noChangeArrowheads="1"/>
          </p:cNvSpPr>
          <p:nvPr/>
        </p:nvSpPr>
        <p:spPr bwMode="auto">
          <a:xfrm>
            <a:off x="684213" y="476250"/>
            <a:ext cx="8064500" cy="457200"/>
          </a:xfrm>
          <a:prstGeom prst="rect">
            <a:avLst/>
          </a:prstGeom>
          <a:noFill/>
          <a:ln w="9525">
            <a:noFill/>
            <a:miter lim="800000"/>
            <a:headEnd/>
            <a:tailEnd/>
          </a:ln>
          <a:effectLst/>
        </p:spPr>
        <p:txBody>
          <a:bodyPr>
            <a:spAutoFit/>
          </a:bodyPr>
          <a:lstStyle/>
          <a:p>
            <a:pPr algn="ctr">
              <a:spcBef>
                <a:spcPct val="50000"/>
              </a:spcBef>
            </a:pPr>
            <a:r>
              <a:rPr lang="en-US"/>
              <a:t>MHC III</a:t>
            </a:r>
            <a:r>
              <a:rPr lang="hu-HU"/>
              <a:t> génrégió</a:t>
            </a:r>
            <a:r>
              <a:rPr lang="en-US"/>
              <a:t>: C3 konvertázok</a:t>
            </a:r>
          </a:p>
        </p:txBody>
      </p:sp>
      <p:sp>
        <p:nvSpPr>
          <p:cNvPr id="108548" name="Rectangle 4"/>
          <p:cNvSpPr>
            <a:spLocks noChangeArrowheads="1"/>
          </p:cNvSpPr>
          <p:nvPr/>
        </p:nvSpPr>
        <p:spPr bwMode="auto">
          <a:xfrm>
            <a:off x="2555875" y="4365625"/>
            <a:ext cx="1728788" cy="1008063"/>
          </a:xfrm>
          <a:prstGeom prst="rect">
            <a:avLst/>
          </a:prstGeom>
          <a:noFill/>
          <a:ln w="9525">
            <a:noFill/>
            <a:miter lim="800000"/>
            <a:headEnd/>
            <a:tailEnd/>
          </a:ln>
          <a:effectLst/>
        </p:spPr>
        <p:txBody>
          <a:bodyPr wrap="none" anchor="ctr"/>
          <a:lstStyle/>
          <a:p>
            <a:endParaRPr lang="hu-HU"/>
          </a:p>
        </p:txBody>
      </p:sp>
      <p:grpSp>
        <p:nvGrpSpPr>
          <p:cNvPr id="108549" name="Group 5"/>
          <p:cNvGrpSpPr>
            <a:grpSpLocks/>
          </p:cNvGrpSpPr>
          <p:nvPr/>
        </p:nvGrpSpPr>
        <p:grpSpPr bwMode="auto">
          <a:xfrm>
            <a:off x="0" y="4149725"/>
            <a:ext cx="9144000" cy="2006600"/>
            <a:chOff x="0" y="2614"/>
            <a:chExt cx="5760" cy="1264"/>
          </a:xfrm>
        </p:grpSpPr>
        <p:graphicFrame>
          <p:nvGraphicFramePr>
            <p:cNvPr id="108550" name="Object 6"/>
            <p:cNvGraphicFramePr>
              <a:graphicFrameLocks noChangeAspect="1"/>
            </p:cNvGraphicFramePr>
            <p:nvPr/>
          </p:nvGraphicFramePr>
          <p:xfrm>
            <a:off x="0" y="2750"/>
            <a:ext cx="5760" cy="1128"/>
          </p:xfrm>
          <a:graphic>
            <a:graphicData uri="http://schemas.openxmlformats.org/presentationml/2006/ole">
              <p:oleObj spid="_x0000_s108550" name="Image" r:id="rId5" imgW="11246029" imgH="1880692" progId="Photoshop.Image.5">
                <p:embed/>
              </p:oleObj>
            </a:graphicData>
          </a:graphic>
        </p:graphicFrame>
        <p:sp>
          <p:nvSpPr>
            <p:cNvPr id="108551" name="Rectangle 7"/>
            <p:cNvSpPr>
              <a:spLocks noChangeArrowheads="1"/>
            </p:cNvSpPr>
            <p:nvPr/>
          </p:nvSpPr>
          <p:spPr bwMode="auto">
            <a:xfrm>
              <a:off x="1610" y="2750"/>
              <a:ext cx="1315" cy="635"/>
            </a:xfrm>
            <a:prstGeom prst="rect">
              <a:avLst/>
            </a:prstGeom>
            <a:solidFill>
              <a:schemeClr val="bg1"/>
            </a:solidFill>
            <a:ln w="9525">
              <a:noFill/>
              <a:miter lim="800000"/>
              <a:headEnd/>
              <a:tailEnd/>
            </a:ln>
            <a:effectLst/>
          </p:spPr>
          <p:txBody>
            <a:bodyPr wrap="none" anchor="ctr"/>
            <a:lstStyle/>
            <a:p>
              <a:endParaRPr lang="hu-HU"/>
            </a:p>
          </p:txBody>
        </p:sp>
        <p:sp>
          <p:nvSpPr>
            <p:cNvPr id="108552" name="Rectangle 8"/>
            <p:cNvSpPr>
              <a:spLocks noChangeArrowheads="1"/>
            </p:cNvSpPr>
            <p:nvPr/>
          </p:nvSpPr>
          <p:spPr bwMode="auto">
            <a:xfrm>
              <a:off x="2018" y="3385"/>
              <a:ext cx="46" cy="181"/>
            </a:xfrm>
            <a:prstGeom prst="rect">
              <a:avLst/>
            </a:prstGeom>
            <a:solidFill>
              <a:srgbClr val="FF0000"/>
            </a:solidFill>
            <a:ln w="9525">
              <a:noFill/>
              <a:miter lim="800000"/>
              <a:headEnd/>
              <a:tailEnd/>
            </a:ln>
            <a:effectLst/>
          </p:spPr>
          <p:txBody>
            <a:bodyPr wrap="none" anchor="ctr"/>
            <a:lstStyle/>
            <a:p>
              <a:endParaRPr lang="hu-HU"/>
            </a:p>
          </p:txBody>
        </p:sp>
        <p:sp>
          <p:nvSpPr>
            <p:cNvPr id="108553" name="Rectangle 9"/>
            <p:cNvSpPr>
              <a:spLocks noChangeArrowheads="1"/>
            </p:cNvSpPr>
            <p:nvPr/>
          </p:nvSpPr>
          <p:spPr bwMode="auto">
            <a:xfrm>
              <a:off x="2200" y="3385"/>
              <a:ext cx="90" cy="181"/>
            </a:xfrm>
            <a:prstGeom prst="rect">
              <a:avLst/>
            </a:prstGeom>
            <a:solidFill>
              <a:srgbClr val="FF0000"/>
            </a:solidFill>
            <a:ln w="9525">
              <a:noFill/>
              <a:miter lim="800000"/>
              <a:headEnd/>
              <a:tailEnd/>
            </a:ln>
            <a:effectLst/>
          </p:spPr>
          <p:txBody>
            <a:bodyPr wrap="none" anchor="ctr"/>
            <a:lstStyle/>
            <a:p>
              <a:endParaRPr lang="hu-HU"/>
            </a:p>
          </p:txBody>
        </p:sp>
        <p:sp>
          <p:nvSpPr>
            <p:cNvPr id="108554" name="Rectangle 10"/>
            <p:cNvSpPr>
              <a:spLocks noChangeArrowheads="1"/>
            </p:cNvSpPr>
            <p:nvPr/>
          </p:nvSpPr>
          <p:spPr bwMode="auto">
            <a:xfrm>
              <a:off x="2381" y="3385"/>
              <a:ext cx="46" cy="181"/>
            </a:xfrm>
            <a:prstGeom prst="rect">
              <a:avLst/>
            </a:prstGeom>
            <a:solidFill>
              <a:srgbClr val="FF0000"/>
            </a:solidFill>
            <a:ln w="9525">
              <a:noFill/>
              <a:miter lim="800000"/>
              <a:headEnd/>
              <a:tailEnd/>
            </a:ln>
            <a:effectLst/>
          </p:spPr>
          <p:txBody>
            <a:bodyPr wrap="none" anchor="ctr"/>
            <a:lstStyle/>
            <a:p>
              <a:endParaRPr lang="hu-HU"/>
            </a:p>
          </p:txBody>
        </p:sp>
        <p:sp>
          <p:nvSpPr>
            <p:cNvPr id="108555" name="Rectangle 11"/>
            <p:cNvSpPr>
              <a:spLocks noChangeArrowheads="1"/>
            </p:cNvSpPr>
            <p:nvPr/>
          </p:nvSpPr>
          <p:spPr bwMode="auto">
            <a:xfrm flipH="1">
              <a:off x="2471" y="3385"/>
              <a:ext cx="91" cy="181"/>
            </a:xfrm>
            <a:prstGeom prst="rect">
              <a:avLst/>
            </a:prstGeom>
            <a:solidFill>
              <a:srgbClr val="FF0000"/>
            </a:solidFill>
            <a:ln w="9525">
              <a:noFill/>
              <a:miter lim="800000"/>
              <a:headEnd/>
              <a:tailEnd/>
            </a:ln>
            <a:effectLst/>
          </p:spPr>
          <p:txBody>
            <a:bodyPr wrap="none" anchor="ctr"/>
            <a:lstStyle/>
            <a:p>
              <a:endParaRPr lang="hu-HU"/>
            </a:p>
          </p:txBody>
        </p:sp>
        <p:sp>
          <p:nvSpPr>
            <p:cNvPr id="108556" name="Line 12"/>
            <p:cNvSpPr>
              <a:spLocks noChangeShapeType="1"/>
            </p:cNvSpPr>
            <p:nvPr/>
          </p:nvSpPr>
          <p:spPr bwMode="auto">
            <a:xfrm>
              <a:off x="1565" y="3067"/>
              <a:ext cx="499" cy="363"/>
            </a:xfrm>
            <a:prstGeom prst="line">
              <a:avLst/>
            </a:prstGeom>
            <a:noFill/>
            <a:ln w="38100">
              <a:solidFill>
                <a:srgbClr val="FF0000"/>
              </a:solidFill>
              <a:round/>
              <a:headEnd/>
              <a:tailEnd/>
            </a:ln>
            <a:effectLst/>
          </p:spPr>
          <p:txBody>
            <a:bodyPr/>
            <a:lstStyle/>
            <a:p>
              <a:endParaRPr lang="hu-HU"/>
            </a:p>
          </p:txBody>
        </p:sp>
        <p:sp>
          <p:nvSpPr>
            <p:cNvPr id="108557" name="Line 13"/>
            <p:cNvSpPr>
              <a:spLocks noChangeShapeType="1"/>
            </p:cNvSpPr>
            <p:nvPr/>
          </p:nvSpPr>
          <p:spPr bwMode="auto">
            <a:xfrm>
              <a:off x="2018" y="2931"/>
              <a:ext cx="227" cy="454"/>
            </a:xfrm>
            <a:prstGeom prst="line">
              <a:avLst/>
            </a:prstGeom>
            <a:noFill/>
            <a:ln w="38100">
              <a:solidFill>
                <a:srgbClr val="FF0000"/>
              </a:solidFill>
              <a:round/>
              <a:headEnd/>
              <a:tailEnd/>
            </a:ln>
            <a:effectLst/>
          </p:spPr>
          <p:txBody>
            <a:bodyPr/>
            <a:lstStyle/>
            <a:p>
              <a:endParaRPr lang="hu-HU"/>
            </a:p>
          </p:txBody>
        </p:sp>
        <p:sp>
          <p:nvSpPr>
            <p:cNvPr id="108558" name="Line 14"/>
            <p:cNvSpPr>
              <a:spLocks noChangeShapeType="1"/>
            </p:cNvSpPr>
            <p:nvPr/>
          </p:nvSpPr>
          <p:spPr bwMode="auto">
            <a:xfrm flipV="1">
              <a:off x="2426" y="2886"/>
              <a:ext cx="182" cy="544"/>
            </a:xfrm>
            <a:prstGeom prst="line">
              <a:avLst/>
            </a:prstGeom>
            <a:noFill/>
            <a:ln w="38100">
              <a:solidFill>
                <a:srgbClr val="FF0000"/>
              </a:solidFill>
              <a:round/>
              <a:headEnd/>
              <a:tailEnd/>
            </a:ln>
            <a:effectLst/>
          </p:spPr>
          <p:txBody>
            <a:bodyPr/>
            <a:lstStyle/>
            <a:p>
              <a:endParaRPr lang="hu-HU"/>
            </a:p>
          </p:txBody>
        </p:sp>
        <p:sp>
          <p:nvSpPr>
            <p:cNvPr id="108559" name="Line 15"/>
            <p:cNvSpPr>
              <a:spLocks noChangeShapeType="1"/>
            </p:cNvSpPr>
            <p:nvPr/>
          </p:nvSpPr>
          <p:spPr bwMode="auto">
            <a:xfrm flipV="1">
              <a:off x="2562" y="3158"/>
              <a:ext cx="454" cy="227"/>
            </a:xfrm>
            <a:prstGeom prst="line">
              <a:avLst/>
            </a:prstGeom>
            <a:noFill/>
            <a:ln w="38100">
              <a:solidFill>
                <a:srgbClr val="FF0000"/>
              </a:solidFill>
              <a:round/>
              <a:headEnd/>
              <a:tailEnd/>
            </a:ln>
            <a:effectLst/>
          </p:spPr>
          <p:txBody>
            <a:bodyPr/>
            <a:lstStyle/>
            <a:p>
              <a:endParaRPr lang="hu-HU"/>
            </a:p>
          </p:txBody>
        </p:sp>
        <p:sp>
          <p:nvSpPr>
            <p:cNvPr id="108560" name="Text Box 16"/>
            <p:cNvSpPr txBox="1">
              <a:spLocks noChangeArrowheads="1"/>
            </p:cNvSpPr>
            <p:nvPr/>
          </p:nvSpPr>
          <p:spPr bwMode="auto">
            <a:xfrm>
              <a:off x="1156" y="2886"/>
              <a:ext cx="545" cy="288"/>
            </a:xfrm>
            <a:prstGeom prst="rect">
              <a:avLst/>
            </a:prstGeom>
            <a:noFill/>
            <a:ln w="9525">
              <a:noFill/>
              <a:miter lim="800000"/>
              <a:headEnd/>
              <a:tailEnd/>
            </a:ln>
            <a:effectLst/>
          </p:spPr>
          <p:txBody>
            <a:bodyPr>
              <a:spAutoFit/>
            </a:bodyPr>
            <a:lstStyle/>
            <a:p>
              <a:pPr>
                <a:spcBef>
                  <a:spcPct val="50000"/>
                </a:spcBef>
              </a:pPr>
              <a:r>
                <a:rPr lang="hu-HU">
                  <a:solidFill>
                    <a:srgbClr val="FF0000"/>
                  </a:solidFill>
                </a:rPr>
                <a:t>C4b</a:t>
              </a:r>
            </a:p>
          </p:txBody>
        </p:sp>
        <p:sp>
          <p:nvSpPr>
            <p:cNvPr id="108561" name="Text Box 17"/>
            <p:cNvSpPr txBox="1">
              <a:spLocks noChangeArrowheads="1"/>
            </p:cNvSpPr>
            <p:nvPr/>
          </p:nvSpPr>
          <p:spPr bwMode="auto">
            <a:xfrm>
              <a:off x="1746" y="2704"/>
              <a:ext cx="499" cy="288"/>
            </a:xfrm>
            <a:prstGeom prst="rect">
              <a:avLst/>
            </a:prstGeom>
            <a:noFill/>
            <a:ln w="9525">
              <a:noFill/>
              <a:miter lim="800000"/>
              <a:headEnd/>
              <a:tailEnd/>
            </a:ln>
            <a:effectLst/>
          </p:spPr>
          <p:txBody>
            <a:bodyPr>
              <a:spAutoFit/>
            </a:bodyPr>
            <a:lstStyle/>
            <a:p>
              <a:pPr>
                <a:spcBef>
                  <a:spcPct val="50000"/>
                </a:spcBef>
              </a:pPr>
              <a:r>
                <a:rPr lang="hu-HU">
                  <a:solidFill>
                    <a:srgbClr val="FF0000"/>
                  </a:solidFill>
                </a:rPr>
                <a:t>C4a</a:t>
              </a:r>
            </a:p>
          </p:txBody>
        </p:sp>
        <p:sp>
          <p:nvSpPr>
            <p:cNvPr id="108562" name="Text Box 18"/>
            <p:cNvSpPr txBox="1">
              <a:spLocks noChangeArrowheads="1"/>
            </p:cNvSpPr>
            <p:nvPr/>
          </p:nvSpPr>
          <p:spPr bwMode="auto">
            <a:xfrm>
              <a:off x="2971" y="3022"/>
              <a:ext cx="544" cy="288"/>
            </a:xfrm>
            <a:prstGeom prst="rect">
              <a:avLst/>
            </a:prstGeom>
            <a:noFill/>
            <a:ln w="9525">
              <a:noFill/>
              <a:miter lim="800000"/>
              <a:headEnd/>
              <a:tailEnd/>
            </a:ln>
            <a:effectLst/>
          </p:spPr>
          <p:txBody>
            <a:bodyPr>
              <a:spAutoFit/>
            </a:bodyPr>
            <a:lstStyle/>
            <a:p>
              <a:pPr>
                <a:spcBef>
                  <a:spcPct val="50000"/>
                </a:spcBef>
              </a:pPr>
              <a:r>
                <a:rPr lang="hu-HU">
                  <a:solidFill>
                    <a:srgbClr val="FF0000"/>
                  </a:solidFill>
                </a:rPr>
                <a:t>C2</a:t>
              </a:r>
            </a:p>
          </p:txBody>
        </p:sp>
        <p:sp>
          <p:nvSpPr>
            <p:cNvPr id="108563" name="Text Box 19"/>
            <p:cNvSpPr txBox="1">
              <a:spLocks noChangeArrowheads="1"/>
            </p:cNvSpPr>
            <p:nvPr/>
          </p:nvSpPr>
          <p:spPr bwMode="auto">
            <a:xfrm>
              <a:off x="2381" y="2614"/>
              <a:ext cx="998" cy="288"/>
            </a:xfrm>
            <a:prstGeom prst="rect">
              <a:avLst/>
            </a:prstGeom>
            <a:noFill/>
            <a:ln w="9525">
              <a:noFill/>
              <a:miter lim="800000"/>
              <a:headEnd/>
              <a:tailEnd/>
            </a:ln>
            <a:effectLst/>
          </p:spPr>
          <p:txBody>
            <a:bodyPr>
              <a:spAutoFit/>
            </a:bodyPr>
            <a:lstStyle/>
            <a:p>
              <a:pPr>
                <a:spcBef>
                  <a:spcPct val="50000"/>
                </a:spcBef>
              </a:pPr>
              <a:r>
                <a:rPr lang="hu-HU">
                  <a:solidFill>
                    <a:srgbClr val="FF0000"/>
                  </a:solidFill>
                </a:rPr>
                <a:t>B-faktor</a:t>
              </a:r>
            </a:p>
          </p:txBody>
        </p:sp>
      </p:grpSp>
      <p:sp>
        <p:nvSpPr>
          <p:cNvPr id="108564" name="Line 20"/>
          <p:cNvSpPr>
            <a:spLocks noChangeShapeType="1"/>
          </p:cNvSpPr>
          <p:nvPr/>
        </p:nvSpPr>
        <p:spPr bwMode="auto">
          <a:xfrm flipH="1">
            <a:off x="609600" y="3765550"/>
            <a:ext cx="2743200" cy="1828800"/>
          </a:xfrm>
          <a:prstGeom prst="line">
            <a:avLst/>
          </a:prstGeom>
          <a:noFill/>
          <a:ln w="38100">
            <a:solidFill>
              <a:schemeClr val="tx1"/>
            </a:solidFill>
            <a:round/>
            <a:headEnd/>
            <a:tailEnd/>
          </a:ln>
          <a:effectLst/>
        </p:spPr>
        <p:txBody>
          <a:bodyPr wrap="none" anchor="ctr"/>
          <a:lstStyle/>
          <a:p>
            <a:endParaRPr lang="hu-HU"/>
          </a:p>
        </p:txBody>
      </p:sp>
      <p:sp>
        <p:nvSpPr>
          <p:cNvPr id="108565" name="Line 21"/>
          <p:cNvSpPr>
            <a:spLocks noChangeShapeType="1"/>
          </p:cNvSpPr>
          <p:nvPr/>
        </p:nvSpPr>
        <p:spPr bwMode="auto">
          <a:xfrm>
            <a:off x="4356100" y="3789363"/>
            <a:ext cx="4038600" cy="1600200"/>
          </a:xfrm>
          <a:prstGeom prst="line">
            <a:avLst/>
          </a:prstGeom>
          <a:noFill/>
          <a:ln w="38100">
            <a:solidFill>
              <a:schemeClr val="tx1"/>
            </a:solidFill>
            <a:round/>
            <a:headEnd/>
            <a:tailEnd/>
          </a:ln>
          <a:effectLst/>
        </p:spPr>
        <p:txBody>
          <a:bodyPr wrap="none" anchor="ctr"/>
          <a:lstStyle/>
          <a:p>
            <a:endParaRPr lang="hu-HU"/>
          </a:p>
        </p:txBody>
      </p:sp>
      <p:sp>
        <p:nvSpPr>
          <p:cNvPr id="108566" name="Rectangle 22"/>
          <p:cNvSpPr>
            <a:spLocks noChangeArrowheads="1"/>
          </p:cNvSpPr>
          <p:nvPr/>
        </p:nvSpPr>
        <p:spPr bwMode="auto">
          <a:xfrm>
            <a:off x="3492500" y="2997200"/>
            <a:ext cx="719138" cy="360363"/>
          </a:xfrm>
          <a:prstGeom prst="rect">
            <a:avLst/>
          </a:prstGeom>
          <a:solidFill>
            <a:srgbClr val="FF0000"/>
          </a:solidFill>
          <a:ln w="76200">
            <a:solidFill>
              <a:srgbClr val="FF0000"/>
            </a:solidFill>
            <a:miter lim="800000"/>
            <a:headEnd/>
            <a:tailEnd/>
          </a:ln>
          <a:effectLst/>
        </p:spPr>
        <p:txBody>
          <a:bodyPr wrap="none" anchor="ctr"/>
          <a:lstStyle/>
          <a:p>
            <a:endParaRPr lang="hu-HU"/>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381" name="Group 21"/>
          <p:cNvGrpSpPr>
            <a:grpSpLocks/>
          </p:cNvGrpSpPr>
          <p:nvPr/>
        </p:nvGrpSpPr>
        <p:grpSpPr bwMode="auto">
          <a:xfrm>
            <a:off x="685800" y="73025"/>
            <a:ext cx="8001000" cy="5865813"/>
            <a:chOff x="432" y="46"/>
            <a:chExt cx="5040" cy="3695"/>
          </a:xfrm>
        </p:grpSpPr>
        <p:grpSp>
          <p:nvGrpSpPr>
            <p:cNvPr id="15379" name="Group 19"/>
            <p:cNvGrpSpPr>
              <a:grpSpLocks/>
            </p:cNvGrpSpPr>
            <p:nvPr/>
          </p:nvGrpSpPr>
          <p:grpSpPr bwMode="auto">
            <a:xfrm>
              <a:off x="432" y="46"/>
              <a:ext cx="5040" cy="3695"/>
              <a:chOff x="432" y="46"/>
              <a:chExt cx="5040" cy="3695"/>
            </a:xfrm>
          </p:grpSpPr>
          <p:grpSp>
            <p:nvGrpSpPr>
              <p:cNvPr id="15376" name="Group 16"/>
              <p:cNvGrpSpPr>
                <a:grpSpLocks/>
              </p:cNvGrpSpPr>
              <p:nvPr/>
            </p:nvGrpSpPr>
            <p:grpSpPr bwMode="auto">
              <a:xfrm>
                <a:off x="432" y="46"/>
                <a:ext cx="5040" cy="3695"/>
                <a:chOff x="432" y="46"/>
                <a:chExt cx="5040" cy="3695"/>
              </a:xfrm>
            </p:grpSpPr>
            <p:grpSp>
              <p:nvGrpSpPr>
                <p:cNvPr id="15372" name="Group 12"/>
                <p:cNvGrpSpPr>
                  <a:grpSpLocks/>
                </p:cNvGrpSpPr>
                <p:nvPr/>
              </p:nvGrpSpPr>
              <p:grpSpPr bwMode="auto">
                <a:xfrm>
                  <a:off x="432" y="46"/>
                  <a:ext cx="5040" cy="3695"/>
                  <a:chOff x="432" y="46"/>
                  <a:chExt cx="5040" cy="3695"/>
                </a:xfrm>
              </p:grpSpPr>
              <p:graphicFrame>
                <p:nvGraphicFramePr>
                  <p:cNvPr id="15362" name="Object 2"/>
                  <p:cNvGraphicFramePr>
                    <a:graphicFrameLocks noChangeAspect="1"/>
                  </p:cNvGraphicFramePr>
                  <p:nvPr/>
                </p:nvGraphicFramePr>
                <p:xfrm>
                  <a:off x="432" y="46"/>
                  <a:ext cx="5040" cy="3695"/>
                </p:xfrm>
                <a:graphic>
                  <a:graphicData uri="http://schemas.openxmlformats.org/presentationml/2006/ole">
                    <p:oleObj spid="_x0000_s15362" name="Image" r:id="rId4" imgW="10674197" imgH="8208966" progId="Photoshop.Image.5">
                      <p:embed/>
                    </p:oleObj>
                  </a:graphicData>
                </a:graphic>
              </p:graphicFrame>
              <p:sp>
                <p:nvSpPr>
                  <p:cNvPr id="15371" name="Rectangle 11"/>
                  <p:cNvSpPr>
                    <a:spLocks noChangeArrowheads="1"/>
                  </p:cNvSpPr>
                  <p:nvPr/>
                </p:nvSpPr>
                <p:spPr bwMode="auto">
                  <a:xfrm>
                    <a:off x="576" y="2352"/>
                    <a:ext cx="720" cy="384"/>
                  </a:xfrm>
                  <a:prstGeom prst="rect">
                    <a:avLst/>
                  </a:prstGeom>
                  <a:solidFill>
                    <a:schemeClr val="bg1"/>
                  </a:solidFill>
                  <a:ln w="9525">
                    <a:noFill/>
                    <a:miter lim="800000"/>
                    <a:headEnd/>
                    <a:tailEnd/>
                  </a:ln>
                  <a:effectLst/>
                </p:spPr>
                <p:txBody>
                  <a:bodyPr wrap="none" anchor="ctr"/>
                  <a:lstStyle/>
                  <a:p>
                    <a:endParaRPr lang="hu-HU"/>
                  </a:p>
                </p:txBody>
              </p:sp>
            </p:grpSp>
            <p:sp>
              <p:nvSpPr>
                <p:cNvPr id="15375" name="Rectangle 15"/>
                <p:cNvSpPr>
                  <a:spLocks noChangeArrowheads="1"/>
                </p:cNvSpPr>
                <p:nvPr/>
              </p:nvSpPr>
              <p:spPr bwMode="auto">
                <a:xfrm>
                  <a:off x="4464" y="2352"/>
                  <a:ext cx="960" cy="240"/>
                </a:xfrm>
                <a:prstGeom prst="rect">
                  <a:avLst/>
                </a:prstGeom>
                <a:solidFill>
                  <a:schemeClr val="bg1"/>
                </a:solidFill>
                <a:ln w="9525">
                  <a:noFill/>
                  <a:miter lim="800000"/>
                  <a:headEnd/>
                  <a:tailEnd/>
                </a:ln>
                <a:effectLst/>
              </p:spPr>
              <p:txBody>
                <a:bodyPr wrap="none" anchor="ctr"/>
                <a:lstStyle/>
                <a:p>
                  <a:endParaRPr lang="hu-HU"/>
                </a:p>
              </p:txBody>
            </p:sp>
          </p:grpSp>
          <p:sp>
            <p:nvSpPr>
              <p:cNvPr id="15378" name="Text Box 18"/>
              <p:cNvSpPr txBox="1">
                <a:spLocks noChangeArrowheads="1"/>
              </p:cNvSpPr>
              <p:nvPr/>
            </p:nvSpPr>
            <p:spPr bwMode="auto">
              <a:xfrm>
                <a:off x="1872" y="1296"/>
                <a:ext cx="240" cy="231"/>
              </a:xfrm>
              <a:prstGeom prst="rect">
                <a:avLst/>
              </a:prstGeom>
              <a:noFill/>
              <a:ln w="9525">
                <a:noFill/>
                <a:miter lim="800000"/>
                <a:headEnd/>
                <a:tailEnd/>
              </a:ln>
              <a:effectLst/>
            </p:spPr>
            <p:txBody>
              <a:bodyPr>
                <a:spAutoFit/>
              </a:bodyPr>
              <a:lstStyle/>
              <a:p>
                <a:pPr>
                  <a:spcBef>
                    <a:spcPct val="50000"/>
                  </a:spcBef>
                </a:pPr>
                <a:endParaRPr lang="hu-HU" sz="1800" b="1">
                  <a:solidFill>
                    <a:schemeClr val="tx1"/>
                  </a:solidFill>
                </a:endParaRPr>
              </a:p>
            </p:txBody>
          </p:sp>
        </p:grpSp>
        <p:sp>
          <p:nvSpPr>
            <p:cNvPr id="15380" name="Text Box 20"/>
            <p:cNvSpPr txBox="1">
              <a:spLocks noChangeArrowheads="1"/>
            </p:cNvSpPr>
            <p:nvPr/>
          </p:nvSpPr>
          <p:spPr bwMode="auto">
            <a:xfrm>
              <a:off x="1632" y="2409"/>
              <a:ext cx="116" cy="231"/>
            </a:xfrm>
            <a:prstGeom prst="rect">
              <a:avLst/>
            </a:prstGeom>
            <a:noFill/>
            <a:ln w="9525">
              <a:noFill/>
              <a:miter lim="800000"/>
              <a:headEnd/>
              <a:tailEnd/>
            </a:ln>
            <a:effectLst/>
          </p:spPr>
          <p:txBody>
            <a:bodyPr>
              <a:spAutoFit/>
            </a:bodyPr>
            <a:lstStyle/>
            <a:p>
              <a:pPr>
                <a:spcBef>
                  <a:spcPct val="50000"/>
                </a:spcBef>
              </a:pPr>
              <a:endParaRPr lang="hu-HU" sz="1800" b="1">
                <a:solidFill>
                  <a:schemeClr val="bg1"/>
                </a:solidFill>
              </a:endParaRPr>
            </a:p>
          </p:txBody>
        </p:sp>
      </p:grpSp>
      <p:sp>
        <p:nvSpPr>
          <p:cNvPr id="15363" name="Text Box 3"/>
          <p:cNvSpPr txBox="1">
            <a:spLocks noChangeArrowheads="1"/>
          </p:cNvSpPr>
          <p:nvPr/>
        </p:nvSpPr>
        <p:spPr bwMode="auto">
          <a:xfrm>
            <a:off x="3886200" y="6096000"/>
            <a:ext cx="1295400" cy="636588"/>
          </a:xfrm>
          <a:prstGeom prst="rect">
            <a:avLst/>
          </a:prstGeom>
          <a:noFill/>
          <a:ln w="57150">
            <a:solidFill>
              <a:srgbClr val="FF3300"/>
            </a:solidFill>
            <a:miter lim="800000"/>
            <a:headEnd/>
            <a:tailEnd/>
          </a:ln>
          <a:effectLst/>
        </p:spPr>
        <p:txBody>
          <a:bodyPr>
            <a:spAutoFit/>
          </a:bodyPr>
          <a:lstStyle/>
          <a:p>
            <a:pPr>
              <a:spcBef>
                <a:spcPct val="50000"/>
              </a:spcBef>
            </a:pPr>
            <a:r>
              <a:rPr lang="en-US" sz="2800"/>
              <a:t>  </a:t>
            </a:r>
            <a:r>
              <a:rPr lang="en-US" sz="3200"/>
              <a:t>C5b</a:t>
            </a:r>
            <a:endParaRPr lang="en-US"/>
          </a:p>
        </p:txBody>
      </p:sp>
      <p:grpSp>
        <p:nvGrpSpPr>
          <p:cNvPr id="15374" name="Group 14"/>
          <p:cNvGrpSpPr>
            <a:grpSpLocks/>
          </p:cNvGrpSpPr>
          <p:nvPr/>
        </p:nvGrpSpPr>
        <p:grpSpPr bwMode="auto">
          <a:xfrm>
            <a:off x="685800" y="3657600"/>
            <a:ext cx="8001000" cy="1050925"/>
            <a:chOff x="432" y="2304"/>
            <a:chExt cx="5040" cy="662"/>
          </a:xfrm>
        </p:grpSpPr>
        <p:sp>
          <p:nvSpPr>
            <p:cNvPr id="15366" name="Text Box 6"/>
            <p:cNvSpPr txBox="1">
              <a:spLocks noChangeArrowheads="1"/>
            </p:cNvSpPr>
            <p:nvPr/>
          </p:nvSpPr>
          <p:spPr bwMode="auto">
            <a:xfrm>
              <a:off x="4464" y="2448"/>
              <a:ext cx="1008" cy="518"/>
            </a:xfrm>
            <a:prstGeom prst="rect">
              <a:avLst/>
            </a:prstGeom>
            <a:solidFill>
              <a:schemeClr val="bg1"/>
            </a:solidFill>
            <a:ln w="9525">
              <a:noFill/>
              <a:miter lim="800000"/>
              <a:headEnd/>
              <a:tailEnd/>
            </a:ln>
            <a:effectLst/>
          </p:spPr>
          <p:txBody>
            <a:bodyPr>
              <a:spAutoFit/>
            </a:bodyPr>
            <a:lstStyle/>
            <a:p>
              <a:pPr algn="ctr">
                <a:spcBef>
                  <a:spcPct val="50000"/>
                </a:spcBef>
              </a:pPr>
              <a:r>
                <a:rPr lang="en-US">
                  <a:solidFill>
                    <a:schemeClr val="tx1"/>
                  </a:solidFill>
                </a:rPr>
                <a:t>C5 konvertáz</a:t>
              </a:r>
            </a:p>
          </p:txBody>
        </p:sp>
        <p:sp>
          <p:nvSpPr>
            <p:cNvPr id="15364" name="Rectangle 4"/>
            <p:cNvSpPr>
              <a:spLocks noChangeArrowheads="1"/>
            </p:cNvSpPr>
            <p:nvPr/>
          </p:nvSpPr>
          <p:spPr bwMode="auto">
            <a:xfrm>
              <a:off x="3840" y="2304"/>
              <a:ext cx="624" cy="384"/>
            </a:xfrm>
            <a:prstGeom prst="rect">
              <a:avLst/>
            </a:prstGeom>
            <a:noFill/>
            <a:ln w="57150">
              <a:solidFill>
                <a:srgbClr val="FF3300"/>
              </a:solidFill>
              <a:miter lim="800000"/>
              <a:headEnd/>
              <a:tailEnd/>
            </a:ln>
            <a:effectLst/>
          </p:spPr>
          <p:txBody>
            <a:bodyPr wrap="none" anchor="ctr"/>
            <a:lstStyle/>
            <a:p>
              <a:endParaRPr lang="hu-HU"/>
            </a:p>
          </p:txBody>
        </p:sp>
        <p:sp>
          <p:nvSpPr>
            <p:cNvPr id="15369" name="Text Box 9"/>
            <p:cNvSpPr txBox="1">
              <a:spLocks noChangeArrowheads="1"/>
            </p:cNvSpPr>
            <p:nvPr/>
          </p:nvSpPr>
          <p:spPr bwMode="auto">
            <a:xfrm>
              <a:off x="432" y="2400"/>
              <a:ext cx="1008" cy="518"/>
            </a:xfrm>
            <a:prstGeom prst="rect">
              <a:avLst/>
            </a:prstGeom>
            <a:noFill/>
            <a:ln w="9525">
              <a:noFill/>
              <a:miter lim="800000"/>
              <a:headEnd/>
              <a:tailEnd/>
            </a:ln>
            <a:effectLst/>
          </p:spPr>
          <p:txBody>
            <a:bodyPr>
              <a:spAutoFit/>
            </a:bodyPr>
            <a:lstStyle/>
            <a:p>
              <a:pPr algn="ctr">
                <a:spcBef>
                  <a:spcPct val="50000"/>
                </a:spcBef>
              </a:pPr>
              <a:r>
                <a:rPr lang="en-US">
                  <a:solidFill>
                    <a:schemeClr val="tx1"/>
                  </a:solidFill>
                </a:rPr>
                <a:t>C5 konvertáz</a:t>
              </a:r>
            </a:p>
          </p:txBody>
        </p:sp>
        <p:sp>
          <p:nvSpPr>
            <p:cNvPr id="15370" name="Rectangle 10"/>
            <p:cNvSpPr>
              <a:spLocks noChangeArrowheads="1"/>
            </p:cNvSpPr>
            <p:nvPr/>
          </p:nvSpPr>
          <p:spPr bwMode="auto">
            <a:xfrm>
              <a:off x="1344" y="2352"/>
              <a:ext cx="624" cy="336"/>
            </a:xfrm>
            <a:prstGeom prst="rect">
              <a:avLst/>
            </a:prstGeom>
            <a:noFill/>
            <a:ln w="57150">
              <a:solidFill>
                <a:srgbClr val="FF3300"/>
              </a:solidFill>
              <a:miter lim="800000"/>
              <a:headEnd/>
              <a:tailEnd/>
            </a:ln>
            <a:effectLst/>
          </p:spPr>
          <p:txBody>
            <a:bodyPr wrap="none" anchor="ctr"/>
            <a:lstStyle/>
            <a:p>
              <a:endParaRPr lang="hu-HU"/>
            </a:p>
          </p:txBody>
        </p:sp>
      </p:grpSp>
      <p:sp>
        <p:nvSpPr>
          <p:cNvPr id="15377" name="Text Box 17"/>
          <p:cNvSpPr txBox="1">
            <a:spLocks noChangeArrowheads="1"/>
          </p:cNvSpPr>
          <p:nvPr/>
        </p:nvSpPr>
        <p:spPr bwMode="auto">
          <a:xfrm>
            <a:off x="3352800" y="3733800"/>
            <a:ext cx="2514600" cy="946150"/>
          </a:xfrm>
          <a:prstGeom prst="rect">
            <a:avLst/>
          </a:prstGeom>
          <a:noFill/>
          <a:ln w="38100">
            <a:noFill/>
            <a:miter lim="800000"/>
            <a:headEnd/>
            <a:tailEnd/>
          </a:ln>
          <a:effectLst/>
        </p:spPr>
        <p:txBody>
          <a:bodyPr>
            <a:spAutoFit/>
          </a:bodyPr>
          <a:lstStyle/>
          <a:p>
            <a:pPr algn="ctr">
              <a:spcBef>
                <a:spcPct val="50000"/>
              </a:spcBef>
            </a:pPr>
            <a:r>
              <a:rPr lang="en-US" sz="2800" b="1">
                <a:solidFill>
                  <a:srgbClr val="FF3300"/>
                </a:solidFill>
              </a:rPr>
              <a:t>KÉSŐI ESEMÉNYEK</a:t>
            </a:r>
            <a:endParaRPr lang="en-US">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1537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53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animBg="1"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396" name="Group 12"/>
          <p:cNvGrpSpPr>
            <a:grpSpLocks/>
          </p:cNvGrpSpPr>
          <p:nvPr/>
        </p:nvGrpSpPr>
        <p:grpSpPr bwMode="auto">
          <a:xfrm>
            <a:off x="1676400" y="2711450"/>
            <a:ext cx="5438775" cy="3813175"/>
            <a:chOff x="1056" y="1708"/>
            <a:chExt cx="3426" cy="2402"/>
          </a:xfrm>
        </p:grpSpPr>
        <p:graphicFrame>
          <p:nvGraphicFramePr>
            <p:cNvPr id="16386" name="Object 2"/>
            <p:cNvGraphicFramePr>
              <a:graphicFrameLocks noChangeAspect="1"/>
            </p:cNvGraphicFramePr>
            <p:nvPr/>
          </p:nvGraphicFramePr>
          <p:xfrm>
            <a:off x="1056" y="1708"/>
            <a:ext cx="3426" cy="2402"/>
          </p:xfrm>
          <a:graphic>
            <a:graphicData uri="http://schemas.openxmlformats.org/presentationml/2006/ole">
              <p:oleObj spid="_x0000_s16386" name="Image" r:id="rId4" imgW="6150371" imgH="3812213" progId="Photoshop.Image.5">
                <p:embed/>
              </p:oleObj>
            </a:graphicData>
          </a:graphic>
        </p:graphicFrame>
        <p:sp>
          <p:nvSpPr>
            <p:cNvPr id="16391" name="Text Box 7"/>
            <p:cNvSpPr txBox="1">
              <a:spLocks noChangeArrowheads="1"/>
            </p:cNvSpPr>
            <p:nvPr/>
          </p:nvSpPr>
          <p:spPr bwMode="auto">
            <a:xfrm>
              <a:off x="2336" y="3793"/>
              <a:ext cx="720" cy="288"/>
            </a:xfrm>
            <a:prstGeom prst="rect">
              <a:avLst/>
            </a:prstGeom>
            <a:solidFill>
              <a:schemeClr val="bg1"/>
            </a:solidFill>
            <a:ln w="9525">
              <a:noFill/>
              <a:miter lim="800000"/>
              <a:headEnd/>
              <a:tailEnd/>
            </a:ln>
            <a:effectLst/>
          </p:spPr>
          <p:txBody>
            <a:bodyPr>
              <a:spAutoFit/>
            </a:bodyPr>
            <a:lstStyle/>
            <a:p>
              <a:pPr algn="ctr">
                <a:spcBef>
                  <a:spcPct val="50000"/>
                </a:spcBef>
              </a:pPr>
              <a:r>
                <a:rPr lang="en-US">
                  <a:solidFill>
                    <a:schemeClr val="tx1"/>
                  </a:solidFill>
                </a:rPr>
                <a:t>lízis</a:t>
              </a:r>
            </a:p>
          </p:txBody>
        </p:sp>
      </p:grpSp>
      <p:graphicFrame>
        <p:nvGraphicFramePr>
          <p:cNvPr id="16387" name="Object 3"/>
          <p:cNvGraphicFramePr>
            <a:graphicFrameLocks noChangeAspect="1"/>
          </p:cNvGraphicFramePr>
          <p:nvPr/>
        </p:nvGraphicFramePr>
        <p:xfrm>
          <a:off x="0" y="44450"/>
          <a:ext cx="9144000" cy="2438400"/>
        </p:xfrm>
        <a:graphic>
          <a:graphicData uri="http://schemas.openxmlformats.org/presentationml/2006/ole">
            <p:oleObj spid="_x0000_s16387" name="Image" r:id="rId5" imgW="8907872" imgH="2261913" progId="Photoshop.Image.5">
              <p:embed/>
            </p:oleObj>
          </a:graphicData>
        </a:graphic>
      </p:graphicFrame>
      <p:grpSp>
        <p:nvGrpSpPr>
          <p:cNvPr id="16390" name="Group 6"/>
          <p:cNvGrpSpPr>
            <a:grpSpLocks/>
          </p:cNvGrpSpPr>
          <p:nvPr/>
        </p:nvGrpSpPr>
        <p:grpSpPr bwMode="auto">
          <a:xfrm>
            <a:off x="2819400" y="4768850"/>
            <a:ext cx="4191000" cy="762000"/>
            <a:chOff x="1776" y="1296"/>
            <a:chExt cx="2640" cy="480"/>
          </a:xfrm>
        </p:grpSpPr>
        <p:sp>
          <p:nvSpPr>
            <p:cNvPr id="16388" name="Rectangle 4"/>
            <p:cNvSpPr>
              <a:spLocks noChangeArrowheads="1"/>
            </p:cNvSpPr>
            <p:nvPr/>
          </p:nvSpPr>
          <p:spPr bwMode="auto">
            <a:xfrm>
              <a:off x="1776" y="1296"/>
              <a:ext cx="1920" cy="480"/>
            </a:xfrm>
            <a:prstGeom prst="rect">
              <a:avLst/>
            </a:prstGeom>
            <a:noFill/>
            <a:ln w="57150">
              <a:solidFill>
                <a:srgbClr val="FF3300"/>
              </a:solidFill>
              <a:miter lim="800000"/>
              <a:headEnd/>
              <a:tailEnd/>
            </a:ln>
            <a:effectLst/>
          </p:spPr>
          <p:txBody>
            <a:bodyPr wrap="none" anchor="ctr"/>
            <a:lstStyle/>
            <a:p>
              <a:endParaRPr lang="hu-HU"/>
            </a:p>
          </p:txBody>
        </p:sp>
        <p:sp>
          <p:nvSpPr>
            <p:cNvPr id="16389" name="Text Box 5"/>
            <p:cNvSpPr txBox="1">
              <a:spLocks noChangeArrowheads="1"/>
            </p:cNvSpPr>
            <p:nvPr/>
          </p:nvSpPr>
          <p:spPr bwMode="auto">
            <a:xfrm>
              <a:off x="3792" y="1344"/>
              <a:ext cx="624" cy="327"/>
            </a:xfrm>
            <a:prstGeom prst="rect">
              <a:avLst/>
            </a:prstGeom>
            <a:noFill/>
            <a:ln w="9525">
              <a:noFill/>
              <a:miter lim="800000"/>
              <a:headEnd/>
              <a:tailEnd/>
            </a:ln>
            <a:effectLst/>
          </p:spPr>
          <p:txBody>
            <a:bodyPr>
              <a:spAutoFit/>
            </a:bodyPr>
            <a:lstStyle/>
            <a:p>
              <a:pPr>
                <a:spcBef>
                  <a:spcPct val="50000"/>
                </a:spcBef>
              </a:pPr>
              <a:r>
                <a:rPr lang="en-US" sz="2800" b="1">
                  <a:solidFill>
                    <a:srgbClr val="FF3300"/>
                  </a:solidFill>
                </a:rPr>
                <a:t>MAC</a:t>
              </a:r>
              <a:endParaRPr lang="en-US" sz="2800">
                <a:solidFill>
                  <a:schemeClr val="tx1"/>
                </a:solidFill>
              </a:endParaRPr>
            </a:p>
          </p:txBody>
        </p:sp>
      </p:grpSp>
      <p:sp>
        <p:nvSpPr>
          <p:cNvPr id="16392" name="Text Box 8"/>
          <p:cNvSpPr txBox="1">
            <a:spLocks noChangeArrowheads="1"/>
          </p:cNvSpPr>
          <p:nvPr/>
        </p:nvSpPr>
        <p:spPr bwMode="auto">
          <a:xfrm>
            <a:off x="0" y="1949450"/>
            <a:ext cx="1676400" cy="457200"/>
          </a:xfrm>
          <a:prstGeom prst="rect">
            <a:avLst/>
          </a:prstGeom>
          <a:solidFill>
            <a:srgbClr val="FFFFCC"/>
          </a:solidFill>
          <a:ln w="9525">
            <a:noFill/>
            <a:miter lim="800000"/>
            <a:headEnd/>
            <a:tailEnd/>
          </a:ln>
          <a:effectLst/>
        </p:spPr>
        <p:txBody>
          <a:bodyPr>
            <a:spAutoFit/>
          </a:bodyPr>
          <a:lstStyle/>
          <a:p>
            <a:pPr algn="ctr">
              <a:spcBef>
                <a:spcPct val="50000"/>
              </a:spcBef>
            </a:pPr>
            <a:r>
              <a:rPr lang="en-US">
                <a:solidFill>
                  <a:schemeClr val="tx1"/>
                </a:solidFill>
              </a:rPr>
              <a:t>patogén</a:t>
            </a:r>
          </a:p>
        </p:txBody>
      </p:sp>
      <p:graphicFrame>
        <p:nvGraphicFramePr>
          <p:cNvPr id="16393" name="Object 9"/>
          <p:cNvGraphicFramePr>
            <a:graphicFrameLocks noChangeAspect="1"/>
          </p:cNvGraphicFramePr>
          <p:nvPr/>
        </p:nvGraphicFramePr>
        <p:xfrm>
          <a:off x="0" y="44450"/>
          <a:ext cx="1752600" cy="2438400"/>
        </p:xfrm>
        <a:graphic>
          <a:graphicData uri="http://schemas.openxmlformats.org/presentationml/2006/ole">
            <p:oleObj spid="_x0000_s16393" name="Image" r:id="rId6" imgW="8907872" imgH="2261913" progId="Photoshop.Image.5">
              <p:embed/>
            </p:oleObj>
          </a:graphicData>
        </a:graphic>
      </p:graphicFrame>
      <p:graphicFrame>
        <p:nvGraphicFramePr>
          <p:cNvPr id="16394" name="Object 10"/>
          <p:cNvGraphicFramePr>
            <a:graphicFrameLocks noChangeAspect="1"/>
          </p:cNvGraphicFramePr>
          <p:nvPr/>
        </p:nvGraphicFramePr>
        <p:xfrm>
          <a:off x="0" y="44450"/>
          <a:ext cx="3600450" cy="2438400"/>
        </p:xfrm>
        <a:graphic>
          <a:graphicData uri="http://schemas.openxmlformats.org/presentationml/2006/ole">
            <p:oleObj spid="_x0000_s16394" name="Image" r:id="rId7" imgW="8907872" imgH="2261913" progId="Photoshop.Image.5">
              <p:embed/>
            </p:oleObj>
          </a:graphicData>
        </a:graphic>
      </p:graphicFrame>
      <p:graphicFrame>
        <p:nvGraphicFramePr>
          <p:cNvPr id="16395" name="Object 11"/>
          <p:cNvGraphicFramePr>
            <a:graphicFrameLocks noChangeAspect="1"/>
          </p:cNvGraphicFramePr>
          <p:nvPr/>
        </p:nvGraphicFramePr>
        <p:xfrm>
          <a:off x="0" y="44450"/>
          <a:ext cx="5448300" cy="2438400"/>
        </p:xfrm>
        <a:graphic>
          <a:graphicData uri="http://schemas.openxmlformats.org/presentationml/2006/ole">
            <p:oleObj spid="_x0000_s16395" name="Image" r:id="rId8" imgW="8907872" imgH="2261913" progId="Photoshop.Image.5">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1639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1639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1638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39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499"/>
                                          </p:stCondLst>
                                        </p:cTn>
                                        <p:tgtEl>
                                          <p:spTgt spid="163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674" name="Object 2"/>
          <p:cNvGraphicFramePr>
            <a:graphicFrameLocks noChangeAspect="1"/>
          </p:cNvGraphicFramePr>
          <p:nvPr/>
        </p:nvGraphicFramePr>
        <p:xfrm>
          <a:off x="609600" y="990600"/>
          <a:ext cx="7918450" cy="2859088"/>
        </p:xfrm>
        <a:graphic>
          <a:graphicData uri="http://schemas.openxmlformats.org/presentationml/2006/ole">
            <p:oleObj spid="_x0000_s28674" name="Image" r:id="rId4" imgW="7916696" imgH="2859160" progId="Photoshop.Image.5">
              <p:embed/>
            </p:oleObj>
          </a:graphicData>
        </a:graphic>
      </p:graphicFrame>
      <p:grpSp>
        <p:nvGrpSpPr>
          <p:cNvPr id="28677" name="Group 5"/>
          <p:cNvGrpSpPr>
            <a:grpSpLocks/>
          </p:cNvGrpSpPr>
          <p:nvPr/>
        </p:nvGrpSpPr>
        <p:grpSpPr bwMode="auto">
          <a:xfrm>
            <a:off x="685800" y="3863975"/>
            <a:ext cx="7924800" cy="2536825"/>
            <a:chOff x="432" y="2434"/>
            <a:chExt cx="4992" cy="1598"/>
          </a:xfrm>
        </p:grpSpPr>
        <p:pic>
          <p:nvPicPr>
            <p:cNvPr id="28675" name="Picture 3" descr="complementMAC"/>
            <p:cNvPicPr>
              <a:picLocks noChangeAspect="1" noChangeArrowheads="1"/>
            </p:cNvPicPr>
            <p:nvPr/>
          </p:nvPicPr>
          <p:blipFill>
            <a:blip r:embed="rId5" cstate="print"/>
            <a:srcRect/>
            <a:stretch>
              <a:fillRect/>
            </a:stretch>
          </p:blipFill>
          <p:spPr bwMode="auto">
            <a:xfrm>
              <a:off x="432" y="2434"/>
              <a:ext cx="2304" cy="1586"/>
            </a:xfrm>
            <a:prstGeom prst="rect">
              <a:avLst/>
            </a:prstGeom>
            <a:noFill/>
          </p:spPr>
        </p:pic>
        <p:graphicFrame>
          <p:nvGraphicFramePr>
            <p:cNvPr id="28676" name="Object 4"/>
            <p:cNvGraphicFramePr>
              <a:graphicFrameLocks noChangeAspect="1"/>
            </p:cNvGraphicFramePr>
            <p:nvPr/>
          </p:nvGraphicFramePr>
          <p:xfrm>
            <a:off x="2976" y="2439"/>
            <a:ext cx="2448" cy="1593"/>
          </p:xfrm>
          <a:graphic>
            <a:graphicData uri="http://schemas.openxmlformats.org/presentationml/2006/ole">
              <p:oleObj spid="_x0000_s28676" name="Image" r:id="rId6" imgW="3138722" imgH="1969643" progId="Photoshop.Image.5">
                <p:embed/>
              </p:oleObj>
            </a:graphicData>
          </a:graphic>
        </p:graphicFrame>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6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2057400" y="381000"/>
            <a:ext cx="4953000" cy="457200"/>
          </a:xfrm>
          <a:prstGeom prst="rect">
            <a:avLst/>
          </a:prstGeom>
          <a:noFill/>
          <a:ln w="9525">
            <a:noFill/>
            <a:miter lim="800000"/>
            <a:headEnd/>
            <a:tailEnd/>
          </a:ln>
          <a:effectLst/>
        </p:spPr>
        <p:txBody>
          <a:bodyPr>
            <a:spAutoFit/>
          </a:bodyPr>
          <a:lstStyle/>
          <a:p>
            <a:pPr algn="ctr">
              <a:spcBef>
                <a:spcPct val="50000"/>
              </a:spcBef>
            </a:pPr>
            <a:r>
              <a:rPr lang="hu-HU"/>
              <a:t>2. Fő hatás: </a:t>
            </a:r>
            <a:r>
              <a:rPr lang="en-US"/>
              <a:t>OPSZONIZÁCIÓ</a:t>
            </a:r>
          </a:p>
        </p:txBody>
      </p:sp>
      <p:graphicFrame>
        <p:nvGraphicFramePr>
          <p:cNvPr id="19459" name="Object 3"/>
          <p:cNvGraphicFramePr>
            <a:graphicFrameLocks noChangeAspect="1"/>
          </p:cNvGraphicFramePr>
          <p:nvPr/>
        </p:nvGraphicFramePr>
        <p:xfrm>
          <a:off x="990600" y="2438400"/>
          <a:ext cx="1955800" cy="2706688"/>
        </p:xfrm>
        <a:graphic>
          <a:graphicData uri="http://schemas.openxmlformats.org/presentationml/2006/ole">
            <p:oleObj spid="_x0000_s19459" name="Image" r:id="rId5" imgW="1956936" imgH="2706671" progId="Photoshop.Image.5">
              <p:embed/>
            </p:oleObj>
          </a:graphicData>
        </a:graphic>
      </p:graphicFrame>
      <p:graphicFrame>
        <p:nvGraphicFramePr>
          <p:cNvPr id="19460" name="Object 4"/>
          <p:cNvGraphicFramePr>
            <a:graphicFrameLocks noChangeAspect="1"/>
          </p:cNvGraphicFramePr>
          <p:nvPr/>
        </p:nvGraphicFramePr>
        <p:xfrm>
          <a:off x="3276600" y="3733800"/>
          <a:ext cx="5322888" cy="2590800"/>
        </p:xfrm>
        <a:graphic>
          <a:graphicData uri="http://schemas.openxmlformats.org/presentationml/2006/ole">
            <p:oleObj spid="_x0000_s19460" name="Image" r:id="rId6" imgW="3494529" imgH="1588422" progId="Photoshop.Image.5">
              <p:embed/>
            </p:oleObj>
          </a:graphicData>
        </a:graphic>
      </p:graphicFrame>
      <p:sp>
        <p:nvSpPr>
          <p:cNvPr id="19462" name="Text Box 6"/>
          <p:cNvSpPr txBox="1">
            <a:spLocks noChangeArrowheads="1"/>
          </p:cNvSpPr>
          <p:nvPr/>
        </p:nvSpPr>
        <p:spPr bwMode="auto">
          <a:xfrm>
            <a:off x="228600" y="1066800"/>
            <a:ext cx="2971800" cy="1370013"/>
          </a:xfrm>
          <a:prstGeom prst="rect">
            <a:avLst/>
          </a:prstGeom>
          <a:noFill/>
          <a:ln w="9525">
            <a:noFill/>
            <a:miter lim="800000"/>
            <a:headEnd/>
            <a:tailEnd/>
          </a:ln>
          <a:effectLst/>
        </p:spPr>
        <p:txBody>
          <a:bodyPr>
            <a:spAutoFit/>
          </a:bodyPr>
          <a:lstStyle/>
          <a:p>
            <a:pPr algn="ctr">
              <a:spcBef>
                <a:spcPct val="50000"/>
              </a:spcBef>
            </a:pPr>
            <a:r>
              <a:rPr lang="en-US"/>
              <a:t>Korai események eredménye:</a:t>
            </a:r>
          </a:p>
          <a:p>
            <a:pPr algn="ctr">
              <a:spcBef>
                <a:spcPct val="50000"/>
              </a:spcBef>
            </a:pPr>
            <a:r>
              <a:rPr lang="en-US"/>
              <a:t>C3b lerakódások</a:t>
            </a:r>
            <a:endParaRPr lang="en-US">
              <a:solidFill>
                <a:schemeClr val="tx1"/>
              </a:solidFill>
            </a:endParaRPr>
          </a:p>
        </p:txBody>
      </p:sp>
      <p:grpSp>
        <p:nvGrpSpPr>
          <p:cNvPr id="19468" name="Group 12"/>
          <p:cNvGrpSpPr>
            <a:grpSpLocks/>
          </p:cNvGrpSpPr>
          <p:nvPr/>
        </p:nvGrpSpPr>
        <p:grpSpPr bwMode="auto">
          <a:xfrm>
            <a:off x="3276600" y="1219200"/>
            <a:ext cx="5257800" cy="2366963"/>
            <a:chOff x="2064" y="768"/>
            <a:chExt cx="3312" cy="1491"/>
          </a:xfrm>
        </p:grpSpPr>
        <p:grpSp>
          <p:nvGrpSpPr>
            <p:cNvPr id="19465" name="Group 9"/>
            <p:cNvGrpSpPr>
              <a:grpSpLocks/>
            </p:cNvGrpSpPr>
            <p:nvPr/>
          </p:nvGrpSpPr>
          <p:grpSpPr bwMode="auto">
            <a:xfrm>
              <a:off x="2064" y="768"/>
              <a:ext cx="3312" cy="1479"/>
              <a:chOff x="2064" y="768"/>
              <a:chExt cx="3312" cy="1479"/>
            </a:xfrm>
          </p:grpSpPr>
          <p:graphicFrame>
            <p:nvGraphicFramePr>
              <p:cNvPr id="19461" name="Object 5"/>
              <p:cNvGraphicFramePr>
                <a:graphicFrameLocks noChangeAspect="1"/>
              </p:cNvGraphicFramePr>
              <p:nvPr/>
            </p:nvGraphicFramePr>
            <p:xfrm>
              <a:off x="2064" y="768"/>
              <a:ext cx="3312" cy="1479"/>
            </p:xfrm>
            <a:graphic>
              <a:graphicData uri="http://schemas.openxmlformats.org/presentationml/2006/ole">
                <p:oleObj spid="_x0000_s19461" name="Image" r:id="rId7" imgW="3443699" imgH="1537593" progId="Photoshop.Image.5">
                  <p:embed/>
                </p:oleObj>
              </a:graphicData>
            </a:graphic>
          </p:graphicFrame>
          <p:sp>
            <p:nvSpPr>
              <p:cNvPr id="19463" name="Text Box 7"/>
              <p:cNvSpPr txBox="1">
                <a:spLocks noChangeArrowheads="1"/>
              </p:cNvSpPr>
              <p:nvPr/>
            </p:nvSpPr>
            <p:spPr bwMode="auto">
              <a:xfrm>
                <a:off x="2688" y="1488"/>
                <a:ext cx="432" cy="212"/>
              </a:xfrm>
              <a:prstGeom prst="rect">
                <a:avLst/>
              </a:prstGeom>
              <a:noFill/>
              <a:ln w="9525">
                <a:noFill/>
                <a:miter lim="800000"/>
                <a:headEnd/>
                <a:tailEnd/>
              </a:ln>
              <a:effectLst/>
            </p:spPr>
            <p:txBody>
              <a:bodyPr>
                <a:spAutoFit/>
              </a:bodyPr>
              <a:lstStyle/>
              <a:p>
                <a:pPr>
                  <a:spcBef>
                    <a:spcPct val="50000"/>
                  </a:spcBef>
                </a:pPr>
                <a:r>
                  <a:rPr lang="en-US" sz="1600" b="1">
                    <a:solidFill>
                      <a:schemeClr val="tx1"/>
                    </a:solidFill>
                    <a:latin typeface="Times New Roman" pitchFamily="18" charset="0"/>
                  </a:rPr>
                  <a:t>C3b</a:t>
                </a:r>
                <a:endParaRPr lang="en-US">
                  <a:solidFill>
                    <a:schemeClr val="tx1"/>
                  </a:solidFill>
                  <a:latin typeface="Times New Roman" pitchFamily="18" charset="0"/>
                </a:endParaRPr>
              </a:p>
            </p:txBody>
          </p:sp>
        </p:grpSp>
        <p:sp>
          <p:nvSpPr>
            <p:cNvPr id="19467" name="Text Box 11"/>
            <p:cNvSpPr txBox="1">
              <a:spLocks noChangeArrowheads="1"/>
            </p:cNvSpPr>
            <p:nvPr/>
          </p:nvSpPr>
          <p:spPr bwMode="auto">
            <a:xfrm>
              <a:off x="4059" y="1797"/>
              <a:ext cx="1089" cy="462"/>
            </a:xfrm>
            <a:prstGeom prst="rect">
              <a:avLst/>
            </a:prstGeom>
            <a:noFill/>
            <a:ln w="9525">
              <a:noFill/>
              <a:miter lim="800000"/>
              <a:headEnd/>
              <a:tailEnd/>
            </a:ln>
            <a:effectLst/>
          </p:spPr>
          <p:txBody>
            <a:bodyPr>
              <a:spAutoFit/>
            </a:bodyPr>
            <a:lstStyle/>
            <a:p>
              <a:pPr algn="ctr" eaLnBrk="1" hangingPunct="1">
                <a:spcBef>
                  <a:spcPct val="50000"/>
                </a:spcBef>
              </a:pPr>
              <a:r>
                <a:rPr lang="hu-HU" sz="1800" b="1">
                  <a:solidFill>
                    <a:srgbClr val="008080"/>
                  </a:solidFill>
                  <a:cs typeface="Arial" charset="0"/>
                </a:rPr>
                <a:t>CR1 </a:t>
              </a:r>
            </a:p>
            <a:p>
              <a:pPr algn="ctr" eaLnBrk="1" hangingPunct="1">
                <a:spcBef>
                  <a:spcPct val="50000"/>
                </a:spcBef>
              </a:pPr>
              <a:r>
                <a:rPr lang="hu-HU" sz="1600" b="1">
                  <a:solidFill>
                    <a:srgbClr val="008080"/>
                  </a:solidFill>
                  <a:cs typeface="Arial" charset="0"/>
                </a:rPr>
                <a:t>(C3b receptor)</a:t>
              </a:r>
            </a:p>
          </p:txBody>
        </p:sp>
      </p:grpSp>
      <p:sp>
        <p:nvSpPr>
          <p:cNvPr id="19469" name="Text Box 13"/>
          <p:cNvSpPr txBox="1">
            <a:spLocks noChangeArrowheads="1"/>
          </p:cNvSpPr>
          <p:nvPr/>
        </p:nvSpPr>
        <p:spPr bwMode="auto">
          <a:xfrm>
            <a:off x="395288" y="5348288"/>
            <a:ext cx="2463800" cy="1309687"/>
          </a:xfrm>
          <a:prstGeom prst="rect">
            <a:avLst/>
          </a:prstGeom>
          <a:noFill/>
          <a:ln w="9525">
            <a:noFill/>
            <a:miter lim="800000"/>
            <a:headEnd/>
            <a:tailEnd/>
          </a:ln>
          <a:effectLst/>
        </p:spPr>
        <p:txBody>
          <a:bodyPr wrap="none">
            <a:spAutoFit/>
          </a:bodyPr>
          <a:lstStyle/>
          <a:p>
            <a:r>
              <a:rPr lang="hu-HU" sz="3200"/>
              <a:t>Kovalens!!</a:t>
            </a:r>
          </a:p>
          <a:p>
            <a:r>
              <a:rPr lang="hu-HU"/>
              <a:t>tiolészter kötés</a:t>
            </a:r>
          </a:p>
          <a:p>
            <a:r>
              <a:rPr lang="hu-HU"/>
              <a:t>C3b, C4b</a:t>
            </a:r>
            <a:endParaRPr lang="hu-HU" b="1">
              <a:latin typeface="Symbol" pitchFamily="18" charset="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46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19460"/>
                                        </p:tgtEl>
                                        <p:attrNameLst>
                                          <p:attrName>style.visibility</p:attrName>
                                        </p:attrNameLst>
                                      </p:cBhvr>
                                      <p:to>
                                        <p:strVal val="visible"/>
                                      </p:to>
                                    </p:set>
                                  </p:childTnLst>
                                  <p:subTnLst>
                                    <p:audio>
                                      <p:cMediaNode>
                                        <p:cTn display="0" masterRel="sameClick">
                                          <p:stCondLst>
                                            <p:cond evt="begin" delay="0">
                                              <p:tn val="9"/>
                                            </p:cond>
                                          </p:stCondLst>
                                          <p:endCondLst>
                                            <p:cond evt="onStopAudio" delay="0">
                                              <p:tgtEl>
                                                <p:sldTgt/>
                                              </p:tgtEl>
                                            </p:cond>
                                          </p:endCondLst>
                                        </p:cTn>
                                        <p:tgtEl>
                                          <p:sndTgt r:embed="rId4" name="SUHINT.WAV"/>
                                        </p:tgtEl>
                                      </p:cMediaNode>
                                    </p:audio>
                                  </p:subTnLst>
                                </p:cTn>
                              </p:par>
                            </p:childTnLst>
                          </p:cTn>
                        </p:par>
                      </p:childTnLst>
                    </p:cTn>
                  </p:par>
                  <p:par>
                    <p:cTn id="11" fill="hold">
                      <p:stCondLst>
                        <p:cond delay="indefinite"/>
                      </p:stCondLst>
                      <p:childTnLst>
                        <p:par>
                          <p:cTn id="12" fill="hold">
                            <p:stCondLst>
                              <p:cond delay="0"/>
                            </p:stCondLst>
                            <p:childTnLst>
                              <p:par>
                                <p:cTn id="13" presetID="20" presetClass="entr" presetSubtype="0" fill="hold" grpId="0" nodeType="clickEffect">
                                  <p:stCondLst>
                                    <p:cond delay="0"/>
                                  </p:stCondLst>
                                  <p:childTnLst>
                                    <p:set>
                                      <p:cBhvr>
                                        <p:cTn id="14" dur="1" fill="hold">
                                          <p:stCondLst>
                                            <p:cond delay="0"/>
                                          </p:stCondLst>
                                        </p:cTn>
                                        <p:tgtEl>
                                          <p:spTgt spid="19469"/>
                                        </p:tgtEl>
                                        <p:attrNameLst>
                                          <p:attrName>style.visibility</p:attrName>
                                        </p:attrNameLst>
                                      </p:cBhvr>
                                      <p:to>
                                        <p:strVal val="visible"/>
                                      </p:to>
                                    </p:set>
                                    <p:animEffect transition="in" filter="wedge">
                                      <p:cBhvr>
                                        <p:cTn id="15" dur="500"/>
                                        <p:tgtEl>
                                          <p:spTgt spid="194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5958" name="Group 6"/>
          <p:cNvGrpSpPr>
            <a:grpSpLocks/>
          </p:cNvGrpSpPr>
          <p:nvPr/>
        </p:nvGrpSpPr>
        <p:grpSpPr bwMode="auto">
          <a:xfrm>
            <a:off x="1692275" y="1196975"/>
            <a:ext cx="5905500" cy="5688013"/>
            <a:chOff x="884" y="618"/>
            <a:chExt cx="3720" cy="3583"/>
          </a:xfrm>
        </p:grpSpPr>
        <p:grpSp>
          <p:nvGrpSpPr>
            <p:cNvPr id="125959" name="Group 7"/>
            <p:cNvGrpSpPr>
              <a:grpSpLocks/>
            </p:cNvGrpSpPr>
            <p:nvPr/>
          </p:nvGrpSpPr>
          <p:grpSpPr bwMode="auto">
            <a:xfrm>
              <a:off x="884" y="618"/>
              <a:ext cx="3720" cy="3583"/>
              <a:chOff x="2150" y="825"/>
              <a:chExt cx="2650" cy="2670"/>
            </a:xfrm>
          </p:grpSpPr>
          <p:grpSp>
            <p:nvGrpSpPr>
              <p:cNvPr id="125960" name="Group 8"/>
              <p:cNvGrpSpPr>
                <a:grpSpLocks/>
              </p:cNvGrpSpPr>
              <p:nvPr/>
            </p:nvGrpSpPr>
            <p:grpSpPr bwMode="auto">
              <a:xfrm>
                <a:off x="2150" y="825"/>
                <a:ext cx="2650" cy="2670"/>
                <a:chOff x="2150" y="825"/>
                <a:chExt cx="2650" cy="2670"/>
              </a:xfrm>
            </p:grpSpPr>
            <p:grpSp>
              <p:nvGrpSpPr>
                <p:cNvPr id="125961" name="Group 9"/>
                <p:cNvGrpSpPr>
                  <a:grpSpLocks/>
                </p:cNvGrpSpPr>
                <p:nvPr/>
              </p:nvGrpSpPr>
              <p:grpSpPr bwMode="auto">
                <a:xfrm>
                  <a:off x="2150" y="825"/>
                  <a:ext cx="2650" cy="2670"/>
                  <a:chOff x="2150" y="825"/>
                  <a:chExt cx="2650" cy="2670"/>
                </a:xfrm>
              </p:grpSpPr>
              <p:grpSp>
                <p:nvGrpSpPr>
                  <p:cNvPr id="125962" name="Group 10"/>
                  <p:cNvGrpSpPr>
                    <a:grpSpLocks/>
                  </p:cNvGrpSpPr>
                  <p:nvPr/>
                </p:nvGrpSpPr>
                <p:grpSpPr bwMode="auto">
                  <a:xfrm>
                    <a:off x="2150" y="825"/>
                    <a:ext cx="2650" cy="2670"/>
                    <a:chOff x="2150" y="825"/>
                    <a:chExt cx="2650" cy="2670"/>
                  </a:xfrm>
                </p:grpSpPr>
                <p:pic>
                  <p:nvPicPr>
                    <p:cNvPr id="125963" name="Picture 11" descr="Unfortunately we are unable to provide accessible alternative text for this. If you require assistance to access this image, please contact help@nature.com or the author"/>
                    <p:cNvPicPr>
                      <a:picLocks noChangeAspect="1" noChangeArrowheads="1"/>
                    </p:cNvPicPr>
                    <p:nvPr/>
                  </p:nvPicPr>
                  <p:blipFill>
                    <a:blip r:embed="rId3" cstate="print"/>
                    <a:srcRect l="31004"/>
                    <a:stretch>
                      <a:fillRect/>
                    </a:stretch>
                  </p:blipFill>
                  <p:spPr bwMode="auto">
                    <a:xfrm>
                      <a:off x="2150" y="825"/>
                      <a:ext cx="2650" cy="2670"/>
                    </a:xfrm>
                    <a:prstGeom prst="rect">
                      <a:avLst/>
                    </a:prstGeom>
                    <a:noFill/>
                  </p:spPr>
                </p:pic>
                <p:sp>
                  <p:nvSpPr>
                    <p:cNvPr id="125964" name="Rectangle 12"/>
                    <p:cNvSpPr>
                      <a:spLocks noChangeArrowheads="1"/>
                    </p:cNvSpPr>
                    <p:nvPr/>
                  </p:nvSpPr>
                  <p:spPr bwMode="auto">
                    <a:xfrm>
                      <a:off x="2154" y="935"/>
                      <a:ext cx="46" cy="1089"/>
                    </a:xfrm>
                    <a:prstGeom prst="rect">
                      <a:avLst/>
                    </a:prstGeom>
                    <a:solidFill>
                      <a:schemeClr val="bg1"/>
                    </a:solidFill>
                    <a:ln w="76200">
                      <a:solidFill>
                        <a:schemeClr val="bg1"/>
                      </a:solidFill>
                      <a:miter lim="800000"/>
                      <a:headEnd/>
                      <a:tailEnd/>
                    </a:ln>
                    <a:effectLst/>
                  </p:spPr>
                  <p:txBody>
                    <a:bodyPr wrap="none" anchor="ctr"/>
                    <a:lstStyle/>
                    <a:p>
                      <a:endParaRPr lang="hu-HU"/>
                    </a:p>
                  </p:txBody>
                </p:sp>
              </p:grpSp>
              <p:sp>
                <p:nvSpPr>
                  <p:cNvPr id="125965" name="Rectangle 13"/>
                  <p:cNvSpPr>
                    <a:spLocks noChangeArrowheads="1"/>
                  </p:cNvSpPr>
                  <p:nvPr/>
                </p:nvSpPr>
                <p:spPr bwMode="auto">
                  <a:xfrm>
                    <a:off x="2154" y="2704"/>
                    <a:ext cx="91" cy="771"/>
                  </a:xfrm>
                  <a:prstGeom prst="rect">
                    <a:avLst/>
                  </a:prstGeom>
                  <a:solidFill>
                    <a:schemeClr val="bg1"/>
                  </a:solidFill>
                  <a:ln w="9525">
                    <a:solidFill>
                      <a:schemeClr val="bg1"/>
                    </a:solidFill>
                    <a:miter lim="800000"/>
                    <a:headEnd/>
                    <a:tailEnd/>
                  </a:ln>
                  <a:effectLst/>
                </p:spPr>
                <p:txBody>
                  <a:bodyPr wrap="none" anchor="ctr"/>
                  <a:lstStyle/>
                  <a:p>
                    <a:endParaRPr lang="hu-HU"/>
                  </a:p>
                </p:txBody>
              </p:sp>
            </p:grpSp>
            <p:sp>
              <p:nvSpPr>
                <p:cNvPr id="125966" name="Rectangle 14"/>
                <p:cNvSpPr>
                  <a:spLocks noChangeArrowheads="1"/>
                </p:cNvSpPr>
                <p:nvPr/>
              </p:nvSpPr>
              <p:spPr bwMode="auto">
                <a:xfrm>
                  <a:off x="2200" y="3203"/>
                  <a:ext cx="544" cy="272"/>
                </a:xfrm>
                <a:prstGeom prst="rect">
                  <a:avLst/>
                </a:prstGeom>
                <a:solidFill>
                  <a:schemeClr val="bg1"/>
                </a:solidFill>
                <a:ln w="9525">
                  <a:solidFill>
                    <a:schemeClr val="bg1"/>
                  </a:solidFill>
                  <a:miter lim="800000"/>
                  <a:headEnd/>
                  <a:tailEnd/>
                </a:ln>
                <a:effectLst/>
              </p:spPr>
              <p:txBody>
                <a:bodyPr wrap="none" anchor="ctr"/>
                <a:lstStyle/>
                <a:p>
                  <a:endParaRPr lang="hu-HU"/>
                </a:p>
              </p:txBody>
            </p:sp>
          </p:grpSp>
          <p:sp>
            <p:nvSpPr>
              <p:cNvPr id="125967" name="Rectangle 15"/>
              <p:cNvSpPr>
                <a:spLocks noChangeArrowheads="1"/>
              </p:cNvSpPr>
              <p:nvPr/>
            </p:nvSpPr>
            <p:spPr bwMode="auto">
              <a:xfrm>
                <a:off x="2154" y="2976"/>
                <a:ext cx="227" cy="273"/>
              </a:xfrm>
              <a:prstGeom prst="rect">
                <a:avLst/>
              </a:prstGeom>
              <a:solidFill>
                <a:schemeClr val="bg1"/>
              </a:solidFill>
              <a:ln w="9525">
                <a:noFill/>
                <a:miter lim="800000"/>
                <a:headEnd/>
                <a:tailEnd/>
              </a:ln>
              <a:effectLst/>
            </p:spPr>
            <p:txBody>
              <a:bodyPr wrap="none" anchor="ctr"/>
              <a:lstStyle/>
              <a:p>
                <a:endParaRPr lang="hu-HU"/>
              </a:p>
            </p:txBody>
          </p:sp>
        </p:grpSp>
        <p:sp>
          <p:nvSpPr>
            <p:cNvPr id="125968" name="Freeform 16"/>
            <p:cNvSpPr>
              <a:spLocks/>
            </p:cNvSpPr>
            <p:nvPr/>
          </p:nvSpPr>
          <p:spPr bwMode="auto">
            <a:xfrm>
              <a:off x="2706" y="663"/>
              <a:ext cx="628" cy="609"/>
            </a:xfrm>
            <a:custGeom>
              <a:avLst/>
              <a:gdLst/>
              <a:ahLst/>
              <a:cxnLst>
                <a:cxn ang="0">
                  <a:pos x="0" y="198"/>
                </a:cxn>
                <a:cxn ang="0">
                  <a:pos x="27" y="219"/>
                </a:cxn>
                <a:cxn ang="0">
                  <a:pos x="45" y="231"/>
                </a:cxn>
                <a:cxn ang="0">
                  <a:pos x="60" y="249"/>
                </a:cxn>
                <a:cxn ang="0">
                  <a:pos x="84" y="282"/>
                </a:cxn>
                <a:cxn ang="0">
                  <a:pos x="102" y="309"/>
                </a:cxn>
                <a:cxn ang="0">
                  <a:pos x="138" y="366"/>
                </a:cxn>
                <a:cxn ang="0">
                  <a:pos x="147" y="396"/>
                </a:cxn>
                <a:cxn ang="0">
                  <a:pos x="186" y="537"/>
                </a:cxn>
                <a:cxn ang="0">
                  <a:pos x="201" y="609"/>
                </a:cxn>
                <a:cxn ang="0">
                  <a:pos x="628" y="499"/>
                </a:cxn>
                <a:cxn ang="0">
                  <a:pos x="355" y="0"/>
                </a:cxn>
                <a:cxn ang="0">
                  <a:pos x="0" y="198"/>
                </a:cxn>
              </a:cxnLst>
              <a:rect l="0" t="0" r="r" b="b"/>
              <a:pathLst>
                <a:path w="628" h="609">
                  <a:moveTo>
                    <a:pt x="0" y="198"/>
                  </a:moveTo>
                  <a:cubicBezTo>
                    <a:pt x="17" y="204"/>
                    <a:pt x="7" y="199"/>
                    <a:pt x="27" y="219"/>
                  </a:cubicBezTo>
                  <a:cubicBezTo>
                    <a:pt x="32" y="224"/>
                    <a:pt x="45" y="231"/>
                    <a:pt x="45" y="231"/>
                  </a:cubicBezTo>
                  <a:cubicBezTo>
                    <a:pt x="49" y="237"/>
                    <a:pt x="56" y="243"/>
                    <a:pt x="60" y="249"/>
                  </a:cubicBezTo>
                  <a:cubicBezTo>
                    <a:pt x="68" y="261"/>
                    <a:pt x="71" y="273"/>
                    <a:pt x="84" y="282"/>
                  </a:cubicBezTo>
                  <a:cubicBezTo>
                    <a:pt x="88" y="294"/>
                    <a:pt x="93" y="300"/>
                    <a:pt x="102" y="309"/>
                  </a:cubicBezTo>
                  <a:cubicBezTo>
                    <a:pt x="110" y="332"/>
                    <a:pt x="128" y="346"/>
                    <a:pt x="138" y="366"/>
                  </a:cubicBezTo>
                  <a:cubicBezTo>
                    <a:pt x="143" y="375"/>
                    <a:pt x="142" y="387"/>
                    <a:pt x="147" y="396"/>
                  </a:cubicBezTo>
                  <a:cubicBezTo>
                    <a:pt x="170" y="441"/>
                    <a:pt x="174" y="488"/>
                    <a:pt x="186" y="537"/>
                  </a:cubicBezTo>
                  <a:cubicBezTo>
                    <a:pt x="191" y="559"/>
                    <a:pt x="201" y="587"/>
                    <a:pt x="201" y="609"/>
                  </a:cubicBezTo>
                  <a:lnTo>
                    <a:pt x="628" y="499"/>
                  </a:lnTo>
                  <a:lnTo>
                    <a:pt x="355" y="0"/>
                  </a:lnTo>
                  <a:lnTo>
                    <a:pt x="0" y="198"/>
                  </a:lnTo>
                  <a:close/>
                </a:path>
              </a:pathLst>
            </a:custGeom>
            <a:solidFill>
              <a:schemeClr val="bg1"/>
            </a:solidFill>
            <a:ln w="9525" cap="flat" cmpd="sng">
              <a:solidFill>
                <a:schemeClr val="bg1"/>
              </a:solidFill>
              <a:prstDash val="solid"/>
              <a:round/>
              <a:headEnd/>
              <a:tailEnd/>
            </a:ln>
            <a:effectLst/>
          </p:spPr>
          <p:txBody>
            <a:bodyPr/>
            <a:lstStyle/>
            <a:p>
              <a:endParaRPr lang="hu-HU"/>
            </a:p>
          </p:txBody>
        </p:sp>
        <p:sp>
          <p:nvSpPr>
            <p:cNvPr id="125969" name="Rectangle 17"/>
            <p:cNvSpPr>
              <a:spLocks noChangeArrowheads="1"/>
            </p:cNvSpPr>
            <p:nvPr/>
          </p:nvSpPr>
          <p:spPr bwMode="auto">
            <a:xfrm>
              <a:off x="2562" y="618"/>
              <a:ext cx="273" cy="136"/>
            </a:xfrm>
            <a:prstGeom prst="rect">
              <a:avLst/>
            </a:prstGeom>
            <a:solidFill>
              <a:schemeClr val="bg1"/>
            </a:solidFill>
            <a:ln w="3175">
              <a:solidFill>
                <a:schemeClr val="bg1"/>
              </a:solidFill>
              <a:miter lim="800000"/>
              <a:headEnd/>
              <a:tailEnd/>
            </a:ln>
            <a:effectLst/>
          </p:spPr>
          <p:txBody>
            <a:bodyPr wrap="none" anchor="ctr"/>
            <a:lstStyle/>
            <a:p>
              <a:endParaRPr lang="hu-HU"/>
            </a:p>
          </p:txBody>
        </p:sp>
      </p:grpSp>
      <p:sp>
        <p:nvSpPr>
          <p:cNvPr id="125970" name="AutoShape 18"/>
          <p:cNvSpPr>
            <a:spLocks noChangeArrowheads="1"/>
          </p:cNvSpPr>
          <p:nvPr/>
        </p:nvSpPr>
        <p:spPr bwMode="auto">
          <a:xfrm rot="-1775182">
            <a:off x="3781425" y="4652963"/>
            <a:ext cx="214313" cy="719137"/>
          </a:xfrm>
          <a:prstGeom prst="roundRect">
            <a:avLst>
              <a:gd name="adj" fmla="val 16667"/>
            </a:avLst>
          </a:prstGeom>
          <a:solidFill>
            <a:srgbClr val="FF3300"/>
          </a:solidFill>
          <a:ln w="28575">
            <a:solidFill>
              <a:srgbClr val="FF3300"/>
            </a:solidFill>
            <a:round/>
            <a:headEnd/>
            <a:tailEnd/>
          </a:ln>
          <a:effectLst/>
        </p:spPr>
        <p:txBody>
          <a:bodyPr wrap="none" anchor="ctr"/>
          <a:lstStyle/>
          <a:p>
            <a:endParaRPr lang="hu-HU"/>
          </a:p>
        </p:txBody>
      </p:sp>
      <p:sp>
        <p:nvSpPr>
          <p:cNvPr id="125971" name="AutoShape 19"/>
          <p:cNvSpPr>
            <a:spLocks noChangeArrowheads="1"/>
          </p:cNvSpPr>
          <p:nvPr/>
        </p:nvSpPr>
        <p:spPr bwMode="auto">
          <a:xfrm rot="665240">
            <a:off x="3492500" y="4435475"/>
            <a:ext cx="719138" cy="217488"/>
          </a:xfrm>
          <a:prstGeom prst="roundRect">
            <a:avLst>
              <a:gd name="adj" fmla="val 16667"/>
            </a:avLst>
          </a:prstGeom>
          <a:solidFill>
            <a:srgbClr val="FF3300"/>
          </a:solidFill>
          <a:ln w="28575">
            <a:solidFill>
              <a:srgbClr val="FF3300"/>
            </a:solidFill>
            <a:round/>
            <a:headEnd/>
            <a:tailEnd/>
          </a:ln>
          <a:effectLst/>
        </p:spPr>
        <p:txBody>
          <a:bodyPr wrap="none" anchor="ctr"/>
          <a:lstStyle/>
          <a:p>
            <a:endParaRPr lang="hu-HU"/>
          </a:p>
        </p:txBody>
      </p:sp>
      <p:sp>
        <p:nvSpPr>
          <p:cNvPr id="125972" name="Text Box 20"/>
          <p:cNvSpPr txBox="1">
            <a:spLocks noChangeArrowheads="1"/>
          </p:cNvSpPr>
          <p:nvPr/>
        </p:nvSpPr>
        <p:spPr bwMode="auto">
          <a:xfrm>
            <a:off x="5148263" y="1196975"/>
            <a:ext cx="2808287" cy="457200"/>
          </a:xfrm>
          <a:prstGeom prst="rect">
            <a:avLst/>
          </a:prstGeom>
          <a:noFill/>
          <a:ln w="9525">
            <a:noFill/>
            <a:miter lim="800000"/>
            <a:headEnd/>
            <a:tailEnd/>
          </a:ln>
          <a:effectLst/>
        </p:spPr>
        <p:txBody>
          <a:bodyPr>
            <a:spAutoFit/>
          </a:bodyPr>
          <a:lstStyle/>
          <a:p>
            <a:pPr>
              <a:spcBef>
                <a:spcPct val="50000"/>
              </a:spcBef>
            </a:pPr>
            <a:r>
              <a:rPr lang="hu-HU">
                <a:solidFill>
                  <a:srgbClr val="FF3300"/>
                </a:solidFill>
              </a:rPr>
              <a:t>baktérium</a:t>
            </a:r>
          </a:p>
        </p:txBody>
      </p:sp>
      <p:sp>
        <p:nvSpPr>
          <p:cNvPr id="125973" name="Text Box 21"/>
          <p:cNvSpPr txBox="1">
            <a:spLocks noChangeArrowheads="1"/>
          </p:cNvSpPr>
          <p:nvPr/>
        </p:nvSpPr>
        <p:spPr bwMode="auto">
          <a:xfrm>
            <a:off x="4932363" y="3167063"/>
            <a:ext cx="1944687" cy="549275"/>
          </a:xfrm>
          <a:prstGeom prst="rect">
            <a:avLst/>
          </a:prstGeom>
          <a:noFill/>
          <a:ln w="9525">
            <a:noFill/>
            <a:miter lim="800000"/>
            <a:headEnd/>
            <a:tailEnd/>
          </a:ln>
          <a:effectLst/>
        </p:spPr>
        <p:txBody>
          <a:bodyPr>
            <a:spAutoFit/>
          </a:bodyPr>
          <a:lstStyle/>
          <a:p>
            <a:pPr algn="ctr">
              <a:spcBef>
                <a:spcPct val="50000"/>
              </a:spcBef>
            </a:pPr>
            <a:r>
              <a:rPr lang="hu-HU" sz="1200" b="1">
                <a:solidFill>
                  <a:schemeClr val="tx1"/>
                </a:solidFill>
              </a:rPr>
              <a:t>Komplement</a:t>
            </a:r>
          </a:p>
          <a:p>
            <a:pPr algn="ctr">
              <a:spcBef>
                <a:spcPct val="50000"/>
              </a:spcBef>
            </a:pPr>
            <a:r>
              <a:rPr lang="hu-HU" sz="1200" b="1">
                <a:solidFill>
                  <a:schemeClr val="tx1"/>
                </a:solidFill>
              </a:rPr>
              <a:t> receptor</a:t>
            </a:r>
          </a:p>
        </p:txBody>
      </p:sp>
      <p:sp>
        <p:nvSpPr>
          <p:cNvPr id="125974" name="AutoShape 22"/>
          <p:cNvSpPr>
            <a:spLocks noChangeArrowheads="1"/>
          </p:cNvSpPr>
          <p:nvPr/>
        </p:nvSpPr>
        <p:spPr bwMode="auto">
          <a:xfrm rot="-1775182">
            <a:off x="5081588" y="1358900"/>
            <a:ext cx="214312" cy="719138"/>
          </a:xfrm>
          <a:prstGeom prst="roundRect">
            <a:avLst>
              <a:gd name="adj" fmla="val 16667"/>
            </a:avLst>
          </a:prstGeom>
          <a:solidFill>
            <a:srgbClr val="FF3300"/>
          </a:solidFill>
          <a:ln w="57150">
            <a:solidFill>
              <a:srgbClr val="FF3300"/>
            </a:solidFill>
            <a:round/>
            <a:headEnd/>
            <a:tailEnd/>
          </a:ln>
          <a:effectLst/>
        </p:spPr>
        <p:txBody>
          <a:bodyPr wrap="none" anchor="ctr"/>
          <a:lstStyle/>
          <a:p>
            <a:endParaRPr lang="hu-HU"/>
          </a:p>
        </p:txBody>
      </p:sp>
      <p:sp>
        <p:nvSpPr>
          <p:cNvPr id="125975" name="AutoShape 23"/>
          <p:cNvSpPr>
            <a:spLocks noChangeArrowheads="1"/>
          </p:cNvSpPr>
          <p:nvPr/>
        </p:nvSpPr>
        <p:spPr bwMode="auto">
          <a:xfrm rot="-1775182">
            <a:off x="6229350" y="1989138"/>
            <a:ext cx="214313" cy="719137"/>
          </a:xfrm>
          <a:prstGeom prst="roundRect">
            <a:avLst>
              <a:gd name="adj" fmla="val 16667"/>
            </a:avLst>
          </a:prstGeom>
          <a:solidFill>
            <a:srgbClr val="FF3300"/>
          </a:solidFill>
          <a:ln w="57150">
            <a:solidFill>
              <a:srgbClr val="FF3300"/>
            </a:solidFill>
            <a:round/>
            <a:headEnd/>
            <a:tailEnd/>
          </a:ln>
          <a:effectLst/>
        </p:spPr>
        <p:txBody>
          <a:bodyPr wrap="none" anchor="ctr"/>
          <a:lstStyle/>
          <a:p>
            <a:endParaRPr lang="hu-HU"/>
          </a:p>
        </p:txBody>
      </p:sp>
      <p:sp>
        <p:nvSpPr>
          <p:cNvPr id="125976" name="AutoShape 24"/>
          <p:cNvSpPr>
            <a:spLocks noChangeArrowheads="1"/>
          </p:cNvSpPr>
          <p:nvPr/>
        </p:nvSpPr>
        <p:spPr bwMode="auto">
          <a:xfrm rot="-867626">
            <a:off x="6805613" y="3068638"/>
            <a:ext cx="719137" cy="217487"/>
          </a:xfrm>
          <a:prstGeom prst="roundRect">
            <a:avLst>
              <a:gd name="adj" fmla="val 16667"/>
            </a:avLst>
          </a:prstGeom>
          <a:solidFill>
            <a:srgbClr val="FF3300"/>
          </a:solidFill>
          <a:ln w="57150">
            <a:solidFill>
              <a:srgbClr val="FF3300"/>
            </a:solidFill>
            <a:round/>
            <a:headEnd/>
            <a:tailEnd/>
          </a:ln>
          <a:effectLst/>
        </p:spPr>
        <p:txBody>
          <a:bodyPr wrap="none" anchor="ctr"/>
          <a:lstStyle/>
          <a:p>
            <a:endParaRPr lang="hu-HU"/>
          </a:p>
        </p:txBody>
      </p:sp>
      <p:sp>
        <p:nvSpPr>
          <p:cNvPr id="125977" name="Oval 25"/>
          <p:cNvSpPr>
            <a:spLocks noChangeArrowheads="1"/>
          </p:cNvSpPr>
          <p:nvPr/>
        </p:nvSpPr>
        <p:spPr bwMode="auto">
          <a:xfrm rot="3214432">
            <a:off x="5183982" y="1304131"/>
            <a:ext cx="1727200" cy="2951163"/>
          </a:xfrm>
          <a:prstGeom prst="ellipse">
            <a:avLst/>
          </a:prstGeom>
          <a:noFill/>
          <a:ln w="57150">
            <a:solidFill>
              <a:srgbClr val="333399"/>
            </a:solidFill>
            <a:round/>
            <a:headEnd/>
            <a:tailEnd/>
          </a:ln>
          <a:effectLst/>
        </p:spPr>
        <p:txBody>
          <a:bodyPr wrap="none" anchor="ctr"/>
          <a:lstStyle/>
          <a:p>
            <a:endParaRPr lang="hu-HU"/>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ext Box 2"/>
          <p:cNvSpPr txBox="1">
            <a:spLocks noChangeArrowheads="1"/>
          </p:cNvSpPr>
          <p:nvPr/>
        </p:nvSpPr>
        <p:spPr bwMode="auto">
          <a:xfrm>
            <a:off x="0" y="381000"/>
            <a:ext cx="9144000" cy="641350"/>
          </a:xfrm>
          <a:prstGeom prst="rect">
            <a:avLst/>
          </a:prstGeom>
          <a:noFill/>
          <a:ln w="9525">
            <a:noFill/>
            <a:miter lim="800000"/>
            <a:headEnd/>
            <a:tailEnd/>
          </a:ln>
          <a:effectLst/>
        </p:spPr>
        <p:txBody>
          <a:bodyPr>
            <a:spAutoFit/>
          </a:bodyPr>
          <a:lstStyle/>
          <a:p>
            <a:pPr algn="ctr">
              <a:spcBef>
                <a:spcPct val="50000"/>
              </a:spcBef>
            </a:pPr>
            <a:r>
              <a:rPr lang="en-US" sz="3600"/>
              <a:t>KOMPLEMENT RECEPTOROK (CR)</a:t>
            </a:r>
          </a:p>
        </p:txBody>
      </p:sp>
      <p:graphicFrame>
        <p:nvGraphicFramePr>
          <p:cNvPr id="75779" name="Object 3"/>
          <p:cNvGraphicFramePr>
            <a:graphicFrameLocks noChangeAspect="1"/>
          </p:cNvGraphicFramePr>
          <p:nvPr/>
        </p:nvGraphicFramePr>
        <p:xfrm>
          <a:off x="3348038" y="4005263"/>
          <a:ext cx="3886200" cy="2846387"/>
        </p:xfrm>
        <a:graphic>
          <a:graphicData uri="http://schemas.openxmlformats.org/presentationml/2006/ole">
            <p:oleObj spid="_x0000_s75779" name="Image" r:id="rId4" imgW="3240381" imgH="4892340" progId="Photoshop.Image.5">
              <p:embed/>
            </p:oleObj>
          </a:graphicData>
        </a:graphic>
      </p:graphicFrame>
      <p:sp>
        <p:nvSpPr>
          <p:cNvPr id="75780" name="Text Box 4"/>
          <p:cNvSpPr txBox="1">
            <a:spLocks noChangeArrowheads="1"/>
          </p:cNvSpPr>
          <p:nvPr/>
        </p:nvSpPr>
        <p:spPr bwMode="auto">
          <a:xfrm>
            <a:off x="376238" y="4386263"/>
            <a:ext cx="2438400" cy="457200"/>
          </a:xfrm>
          <a:prstGeom prst="rect">
            <a:avLst/>
          </a:prstGeom>
          <a:noFill/>
          <a:ln w="9525">
            <a:noFill/>
            <a:miter lim="800000"/>
            <a:headEnd/>
            <a:tailEnd/>
          </a:ln>
          <a:effectLst/>
        </p:spPr>
        <p:txBody>
          <a:bodyPr>
            <a:spAutoFit/>
          </a:bodyPr>
          <a:lstStyle/>
          <a:p>
            <a:pPr algn="ctr">
              <a:spcBef>
                <a:spcPct val="50000"/>
              </a:spcBef>
            </a:pPr>
            <a:r>
              <a:rPr lang="en-US"/>
              <a:t>- fagocitózis</a:t>
            </a:r>
          </a:p>
        </p:txBody>
      </p:sp>
      <p:sp>
        <p:nvSpPr>
          <p:cNvPr id="75781" name="Text Box 5"/>
          <p:cNvSpPr txBox="1">
            <a:spLocks noChangeArrowheads="1"/>
          </p:cNvSpPr>
          <p:nvPr/>
        </p:nvSpPr>
        <p:spPr bwMode="auto">
          <a:xfrm>
            <a:off x="304800" y="1196975"/>
            <a:ext cx="3276600" cy="822325"/>
          </a:xfrm>
          <a:prstGeom prst="rect">
            <a:avLst/>
          </a:prstGeom>
          <a:noFill/>
          <a:ln w="9525">
            <a:noFill/>
            <a:miter lim="800000"/>
            <a:headEnd/>
            <a:tailEnd/>
          </a:ln>
          <a:effectLst/>
        </p:spPr>
        <p:txBody>
          <a:bodyPr>
            <a:spAutoFit/>
          </a:bodyPr>
          <a:lstStyle/>
          <a:p>
            <a:pPr algn="ctr">
              <a:spcBef>
                <a:spcPct val="50000"/>
              </a:spcBef>
            </a:pPr>
            <a:r>
              <a:rPr lang="en-US"/>
              <a:t>- immunkomplexek szállítása</a:t>
            </a:r>
          </a:p>
        </p:txBody>
      </p:sp>
      <p:graphicFrame>
        <p:nvGraphicFramePr>
          <p:cNvPr id="75782" name="Object 6"/>
          <p:cNvGraphicFramePr>
            <a:graphicFrameLocks noChangeAspect="1"/>
          </p:cNvGraphicFramePr>
          <p:nvPr/>
        </p:nvGraphicFramePr>
        <p:xfrm>
          <a:off x="3352800" y="1225550"/>
          <a:ext cx="3810000" cy="2790825"/>
        </p:xfrm>
        <a:graphic>
          <a:graphicData uri="http://schemas.openxmlformats.org/presentationml/2006/ole">
            <p:oleObj spid="_x0000_s75782" name="Image" r:id="rId5" imgW="3240381" imgH="4892340" progId="Photoshop.Image.5">
              <p:embed/>
            </p:oleObj>
          </a:graphicData>
        </a:graphic>
      </p:graphicFrame>
      <p:grpSp>
        <p:nvGrpSpPr>
          <p:cNvPr id="75786" name="Group 10"/>
          <p:cNvGrpSpPr>
            <a:grpSpLocks/>
          </p:cNvGrpSpPr>
          <p:nvPr/>
        </p:nvGrpSpPr>
        <p:grpSpPr bwMode="auto">
          <a:xfrm>
            <a:off x="7164388" y="3141663"/>
            <a:ext cx="1584325" cy="1582737"/>
            <a:chOff x="4513" y="1979"/>
            <a:chExt cx="998" cy="997"/>
          </a:xfrm>
        </p:grpSpPr>
        <p:sp>
          <p:nvSpPr>
            <p:cNvPr id="75783" name="Text Box 7"/>
            <p:cNvSpPr txBox="1">
              <a:spLocks noChangeArrowheads="1"/>
            </p:cNvSpPr>
            <p:nvPr/>
          </p:nvSpPr>
          <p:spPr bwMode="auto">
            <a:xfrm>
              <a:off x="4876" y="2387"/>
              <a:ext cx="635" cy="288"/>
            </a:xfrm>
            <a:prstGeom prst="rect">
              <a:avLst/>
            </a:prstGeom>
            <a:noFill/>
            <a:ln w="9525">
              <a:noFill/>
              <a:miter lim="800000"/>
              <a:headEnd/>
              <a:tailEnd/>
            </a:ln>
            <a:effectLst/>
          </p:spPr>
          <p:txBody>
            <a:bodyPr>
              <a:spAutoFit/>
            </a:bodyPr>
            <a:lstStyle/>
            <a:p>
              <a:pPr>
                <a:spcBef>
                  <a:spcPct val="50000"/>
                </a:spcBef>
              </a:pPr>
              <a:r>
                <a:rPr lang="hu-HU"/>
                <a:t>CR1</a:t>
              </a:r>
            </a:p>
          </p:txBody>
        </p:sp>
        <p:sp>
          <p:nvSpPr>
            <p:cNvPr id="75784" name="Line 8"/>
            <p:cNvSpPr>
              <a:spLocks noChangeShapeType="1"/>
            </p:cNvSpPr>
            <p:nvPr/>
          </p:nvSpPr>
          <p:spPr bwMode="auto">
            <a:xfrm>
              <a:off x="4558" y="1979"/>
              <a:ext cx="409" cy="408"/>
            </a:xfrm>
            <a:prstGeom prst="line">
              <a:avLst/>
            </a:prstGeom>
            <a:noFill/>
            <a:ln w="57150">
              <a:solidFill>
                <a:srgbClr val="FFFF00"/>
              </a:solidFill>
              <a:round/>
              <a:headEnd/>
              <a:tailEnd/>
            </a:ln>
            <a:effectLst/>
          </p:spPr>
          <p:txBody>
            <a:bodyPr/>
            <a:lstStyle/>
            <a:p>
              <a:endParaRPr lang="hu-HU"/>
            </a:p>
          </p:txBody>
        </p:sp>
        <p:sp>
          <p:nvSpPr>
            <p:cNvPr id="75785" name="Line 9"/>
            <p:cNvSpPr>
              <a:spLocks noChangeShapeType="1"/>
            </p:cNvSpPr>
            <p:nvPr/>
          </p:nvSpPr>
          <p:spPr bwMode="auto">
            <a:xfrm flipH="1">
              <a:off x="4513" y="2659"/>
              <a:ext cx="454" cy="317"/>
            </a:xfrm>
            <a:prstGeom prst="line">
              <a:avLst/>
            </a:prstGeom>
            <a:noFill/>
            <a:ln w="57150">
              <a:solidFill>
                <a:srgbClr val="FFFF00"/>
              </a:solidFill>
              <a:round/>
              <a:headEnd/>
              <a:tailEnd/>
            </a:ln>
            <a:effectLst/>
          </p:spPr>
          <p:txBody>
            <a:bodyPr/>
            <a:lstStyle/>
            <a:p>
              <a:endParaRPr lang="hu-HU"/>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578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7578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7577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57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81" grpId="0"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813" name="Picture 5" descr="slide0027_image057"/>
          <p:cNvPicPr>
            <a:picLocks noChangeAspect="1" noChangeArrowheads="1"/>
          </p:cNvPicPr>
          <p:nvPr/>
        </p:nvPicPr>
        <p:blipFill>
          <a:blip r:embed="rId3" cstate="print"/>
          <a:srcRect/>
          <a:stretch>
            <a:fillRect/>
          </a:stretch>
        </p:blipFill>
        <p:spPr bwMode="auto">
          <a:xfrm>
            <a:off x="2897188" y="188913"/>
            <a:ext cx="3349625" cy="6480175"/>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714" name="Picture 2"/>
          <p:cNvPicPr>
            <a:picLocks noChangeAspect="1" noChangeArrowheads="1"/>
          </p:cNvPicPr>
          <p:nvPr/>
        </p:nvPicPr>
        <p:blipFill>
          <a:blip r:embed="rId3" cstate="print">
            <a:clrChange>
              <a:clrFrom>
                <a:srgbClr val="0E176F"/>
              </a:clrFrom>
              <a:clrTo>
                <a:srgbClr val="0E176F">
                  <a:alpha val="0"/>
                </a:srgbClr>
              </a:clrTo>
            </a:clrChange>
          </a:blip>
          <a:srcRect/>
          <a:stretch>
            <a:fillRect/>
          </a:stretch>
        </p:blipFill>
        <p:spPr bwMode="auto">
          <a:xfrm>
            <a:off x="755650" y="908050"/>
            <a:ext cx="7620000" cy="5715000"/>
          </a:xfrm>
          <a:prstGeom prst="rect">
            <a:avLst/>
          </a:prstGeom>
          <a:noFill/>
          <a:ln w="9525">
            <a:noFill/>
            <a:miter lim="800000"/>
            <a:headEnd/>
            <a:tailEnd/>
          </a:ln>
          <a:effectLst/>
        </p:spPr>
      </p:pic>
      <p:sp>
        <p:nvSpPr>
          <p:cNvPr id="115715" name="Text Box 3"/>
          <p:cNvSpPr txBox="1">
            <a:spLocks noChangeArrowheads="1"/>
          </p:cNvSpPr>
          <p:nvPr/>
        </p:nvSpPr>
        <p:spPr bwMode="auto">
          <a:xfrm>
            <a:off x="609600" y="304800"/>
            <a:ext cx="7924800" cy="457200"/>
          </a:xfrm>
          <a:prstGeom prst="rect">
            <a:avLst/>
          </a:prstGeom>
          <a:noFill/>
          <a:ln w="9525">
            <a:noFill/>
            <a:miter lim="800000"/>
            <a:headEnd/>
            <a:tailEnd/>
          </a:ln>
          <a:effectLst/>
        </p:spPr>
        <p:txBody>
          <a:bodyPr>
            <a:spAutoFit/>
          </a:bodyPr>
          <a:lstStyle/>
          <a:p>
            <a:pPr algn="ctr">
              <a:spcBef>
                <a:spcPct val="50000"/>
              </a:spcBef>
            </a:pPr>
            <a:r>
              <a:rPr lang="en-US" b="1">
                <a:solidFill>
                  <a:srgbClr val="FFFF66"/>
                </a:solidFill>
              </a:rPr>
              <a:t>Immunkomplexek feloldása és eliminációja</a:t>
            </a:r>
            <a:endParaRPr lang="en-US">
              <a:solidFill>
                <a:srgbClr val="FFFF66"/>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6802" name="Group 2"/>
          <p:cNvGrpSpPr>
            <a:grpSpLocks/>
          </p:cNvGrpSpPr>
          <p:nvPr/>
        </p:nvGrpSpPr>
        <p:grpSpPr bwMode="auto">
          <a:xfrm>
            <a:off x="2051050" y="1125538"/>
            <a:ext cx="5715000" cy="4572000"/>
            <a:chOff x="1968" y="48"/>
            <a:chExt cx="3600" cy="2880"/>
          </a:xfrm>
        </p:grpSpPr>
        <p:grpSp>
          <p:nvGrpSpPr>
            <p:cNvPr id="76803" name="Group 3"/>
            <p:cNvGrpSpPr>
              <a:grpSpLocks/>
            </p:cNvGrpSpPr>
            <p:nvPr/>
          </p:nvGrpSpPr>
          <p:grpSpPr bwMode="auto">
            <a:xfrm>
              <a:off x="1968" y="624"/>
              <a:ext cx="2400" cy="2304"/>
              <a:chOff x="1968" y="624"/>
              <a:chExt cx="2400" cy="2304"/>
            </a:xfrm>
          </p:grpSpPr>
          <p:grpSp>
            <p:nvGrpSpPr>
              <p:cNvPr id="76804" name="Group 4"/>
              <p:cNvGrpSpPr>
                <a:grpSpLocks/>
              </p:cNvGrpSpPr>
              <p:nvPr/>
            </p:nvGrpSpPr>
            <p:grpSpPr bwMode="auto">
              <a:xfrm>
                <a:off x="1968" y="1008"/>
                <a:ext cx="1968" cy="1920"/>
                <a:chOff x="1968" y="1008"/>
                <a:chExt cx="1968" cy="1920"/>
              </a:xfrm>
            </p:grpSpPr>
            <p:sp>
              <p:nvSpPr>
                <p:cNvPr id="76805" name="Oval 5"/>
                <p:cNvSpPr>
                  <a:spLocks noChangeArrowheads="1"/>
                </p:cNvSpPr>
                <p:nvPr/>
              </p:nvSpPr>
              <p:spPr bwMode="auto">
                <a:xfrm>
                  <a:off x="1968" y="1008"/>
                  <a:ext cx="1968" cy="1920"/>
                </a:xfrm>
                <a:prstGeom prst="ellipse">
                  <a:avLst/>
                </a:prstGeom>
                <a:solidFill>
                  <a:srgbClr val="FF66FF"/>
                </a:solidFill>
                <a:ln w="9525">
                  <a:solidFill>
                    <a:schemeClr val="tx1"/>
                  </a:solidFill>
                  <a:round/>
                  <a:headEnd/>
                  <a:tailEnd/>
                </a:ln>
                <a:effectLst/>
              </p:spPr>
              <p:txBody>
                <a:bodyPr wrap="none" anchor="ctr"/>
                <a:lstStyle/>
                <a:p>
                  <a:endParaRPr lang="hu-HU"/>
                </a:p>
              </p:txBody>
            </p:sp>
            <p:sp>
              <p:nvSpPr>
                <p:cNvPr id="76806" name="Text Box 6"/>
                <p:cNvSpPr txBox="1">
                  <a:spLocks noChangeArrowheads="1"/>
                </p:cNvSpPr>
                <p:nvPr/>
              </p:nvSpPr>
              <p:spPr bwMode="auto">
                <a:xfrm>
                  <a:off x="2064" y="1488"/>
                  <a:ext cx="1200" cy="288"/>
                </a:xfrm>
                <a:prstGeom prst="rect">
                  <a:avLst/>
                </a:prstGeom>
                <a:noFill/>
                <a:ln w="9525">
                  <a:noFill/>
                  <a:miter lim="800000"/>
                  <a:headEnd/>
                  <a:tailEnd/>
                </a:ln>
                <a:effectLst/>
              </p:spPr>
              <p:txBody>
                <a:bodyPr>
                  <a:spAutoFit/>
                </a:bodyPr>
                <a:lstStyle/>
                <a:p>
                  <a:pPr>
                    <a:spcBef>
                      <a:spcPct val="50000"/>
                    </a:spcBef>
                  </a:pPr>
                  <a:r>
                    <a:rPr lang="hu-HU">
                      <a:solidFill>
                        <a:schemeClr val="tx1"/>
                      </a:solidFill>
                    </a:rPr>
                    <a:t>B-sejt</a:t>
                  </a:r>
                </a:p>
              </p:txBody>
            </p:sp>
          </p:grpSp>
          <p:grpSp>
            <p:nvGrpSpPr>
              <p:cNvPr id="76807" name="Group 7"/>
              <p:cNvGrpSpPr>
                <a:grpSpLocks/>
              </p:cNvGrpSpPr>
              <p:nvPr/>
            </p:nvGrpSpPr>
            <p:grpSpPr bwMode="auto">
              <a:xfrm>
                <a:off x="2592" y="624"/>
                <a:ext cx="288" cy="480"/>
                <a:chOff x="2496" y="336"/>
                <a:chExt cx="288" cy="480"/>
              </a:xfrm>
            </p:grpSpPr>
            <p:sp>
              <p:nvSpPr>
                <p:cNvPr id="76808" name="AutoShape 8"/>
                <p:cNvSpPr>
                  <a:spLocks noChangeArrowheads="1"/>
                </p:cNvSpPr>
                <p:nvPr/>
              </p:nvSpPr>
              <p:spPr bwMode="auto">
                <a:xfrm rot="-1404882">
                  <a:off x="2544" y="336"/>
                  <a:ext cx="48" cy="240"/>
                </a:xfrm>
                <a:prstGeom prst="roundRect">
                  <a:avLst>
                    <a:gd name="adj" fmla="val 16667"/>
                  </a:avLst>
                </a:prstGeom>
                <a:solidFill>
                  <a:srgbClr val="FF66FF"/>
                </a:solidFill>
                <a:ln w="9525">
                  <a:solidFill>
                    <a:schemeClr val="tx1"/>
                  </a:solidFill>
                  <a:round/>
                  <a:headEnd/>
                  <a:tailEnd/>
                </a:ln>
                <a:effectLst/>
              </p:spPr>
              <p:txBody>
                <a:bodyPr wrap="none" anchor="ctr"/>
                <a:lstStyle/>
                <a:p>
                  <a:endParaRPr lang="hu-HU"/>
                </a:p>
              </p:txBody>
            </p:sp>
            <p:sp>
              <p:nvSpPr>
                <p:cNvPr id="76809" name="AutoShape 9"/>
                <p:cNvSpPr>
                  <a:spLocks noChangeArrowheads="1"/>
                </p:cNvSpPr>
                <p:nvPr/>
              </p:nvSpPr>
              <p:spPr bwMode="auto">
                <a:xfrm rot="990850">
                  <a:off x="2688" y="336"/>
                  <a:ext cx="48" cy="240"/>
                </a:xfrm>
                <a:prstGeom prst="roundRect">
                  <a:avLst>
                    <a:gd name="adj" fmla="val 16667"/>
                  </a:avLst>
                </a:prstGeom>
                <a:solidFill>
                  <a:srgbClr val="FF66FF"/>
                </a:solidFill>
                <a:ln w="9525">
                  <a:solidFill>
                    <a:schemeClr val="tx1"/>
                  </a:solidFill>
                  <a:round/>
                  <a:headEnd/>
                  <a:tailEnd/>
                </a:ln>
                <a:effectLst/>
              </p:spPr>
              <p:txBody>
                <a:bodyPr wrap="none" anchor="ctr"/>
                <a:lstStyle/>
                <a:p>
                  <a:endParaRPr lang="hu-HU"/>
                </a:p>
              </p:txBody>
            </p:sp>
            <p:sp>
              <p:nvSpPr>
                <p:cNvPr id="76810" name="AutoShape 10"/>
                <p:cNvSpPr>
                  <a:spLocks noChangeArrowheads="1"/>
                </p:cNvSpPr>
                <p:nvPr/>
              </p:nvSpPr>
              <p:spPr bwMode="auto">
                <a:xfrm rot="-1404882">
                  <a:off x="2496" y="384"/>
                  <a:ext cx="48" cy="240"/>
                </a:xfrm>
                <a:prstGeom prst="roundRect">
                  <a:avLst>
                    <a:gd name="adj" fmla="val 16667"/>
                  </a:avLst>
                </a:prstGeom>
                <a:solidFill>
                  <a:srgbClr val="FF66FF"/>
                </a:solidFill>
                <a:ln w="9525">
                  <a:solidFill>
                    <a:schemeClr val="tx1"/>
                  </a:solidFill>
                  <a:round/>
                  <a:headEnd/>
                  <a:tailEnd/>
                </a:ln>
                <a:effectLst/>
              </p:spPr>
              <p:txBody>
                <a:bodyPr wrap="none" anchor="ctr"/>
                <a:lstStyle/>
                <a:p>
                  <a:endParaRPr lang="hu-HU"/>
                </a:p>
              </p:txBody>
            </p:sp>
            <p:sp>
              <p:nvSpPr>
                <p:cNvPr id="76811" name="AutoShape 11"/>
                <p:cNvSpPr>
                  <a:spLocks noChangeArrowheads="1"/>
                </p:cNvSpPr>
                <p:nvPr/>
              </p:nvSpPr>
              <p:spPr bwMode="auto">
                <a:xfrm rot="990850">
                  <a:off x="2736" y="384"/>
                  <a:ext cx="48" cy="240"/>
                </a:xfrm>
                <a:prstGeom prst="roundRect">
                  <a:avLst>
                    <a:gd name="adj" fmla="val 16667"/>
                  </a:avLst>
                </a:prstGeom>
                <a:solidFill>
                  <a:srgbClr val="FF66FF"/>
                </a:solidFill>
                <a:ln w="9525">
                  <a:solidFill>
                    <a:schemeClr val="tx1"/>
                  </a:solidFill>
                  <a:round/>
                  <a:headEnd/>
                  <a:tailEnd/>
                </a:ln>
                <a:effectLst/>
              </p:spPr>
              <p:txBody>
                <a:bodyPr wrap="none" anchor="ctr"/>
                <a:lstStyle/>
                <a:p>
                  <a:endParaRPr lang="hu-HU"/>
                </a:p>
              </p:txBody>
            </p:sp>
            <p:sp>
              <p:nvSpPr>
                <p:cNvPr id="76812" name="AutoShape 12"/>
                <p:cNvSpPr>
                  <a:spLocks noChangeArrowheads="1"/>
                </p:cNvSpPr>
                <p:nvPr/>
              </p:nvSpPr>
              <p:spPr bwMode="auto">
                <a:xfrm rot="33392">
                  <a:off x="2640" y="576"/>
                  <a:ext cx="48" cy="240"/>
                </a:xfrm>
                <a:prstGeom prst="roundRect">
                  <a:avLst>
                    <a:gd name="adj" fmla="val 16667"/>
                  </a:avLst>
                </a:prstGeom>
                <a:solidFill>
                  <a:srgbClr val="FF66FF"/>
                </a:solidFill>
                <a:ln w="9525">
                  <a:solidFill>
                    <a:schemeClr val="tx1"/>
                  </a:solidFill>
                  <a:round/>
                  <a:headEnd/>
                  <a:tailEnd/>
                </a:ln>
                <a:effectLst/>
              </p:spPr>
              <p:txBody>
                <a:bodyPr wrap="none" anchor="ctr"/>
                <a:lstStyle/>
                <a:p>
                  <a:endParaRPr lang="hu-HU"/>
                </a:p>
              </p:txBody>
            </p:sp>
            <p:sp>
              <p:nvSpPr>
                <p:cNvPr id="76813" name="AutoShape 13"/>
                <p:cNvSpPr>
                  <a:spLocks noChangeArrowheads="1"/>
                </p:cNvSpPr>
                <p:nvPr/>
              </p:nvSpPr>
              <p:spPr bwMode="auto">
                <a:xfrm rot="33392">
                  <a:off x="2592" y="576"/>
                  <a:ext cx="48" cy="240"/>
                </a:xfrm>
                <a:prstGeom prst="roundRect">
                  <a:avLst>
                    <a:gd name="adj" fmla="val 16667"/>
                  </a:avLst>
                </a:prstGeom>
                <a:solidFill>
                  <a:srgbClr val="FF66FF"/>
                </a:solidFill>
                <a:ln w="9525">
                  <a:solidFill>
                    <a:schemeClr val="tx1"/>
                  </a:solidFill>
                  <a:round/>
                  <a:headEnd/>
                  <a:tailEnd/>
                </a:ln>
                <a:effectLst/>
              </p:spPr>
              <p:txBody>
                <a:bodyPr wrap="none" anchor="ctr"/>
                <a:lstStyle/>
                <a:p>
                  <a:endParaRPr lang="hu-HU"/>
                </a:p>
              </p:txBody>
            </p:sp>
          </p:grpSp>
          <p:grpSp>
            <p:nvGrpSpPr>
              <p:cNvPr id="76814" name="Group 14"/>
              <p:cNvGrpSpPr>
                <a:grpSpLocks/>
              </p:cNvGrpSpPr>
              <p:nvPr/>
            </p:nvGrpSpPr>
            <p:grpSpPr bwMode="auto">
              <a:xfrm>
                <a:off x="2976" y="624"/>
                <a:ext cx="288" cy="480"/>
                <a:chOff x="2496" y="336"/>
                <a:chExt cx="288" cy="480"/>
              </a:xfrm>
            </p:grpSpPr>
            <p:sp>
              <p:nvSpPr>
                <p:cNvPr id="76815" name="AutoShape 15"/>
                <p:cNvSpPr>
                  <a:spLocks noChangeArrowheads="1"/>
                </p:cNvSpPr>
                <p:nvPr/>
              </p:nvSpPr>
              <p:spPr bwMode="auto">
                <a:xfrm rot="-1404882">
                  <a:off x="2544" y="336"/>
                  <a:ext cx="48" cy="240"/>
                </a:xfrm>
                <a:prstGeom prst="roundRect">
                  <a:avLst>
                    <a:gd name="adj" fmla="val 16667"/>
                  </a:avLst>
                </a:prstGeom>
                <a:solidFill>
                  <a:srgbClr val="FF66FF"/>
                </a:solidFill>
                <a:ln w="9525">
                  <a:solidFill>
                    <a:schemeClr val="tx1"/>
                  </a:solidFill>
                  <a:round/>
                  <a:headEnd/>
                  <a:tailEnd/>
                </a:ln>
                <a:effectLst/>
              </p:spPr>
              <p:txBody>
                <a:bodyPr wrap="none" anchor="ctr"/>
                <a:lstStyle/>
                <a:p>
                  <a:endParaRPr lang="hu-HU"/>
                </a:p>
              </p:txBody>
            </p:sp>
            <p:sp>
              <p:nvSpPr>
                <p:cNvPr id="76816" name="AutoShape 16"/>
                <p:cNvSpPr>
                  <a:spLocks noChangeArrowheads="1"/>
                </p:cNvSpPr>
                <p:nvPr/>
              </p:nvSpPr>
              <p:spPr bwMode="auto">
                <a:xfrm rot="990850">
                  <a:off x="2688" y="336"/>
                  <a:ext cx="48" cy="240"/>
                </a:xfrm>
                <a:prstGeom prst="roundRect">
                  <a:avLst>
                    <a:gd name="adj" fmla="val 16667"/>
                  </a:avLst>
                </a:prstGeom>
                <a:solidFill>
                  <a:srgbClr val="FF66FF"/>
                </a:solidFill>
                <a:ln w="9525">
                  <a:solidFill>
                    <a:schemeClr val="tx1"/>
                  </a:solidFill>
                  <a:round/>
                  <a:headEnd/>
                  <a:tailEnd/>
                </a:ln>
                <a:effectLst/>
              </p:spPr>
              <p:txBody>
                <a:bodyPr wrap="none" anchor="ctr"/>
                <a:lstStyle/>
                <a:p>
                  <a:endParaRPr lang="hu-HU"/>
                </a:p>
              </p:txBody>
            </p:sp>
            <p:sp>
              <p:nvSpPr>
                <p:cNvPr id="76817" name="AutoShape 17"/>
                <p:cNvSpPr>
                  <a:spLocks noChangeArrowheads="1"/>
                </p:cNvSpPr>
                <p:nvPr/>
              </p:nvSpPr>
              <p:spPr bwMode="auto">
                <a:xfrm rot="-1404882">
                  <a:off x="2496" y="384"/>
                  <a:ext cx="48" cy="240"/>
                </a:xfrm>
                <a:prstGeom prst="roundRect">
                  <a:avLst>
                    <a:gd name="adj" fmla="val 16667"/>
                  </a:avLst>
                </a:prstGeom>
                <a:solidFill>
                  <a:srgbClr val="FF66FF"/>
                </a:solidFill>
                <a:ln w="9525">
                  <a:solidFill>
                    <a:schemeClr val="tx1"/>
                  </a:solidFill>
                  <a:round/>
                  <a:headEnd/>
                  <a:tailEnd/>
                </a:ln>
                <a:effectLst/>
              </p:spPr>
              <p:txBody>
                <a:bodyPr wrap="none" anchor="ctr"/>
                <a:lstStyle/>
                <a:p>
                  <a:endParaRPr lang="hu-HU"/>
                </a:p>
              </p:txBody>
            </p:sp>
            <p:sp>
              <p:nvSpPr>
                <p:cNvPr id="76818" name="AutoShape 18"/>
                <p:cNvSpPr>
                  <a:spLocks noChangeArrowheads="1"/>
                </p:cNvSpPr>
                <p:nvPr/>
              </p:nvSpPr>
              <p:spPr bwMode="auto">
                <a:xfrm rot="990850">
                  <a:off x="2736" y="384"/>
                  <a:ext cx="48" cy="240"/>
                </a:xfrm>
                <a:prstGeom prst="roundRect">
                  <a:avLst>
                    <a:gd name="adj" fmla="val 16667"/>
                  </a:avLst>
                </a:prstGeom>
                <a:solidFill>
                  <a:srgbClr val="FF66FF"/>
                </a:solidFill>
                <a:ln w="9525">
                  <a:solidFill>
                    <a:schemeClr val="tx1"/>
                  </a:solidFill>
                  <a:round/>
                  <a:headEnd/>
                  <a:tailEnd/>
                </a:ln>
                <a:effectLst/>
              </p:spPr>
              <p:txBody>
                <a:bodyPr wrap="none" anchor="ctr"/>
                <a:lstStyle/>
                <a:p>
                  <a:endParaRPr lang="hu-HU"/>
                </a:p>
              </p:txBody>
            </p:sp>
            <p:sp>
              <p:nvSpPr>
                <p:cNvPr id="76819" name="AutoShape 19"/>
                <p:cNvSpPr>
                  <a:spLocks noChangeArrowheads="1"/>
                </p:cNvSpPr>
                <p:nvPr/>
              </p:nvSpPr>
              <p:spPr bwMode="auto">
                <a:xfrm rot="33392">
                  <a:off x="2640" y="576"/>
                  <a:ext cx="48" cy="240"/>
                </a:xfrm>
                <a:prstGeom prst="roundRect">
                  <a:avLst>
                    <a:gd name="adj" fmla="val 16667"/>
                  </a:avLst>
                </a:prstGeom>
                <a:solidFill>
                  <a:srgbClr val="FF66FF"/>
                </a:solidFill>
                <a:ln w="9525">
                  <a:solidFill>
                    <a:schemeClr val="tx1"/>
                  </a:solidFill>
                  <a:round/>
                  <a:headEnd/>
                  <a:tailEnd/>
                </a:ln>
                <a:effectLst/>
              </p:spPr>
              <p:txBody>
                <a:bodyPr wrap="none" anchor="ctr"/>
                <a:lstStyle/>
                <a:p>
                  <a:endParaRPr lang="hu-HU"/>
                </a:p>
              </p:txBody>
            </p:sp>
            <p:sp>
              <p:nvSpPr>
                <p:cNvPr id="76820" name="AutoShape 20"/>
                <p:cNvSpPr>
                  <a:spLocks noChangeArrowheads="1"/>
                </p:cNvSpPr>
                <p:nvPr/>
              </p:nvSpPr>
              <p:spPr bwMode="auto">
                <a:xfrm rot="33392">
                  <a:off x="2592" y="576"/>
                  <a:ext cx="48" cy="240"/>
                </a:xfrm>
                <a:prstGeom prst="roundRect">
                  <a:avLst>
                    <a:gd name="adj" fmla="val 16667"/>
                  </a:avLst>
                </a:prstGeom>
                <a:solidFill>
                  <a:srgbClr val="FF66FF"/>
                </a:solidFill>
                <a:ln w="9525">
                  <a:solidFill>
                    <a:schemeClr val="tx1"/>
                  </a:solidFill>
                  <a:round/>
                  <a:headEnd/>
                  <a:tailEnd/>
                </a:ln>
                <a:effectLst/>
              </p:spPr>
              <p:txBody>
                <a:bodyPr wrap="none" anchor="ctr"/>
                <a:lstStyle/>
                <a:p>
                  <a:endParaRPr lang="hu-HU"/>
                </a:p>
              </p:txBody>
            </p:sp>
          </p:grpSp>
          <p:grpSp>
            <p:nvGrpSpPr>
              <p:cNvPr id="76821" name="Group 21"/>
              <p:cNvGrpSpPr>
                <a:grpSpLocks/>
              </p:cNvGrpSpPr>
              <p:nvPr/>
            </p:nvGrpSpPr>
            <p:grpSpPr bwMode="auto">
              <a:xfrm rot="-17254276">
                <a:off x="3984" y="1488"/>
                <a:ext cx="288" cy="480"/>
                <a:chOff x="2496" y="336"/>
                <a:chExt cx="288" cy="480"/>
              </a:xfrm>
            </p:grpSpPr>
            <p:sp>
              <p:nvSpPr>
                <p:cNvPr id="76822" name="AutoShape 22"/>
                <p:cNvSpPr>
                  <a:spLocks noChangeArrowheads="1"/>
                </p:cNvSpPr>
                <p:nvPr/>
              </p:nvSpPr>
              <p:spPr bwMode="auto">
                <a:xfrm rot="-1404882">
                  <a:off x="2544" y="336"/>
                  <a:ext cx="48" cy="240"/>
                </a:xfrm>
                <a:prstGeom prst="roundRect">
                  <a:avLst>
                    <a:gd name="adj" fmla="val 16667"/>
                  </a:avLst>
                </a:prstGeom>
                <a:solidFill>
                  <a:srgbClr val="FF66FF"/>
                </a:solidFill>
                <a:ln w="9525">
                  <a:solidFill>
                    <a:schemeClr val="tx1"/>
                  </a:solidFill>
                  <a:round/>
                  <a:headEnd/>
                  <a:tailEnd/>
                </a:ln>
                <a:effectLst/>
              </p:spPr>
              <p:txBody>
                <a:bodyPr wrap="none" anchor="ctr"/>
                <a:lstStyle/>
                <a:p>
                  <a:endParaRPr lang="hu-HU"/>
                </a:p>
              </p:txBody>
            </p:sp>
            <p:sp>
              <p:nvSpPr>
                <p:cNvPr id="76823" name="AutoShape 23"/>
                <p:cNvSpPr>
                  <a:spLocks noChangeArrowheads="1"/>
                </p:cNvSpPr>
                <p:nvPr/>
              </p:nvSpPr>
              <p:spPr bwMode="auto">
                <a:xfrm rot="990850">
                  <a:off x="2688" y="336"/>
                  <a:ext cx="48" cy="240"/>
                </a:xfrm>
                <a:prstGeom prst="roundRect">
                  <a:avLst>
                    <a:gd name="adj" fmla="val 16667"/>
                  </a:avLst>
                </a:prstGeom>
                <a:solidFill>
                  <a:srgbClr val="FF66FF"/>
                </a:solidFill>
                <a:ln w="9525">
                  <a:solidFill>
                    <a:schemeClr val="tx1"/>
                  </a:solidFill>
                  <a:round/>
                  <a:headEnd/>
                  <a:tailEnd/>
                </a:ln>
                <a:effectLst/>
              </p:spPr>
              <p:txBody>
                <a:bodyPr wrap="none" anchor="ctr"/>
                <a:lstStyle/>
                <a:p>
                  <a:endParaRPr lang="hu-HU"/>
                </a:p>
              </p:txBody>
            </p:sp>
            <p:sp>
              <p:nvSpPr>
                <p:cNvPr id="76824" name="AutoShape 24"/>
                <p:cNvSpPr>
                  <a:spLocks noChangeArrowheads="1"/>
                </p:cNvSpPr>
                <p:nvPr/>
              </p:nvSpPr>
              <p:spPr bwMode="auto">
                <a:xfrm rot="-1404882">
                  <a:off x="2496" y="384"/>
                  <a:ext cx="48" cy="240"/>
                </a:xfrm>
                <a:prstGeom prst="roundRect">
                  <a:avLst>
                    <a:gd name="adj" fmla="val 16667"/>
                  </a:avLst>
                </a:prstGeom>
                <a:solidFill>
                  <a:srgbClr val="FF66FF"/>
                </a:solidFill>
                <a:ln w="9525">
                  <a:solidFill>
                    <a:schemeClr val="tx1"/>
                  </a:solidFill>
                  <a:round/>
                  <a:headEnd/>
                  <a:tailEnd/>
                </a:ln>
                <a:effectLst/>
              </p:spPr>
              <p:txBody>
                <a:bodyPr wrap="none" anchor="ctr"/>
                <a:lstStyle/>
                <a:p>
                  <a:endParaRPr lang="hu-HU"/>
                </a:p>
              </p:txBody>
            </p:sp>
            <p:sp>
              <p:nvSpPr>
                <p:cNvPr id="76825" name="AutoShape 25"/>
                <p:cNvSpPr>
                  <a:spLocks noChangeArrowheads="1"/>
                </p:cNvSpPr>
                <p:nvPr/>
              </p:nvSpPr>
              <p:spPr bwMode="auto">
                <a:xfrm rot="990850">
                  <a:off x="2736" y="384"/>
                  <a:ext cx="48" cy="240"/>
                </a:xfrm>
                <a:prstGeom prst="roundRect">
                  <a:avLst>
                    <a:gd name="adj" fmla="val 16667"/>
                  </a:avLst>
                </a:prstGeom>
                <a:solidFill>
                  <a:srgbClr val="FF66FF"/>
                </a:solidFill>
                <a:ln w="9525">
                  <a:solidFill>
                    <a:schemeClr val="tx1"/>
                  </a:solidFill>
                  <a:round/>
                  <a:headEnd/>
                  <a:tailEnd/>
                </a:ln>
                <a:effectLst/>
              </p:spPr>
              <p:txBody>
                <a:bodyPr wrap="none" anchor="ctr"/>
                <a:lstStyle/>
                <a:p>
                  <a:endParaRPr lang="hu-HU"/>
                </a:p>
              </p:txBody>
            </p:sp>
            <p:sp>
              <p:nvSpPr>
                <p:cNvPr id="76826" name="AutoShape 26"/>
                <p:cNvSpPr>
                  <a:spLocks noChangeArrowheads="1"/>
                </p:cNvSpPr>
                <p:nvPr/>
              </p:nvSpPr>
              <p:spPr bwMode="auto">
                <a:xfrm rot="33392">
                  <a:off x="2640" y="576"/>
                  <a:ext cx="48" cy="240"/>
                </a:xfrm>
                <a:prstGeom prst="roundRect">
                  <a:avLst>
                    <a:gd name="adj" fmla="val 16667"/>
                  </a:avLst>
                </a:prstGeom>
                <a:solidFill>
                  <a:srgbClr val="FF66FF"/>
                </a:solidFill>
                <a:ln w="9525">
                  <a:solidFill>
                    <a:schemeClr val="tx1"/>
                  </a:solidFill>
                  <a:round/>
                  <a:headEnd/>
                  <a:tailEnd/>
                </a:ln>
                <a:effectLst/>
              </p:spPr>
              <p:txBody>
                <a:bodyPr wrap="none" anchor="ctr"/>
                <a:lstStyle/>
                <a:p>
                  <a:endParaRPr lang="hu-HU"/>
                </a:p>
              </p:txBody>
            </p:sp>
            <p:sp>
              <p:nvSpPr>
                <p:cNvPr id="76827" name="AutoShape 27"/>
                <p:cNvSpPr>
                  <a:spLocks noChangeArrowheads="1"/>
                </p:cNvSpPr>
                <p:nvPr/>
              </p:nvSpPr>
              <p:spPr bwMode="auto">
                <a:xfrm rot="33392">
                  <a:off x="2592" y="576"/>
                  <a:ext cx="48" cy="240"/>
                </a:xfrm>
                <a:prstGeom prst="roundRect">
                  <a:avLst>
                    <a:gd name="adj" fmla="val 16667"/>
                  </a:avLst>
                </a:prstGeom>
                <a:solidFill>
                  <a:srgbClr val="FF66FF"/>
                </a:solidFill>
                <a:ln w="9525">
                  <a:solidFill>
                    <a:schemeClr val="tx1"/>
                  </a:solidFill>
                  <a:round/>
                  <a:headEnd/>
                  <a:tailEnd/>
                </a:ln>
                <a:effectLst/>
              </p:spPr>
              <p:txBody>
                <a:bodyPr wrap="none" anchor="ctr"/>
                <a:lstStyle/>
                <a:p>
                  <a:endParaRPr lang="hu-HU"/>
                </a:p>
              </p:txBody>
            </p:sp>
          </p:grpSp>
        </p:grpSp>
        <p:grpSp>
          <p:nvGrpSpPr>
            <p:cNvPr id="76828" name="Group 28"/>
            <p:cNvGrpSpPr>
              <a:grpSpLocks/>
            </p:cNvGrpSpPr>
            <p:nvPr/>
          </p:nvGrpSpPr>
          <p:grpSpPr bwMode="auto">
            <a:xfrm>
              <a:off x="2160" y="48"/>
              <a:ext cx="2928" cy="768"/>
              <a:chOff x="1344" y="48"/>
              <a:chExt cx="2928" cy="768"/>
            </a:xfrm>
          </p:grpSpPr>
          <p:sp>
            <p:nvSpPr>
              <p:cNvPr id="76829" name="Oval 29"/>
              <p:cNvSpPr>
                <a:spLocks noChangeArrowheads="1"/>
              </p:cNvSpPr>
              <p:nvPr/>
            </p:nvSpPr>
            <p:spPr bwMode="auto">
              <a:xfrm>
                <a:off x="1344" y="48"/>
                <a:ext cx="2928" cy="576"/>
              </a:xfrm>
              <a:prstGeom prst="ellipse">
                <a:avLst/>
              </a:prstGeom>
              <a:solidFill>
                <a:srgbClr val="FF3300"/>
              </a:solidFill>
              <a:ln w="9525">
                <a:solidFill>
                  <a:schemeClr val="tx1"/>
                </a:solidFill>
                <a:round/>
                <a:headEnd/>
                <a:tailEnd/>
              </a:ln>
              <a:effectLst/>
            </p:spPr>
            <p:txBody>
              <a:bodyPr wrap="none" anchor="ctr"/>
              <a:lstStyle/>
              <a:p>
                <a:endParaRPr lang="hu-HU"/>
              </a:p>
            </p:txBody>
          </p:sp>
          <p:sp>
            <p:nvSpPr>
              <p:cNvPr id="76830" name="AutoShape 30"/>
              <p:cNvSpPr>
                <a:spLocks noChangeArrowheads="1"/>
              </p:cNvSpPr>
              <p:nvPr/>
            </p:nvSpPr>
            <p:spPr bwMode="auto">
              <a:xfrm flipH="1" flipV="1">
                <a:off x="1824" y="480"/>
                <a:ext cx="192" cy="288"/>
              </a:xfrm>
              <a:prstGeom prst="triangle">
                <a:avLst>
                  <a:gd name="adj" fmla="val 50000"/>
                </a:avLst>
              </a:prstGeom>
              <a:solidFill>
                <a:srgbClr val="FF3300"/>
              </a:solidFill>
              <a:ln w="9525">
                <a:solidFill>
                  <a:srgbClr val="FF3300"/>
                </a:solidFill>
                <a:miter lim="800000"/>
                <a:headEnd/>
                <a:tailEnd/>
              </a:ln>
              <a:effectLst/>
            </p:spPr>
            <p:txBody>
              <a:bodyPr wrap="none" anchor="ctr"/>
              <a:lstStyle/>
              <a:p>
                <a:endParaRPr lang="hu-HU"/>
              </a:p>
            </p:txBody>
          </p:sp>
          <p:sp>
            <p:nvSpPr>
              <p:cNvPr id="76831" name="AutoShape 31"/>
              <p:cNvSpPr>
                <a:spLocks noChangeArrowheads="1"/>
              </p:cNvSpPr>
              <p:nvPr/>
            </p:nvSpPr>
            <p:spPr bwMode="auto">
              <a:xfrm flipH="1" flipV="1">
                <a:off x="2208" y="528"/>
                <a:ext cx="192" cy="288"/>
              </a:xfrm>
              <a:prstGeom prst="triangle">
                <a:avLst>
                  <a:gd name="adj" fmla="val 50000"/>
                </a:avLst>
              </a:prstGeom>
              <a:solidFill>
                <a:srgbClr val="FF3300"/>
              </a:solidFill>
              <a:ln w="9525">
                <a:solidFill>
                  <a:srgbClr val="FF3300"/>
                </a:solidFill>
                <a:miter lim="800000"/>
                <a:headEnd/>
                <a:tailEnd/>
              </a:ln>
              <a:effectLst/>
            </p:spPr>
            <p:txBody>
              <a:bodyPr wrap="none" anchor="ctr"/>
              <a:lstStyle/>
              <a:p>
                <a:endParaRPr lang="hu-HU"/>
              </a:p>
            </p:txBody>
          </p:sp>
        </p:grpSp>
        <p:sp>
          <p:nvSpPr>
            <p:cNvPr id="76832" name="Text Box 32"/>
            <p:cNvSpPr txBox="1">
              <a:spLocks noChangeArrowheads="1"/>
            </p:cNvSpPr>
            <p:nvPr/>
          </p:nvSpPr>
          <p:spPr bwMode="auto">
            <a:xfrm>
              <a:off x="3216" y="144"/>
              <a:ext cx="1248" cy="288"/>
            </a:xfrm>
            <a:prstGeom prst="rect">
              <a:avLst/>
            </a:prstGeom>
            <a:noFill/>
            <a:ln w="9525">
              <a:noFill/>
              <a:miter lim="800000"/>
              <a:headEnd/>
              <a:tailEnd/>
            </a:ln>
            <a:effectLst/>
          </p:spPr>
          <p:txBody>
            <a:bodyPr>
              <a:spAutoFit/>
            </a:bodyPr>
            <a:lstStyle/>
            <a:p>
              <a:pPr>
                <a:spcBef>
                  <a:spcPct val="50000"/>
                </a:spcBef>
              </a:pPr>
              <a:r>
                <a:rPr lang="hu-HU">
                  <a:solidFill>
                    <a:schemeClr val="tx1"/>
                  </a:solidFill>
                </a:rPr>
                <a:t>antigén</a:t>
              </a:r>
            </a:p>
          </p:txBody>
        </p:sp>
        <p:grpSp>
          <p:nvGrpSpPr>
            <p:cNvPr id="76833" name="Group 33"/>
            <p:cNvGrpSpPr>
              <a:grpSpLocks/>
            </p:cNvGrpSpPr>
            <p:nvPr/>
          </p:nvGrpSpPr>
          <p:grpSpPr bwMode="auto">
            <a:xfrm>
              <a:off x="3552" y="528"/>
              <a:ext cx="1776" cy="912"/>
              <a:chOff x="3552" y="528"/>
              <a:chExt cx="1776" cy="912"/>
            </a:xfrm>
          </p:grpSpPr>
          <p:grpSp>
            <p:nvGrpSpPr>
              <p:cNvPr id="76834" name="Group 34"/>
              <p:cNvGrpSpPr>
                <a:grpSpLocks/>
              </p:cNvGrpSpPr>
              <p:nvPr/>
            </p:nvGrpSpPr>
            <p:grpSpPr bwMode="auto">
              <a:xfrm>
                <a:off x="3724" y="528"/>
                <a:ext cx="1604" cy="566"/>
                <a:chOff x="3724" y="528"/>
                <a:chExt cx="1604" cy="566"/>
              </a:xfrm>
            </p:grpSpPr>
            <p:sp>
              <p:nvSpPr>
                <p:cNvPr id="76835" name="AutoShape 35"/>
                <p:cNvSpPr>
                  <a:spLocks noChangeArrowheads="1"/>
                </p:cNvSpPr>
                <p:nvPr/>
              </p:nvSpPr>
              <p:spPr bwMode="auto">
                <a:xfrm rot="17538472">
                  <a:off x="3712" y="540"/>
                  <a:ext cx="332" cy="308"/>
                </a:xfrm>
                <a:prstGeom prst="moon">
                  <a:avLst>
                    <a:gd name="adj" fmla="val 71931"/>
                  </a:avLst>
                </a:prstGeom>
                <a:solidFill>
                  <a:srgbClr val="FFFF00"/>
                </a:solidFill>
                <a:ln w="9525">
                  <a:solidFill>
                    <a:schemeClr val="tx1"/>
                  </a:solidFill>
                  <a:miter lim="800000"/>
                  <a:headEnd/>
                  <a:tailEnd/>
                </a:ln>
                <a:effectLst/>
              </p:spPr>
              <p:txBody>
                <a:bodyPr wrap="none" anchor="ctr"/>
                <a:lstStyle/>
                <a:p>
                  <a:endParaRPr lang="hu-HU"/>
                </a:p>
              </p:txBody>
            </p:sp>
            <p:sp>
              <p:nvSpPr>
                <p:cNvPr id="76836" name="Text Box 36"/>
                <p:cNvSpPr txBox="1">
                  <a:spLocks noChangeArrowheads="1"/>
                </p:cNvSpPr>
                <p:nvPr/>
              </p:nvSpPr>
              <p:spPr bwMode="auto">
                <a:xfrm>
                  <a:off x="4080" y="576"/>
                  <a:ext cx="1248" cy="518"/>
                </a:xfrm>
                <a:prstGeom prst="rect">
                  <a:avLst/>
                </a:prstGeom>
                <a:noFill/>
                <a:ln w="9525">
                  <a:noFill/>
                  <a:miter lim="800000"/>
                  <a:headEnd/>
                  <a:tailEnd/>
                </a:ln>
                <a:effectLst/>
              </p:spPr>
              <p:txBody>
                <a:bodyPr>
                  <a:spAutoFit/>
                </a:bodyPr>
                <a:lstStyle/>
                <a:p>
                  <a:pPr>
                    <a:spcBef>
                      <a:spcPct val="50000"/>
                    </a:spcBef>
                  </a:pPr>
                  <a:r>
                    <a:rPr lang="hu-HU"/>
                    <a:t>Komplement fragmens</a:t>
                  </a:r>
                </a:p>
              </p:txBody>
            </p:sp>
          </p:grpSp>
          <p:grpSp>
            <p:nvGrpSpPr>
              <p:cNvPr id="76837" name="Group 37"/>
              <p:cNvGrpSpPr>
                <a:grpSpLocks/>
              </p:cNvGrpSpPr>
              <p:nvPr/>
            </p:nvGrpSpPr>
            <p:grpSpPr bwMode="auto">
              <a:xfrm>
                <a:off x="3552" y="768"/>
                <a:ext cx="960" cy="672"/>
                <a:chOff x="3552" y="768"/>
                <a:chExt cx="960" cy="672"/>
              </a:xfrm>
            </p:grpSpPr>
            <p:sp>
              <p:nvSpPr>
                <p:cNvPr id="76838" name="AutoShape 38"/>
                <p:cNvSpPr>
                  <a:spLocks noChangeArrowheads="1"/>
                </p:cNvSpPr>
                <p:nvPr/>
              </p:nvSpPr>
              <p:spPr bwMode="auto">
                <a:xfrm rot="-3312185">
                  <a:off x="3385" y="935"/>
                  <a:ext cx="576" cy="241"/>
                </a:xfrm>
                <a:prstGeom prst="flowChartOnlineStorage">
                  <a:avLst/>
                </a:prstGeom>
                <a:solidFill>
                  <a:srgbClr val="FFFF00"/>
                </a:solidFill>
                <a:ln w="9525">
                  <a:solidFill>
                    <a:srgbClr val="FFFF00"/>
                  </a:solidFill>
                  <a:miter lim="800000"/>
                  <a:headEnd/>
                  <a:tailEnd/>
                </a:ln>
                <a:effectLst/>
              </p:spPr>
              <p:txBody>
                <a:bodyPr wrap="none" anchor="ctr"/>
                <a:lstStyle/>
                <a:p>
                  <a:endParaRPr lang="hu-HU"/>
                </a:p>
              </p:txBody>
            </p:sp>
            <p:sp>
              <p:nvSpPr>
                <p:cNvPr id="76839" name="Text Box 39"/>
                <p:cNvSpPr txBox="1">
                  <a:spLocks noChangeArrowheads="1"/>
                </p:cNvSpPr>
                <p:nvPr/>
              </p:nvSpPr>
              <p:spPr bwMode="auto">
                <a:xfrm>
                  <a:off x="3696" y="1152"/>
                  <a:ext cx="816" cy="288"/>
                </a:xfrm>
                <a:prstGeom prst="rect">
                  <a:avLst/>
                </a:prstGeom>
                <a:noFill/>
                <a:ln w="9525">
                  <a:noFill/>
                  <a:miter lim="800000"/>
                  <a:headEnd/>
                  <a:tailEnd/>
                </a:ln>
                <a:effectLst/>
              </p:spPr>
              <p:txBody>
                <a:bodyPr>
                  <a:spAutoFit/>
                </a:bodyPr>
                <a:lstStyle/>
                <a:p>
                  <a:pPr>
                    <a:spcBef>
                      <a:spcPct val="50000"/>
                    </a:spcBef>
                  </a:pPr>
                  <a:r>
                    <a:rPr lang="hu-HU"/>
                    <a:t>CR2</a:t>
                  </a:r>
                </a:p>
              </p:txBody>
            </p:sp>
          </p:grpSp>
        </p:grpSp>
        <p:sp>
          <p:nvSpPr>
            <p:cNvPr id="76840" name="AutoShape 40"/>
            <p:cNvSpPr>
              <a:spLocks noChangeArrowheads="1"/>
            </p:cNvSpPr>
            <p:nvPr/>
          </p:nvSpPr>
          <p:spPr bwMode="auto">
            <a:xfrm>
              <a:off x="2688" y="1104"/>
              <a:ext cx="336" cy="768"/>
            </a:xfrm>
            <a:prstGeom prst="lightningBolt">
              <a:avLst/>
            </a:prstGeom>
            <a:solidFill>
              <a:srgbClr val="FFFF00"/>
            </a:solidFill>
            <a:ln w="9525">
              <a:solidFill>
                <a:schemeClr val="tx1"/>
              </a:solidFill>
              <a:miter lim="800000"/>
              <a:headEnd/>
              <a:tailEnd/>
            </a:ln>
            <a:effectLst/>
          </p:spPr>
          <p:txBody>
            <a:bodyPr wrap="none" anchor="ctr"/>
            <a:lstStyle/>
            <a:p>
              <a:endParaRPr lang="hu-HU"/>
            </a:p>
          </p:txBody>
        </p:sp>
        <p:sp>
          <p:nvSpPr>
            <p:cNvPr id="76841" name="AutoShape 41"/>
            <p:cNvSpPr>
              <a:spLocks noChangeArrowheads="1"/>
            </p:cNvSpPr>
            <p:nvPr/>
          </p:nvSpPr>
          <p:spPr bwMode="auto">
            <a:xfrm rot="-17944233">
              <a:off x="3119" y="1315"/>
              <a:ext cx="288" cy="720"/>
            </a:xfrm>
            <a:prstGeom prst="lightningBolt">
              <a:avLst/>
            </a:prstGeom>
            <a:solidFill>
              <a:srgbClr val="FFFF00"/>
            </a:solidFill>
            <a:ln w="9525">
              <a:solidFill>
                <a:schemeClr val="tx1"/>
              </a:solidFill>
              <a:miter lim="800000"/>
              <a:headEnd/>
              <a:tailEnd/>
            </a:ln>
            <a:effectLst/>
          </p:spPr>
          <p:txBody>
            <a:bodyPr wrap="none" anchor="ctr"/>
            <a:lstStyle/>
            <a:p>
              <a:endParaRPr lang="hu-HU"/>
            </a:p>
          </p:txBody>
        </p:sp>
        <p:sp>
          <p:nvSpPr>
            <p:cNvPr id="76842" name="Text Box 42"/>
            <p:cNvSpPr txBox="1">
              <a:spLocks noChangeArrowheads="1"/>
            </p:cNvSpPr>
            <p:nvPr/>
          </p:nvSpPr>
          <p:spPr bwMode="auto">
            <a:xfrm>
              <a:off x="4272" y="1152"/>
              <a:ext cx="1296" cy="518"/>
            </a:xfrm>
            <a:prstGeom prst="rect">
              <a:avLst/>
            </a:prstGeom>
            <a:noFill/>
            <a:ln w="9525">
              <a:noFill/>
              <a:miter lim="800000"/>
              <a:headEnd/>
              <a:tailEnd/>
            </a:ln>
            <a:effectLst/>
          </p:spPr>
          <p:txBody>
            <a:bodyPr>
              <a:spAutoFit/>
            </a:bodyPr>
            <a:lstStyle/>
            <a:p>
              <a:pPr>
                <a:spcBef>
                  <a:spcPct val="50000"/>
                </a:spcBef>
              </a:pPr>
              <a:r>
                <a:rPr lang="hu-HU" sz="2000" b="1">
                  <a:solidFill>
                    <a:srgbClr val="FFCC00"/>
                  </a:solidFill>
                </a:rPr>
                <a:t>Kostimulációs</a:t>
              </a:r>
              <a:r>
                <a:rPr lang="hu-HU" b="1">
                  <a:solidFill>
                    <a:srgbClr val="FFCC00"/>
                  </a:solidFill>
                </a:rPr>
                <a:t> szignál</a:t>
              </a:r>
            </a:p>
          </p:txBody>
        </p:sp>
      </p:grpSp>
      <p:sp>
        <p:nvSpPr>
          <p:cNvPr id="76843" name="Text Box 43"/>
          <p:cNvSpPr txBox="1">
            <a:spLocks noChangeArrowheads="1"/>
          </p:cNvSpPr>
          <p:nvPr/>
        </p:nvSpPr>
        <p:spPr bwMode="auto">
          <a:xfrm>
            <a:off x="533400" y="304800"/>
            <a:ext cx="5181600" cy="457200"/>
          </a:xfrm>
          <a:prstGeom prst="rect">
            <a:avLst/>
          </a:prstGeom>
          <a:noFill/>
          <a:ln w="9525">
            <a:noFill/>
            <a:miter lim="800000"/>
            <a:headEnd/>
            <a:tailEnd/>
          </a:ln>
          <a:effectLst/>
        </p:spPr>
        <p:txBody>
          <a:bodyPr>
            <a:spAutoFit/>
          </a:bodyPr>
          <a:lstStyle/>
          <a:p>
            <a:pPr algn="ctr">
              <a:spcBef>
                <a:spcPct val="50000"/>
              </a:spcBef>
            </a:pPr>
            <a:r>
              <a:rPr lang="en-US"/>
              <a:t>- B-sejt kostimuláció (pozitív)</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68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43"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ext Box 2"/>
          <p:cNvSpPr txBox="1">
            <a:spLocks noChangeArrowheads="1"/>
          </p:cNvSpPr>
          <p:nvPr/>
        </p:nvSpPr>
        <p:spPr bwMode="auto">
          <a:xfrm>
            <a:off x="4716463" y="836613"/>
            <a:ext cx="4191000" cy="457200"/>
          </a:xfrm>
          <a:prstGeom prst="rect">
            <a:avLst/>
          </a:prstGeom>
          <a:noFill/>
          <a:ln w="9525">
            <a:noFill/>
            <a:miter lim="800000"/>
            <a:headEnd/>
            <a:tailEnd/>
          </a:ln>
          <a:effectLst/>
        </p:spPr>
        <p:txBody>
          <a:bodyPr>
            <a:spAutoFit/>
          </a:bodyPr>
          <a:lstStyle/>
          <a:p>
            <a:pPr algn="ctr">
              <a:spcBef>
                <a:spcPct val="50000"/>
              </a:spcBef>
            </a:pPr>
            <a:r>
              <a:rPr lang="en-US"/>
              <a:t>Szolubilis plazmafehérjék</a:t>
            </a:r>
          </a:p>
        </p:txBody>
      </p:sp>
      <p:sp>
        <p:nvSpPr>
          <p:cNvPr id="91139" name="Rectangle 3"/>
          <p:cNvSpPr>
            <a:spLocks noChangeArrowheads="1"/>
          </p:cNvSpPr>
          <p:nvPr/>
        </p:nvSpPr>
        <p:spPr bwMode="auto">
          <a:xfrm>
            <a:off x="381000" y="2057400"/>
            <a:ext cx="4191000" cy="1552575"/>
          </a:xfrm>
          <a:prstGeom prst="rect">
            <a:avLst/>
          </a:prstGeom>
          <a:noFill/>
          <a:ln w="9525">
            <a:noFill/>
            <a:miter lim="800000"/>
            <a:headEnd/>
            <a:tailEnd/>
          </a:ln>
          <a:effectLst/>
        </p:spPr>
        <p:txBody>
          <a:bodyPr>
            <a:spAutoFit/>
          </a:bodyPr>
          <a:lstStyle/>
          <a:p>
            <a:r>
              <a:rPr lang="hu-HU"/>
              <a:t>Fő tagjai olyan proenzimek, amelyek egymást </a:t>
            </a:r>
            <a:r>
              <a:rPr lang="hu-HU" u="sng"/>
              <a:t>láncreakciószerűen </a:t>
            </a:r>
            <a:r>
              <a:rPr lang="hu-HU"/>
              <a:t>aktiválják</a:t>
            </a:r>
            <a:endParaRPr lang="en-US">
              <a:solidFill>
                <a:schemeClr val="tx1"/>
              </a:solidFill>
              <a:latin typeface="Times New Roman" pitchFamily="18" charset="0"/>
            </a:endParaRPr>
          </a:p>
        </p:txBody>
      </p:sp>
      <p:sp>
        <p:nvSpPr>
          <p:cNvPr id="91140" name="Rectangle 4"/>
          <p:cNvSpPr>
            <a:spLocks noChangeArrowheads="1"/>
          </p:cNvSpPr>
          <p:nvPr/>
        </p:nvSpPr>
        <p:spPr bwMode="auto">
          <a:xfrm>
            <a:off x="468313" y="5157788"/>
            <a:ext cx="8496300" cy="822325"/>
          </a:xfrm>
          <a:prstGeom prst="rect">
            <a:avLst/>
          </a:prstGeom>
          <a:noFill/>
          <a:ln w="9525">
            <a:noFill/>
            <a:miter lim="800000"/>
            <a:headEnd/>
            <a:tailEnd/>
          </a:ln>
          <a:effectLst/>
        </p:spPr>
        <p:txBody>
          <a:bodyPr>
            <a:spAutoFit/>
          </a:bodyPr>
          <a:lstStyle/>
          <a:p>
            <a:pPr algn="ctr"/>
            <a:r>
              <a:rPr lang="hu-HU"/>
              <a:t>egy</a:t>
            </a:r>
            <a:r>
              <a:rPr lang="hu-HU">
                <a:solidFill>
                  <a:schemeClr val="tx1"/>
                </a:solidFill>
                <a:latin typeface="Times New Roman" pitchFamily="18" charset="0"/>
              </a:rPr>
              <a:t> </a:t>
            </a:r>
            <a:r>
              <a:rPr lang="hu-HU"/>
              <a:t>aktiválódott molekula a rendszer számos következő tagjának aktiválódását váltja ki</a:t>
            </a:r>
            <a:r>
              <a:rPr lang="en-US"/>
              <a:t> : </a:t>
            </a:r>
            <a:r>
              <a:rPr lang="en-US" u="sng"/>
              <a:t>amplifikáció</a:t>
            </a:r>
            <a:endParaRPr lang="en-US" b="1" u="sng"/>
          </a:p>
        </p:txBody>
      </p:sp>
      <p:sp>
        <p:nvSpPr>
          <p:cNvPr id="91141" name="Oval 5"/>
          <p:cNvSpPr>
            <a:spLocks noChangeArrowheads="1"/>
          </p:cNvSpPr>
          <p:nvPr/>
        </p:nvSpPr>
        <p:spPr bwMode="auto">
          <a:xfrm>
            <a:off x="6732588" y="1773238"/>
            <a:ext cx="360362" cy="360362"/>
          </a:xfrm>
          <a:prstGeom prst="ellipse">
            <a:avLst/>
          </a:prstGeom>
          <a:solidFill>
            <a:srgbClr val="FF9933"/>
          </a:solidFill>
          <a:ln w="9525">
            <a:noFill/>
            <a:round/>
            <a:headEnd/>
            <a:tailEnd/>
          </a:ln>
          <a:effectLst/>
        </p:spPr>
        <p:txBody>
          <a:bodyPr wrap="none" anchor="ctr"/>
          <a:lstStyle/>
          <a:p>
            <a:endParaRPr lang="hu-HU"/>
          </a:p>
        </p:txBody>
      </p:sp>
      <p:sp>
        <p:nvSpPr>
          <p:cNvPr id="91142" name="AutoShape 6"/>
          <p:cNvSpPr>
            <a:spLocks noChangeArrowheads="1"/>
          </p:cNvSpPr>
          <p:nvPr/>
        </p:nvSpPr>
        <p:spPr bwMode="auto">
          <a:xfrm>
            <a:off x="6516688" y="1628775"/>
            <a:ext cx="792162" cy="720725"/>
          </a:xfrm>
          <a:prstGeom prst="irregularSeal2">
            <a:avLst/>
          </a:prstGeom>
          <a:solidFill>
            <a:srgbClr val="FF3300"/>
          </a:solidFill>
          <a:ln w="9525">
            <a:noFill/>
            <a:miter lim="800000"/>
            <a:headEnd/>
            <a:tailEnd/>
          </a:ln>
          <a:effectLst/>
        </p:spPr>
        <p:txBody>
          <a:bodyPr wrap="none" anchor="ctr"/>
          <a:lstStyle/>
          <a:p>
            <a:endParaRPr lang="hu-HU"/>
          </a:p>
        </p:txBody>
      </p:sp>
      <p:grpSp>
        <p:nvGrpSpPr>
          <p:cNvPr id="91143" name="Group 7"/>
          <p:cNvGrpSpPr>
            <a:grpSpLocks/>
          </p:cNvGrpSpPr>
          <p:nvPr/>
        </p:nvGrpSpPr>
        <p:grpSpPr bwMode="auto">
          <a:xfrm>
            <a:off x="6011863" y="2351088"/>
            <a:ext cx="1584325" cy="1006475"/>
            <a:chOff x="3878" y="846"/>
            <a:chExt cx="1134" cy="679"/>
          </a:xfrm>
        </p:grpSpPr>
        <p:sp>
          <p:nvSpPr>
            <p:cNvPr id="91144" name="AutoShape 8"/>
            <p:cNvSpPr>
              <a:spLocks noChangeArrowheads="1"/>
            </p:cNvSpPr>
            <p:nvPr/>
          </p:nvSpPr>
          <p:spPr bwMode="auto">
            <a:xfrm>
              <a:off x="4377" y="890"/>
              <a:ext cx="136" cy="272"/>
            </a:xfrm>
            <a:prstGeom prst="downArrow">
              <a:avLst>
                <a:gd name="adj1" fmla="val 50000"/>
                <a:gd name="adj2" fmla="val 50000"/>
              </a:avLst>
            </a:prstGeom>
            <a:solidFill>
              <a:srgbClr val="FFFF00"/>
            </a:solidFill>
            <a:ln w="9525">
              <a:noFill/>
              <a:miter lim="800000"/>
              <a:headEnd/>
              <a:tailEnd/>
            </a:ln>
            <a:effectLst/>
          </p:spPr>
          <p:txBody>
            <a:bodyPr wrap="none" anchor="ctr"/>
            <a:lstStyle/>
            <a:p>
              <a:endParaRPr lang="hu-HU"/>
            </a:p>
          </p:txBody>
        </p:sp>
        <p:sp>
          <p:nvSpPr>
            <p:cNvPr id="91145" name="Oval 9"/>
            <p:cNvSpPr>
              <a:spLocks noChangeArrowheads="1"/>
            </p:cNvSpPr>
            <p:nvPr/>
          </p:nvSpPr>
          <p:spPr bwMode="auto">
            <a:xfrm>
              <a:off x="3878" y="1207"/>
              <a:ext cx="318" cy="318"/>
            </a:xfrm>
            <a:prstGeom prst="ellipse">
              <a:avLst/>
            </a:prstGeom>
            <a:solidFill>
              <a:schemeClr val="accent1"/>
            </a:solidFill>
            <a:ln w="9525">
              <a:noFill/>
              <a:round/>
              <a:headEnd/>
              <a:tailEnd/>
            </a:ln>
            <a:effectLst/>
          </p:spPr>
          <p:txBody>
            <a:bodyPr wrap="none" anchor="ctr"/>
            <a:lstStyle/>
            <a:p>
              <a:endParaRPr lang="hu-HU"/>
            </a:p>
          </p:txBody>
        </p:sp>
        <p:sp>
          <p:nvSpPr>
            <p:cNvPr id="91146" name="Oval 10"/>
            <p:cNvSpPr>
              <a:spLocks noChangeArrowheads="1"/>
            </p:cNvSpPr>
            <p:nvPr/>
          </p:nvSpPr>
          <p:spPr bwMode="auto">
            <a:xfrm>
              <a:off x="4286" y="1207"/>
              <a:ext cx="318" cy="318"/>
            </a:xfrm>
            <a:prstGeom prst="ellipse">
              <a:avLst/>
            </a:prstGeom>
            <a:solidFill>
              <a:schemeClr val="accent1"/>
            </a:solidFill>
            <a:ln w="9525">
              <a:noFill/>
              <a:round/>
              <a:headEnd/>
              <a:tailEnd/>
            </a:ln>
            <a:effectLst/>
          </p:spPr>
          <p:txBody>
            <a:bodyPr wrap="none" anchor="ctr"/>
            <a:lstStyle/>
            <a:p>
              <a:endParaRPr lang="hu-HU"/>
            </a:p>
          </p:txBody>
        </p:sp>
        <p:sp>
          <p:nvSpPr>
            <p:cNvPr id="91147" name="Oval 11"/>
            <p:cNvSpPr>
              <a:spLocks noChangeArrowheads="1"/>
            </p:cNvSpPr>
            <p:nvPr/>
          </p:nvSpPr>
          <p:spPr bwMode="auto">
            <a:xfrm>
              <a:off x="4694" y="1207"/>
              <a:ext cx="318" cy="318"/>
            </a:xfrm>
            <a:prstGeom prst="ellipse">
              <a:avLst/>
            </a:prstGeom>
            <a:solidFill>
              <a:schemeClr val="accent1"/>
            </a:solidFill>
            <a:ln w="9525">
              <a:noFill/>
              <a:round/>
              <a:headEnd/>
              <a:tailEnd/>
            </a:ln>
            <a:effectLst/>
          </p:spPr>
          <p:txBody>
            <a:bodyPr wrap="none" anchor="ctr"/>
            <a:lstStyle/>
            <a:p>
              <a:endParaRPr lang="hu-HU"/>
            </a:p>
          </p:txBody>
        </p:sp>
        <p:sp>
          <p:nvSpPr>
            <p:cNvPr id="91148" name="AutoShape 12"/>
            <p:cNvSpPr>
              <a:spLocks noChangeArrowheads="1"/>
            </p:cNvSpPr>
            <p:nvPr/>
          </p:nvSpPr>
          <p:spPr bwMode="auto">
            <a:xfrm rot="2794329">
              <a:off x="4150" y="845"/>
              <a:ext cx="136" cy="317"/>
            </a:xfrm>
            <a:prstGeom prst="downArrow">
              <a:avLst>
                <a:gd name="adj1" fmla="val 50000"/>
                <a:gd name="adj2" fmla="val 58272"/>
              </a:avLst>
            </a:prstGeom>
            <a:solidFill>
              <a:srgbClr val="FFFF00"/>
            </a:solidFill>
            <a:ln w="9525">
              <a:noFill/>
              <a:miter lim="800000"/>
              <a:headEnd/>
              <a:tailEnd/>
            </a:ln>
            <a:effectLst/>
          </p:spPr>
          <p:txBody>
            <a:bodyPr wrap="none" anchor="ctr"/>
            <a:lstStyle/>
            <a:p>
              <a:endParaRPr lang="hu-HU"/>
            </a:p>
          </p:txBody>
        </p:sp>
        <p:sp>
          <p:nvSpPr>
            <p:cNvPr id="91149" name="AutoShape 13"/>
            <p:cNvSpPr>
              <a:spLocks noChangeArrowheads="1"/>
            </p:cNvSpPr>
            <p:nvPr/>
          </p:nvSpPr>
          <p:spPr bwMode="auto">
            <a:xfrm rot="-1443938">
              <a:off x="4595" y="846"/>
              <a:ext cx="136" cy="317"/>
            </a:xfrm>
            <a:prstGeom prst="downArrow">
              <a:avLst>
                <a:gd name="adj1" fmla="val 50000"/>
                <a:gd name="adj2" fmla="val 58272"/>
              </a:avLst>
            </a:prstGeom>
            <a:solidFill>
              <a:srgbClr val="FFFF00"/>
            </a:solidFill>
            <a:ln w="9525">
              <a:noFill/>
              <a:miter lim="800000"/>
              <a:headEnd/>
              <a:tailEnd/>
            </a:ln>
            <a:effectLst/>
          </p:spPr>
          <p:txBody>
            <a:bodyPr wrap="none" anchor="ctr"/>
            <a:lstStyle/>
            <a:p>
              <a:endParaRPr lang="hu-HU"/>
            </a:p>
          </p:txBody>
        </p:sp>
      </p:grpSp>
      <p:grpSp>
        <p:nvGrpSpPr>
          <p:cNvPr id="91150" name="Group 14"/>
          <p:cNvGrpSpPr>
            <a:grpSpLocks/>
          </p:cNvGrpSpPr>
          <p:nvPr/>
        </p:nvGrpSpPr>
        <p:grpSpPr bwMode="auto">
          <a:xfrm>
            <a:off x="5940425" y="2708275"/>
            <a:ext cx="1801813" cy="792163"/>
            <a:chOff x="3878" y="1071"/>
            <a:chExt cx="1135" cy="499"/>
          </a:xfrm>
        </p:grpSpPr>
        <p:sp>
          <p:nvSpPr>
            <p:cNvPr id="91151" name="AutoShape 15"/>
            <p:cNvSpPr>
              <a:spLocks noChangeArrowheads="1"/>
            </p:cNvSpPr>
            <p:nvPr/>
          </p:nvSpPr>
          <p:spPr bwMode="auto">
            <a:xfrm>
              <a:off x="3878" y="1071"/>
              <a:ext cx="408" cy="499"/>
            </a:xfrm>
            <a:prstGeom prst="irregularSeal2">
              <a:avLst/>
            </a:prstGeom>
            <a:solidFill>
              <a:srgbClr val="CCFF33"/>
            </a:solidFill>
            <a:ln w="9525">
              <a:noFill/>
              <a:miter lim="800000"/>
              <a:headEnd/>
              <a:tailEnd/>
            </a:ln>
            <a:effectLst/>
          </p:spPr>
          <p:txBody>
            <a:bodyPr wrap="none" anchor="ctr"/>
            <a:lstStyle/>
            <a:p>
              <a:endParaRPr lang="hu-HU"/>
            </a:p>
          </p:txBody>
        </p:sp>
        <p:sp>
          <p:nvSpPr>
            <p:cNvPr id="91152" name="AutoShape 16"/>
            <p:cNvSpPr>
              <a:spLocks noChangeArrowheads="1"/>
            </p:cNvSpPr>
            <p:nvPr/>
          </p:nvSpPr>
          <p:spPr bwMode="auto">
            <a:xfrm>
              <a:off x="4195" y="1071"/>
              <a:ext cx="454" cy="499"/>
            </a:xfrm>
            <a:prstGeom prst="irregularSeal2">
              <a:avLst/>
            </a:prstGeom>
            <a:solidFill>
              <a:srgbClr val="CCFF33"/>
            </a:solidFill>
            <a:ln w="9525">
              <a:noFill/>
              <a:miter lim="800000"/>
              <a:headEnd/>
              <a:tailEnd/>
            </a:ln>
            <a:effectLst/>
          </p:spPr>
          <p:txBody>
            <a:bodyPr wrap="none" anchor="ctr"/>
            <a:lstStyle/>
            <a:p>
              <a:endParaRPr lang="hu-HU"/>
            </a:p>
          </p:txBody>
        </p:sp>
        <p:sp>
          <p:nvSpPr>
            <p:cNvPr id="91153" name="AutoShape 17"/>
            <p:cNvSpPr>
              <a:spLocks noChangeArrowheads="1"/>
            </p:cNvSpPr>
            <p:nvPr/>
          </p:nvSpPr>
          <p:spPr bwMode="auto">
            <a:xfrm>
              <a:off x="4558" y="1071"/>
              <a:ext cx="455" cy="499"/>
            </a:xfrm>
            <a:prstGeom prst="irregularSeal2">
              <a:avLst/>
            </a:prstGeom>
            <a:solidFill>
              <a:srgbClr val="CCFF33"/>
            </a:solidFill>
            <a:ln w="9525">
              <a:noFill/>
              <a:miter lim="800000"/>
              <a:headEnd/>
              <a:tailEnd/>
            </a:ln>
            <a:effectLst/>
          </p:spPr>
          <p:txBody>
            <a:bodyPr wrap="none" anchor="ctr"/>
            <a:lstStyle/>
            <a:p>
              <a:endParaRPr lang="hu-HU"/>
            </a:p>
          </p:txBody>
        </p:sp>
      </p:grpSp>
      <p:grpSp>
        <p:nvGrpSpPr>
          <p:cNvPr id="91154" name="Group 18"/>
          <p:cNvGrpSpPr>
            <a:grpSpLocks/>
          </p:cNvGrpSpPr>
          <p:nvPr/>
        </p:nvGrpSpPr>
        <p:grpSpPr bwMode="auto">
          <a:xfrm>
            <a:off x="4540250" y="3357563"/>
            <a:ext cx="4373563" cy="1427162"/>
            <a:chOff x="2996" y="1480"/>
            <a:chExt cx="2755" cy="899"/>
          </a:xfrm>
        </p:grpSpPr>
        <p:grpSp>
          <p:nvGrpSpPr>
            <p:cNvPr id="91155" name="Group 19"/>
            <p:cNvGrpSpPr>
              <a:grpSpLocks/>
            </p:cNvGrpSpPr>
            <p:nvPr/>
          </p:nvGrpSpPr>
          <p:grpSpPr bwMode="auto">
            <a:xfrm>
              <a:off x="3923" y="1616"/>
              <a:ext cx="998" cy="761"/>
              <a:chOff x="3923" y="1616"/>
              <a:chExt cx="998" cy="761"/>
            </a:xfrm>
          </p:grpSpPr>
          <p:sp>
            <p:nvSpPr>
              <p:cNvPr id="91156" name="AutoShape 20"/>
              <p:cNvSpPr>
                <a:spLocks noChangeArrowheads="1"/>
              </p:cNvSpPr>
              <p:nvPr/>
            </p:nvSpPr>
            <p:spPr bwMode="auto">
              <a:xfrm>
                <a:off x="4377" y="1652"/>
                <a:ext cx="105" cy="386"/>
              </a:xfrm>
              <a:prstGeom prst="downArrow">
                <a:avLst>
                  <a:gd name="adj1" fmla="val 50000"/>
                  <a:gd name="adj2" fmla="val 91905"/>
                </a:avLst>
              </a:prstGeom>
              <a:solidFill>
                <a:srgbClr val="FFFF00"/>
              </a:solidFill>
              <a:ln w="9525">
                <a:noFill/>
                <a:miter lim="800000"/>
                <a:headEnd/>
                <a:tailEnd/>
              </a:ln>
              <a:effectLst/>
            </p:spPr>
            <p:txBody>
              <a:bodyPr wrap="none" anchor="ctr"/>
              <a:lstStyle/>
              <a:p>
                <a:endParaRPr lang="hu-HU"/>
              </a:p>
            </p:txBody>
          </p:sp>
          <p:sp>
            <p:nvSpPr>
              <p:cNvPr id="91157" name="Oval 21"/>
              <p:cNvSpPr>
                <a:spLocks noChangeArrowheads="1"/>
              </p:cNvSpPr>
              <p:nvPr/>
            </p:nvSpPr>
            <p:spPr bwMode="auto">
              <a:xfrm>
                <a:off x="3923" y="2080"/>
                <a:ext cx="280" cy="297"/>
              </a:xfrm>
              <a:prstGeom prst="ellipse">
                <a:avLst/>
              </a:prstGeom>
              <a:solidFill>
                <a:srgbClr val="0099CC"/>
              </a:solidFill>
              <a:ln w="9525">
                <a:noFill/>
                <a:round/>
                <a:headEnd/>
                <a:tailEnd/>
              </a:ln>
              <a:effectLst/>
            </p:spPr>
            <p:txBody>
              <a:bodyPr wrap="none" anchor="ctr"/>
              <a:lstStyle/>
              <a:p>
                <a:endParaRPr lang="hu-HU"/>
              </a:p>
            </p:txBody>
          </p:sp>
          <p:sp>
            <p:nvSpPr>
              <p:cNvPr id="91158" name="Oval 22"/>
              <p:cNvSpPr>
                <a:spLocks noChangeArrowheads="1"/>
              </p:cNvSpPr>
              <p:nvPr/>
            </p:nvSpPr>
            <p:spPr bwMode="auto">
              <a:xfrm>
                <a:off x="4282" y="2080"/>
                <a:ext cx="280" cy="297"/>
              </a:xfrm>
              <a:prstGeom prst="ellipse">
                <a:avLst/>
              </a:prstGeom>
              <a:solidFill>
                <a:srgbClr val="0099CC"/>
              </a:solidFill>
              <a:ln w="9525">
                <a:noFill/>
                <a:round/>
                <a:headEnd/>
                <a:tailEnd/>
              </a:ln>
              <a:effectLst/>
            </p:spPr>
            <p:txBody>
              <a:bodyPr wrap="none" anchor="ctr"/>
              <a:lstStyle/>
              <a:p>
                <a:endParaRPr lang="hu-HU"/>
              </a:p>
            </p:txBody>
          </p:sp>
          <p:sp>
            <p:nvSpPr>
              <p:cNvPr id="91159" name="Oval 23"/>
              <p:cNvSpPr>
                <a:spLocks noChangeArrowheads="1"/>
              </p:cNvSpPr>
              <p:nvPr/>
            </p:nvSpPr>
            <p:spPr bwMode="auto">
              <a:xfrm>
                <a:off x="4641" y="2080"/>
                <a:ext cx="280" cy="297"/>
              </a:xfrm>
              <a:prstGeom prst="ellipse">
                <a:avLst/>
              </a:prstGeom>
              <a:solidFill>
                <a:srgbClr val="0099CC"/>
              </a:solidFill>
              <a:ln w="9525">
                <a:noFill/>
                <a:round/>
                <a:headEnd/>
                <a:tailEnd/>
              </a:ln>
              <a:effectLst/>
            </p:spPr>
            <p:txBody>
              <a:bodyPr wrap="none" anchor="ctr"/>
              <a:lstStyle/>
              <a:p>
                <a:endParaRPr lang="hu-HU"/>
              </a:p>
            </p:txBody>
          </p:sp>
          <p:sp>
            <p:nvSpPr>
              <p:cNvPr id="91160" name="AutoShape 24"/>
              <p:cNvSpPr>
                <a:spLocks noChangeArrowheads="1"/>
              </p:cNvSpPr>
              <p:nvPr/>
            </p:nvSpPr>
            <p:spPr bwMode="auto">
              <a:xfrm rot="2794329">
                <a:off x="4221" y="1616"/>
                <a:ext cx="100" cy="431"/>
              </a:xfrm>
              <a:prstGeom prst="downArrow">
                <a:avLst>
                  <a:gd name="adj1" fmla="val 50000"/>
                  <a:gd name="adj2" fmla="val 107750"/>
                </a:avLst>
              </a:prstGeom>
              <a:solidFill>
                <a:srgbClr val="FFFF00"/>
              </a:solidFill>
              <a:ln w="9525">
                <a:noFill/>
                <a:miter lim="800000"/>
                <a:headEnd/>
                <a:tailEnd/>
              </a:ln>
              <a:effectLst/>
            </p:spPr>
            <p:txBody>
              <a:bodyPr wrap="none" anchor="ctr"/>
              <a:lstStyle/>
              <a:p>
                <a:endParaRPr lang="hu-HU"/>
              </a:p>
            </p:txBody>
          </p:sp>
          <p:sp>
            <p:nvSpPr>
              <p:cNvPr id="91161" name="AutoShape 25"/>
              <p:cNvSpPr>
                <a:spLocks noChangeArrowheads="1"/>
              </p:cNvSpPr>
              <p:nvPr/>
            </p:nvSpPr>
            <p:spPr bwMode="auto">
              <a:xfrm rot="-1443938">
                <a:off x="4527" y="1616"/>
                <a:ext cx="95" cy="433"/>
              </a:xfrm>
              <a:prstGeom prst="downArrow">
                <a:avLst>
                  <a:gd name="adj1" fmla="val 50000"/>
                  <a:gd name="adj2" fmla="val 113947"/>
                </a:avLst>
              </a:prstGeom>
              <a:solidFill>
                <a:srgbClr val="FFFF00"/>
              </a:solidFill>
              <a:ln w="9525">
                <a:noFill/>
                <a:miter lim="800000"/>
                <a:headEnd/>
                <a:tailEnd/>
              </a:ln>
              <a:effectLst/>
            </p:spPr>
            <p:txBody>
              <a:bodyPr wrap="none" anchor="ctr"/>
              <a:lstStyle/>
              <a:p>
                <a:endParaRPr lang="hu-HU"/>
              </a:p>
            </p:txBody>
          </p:sp>
        </p:grpSp>
        <p:grpSp>
          <p:nvGrpSpPr>
            <p:cNvPr id="91162" name="Group 26"/>
            <p:cNvGrpSpPr>
              <a:grpSpLocks/>
            </p:cNvGrpSpPr>
            <p:nvPr/>
          </p:nvGrpSpPr>
          <p:grpSpPr bwMode="auto">
            <a:xfrm>
              <a:off x="2996" y="1480"/>
              <a:ext cx="874" cy="875"/>
              <a:chOff x="2996" y="1480"/>
              <a:chExt cx="874" cy="875"/>
            </a:xfrm>
          </p:grpSpPr>
          <p:sp>
            <p:nvSpPr>
              <p:cNvPr id="91163" name="AutoShape 27"/>
              <p:cNvSpPr>
                <a:spLocks noChangeArrowheads="1"/>
              </p:cNvSpPr>
              <p:nvPr/>
            </p:nvSpPr>
            <p:spPr bwMode="auto">
              <a:xfrm rot="2792061">
                <a:off x="3632" y="1511"/>
                <a:ext cx="93" cy="382"/>
              </a:xfrm>
              <a:prstGeom prst="downArrow">
                <a:avLst>
                  <a:gd name="adj1" fmla="val 50000"/>
                  <a:gd name="adj2" fmla="val 102688"/>
                </a:avLst>
              </a:prstGeom>
              <a:solidFill>
                <a:srgbClr val="FFFF00"/>
              </a:solidFill>
              <a:ln w="9525">
                <a:noFill/>
                <a:miter lim="800000"/>
                <a:headEnd/>
                <a:tailEnd/>
              </a:ln>
              <a:effectLst/>
            </p:spPr>
            <p:txBody>
              <a:bodyPr wrap="none" anchor="ctr"/>
              <a:lstStyle/>
              <a:p>
                <a:endParaRPr lang="hu-HU"/>
              </a:p>
            </p:txBody>
          </p:sp>
          <p:sp>
            <p:nvSpPr>
              <p:cNvPr id="91164" name="Oval 28"/>
              <p:cNvSpPr>
                <a:spLocks noChangeArrowheads="1"/>
              </p:cNvSpPr>
              <p:nvPr/>
            </p:nvSpPr>
            <p:spPr bwMode="auto">
              <a:xfrm rot="2792061">
                <a:off x="3005" y="1545"/>
                <a:ext cx="280" cy="297"/>
              </a:xfrm>
              <a:prstGeom prst="ellipse">
                <a:avLst/>
              </a:prstGeom>
              <a:solidFill>
                <a:srgbClr val="0099CC"/>
              </a:solidFill>
              <a:ln w="9525">
                <a:noFill/>
                <a:round/>
                <a:headEnd/>
                <a:tailEnd/>
              </a:ln>
              <a:effectLst/>
            </p:spPr>
            <p:txBody>
              <a:bodyPr rot="10800000" vert="eaVert" wrap="none" anchor="ctr"/>
              <a:lstStyle/>
              <a:p>
                <a:pPr algn="ctr"/>
                <a:endParaRPr lang="hu-HU"/>
              </a:p>
            </p:txBody>
          </p:sp>
          <p:sp>
            <p:nvSpPr>
              <p:cNvPr id="91165" name="Oval 29"/>
              <p:cNvSpPr>
                <a:spLocks noChangeArrowheads="1"/>
              </p:cNvSpPr>
              <p:nvPr/>
            </p:nvSpPr>
            <p:spPr bwMode="auto">
              <a:xfrm rot="2792061">
                <a:off x="3252" y="1806"/>
                <a:ext cx="280" cy="297"/>
              </a:xfrm>
              <a:prstGeom prst="ellipse">
                <a:avLst/>
              </a:prstGeom>
              <a:solidFill>
                <a:srgbClr val="0099CC"/>
              </a:solidFill>
              <a:ln w="9525">
                <a:noFill/>
                <a:round/>
                <a:headEnd/>
                <a:tailEnd/>
              </a:ln>
              <a:effectLst/>
            </p:spPr>
            <p:txBody>
              <a:bodyPr wrap="none" anchor="ctr"/>
              <a:lstStyle/>
              <a:p>
                <a:endParaRPr lang="hu-HU"/>
              </a:p>
            </p:txBody>
          </p:sp>
          <p:sp>
            <p:nvSpPr>
              <p:cNvPr id="91166" name="Oval 30"/>
              <p:cNvSpPr>
                <a:spLocks noChangeArrowheads="1"/>
              </p:cNvSpPr>
              <p:nvPr/>
            </p:nvSpPr>
            <p:spPr bwMode="auto">
              <a:xfrm rot="2792061">
                <a:off x="3499" y="2066"/>
                <a:ext cx="280" cy="297"/>
              </a:xfrm>
              <a:prstGeom prst="ellipse">
                <a:avLst/>
              </a:prstGeom>
              <a:solidFill>
                <a:srgbClr val="0099CC"/>
              </a:solidFill>
              <a:ln w="9525">
                <a:noFill/>
                <a:round/>
                <a:headEnd/>
                <a:tailEnd/>
              </a:ln>
              <a:effectLst/>
            </p:spPr>
            <p:txBody>
              <a:bodyPr wrap="none" anchor="ctr"/>
              <a:lstStyle/>
              <a:p>
                <a:endParaRPr lang="hu-HU"/>
              </a:p>
            </p:txBody>
          </p:sp>
          <p:sp>
            <p:nvSpPr>
              <p:cNvPr id="91167" name="AutoShape 31"/>
              <p:cNvSpPr>
                <a:spLocks noChangeArrowheads="1"/>
              </p:cNvSpPr>
              <p:nvPr/>
            </p:nvSpPr>
            <p:spPr bwMode="auto">
              <a:xfrm rot="5586389">
                <a:off x="3531" y="1310"/>
                <a:ext cx="87" cy="427"/>
              </a:xfrm>
              <a:prstGeom prst="downArrow">
                <a:avLst>
                  <a:gd name="adj1" fmla="val 50000"/>
                  <a:gd name="adj2" fmla="val 122701"/>
                </a:avLst>
              </a:prstGeom>
              <a:solidFill>
                <a:srgbClr val="FFFF00"/>
              </a:solidFill>
              <a:ln w="9525">
                <a:noFill/>
                <a:miter lim="800000"/>
                <a:headEnd/>
                <a:tailEnd/>
              </a:ln>
              <a:effectLst/>
            </p:spPr>
            <p:txBody>
              <a:bodyPr wrap="none" anchor="ctr"/>
              <a:lstStyle/>
              <a:p>
                <a:endParaRPr lang="hu-HU"/>
              </a:p>
            </p:txBody>
          </p:sp>
          <p:sp>
            <p:nvSpPr>
              <p:cNvPr id="91168" name="AutoShape 32"/>
              <p:cNvSpPr>
                <a:spLocks noChangeArrowheads="1"/>
              </p:cNvSpPr>
              <p:nvPr/>
            </p:nvSpPr>
            <p:spPr bwMode="auto">
              <a:xfrm rot="1348123">
                <a:off x="3742" y="1570"/>
                <a:ext cx="115" cy="446"/>
              </a:xfrm>
              <a:prstGeom prst="downArrow">
                <a:avLst>
                  <a:gd name="adj1" fmla="val 50000"/>
                  <a:gd name="adj2" fmla="val 96957"/>
                </a:avLst>
              </a:prstGeom>
              <a:solidFill>
                <a:srgbClr val="FFFF00"/>
              </a:solidFill>
              <a:ln w="9525">
                <a:noFill/>
                <a:miter lim="800000"/>
                <a:headEnd/>
                <a:tailEnd/>
              </a:ln>
              <a:effectLst/>
            </p:spPr>
            <p:txBody>
              <a:bodyPr wrap="none" anchor="ctr"/>
              <a:lstStyle/>
              <a:p>
                <a:endParaRPr lang="hu-HU"/>
              </a:p>
            </p:txBody>
          </p:sp>
        </p:grpSp>
        <p:grpSp>
          <p:nvGrpSpPr>
            <p:cNvPr id="91169" name="Group 33"/>
            <p:cNvGrpSpPr>
              <a:grpSpLocks/>
            </p:cNvGrpSpPr>
            <p:nvPr/>
          </p:nvGrpSpPr>
          <p:grpSpPr bwMode="auto">
            <a:xfrm>
              <a:off x="4919" y="1507"/>
              <a:ext cx="832" cy="872"/>
              <a:chOff x="4919" y="1507"/>
              <a:chExt cx="832" cy="872"/>
            </a:xfrm>
          </p:grpSpPr>
          <p:sp>
            <p:nvSpPr>
              <p:cNvPr id="91170" name="AutoShape 34"/>
              <p:cNvSpPr>
                <a:spLocks noChangeArrowheads="1"/>
              </p:cNvSpPr>
              <p:nvPr/>
            </p:nvSpPr>
            <p:spPr bwMode="auto">
              <a:xfrm rot="-2658223">
                <a:off x="5039" y="1507"/>
                <a:ext cx="105" cy="386"/>
              </a:xfrm>
              <a:prstGeom prst="downArrow">
                <a:avLst>
                  <a:gd name="adj1" fmla="val 50000"/>
                  <a:gd name="adj2" fmla="val 91905"/>
                </a:avLst>
              </a:prstGeom>
              <a:solidFill>
                <a:srgbClr val="FFFF00"/>
              </a:solidFill>
              <a:ln w="9525">
                <a:noFill/>
                <a:miter lim="800000"/>
                <a:headEnd/>
                <a:tailEnd/>
              </a:ln>
              <a:effectLst/>
            </p:spPr>
            <p:txBody>
              <a:bodyPr wrap="none" anchor="ctr"/>
              <a:lstStyle/>
              <a:p>
                <a:endParaRPr lang="hu-HU"/>
              </a:p>
            </p:txBody>
          </p:sp>
          <p:sp>
            <p:nvSpPr>
              <p:cNvPr id="91171" name="Oval 35"/>
              <p:cNvSpPr>
                <a:spLocks noChangeArrowheads="1"/>
              </p:cNvSpPr>
              <p:nvPr/>
            </p:nvSpPr>
            <p:spPr bwMode="auto">
              <a:xfrm rot="-2658223">
                <a:off x="4958" y="2082"/>
                <a:ext cx="280" cy="297"/>
              </a:xfrm>
              <a:prstGeom prst="ellipse">
                <a:avLst/>
              </a:prstGeom>
              <a:solidFill>
                <a:srgbClr val="0099CC"/>
              </a:solidFill>
              <a:ln w="9525">
                <a:noFill/>
                <a:round/>
                <a:headEnd/>
                <a:tailEnd/>
              </a:ln>
              <a:effectLst/>
            </p:spPr>
            <p:txBody>
              <a:bodyPr wrap="none" anchor="ctr"/>
              <a:lstStyle/>
              <a:p>
                <a:endParaRPr lang="hu-HU"/>
              </a:p>
            </p:txBody>
          </p:sp>
          <p:sp>
            <p:nvSpPr>
              <p:cNvPr id="91172" name="Oval 36"/>
              <p:cNvSpPr>
                <a:spLocks noChangeArrowheads="1"/>
              </p:cNvSpPr>
              <p:nvPr/>
            </p:nvSpPr>
            <p:spPr bwMode="auto">
              <a:xfrm rot="-2658223">
                <a:off x="5215" y="1832"/>
                <a:ext cx="280" cy="297"/>
              </a:xfrm>
              <a:prstGeom prst="ellipse">
                <a:avLst/>
              </a:prstGeom>
              <a:solidFill>
                <a:srgbClr val="0099CC"/>
              </a:solidFill>
              <a:ln w="9525">
                <a:noFill/>
                <a:round/>
                <a:headEnd/>
                <a:tailEnd/>
              </a:ln>
              <a:effectLst/>
            </p:spPr>
            <p:txBody>
              <a:bodyPr wrap="none" anchor="ctr"/>
              <a:lstStyle/>
              <a:p>
                <a:endParaRPr lang="hu-HU"/>
              </a:p>
            </p:txBody>
          </p:sp>
          <p:sp>
            <p:nvSpPr>
              <p:cNvPr id="91173" name="Oval 37"/>
              <p:cNvSpPr>
                <a:spLocks noChangeArrowheads="1"/>
              </p:cNvSpPr>
              <p:nvPr/>
            </p:nvSpPr>
            <p:spPr bwMode="auto">
              <a:xfrm rot="-2658223">
                <a:off x="5471" y="1581"/>
                <a:ext cx="280" cy="297"/>
              </a:xfrm>
              <a:prstGeom prst="ellipse">
                <a:avLst/>
              </a:prstGeom>
              <a:solidFill>
                <a:srgbClr val="0099CC"/>
              </a:solidFill>
              <a:ln w="9525">
                <a:noFill/>
                <a:round/>
                <a:headEnd/>
                <a:tailEnd/>
              </a:ln>
              <a:effectLst/>
            </p:spPr>
            <p:txBody>
              <a:bodyPr wrap="none" anchor="ctr"/>
              <a:lstStyle/>
              <a:p>
                <a:endParaRPr lang="hu-HU"/>
              </a:p>
            </p:txBody>
          </p:sp>
          <p:sp>
            <p:nvSpPr>
              <p:cNvPr id="91174" name="AutoShape 38"/>
              <p:cNvSpPr>
                <a:spLocks noChangeArrowheads="1"/>
              </p:cNvSpPr>
              <p:nvPr/>
            </p:nvSpPr>
            <p:spPr bwMode="auto">
              <a:xfrm rot="136106">
                <a:off x="4919" y="1586"/>
                <a:ext cx="100" cy="431"/>
              </a:xfrm>
              <a:prstGeom prst="downArrow">
                <a:avLst>
                  <a:gd name="adj1" fmla="val 50000"/>
                  <a:gd name="adj2" fmla="val 107750"/>
                </a:avLst>
              </a:prstGeom>
              <a:solidFill>
                <a:srgbClr val="FFFF00"/>
              </a:solidFill>
              <a:ln w="9525">
                <a:noFill/>
                <a:miter lim="800000"/>
                <a:headEnd/>
                <a:tailEnd/>
              </a:ln>
              <a:effectLst/>
            </p:spPr>
            <p:txBody>
              <a:bodyPr wrap="none" anchor="ctr"/>
              <a:lstStyle/>
              <a:p>
                <a:endParaRPr lang="hu-HU"/>
              </a:p>
            </p:txBody>
          </p:sp>
          <p:sp>
            <p:nvSpPr>
              <p:cNvPr id="91175" name="AutoShape 39"/>
              <p:cNvSpPr>
                <a:spLocks noChangeArrowheads="1"/>
              </p:cNvSpPr>
              <p:nvPr/>
            </p:nvSpPr>
            <p:spPr bwMode="auto">
              <a:xfrm rot="-4102160">
                <a:off x="5139" y="1373"/>
                <a:ext cx="95" cy="433"/>
              </a:xfrm>
              <a:prstGeom prst="downArrow">
                <a:avLst>
                  <a:gd name="adj1" fmla="val 50000"/>
                  <a:gd name="adj2" fmla="val 113947"/>
                </a:avLst>
              </a:prstGeom>
              <a:solidFill>
                <a:srgbClr val="FFFF00"/>
              </a:solidFill>
              <a:ln w="9525">
                <a:noFill/>
                <a:miter lim="800000"/>
                <a:headEnd/>
                <a:tailEnd/>
              </a:ln>
              <a:effectLst/>
            </p:spPr>
            <p:txBody>
              <a:bodyPr wrap="none" anchor="ctr"/>
              <a:lstStyle/>
              <a:p>
                <a:endParaRPr lang="hu-HU"/>
              </a:p>
            </p:txBody>
          </p:sp>
        </p:grpSp>
      </p:grpSp>
      <p:grpSp>
        <p:nvGrpSpPr>
          <p:cNvPr id="91176" name="Group 40"/>
          <p:cNvGrpSpPr>
            <a:grpSpLocks/>
          </p:cNvGrpSpPr>
          <p:nvPr/>
        </p:nvGrpSpPr>
        <p:grpSpPr bwMode="auto">
          <a:xfrm>
            <a:off x="4427538" y="3284538"/>
            <a:ext cx="4714875" cy="1584325"/>
            <a:chOff x="2880" y="1480"/>
            <a:chExt cx="2970" cy="998"/>
          </a:xfrm>
        </p:grpSpPr>
        <p:sp>
          <p:nvSpPr>
            <p:cNvPr id="91177" name="AutoShape 41"/>
            <p:cNvSpPr>
              <a:spLocks noChangeArrowheads="1"/>
            </p:cNvSpPr>
            <p:nvPr/>
          </p:nvSpPr>
          <p:spPr bwMode="auto">
            <a:xfrm>
              <a:off x="2880" y="1480"/>
              <a:ext cx="499" cy="454"/>
            </a:xfrm>
            <a:prstGeom prst="irregularSeal2">
              <a:avLst/>
            </a:prstGeom>
            <a:solidFill>
              <a:srgbClr val="66FFFF"/>
            </a:solidFill>
            <a:ln w="9525">
              <a:noFill/>
              <a:miter lim="800000"/>
              <a:headEnd/>
              <a:tailEnd/>
            </a:ln>
            <a:effectLst/>
          </p:spPr>
          <p:txBody>
            <a:bodyPr wrap="none" anchor="ctr"/>
            <a:lstStyle/>
            <a:p>
              <a:endParaRPr lang="hu-HU"/>
            </a:p>
          </p:txBody>
        </p:sp>
        <p:sp>
          <p:nvSpPr>
            <p:cNvPr id="91178" name="AutoShape 42"/>
            <p:cNvSpPr>
              <a:spLocks noChangeArrowheads="1"/>
            </p:cNvSpPr>
            <p:nvPr/>
          </p:nvSpPr>
          <p:spPr bwMode="auto">
            <a:xfrm>
              <a:off x="3107" y="1752"/>
              <a:ext cx="499" cy="454"/>
            </a:xfrm>
            <a:prstGeom prst="irregularSeal2">
              <a:avLst/>
            </a:prstGeom>
            <a:solidFill>
              <a:srgbClr val="66FFFF"/>
            </a:solidFill>
            <a:ln w="9525">
              <a:noFill/>
              <a:miter lim="800000"/>
              <a:headEnd/>
              <a:tailEnd/>
            </a:ln>
            <a:effectLst/>
          </p:spPr>
          <p:txBody>
            <a:bodyPr wrap="none" anchor="ctr"/>
            <a:lstStyle/>
            <a:p>
              <a:endParaRPr lang="hu-HU"/>
            </a:p>
          </p:txBody>
        </p:sp>
        <p:sp>
          <p:nvSpPr>
            <p:cNvPr id="91179" name="AutoShape 43"/>
            <p:cNvSpPr>
              <a:spLocks noChangeArrowheads="1"/>
            </p:cNvSpPr>
            <p:nvPr/>
          </p:nvSpPr>
          <p:spPr bwMode="auto">
            <a:xfrm>
              <a:off x="3379" y="1979"/>
              <a:ext cx="499" cy="454"/>
            </a:xfrm>
            <a:prstGeom prst="irregularSeal2">
              <a:avLst/>
            </a:prstGeom>
            <a:solidFill>
              <a:srgbClr val="66FFFF"/>
            </a:solidFill>
            <a:ln w="9525">
              <a:noFill/>
              <a:miter lim="800000"/>
              <a:headEnd/>
              <a:tailEnd/>
            </a:ln>
            <a:effectLst/>
          </p:spPr>
          <p:txBody>
            <a:bodyPr wrap="none" anchor="ctr"/>
            <a:lstStyle/>
            <a:p>
              <a:endParaRPr lang="hu-HU"/>
            </a:p>
          </p:txBody>
        </p:sp>
        <p:sp>
          <p:nvSpPr>
            <p:cNvPr id="91180" name="AutoShape 44"/>
            <p:cNvSpPr>
              <a:spLocks noChangeArrowheads="1"/>
            </p:cNvSpPr>
            <p:nvPr/>
          </p:nvSpPr>
          <p:spPr bwMode="auto">
            <a:xfrm>
              <a:off x="3787" y="2024"/>
              <a:ext cx="499" cy="454"/>
            </a:xfrm>
            <a:prstGeom prst="irregularSeal2">
              <a:avLst/>
            </a:prstGeom>
            <a:solidFill>
              <a:srgbClr val="66FFFF"/>
            </a:solidFill>
            <a:ln w="9525">
              <a:noFill/>
              <a:miter lim="800000"/>
              <a:headEnd/>
              <a:tailEnd/>
            </a:ln>
            <a:effectLst/>
          </p:spPr>
          <p:txBody>
            <a:bodyPr wrap="none" anchor="ctr"/>
            <a:lstStyle/>
            <a:p>
              <a:endParaRPr lang="hu-HU"/>
            </a:p>
          </p:txBody>
        </p:sp>
        <p:sp>
          <p:nvSpPr>
            <p:cNvPr id="91181" name="AutoShape 45"/>
            <p:cNvSpPr>
              <a:spLocks noChangeArrowheads="1"/>
            </p:cNvSpPr>
            <p:nvPr/>
          </p:nvSpPr>
          <p:spPr bwMode="auto">
            <a:xfrm>
              <a:off x="4195" y="2024"/>
              <a:ext cx="499" cy="454"/>
            </a:xfrm>
            <a:prstGeom prst="irregularSeal2">
              <a:avLst/>
            </a:prstGeom>
            <a:solidFill>
              <a:srgbClr val="66FFFF"/>
            </a:solidFill>
            <a:ln w="9525">
              <a:noFill/>
              <a:miter lim="800000"/>
              <a:headEnd/>
              <a:tailEnd/>
            </a:ln>
            <a:effectLst/>
          </p:spPr>
          <p:txBody>
            <a:bodyPr wrap="none" anchor="ctr"/>
            <a:lstStyle/>
            <a:p>
              <a:endParaRPr lang="hu-HU"/>
            </a:p>
          </p:txBody>
        </p:sp>
        <p:sp>
          <p:nvSpPr>
            <p:cNvPr id="91182" name="AutoShape 46"/>
            <p:cNvSpPr>
              <a:spLocks noChangeArrowheads="1"/>
            </p:cNvSpPr>
            <p:nvPr/>
          </p:nvSpPr>
          <p:spPr bwMode="auto">
            <a:xfrm>
              <a:off x="4558" y="1979"/>
              <a:ext cx="499" cy="454"/>
            </a:xfrm>
            <a:prstGeom prst="irregularSeal2">
              <a:avLst/>
            </a:prstGeom>
            <a:solidFill>
              <a:srgbClr val="66FFFF"/>
            </a:solidFill>
            <a:ln w="9525">
              <a:noFill/>
              <a:miter lim="800000"/>
              <a:headEnd/>
              <a:tailEnd/>
            </a:ln>
            <a:effectLst/>
          </p:spPr>
          <p:txBody>
            <a:bodyPr wrap="none" anchor="ctr"/>
            <a:lstStyle/>
            <a:p>
              <a:endParaRPr lang="hu-HU"/>
            </a:p>
          </p:txBody>
        </p:sp>
        <p:sp>
          <p:nvSpPr>
            <p:cNvPr id="91183" name="AutoShape 47"/>
            <p:cNvSpPr>
              <a:spLocks noChangeArrowheads="1"/>
            </p:cNvSpPr>
            <p:nvPr/>
          </p:nvSpPr>
          <p:spPr bwMode="auto">
            <a:xfrm>
              <a:off x="4921" y="1979"/>
              <a:ext cx="499" cy="454"/>
            </a:xfrm>
            <a:prstGeom prst="irregularSeal2">
              <a:avLst/>
            </a:prstGeom>
            <a:solidFill>
              <a:srgbClr val="66FFFF"/>
            </a:solidFill>
            <a:ln w="9525">
              <a:noFill/>
              <a:miter lim="800000"/>
              <a:headEnd/>
              <a:tailEnd/>
            </a:ln>
            <a:effectLst/>
          </p:spPr>
          <p:txBody>
            <a:bodyPr wrap="none" anchor="ctr"/>
            <a:lstStyle/>
            <a:p>
              <a:endParaRPr lang="hu-HU"/>
            </a:p>
          </p:txBody>
        </p:sp>
        <p:sp>
          <p:nvSpPr>
            <p:cNvPr id="91184" name="AutoShape 48"/>
            <p:cNvSpPr>
              <a:spLocks noChangeArrowheads="1"/>
            </p:cNvSpPr>
            <p:nvPr/>
          </p:nvSpPr>
          <p:spPr bwMode="auto">
            <a:xfrm>
              <a:off x="5148" y="1752"/>
              <a:ext cx="499" cy="454"/>
            </a:xfrm>
            <a:prstGeom prst="irregularSeal2">
              <a:avLst/>
            </a:prstGeom>
            <a:solidFill>
              <a:srgbClr val="66FFFF"/>
            </a:solidFill>
            <a:ln w="9525">
              <a:noFill/>
              <a:miter lim="800000"/>
              <a:headEnd/>
              <a:tailEnd/>
            </a:ln>
            <a:effectLst/>
          </p:spPr>
          <p:txBody>
            <a:bodyPr wrap="none" anchor="ctr"/>
            <a:lstStyle/>
            <a:p>
              <a:endParaRPr lang="hu-HU"/>
            </a:p>
          </p:txBody>
        </p:sp>
        <p:sp>
          <p:nvSpPr>
            <p:cNvPr id="91185" name="AutoShape 49"/>
            <p:cNvSpPr>
              <a:spLocks noChangeArrowheads="1"/>
            </p:cNvSpPr>
            <p:nvPr/>
          </p:nvSpPr>
          <p:spPr bwMode="auto">
            <a:xfrm>
              <a:off x="5420" y="1525"/>
              <a:ext cx="430" cy="455"/>
            </a:xfrm>
            <a:prstGeom prst="irregularSeal2">
              <a:avLst/>
            </a:prstGeom>
            <a:solidFill>
              <a:srgbClr val="66FFFF"/>
            </a:solidFill>
            <a:ln w="9525">
              <a:noFill/>
              <a:miter lim="800000"/>
              <a:headEnd/>
              <a:tailEnd/>
            </a:ln>
            <a:effectLst/>
          </p:spPr>
          <p:txBody>
            <a:bodyPr wrap="none" anchor="ctr"/>
            <a:lstStyle/>
            <a:p>
              <a:endParaRPr lang="hu-HU"/>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1139"/>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3" name="SUHINT.WAV"/>
                                        </p:tgtEl>
                                      </p:cMediaNode>
                                    </p:audio>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114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114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115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115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117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911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39" grpId="0" autoUpdateAnimBg="0"/>
      <p:bldP spid="91140" grpId="0" autoUpdateAnimBg="0"/>
      <p:bldP spid="9114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
          <p:cNvSpPr txBox="1">
            <a:spLocks noChangeArrowheads="1"/>
          </p:cNvSpPr>
          <p:nvPr/>
        </p:nvSpPr>
        <p:spPr bwMode="auto">
          <a:xfrm>
            <a:off x="3276600" y="228600"/>
            <a:ext cx="2590800" cy="457200"/>
          </a:xfrm>
          <a:prstGeom prst="rect">
            <a:avLst/>
          </a:prstGeom>
          <a:noFill/>
          <a:ln w="9525">
            <a:noFill/>
            <a:miter lim="800000"/>
            <a:headEnd/>
            <a:tailEnd/>
          </a:ln>
          <a:effectLst/>
        </p:spPr>
        <p:txBody>
          <a:bodyPr>
            <a:spAutoFit/>
          </a:bodyPr>
          <a:lstStyle/>
          <a:p>
            <a:pPr algn="ctr">
              <a:spcBef>
                <a:spcPct val="50000"/>
              </a:spcBef>
            </a:pPr>
            <a:r>
              <a:rPr lang="en-US"/>
              <a:t>INHIB</a:t>
            </a:r>
            <a:r>
              <a:rPr lang="hu-HU"/>
              <a:t>i</a:t>
            </a:r>
            <a:r>
              <a:rPr lang="en-US"/>
              <a:t>TOROK</a:t>
            </a:r>
          </a:p>
        </p:txBody>
      </p:sp>
      <p:grpSp>
        <p:nvGrpSpPr>
          <p:cNvPr id="18446" name="Group 14"/>
          <p:cNvGrpSpPr>
            <a:grpSpLocks/>
          </p:cNvGrpSpPr>
          <p:nvPr/>
        </p:nvGrpSpPr>
        <p:grpSpPr bwMode="auto">
          <a:xfrm>
            <a:off x="2971800" y="838200"/>
            <a:ext cx="6172200" cy="5792788"/>
            <a:chOff x="1872" y="528"/>
            <a:chExt cx="3888" cy="3649"/>
          </a:xfrm>
        </p:grpSpPr>
        <p:graphicFrame>
          <p:nvGraphicFramePr>
            <p:cNvPr id="18435" name="Object 3"/>
            <p:cNvGraphicFramePr>
              <a:graphicFrameLocks noChangeAspect="1"/>
            </p:cNvGraphicFramePr>
            <p:nvPr/>
          </p:nvGraphicFramePr>
          <p:xfrm>
            <a:off x="2112" y="528"/>
            <a:ext cx="3648" cy="3649"/>
          </p:xfrm>
          <a:graphic>
            <a:graphicData uri="http://schemas.openxmlformats.org/presentationml/2006/ole">
              <p:oleObj spid="_x0000_s18435" name="Image" r:id="rId4" imgW="10572538" imgH="11665372" progId="Photoshop.Image.5">
                <p:embed/>
              </p:oleObj>
            </a:graphicData>
          </a:graphic>
        </p:graphicFrame>
        <p:sp>
          <p:nvSpPr>
            <p:cNvPr id="18436" name="Text Box 4"/>
            <p:cNvSpPr txBox="1">
              <a:spLocks noChangeArrowheads="1"/>
            </p:cNvSpPr>
            <p:nvPr/>
          </p:nvSpPr>
          <p:spPr bwMode="auto">
            <a:xfrm>
              <a:off x="1872" y="672"/>
              <a:ext cx="672" cy="390"/>
            </a:xfrm>
            <a:prstGeom prst="rect">
              <a:avLst/>
            </a:prstGeom>
            <a:solidFill>
              <a:srgbClr val="FFFFCC"/>
            </a:solidFill>
            <a:ln w="38100">
              <a:solidFill>
                <a:srgbClr val="333399"/>
              </a:solidFill>
              <a:miter lim="800000"/>
              <a:headEnd/>
              <a:tailEnd/>
            </a:ln>
            <a:effectLst/>
          </p:spPr>
          <p:txBody>
            <a:bodyPr>
              <a:spAutoFit/>
            </a:bodyPr>
            <a:lstStyle/>
            <a:p>
              <a:pPr algn="ctr">
                <a:spcBef>
                  <a:spcPct val="50000"/>
                </a:spcBef>
              </a:pPr>
              <a:r>
                <a:rPr lang="en-US" sz="1600" b="1">
                  <a:solidFill>
                    <a:srgbClr val="FF3300"/>
                  </a:solidFill>
                </a:rPr>
                <a:t>C1 inhibitor</a:t>
              </a:r>
              <a:endParaRPr lang="en-US" sz="1600" b="1"/>
            </a:p>
          </p:txBody>
        </p:sp>
        <p:sp>
          <p:nvSpPr>
            <p:cNvPr id="18437" name="Line 5"/>
            <p:cNvSpPr>
              <a:spLocks noChangeShapeType="1"/>
            </p:cNvSpPr>
            <p:nvPr/>
          </p:nvSpPr>
          <p:spPr bwMode="auto">
            <a:xfrm>
              <a:off x="2544" y="864"/>
              <a:ext cx="240" cy="0"/>
            </a:xfrm>
            <a:prstGeom prst="line">
              <a:avLst/>
            </a:prstGeom>
            <a:noFill/>
            <a:ln w="38100">
              <a:solidFill>
                <a:srgbClr val="FF0000"/>
              </a:solidFill>
              <a:round/>
              <a:headEnd/>
              <a:tailEnd type="triangle" w="med" len="med"/>
            </a:ln>
            <a:effectLst/>
          </p:spPr>
          <p:txBody>
            <a:bodyPr wrap="none" anchor="ctr"/>
            <a:lstStyle/>
            <a:p>
              <a:endParaRPr lang="hu-HU"/>
            </a:p>
          </p:txBody>
        </p:sp>
      </p:grpSp>
      <p:sp>
        <p:nvSpPr>
          <p:cNvPr id="18438" name="Text Box 6"/>
          <p:cNvSpPr txBox="1">
            <a:spLocks noChangeArrowheads="1"/>
          </p:cNvSpPr>
          <p:nvPr/>
        </p:nvSpPr>
        <p:spPr bwMode="auto">
          <a:xfrm>
            <a:off x="152400" y="457200"/>
            <a:ext cx="2971800" cy="1187450"/>
          </a:xfrm>
          <a:prstGeom prst="rect">
            <a:avLst/>
          </a:prstGeom>
          <a:noFill/>
          <a:ln w="9525">
            <a:noFill/>
            <a:miter lim="800000"/>
            <a:headEnd/>
            <a:tailEnd/>
          </a:ln>
          <a:effectLst/>
        </p:spPr>
        <p:txBody>
          <a:bodyPr>
            <a:spAutoFit/>
          </a:bodyPr>
          <a:lstStyle/>
          <a:p>
            <a:pPr algn="ctr">
              <a:spcBef>
                <a:spcPct val="50000"/>
              </a:spcBef>
            </a:pPr>
            <a:r>
              <a:rPr lang="en-US"/>
              <a:t>szolubilis plazma </a:t>
            </a:r>
            <a:r>
              <a:rPr lang="en-US" b="1"/>
              <a:t>/</a:t>
            </a:r>
            <a:r>
              <a:rPr lang="en-US"/>
              <a:t> 	integráns membrán fehérjék</a:t>
            </a:r>
            <a:endParaRPr lang="en-US">
              <a:solidFill>
                <a:schemeClr val="tx1"/>
              </a:solidFill>
            </a:endParaRPr>
          </a:p>
        </p:txBody>
      </p:sp>
      <p:sp>
        <p:nvSpPr>
          <p:cNvPr id="18442" name="Text Box 10"/>
          <p:cNvSpPr txBox="1">
            <a:spLocks noChangeArrowheads="1"/>
          </p:cNvSpPr>
          <p:nvPr/>
        </p:nvSpPr>
        <p:spPr bwMode="auto">
          <a:xfrm>
            <a:off x="152400" y="1752600"/>
            <a:ext cx="3048000" cy="1187450"/>
          </a:xfrm>
          <a:prstGeom prst="rect">
            <a:avLst/>
          </a:prstGeom>
          <a:noFill/>
          <a:ln w="9525">
            <a:noFill/>
            <a:miter lim="800000"/>
            <a:headEnd/>
            <a:tailEnd/>
          </a:ln>
          <a:effectLst/>
        </p:spPr>
        <p:txBody>
          <a:bodyPr>
            <a:spAutoFit/>
          </a:bodyPr>
          <a:lstStyle/>
          <a:p>
            <a:pPr marL="285750" indent="-285750">
              <a:spcBef>
                <a:spcPct val="50000"/>
              </a:spcBef>
            </a:pPr>
            <a:r>
              <a:rPr lang="en-US"/>
              <a:t>1. Kezdeti lépések szabályozása:       C1 inhibitor</a:t>
            </a:r>
            <a:endParaRPr lang="en-US">
              <a:solidFill>
                <a:schemeClr val="tx1"/>
              </a:solidFill>
            </a:endParaRPr>
          </a:p>
        </p:txBody>
      </p:sp>
      <p:sp>
        <p:nvSpPr>
          <p:cNvPr id="18444" name="Text Box 12"/>
          <p:cNvSpPr txBox="1">
            <a:spLocks noChangeArrowheads="1"/>
          </p:cNvSpPr>
          <p:nvPr/>
        </p:nvSpPr>
        <p:spPr bwMode="auto">
          <a:xfrm>
            <a:off x="152400" y="3048000"/>
            <a:ext cx="3200400" cy="1552575"/>
          </a:xfrm>
          <a:prstGeom prst="rect">
            <a:avLst/>
          </a:prstGeom>
          <a:noFill/>
          <a:ln w="9525">
            <a:noFill/>
            <a:miter lim="800000"/>
            <a:headEnd/>
            <a:tailEnd/>
          </a:ln>
          <a:effectLst/>
        </p:spPr>
        <p:txBody>
          <a:bodyPr>
            <a:spAutoFit/>
          </a:bodyPr>
          <a:lstStyle/>
          <a:p>
            <a:pPr marL="381000" indent="-381000">
              <a:spcBef>
                <a:spcPct val="50000"/>
              </a:spcBef>
            </a:pPr>
            <a:r>
              <a:rPr lang="en-US"/>
              <a:t>2. C3 konvertáz kialakulásának és működésének szabályozása</a:t>
            </a:r>
          </a:p>
        </p:txBody>
      </p:sp>
      <p:sp>
        <p:nvSpPr>
          <p:cNvPr id="18445" name="Text Box 13"/>
          <p:cNvSpPr txBox="1">
            <a:spLocks noChangeArrowheads="1"/>
          </p:cNvSpPr>
          <p:nvPr/>
        </p:nvSpPr>
        <p:spPr bwMode="auto">
          <a:xfrm>
            <a:off x="228600" y="4800600"/>
            <a:ext cx="3200400" cy="1735138"/>
          </a:xfrm>
          <a:prstGeom prst="rect">
            <a:avLst/>
          </a:prstGeom>
          <a:noFill/>
          <a:ln w="9525">
            <a:noFill/>
            <a:miter lim="800000"/>
            <a:headEnd/>
            <a:tailEnd/>
          </a:ln>
          <a:effectLst/>
        </p:spPr>
        <p:txBody>
          <a:bodyPr>
            <a:spAutoFit/>
          </a:bodyPr>
          <a:lstStyle/>
          <a:p>
            <a:pPr marL="381000" indent="-381000">
              <a:spcBef>
                <a:spcPct val="50000"/>
              </a:spcBef>
            </a:pPr>
            <a:r>
              <a:rPr lang="en-US"/>
              <a:t>3. MAC kialakulásának szabályozása</a:t>
            </a:r>
          </a:p>
          <a:p>
            <a:pPr marL="381000" indent="-381000">
              <a:spcBef>
                <a:spcPct val="50000"/>
              </a:spcBef>
            </a:pPr>
            <a:endParaRPr lang="en-US">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844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844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84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42" grpId="0" autoUpdateAnimBg="0"/>
      <p:bldP spid="18444" grpId="0" autoUpdateAnimBg="0"/>
      <p:bldP spid="18445" grpId="0"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ext Box 2"/>
          <p:cNvSpPr txBox="1">
            <a:spLocks noChangeArrowheads="1"/>
          </p:cNvSpPr>
          <p:nvPr/>
        </p:nvSpPr>
        <p:spPr bwMode="auto">
          <a:xfrm>
            <a:off x="0" y="381000"/>
            <a:ext cx="9144000" cy="457200"/>
          </a:xfrm>
          <a:prstGeom prst="rect">
            <a:avLst/>
          </a:prstGeom>
          <a:noFill/>
          <a:ln w="9525">
            <a:noFill/>
            <a:miter lim="800000"/>
            <a:headEnd/>
            <a:tailEnd/>
          </a:ln>
          <a:effectLst/>
        </p:spPr>
        <p:txBody>
          <a:bodyPr>
            <a:spAutoFit/>
          </a:bodyPr>
          <a:lstStyle/>
          <a:p>
            <a:pPr algn="ctr">
              <a:spcBef>
                <a:spcPct val="50000"/>
              </a:spcBef>
            </a:pPr>
            <a:r>
              <a:rPr lang="en-US"/>
              <a:t>C3 </a:t>
            </a:r>
            <a:r>
              <a:rPr lang="hu-HU"/>
              <a:t>K</a:t>
            </a:r>
            <a:r>
              <a:rPr lang="en-US"/>
              <a:t>ONVERT</a:t>
            </a:r>
            <a:r>
              <a:rPr lang="hu-HU"/>
              <a:t>ÁZ SZABÁLYOZÁSA</a:t>
            </a:r>
            <a:endParaRPr lang="en-US">
              <a:solidFill>
                <a:schemeClr val="tx1"/>
              </a:solidFill>
            </a:endParaRPr>
          </a:p>
        </p:txBody>
      </p:sp>
      <p:graphicFrame>
        <p:nvGraphicFramePr>
          <p:cNvPr id="77827" name="Object 3"/>
          <p:cNvGraphicFramePr>
            <a:graphicFrameLocks noChangeAspect="1"/>
          </p:cNvGraphicFramePr>
          <p:nvPr/>
        </p:nvGraphicFramePr>
        <p:xfrm>
          <a:off x="228600" y="1371600"/>
          <a:ext cx="2260600" cy="3048000"/>
        </p:xfrm>
        <a:graphic>
          <a:graphicData uri="http://schemas.openxmlformats.org/presentationml/2006/ole">
            <p:oleObj spid="_x0000_s77827" name="Image" r:id="rId4" imgW="2007766" imgH="2706671" progId="Photoshop.Image.5">
              <p:embed/>
            </p:oleObj>
          </a:graphicData>
        </a:graphic>
      </p:graphicFrame>
      <p:sp>
        <p:nvSpPr>
          <p:cNvPr id="77828" name="Text Box 4"/>
          <p:cNvSpPr txBox="1">
            <a:spLocks noChangeArrowheads="1"/>
          </p:cNvSpPr>
          <p:nvPr/>
        </p:nvSpPr>
        <p:spPr bwMode="auto">
          <a:xfrm>
            <a:off x="3429000" y="1981200"/>
            <a:ext cx="2209800" cy="1552575"/>
          </a:xfrm>
          <a:prstGeom prst="rect">
            <a:avLst/>
          </a:prstGeom>
          <a:noFill/>
          <a:ln w="9525">
            <a:noFill/>
            <a:miter lim="800000"/>
            <a:headEnd/>
            <a:tailEnd/>
          </a:ln>
          <a:effectLst/>
        </p:spPr>
        <p:txBody>
          <a:bodyPr>
            <a:spAutoFit/>
          </a:bodyPr>
          <a:lstStyle/>
          <a:p>
            <a:pPr>
              <a:spcBef>
                <a:spcPct val="50000"/>
              </a:spcBef>
            </a:pPr>
            <a:r>
              <a:rPr lang="en-US"/>
              <a:t>C2</a:t>
            </a:r>
            <a:r>
              <a:rPr lang="hu-HU"/>
              <a:t>a</a:t>
            </a:r>
            <a:r>
              <a:rPr lang="en-US"/>
              <a:t>C4b</a:t>
            </a:r>
          </a:p>
          <a:p>
            <a:pPr>
              <a:spcBef>
                <a:spcPct val="50000"/>
              </a:spcBef>
            </a:pPr>
            <a:r>
              <a:rPr lang="en-US">
                <a:sym typeface="Symbol" pitchFamily="18" charset="2"/>
              </a:rPr>
              <a:t>      </a:t>
            </a:r>
            <a:endParaRPr lang="en-US"/>
          </a:p>
          <a:p>
            <a:pPr>
              <a:spcBef>
                <a:spcPct val="50000"/>
              </a:spcBef>
            </a:pPr>
            <a:r>
              <a:rPr lang="en-US"/>
              <a:t>C3 </a:t>
            </a:r>
            <a:r>
              <a:rPr lang="en-US">
                <a:sym typeface="Symbol" pitchFamily="18" charset="2"/>
              </a:rPr>
              <a:t>C3b+C3a</a:t>
            </a:r>
            <a:endParaRPr lang="en-US" sz="1600">
              <a:sym typeface="Symbol" pitchFamily="18" charset="2"/>
            </a:endParaRPr>
          </a:p>
        </p:txBody>
      </p:sp>
      <p:sp>
        <p:nvSpPr>
          <p:cNvPr id="77829" name="Text Box 5"/>
          <p:cNvSpPr txBox="1">
            <a:spLocks noChangeArrowheads="1"/>
          </p:cNvSpPr>
          <p:nvPr/>
        </p:nvSpPr>
        <p:spPr bwMode="auto">
          <a:xfrm>
            <a:off x="0" y="838200"/>
            <a:ext cx="2971800" cy="457200"/>
          </a:xfrm>
          <a:prstGeom prst="rect">
            <a:avLst/>
          </a:prstGeom>
          <a:noFill/>
          <a:ln w="9525">
            <a:noFill/>
            <a:miter lim="800000"/>
            <a:headEnd/>
            <a:tailEnd/>
          </a:ln>
          <a:effectLst/>
        </p:spPr>
        <p:txBody>
          <a:bodyPr>
            <a:spAutoFit/>
          </a:bodyPr>
          <a:lstStyle/>
          <a:p>
            <a:pPr>
              <a:spcBef>
                <a:spcPct val="50000"/>
              </a:spcBef>
            </a:pPr>
            <a:r>
              <a:rPr lang="hu-HU" b="1" u="sng"/>
              <a:t>KLASSZIKUS</a:t>
            </a:r>
            <a:endParaRPr lang="en-US">
              <a:solidFill>
                <a:schemeClr val="tx1"/>
              </a:solidFill>
            </a:endParaRPr>
          </a:p>
        </p:txBody>
      </p:sp>
      <p:sp>
        <p:nvSpPr>
          <p:cNvPr id="77830" name="Text Box 6"/>
          <p:cNvSpPr txBox="1">
            <a:spLocks noChangeArrowheads="1"/>
          </p:cNvSpPr>
          <p:nvPr/>
        </p:nvSpPr>
        <p:spPr bwMode="auto">
          <a:xfrm>
            <a:off x="0" y="4724400"/>
            <a:ext cx="3200400" cy="457200"/>
          </a:xfrm>
          <a:prstGeom prst="rect">
            <a:avLst/>
          </a:prstGeom>
          <a:noFill/>
          <a:ln w="9525">
            <a:noFill/>
            <a:miter lim="800000"/>
            <a:headEnd/>
            <a:tailEnd/>
          </a:ln>
          <a:effectLst/>
        </p:spPr>
        <p:txBody>
          <a:bodyPr>
            <a:spAutoFit/>
          </a:bodyPr>
          <a:lstStyle/>
          <a:p>
            <a:pPr>
              <a:spcBef>
                <a:spcPct val="50000"/>
              </a:spcBef>
            </a:pPr>
            <a:r>
              <a:rPr lang="en-US" b="1" u="sng"/>
              <a:t>ALTERNAT</a:t>
            </a:r>
            <a:r>
              <a:rPr lang="hu-HU" b="1" u="sng"/>
              <a:t>Í</a:t>
            </a:r>
            <a:r>
              <a:rPr lang="en-US" b="1" u="sng"/>
              <a:t>V</a:t>
            </a:r>
            <a:endParaRPr lang="en-US">
              <a:solidFill>
                <a:schemeClr val="tx1"/>
              </a:solidFill>
            </a:endParaRPr>
          </a:p>
        </p:txBody>
      </p:sp>
      <p:graphicFrame>
        <p:nvGraphicFramePr>
          <p:cNvPr id="77831" name="Object 7"/>
          <p:cNvGraphicFramePr>
            <a:graphicFrameLocks noChangeAspect="1"/>
          </p:cNvGraphicFramePr>
          <p:nvPr/>
        </p:nvGraphicFramePr>
        <p:xfrm>
          <a:off x="0" y="5165725"/>
          <a:ext cx="5105400" cy="1692275"/>
        </p:xfrm>
        <a:graphic>
          <a:graphicData uri="http://schemas.openxmlformats.org/presentationml/2006/ole">
            <p:oleObj spid="_x0000_s77831" name="Image" r:id="rId5" imgW="3939287" imgH="1346982" progId="Photoshop.Image.5">
              <p:embed/>
            </p:oleObj>
          </a:graphicData>
        </a:graphic>
      </p:graphicFrame>
      <p:sp>
        <p:nvSpPr>
          <p:cNvPr id="77832" name="Text Box 8"/>
          <p:cNvSpPr txBox="1">
            <a:spLocks noChangeArrowheads="1"/>
          </p:cNvSpPr>
          <p:nvPr/>
        </p:nvSpPr>
        <p:spPr bwMode="auto">
          <a:xfrm>
            <a:off x="5410200" y="5257800"/>
            <a:ext cx="2819400" cy="1333500"/>
          </a:xfrm>
          <a:prstGeom prst="rect">
            <a:avLst/>
          </a:prstGeom>
          <a:noFill/>
          <a:ln w="9525">
            <a:noFill/>
            <a:miter lim="800000"/>
            <a:headEnd/>
            <a:tailEnd/>
          </a:ln>
          <a:effectLst/>
        </p:spPr>
        <p:txBody>
          <a:bodyPr>
            <a:spAutoFit/>
          </a:bodyPr>
          <a:lstStyle/>
          <a:p>
            <a:pPr>
              <a:spcBef>
                <a:spcPct val="20000"/>
              </a:spcBef>
            </a:pPr>
            <a:r>
              <a:rPr lang="en-US"/>
              <a:t>   C3bBb</a:t>
            </a:r>
          </a:p>
          <a:p>
            <a:pPr>
              <a:spcBef>
                <a:spcPct val="20000"/>
              </a:spcBef>
            </a:pPr>
            <a:r>
              <a:rPr lang="en-US">
                <a:sym typeface="Symbol" pitchFamily="18" charset="2"/>
              </a:rPr>
              <a:t>       </a:t>
            </a:r>
            <a:endParaRPr lang="en-US"/>
          </a:p>
          <a:p>
            <a:pPr>
              <a:spcBef>
                <a:spcPct val="20000"/>
              </a:spcBef>
            </a:pPr>
            <a:r>
              <a:rPr lang="en-US"/>
              <a:t>  C3 </a:t>
            </a:r>
            <a:r>
              <a:rPr lang="en-US">
                <a:sym typeface="Symbol" pitchFamily="18" charset="2"/>
              </a:rPr>
              <a:t>C3b+C3a</a:t>
            </a:r>
          </a:p>
        </p:txBody>
      </p:sp>
      <p:grpSp>
        <p:nvGrpSpPr>
          <p:cNvPr id="77833" name="Group 9"/>
          <p:cNvGrpSpPr>
            <a:grpSpLocks/>
          </p:cNvGrpSpPr>
          <p:nvPr/>
        </p:nvGrpSpPr>
        <p:grpSpPr bwMode="auto">
          <a:xfrm>
            <a:off x="3810000" y="1905000"/>
            <a:ext cx="3505200" cy="914400"/>
            <a:chOff x="2400" y="1200"/>
            <a:chExt cx="2208" cy="576"/>
          </a:xfrm>
        </p:grpSpPr>
        <p:sp>
          <p:nvSpPr>
            <p:cNvPr id="77834" name="Line 10"/>
            <p:cNvSpPr>
              <a:spLocks noChangeShapeType="1"/>
            </p:cNvSpPr>
            <p:nvPr/>
          </p:nvSpPr>
          <p:spPr bwMode="auto">
            <a:xfrm flipH="1">
              <a:off x="3024" y="1392"/>
              <a:ext cx="816" cy="0"/>
            </a:xfrm>
            <a:prstGeom prst="line">
              <a:avLst/>
            </a:prstGeom>
            <a:noFill/>
            <a:ln w="38100">
              <a:solidFill>
                <a:srgbClr val="FF3300"/>
              </a:solidFill>
              <a:round/>
              <a:headEnd/>
              <a:tailEnd type="triangle" w="med" len="med"/>
            </a:ln>
            <a:effectLst/>
          </p:spPr>
          <p:txBody>
            <a:bodyPr wrap="none" anchor="ctr"/>
            <a:lstStyle/>
            <a:p>
              <a:endParaRPr lang="hu-HU"/>
            </a:p>
          </p:txBody>
        </p:sp>
        <p:sp>
          <p:nvSpPr>
            <p:cNvPr id="77835" name="Text Box 11"/>
            <p:cNvSpPr txBox="1">
              <a:spLocks noChangeArrowheads="1"/>
            </p:cNvSpPr>
            <p:nvPr/>
          </p:nvSpPr>
          <p:spPr bwMode="auto">
            <a:xfrm>
              <a:off x="3984" y="1200"/>
              <a:ext cx="624" cy="312"/>
            </a:xfrm>
            <a:prstGeom prst="rect">
              <a:avLst/>
            </a:prstGeom>
            <a:noFill/>
            <a:ln w="38100">
              <a:solidFill>
                <a:srgbClr val="FF3300"/>
              </a:solidFill>
              <a:miter lim="800000"/>
              <a:headEnd/>
              <a:tailEnd/>
            </a:ln>
            <a:effectLst/>
          </p:spPr>
          <p:txBody>
            <a:bodyPr>
              <a:spAutoFit/>
            </a:bodyPr>
            <a:lstStyle/>
            <a:p>
              <a:pPr>
                <a:spcBef>
                  <a:spcPct val="50000"/>
                </a:spcBef>
              </a:pPr>
              <a:r>
                <a:rPr lang="en-US"/>
                <a:t>C4BP</a:t>
              </a:r>
              <a:endParaRPr lang="en-US">
                <a:solidFill>
                  <a:schemeClr val="tx1"/>
                </a:solidFill>
              </a:endParaRPr>
            </a:p>
          </p:txBody>
        </p:sp>
        <p:sp>
          <p:nvSpPr>
            <p:cNvPr id="77836" name="Line 12"/>
            <p:cNvSpPr>
              <a:spLocks noChangeShapeType="1"/>
            </p:cNvSpPr>
            <p:nvPr/>
          </p:nvSpPr>
          <p:spPr bwMode="auto">
            <a:xfrm>
              <a:off x="2400" y="1536"/>
              <a:ext cx="384" cy="240"/>
            </a:xfrm>
            <a:prstGeom prst="line">
              <a:avLst/>
            </a:prstGeom>
            <a:noFill/>
            <a:ln w="38100">
              <a:solidFill>
                <a:srgbClr val="FF3300"/>
              </a:solidFill>
              <a:round/>
              <a:headEnd/>
              <a:tailEnd/>
            </a:ln>
            <a:effectLst/>
          </p:spPr>
          <p:txBody>
            <a:bodyPr wrap="none" anchor="ctr"/>
            <a:lstStyle/>
            <a:p>
              <a:endParaRPr lang="hu-HU"/>
            </a:p>
          </p:txBody>
        </p:sp>
        <p:sp>
          <p:nvSpPr>
            <p:cNvPr id="77837" name="Line 13"/>
            <p:cNvSpPr>
              <a:spLocks noChangeShapeType="1"/>
            </p:cNvSpPr>
            <p:nvPr/>
          </p:nvSpPr>
          <p:spPr bwMode="auto">
            <a:xfrm flipV="1">
              <a:off x="2400" y="1584"/>
              <a:ext cx="432" cy="144"/>
            </a:xfrm>
            <a:prstGeom prst="line">
              <a:avLst/>
            </a:prstGeom>
            <a:noFill/>
            <a:ln w="38100">
              <a:solidFill>
                <a:srgbClr val="FF3300"/>
              </a:solidFill>
              <a:round/>
              <a:headEnd/>
              <a:tailEnd/>
            </a:ln>
            <a:effectLst/>
          </p:spPr>
          <p:txBody>
            <a:bodyPr wrap="none" anchor="ctr"/>
            <a:lstStyle/>
            <a:p>
              <a:endParaRPr lang="hu-HU"/>
            </a:p>
          </p:txBody>
        </p:sp>
      </p:grpSp>
      <p:grpSp>
        <p:nvGrpSpPr>
          <p:cNvPr id="77838" name="Group 14"/>
          <p:cNvGrpSpPr>
            <a:grpSpLocks/>
          </p:cNvGrpSpPr>
          <p:nvPr/>
        </p:nvGrpSpPr>
        <p:grpSpPr bwMode="auto">
          <a:xfrm>
            <a:off x="5943600" y="5029200"/>
            <a:ext cx="3200400" cy="1066800"/>
            <a:chOff x="3744" y="3168"/>
            <a:chExt cx="2016" cy="672"/>
          </a:xfrm>
        </p:grpSpPr>
        <p:sp>
          <p:nvSpPr>
            <p:cNvPr id="77839" name="Line 15"/>
            <p:cNvSpPr>
              <a:spLocks noChangeShapeType="1"/>
            </p:cNvSpPr>
            <p:nvPr/>
          </p:nvSpPr>
          <p:spPr bwMode="auto">
            <a:xfrm flipH="1">
              <a:off x="4272" y="3456"/>
              <a:ext cx="528" cy="0"/>
            </a:xfrm>
            <a:prstGeom prst="line">
              <a:avLst/>
            </a:prstGeom>
            <a:noFill/>
            <a:ln w="38100">
              <a:solidFill>
                <a:srgbClr val="FF3300"/>
              </a:solidFill>
              <a:round/>
              <a:headEnd/>
              <a:tailEnd type="triangle" w="med" len="med"/>
            </a:ln>
            <a:effectLst/>
          </p:spPr>
          <p:txBody>
            <a:bodyPr wrap="none" anchor="ctr"/>
            <a:lstStyle/>
            <a:p>
              <a:endParaRPr lang="hu-HU"/>
            </a:p>
          </p:txBody>
        </p:sp>
        <p:sp>
          <p:nvSpPr>
            <p:cNvPr id="77840" name="Text Box 16"/>
            <p:cNvSpPr txBox="1">
              <a:spLocks noChangeArrowheads="1"/>
            </p:cNvSpPr>
            <p:nvPr/>
          </p:nvSpPr>
          <p:spPr bwMode="auto">
            <a:xfrm>
              <a:off x="4896" y="3168"/>
              <a:ext cx="864" cy="542"/>
            </a:xfrm>
            <a:prstGeom prst="rect">
              <a:avLst/>
            </a:prstGeom>
            <a:noFill/>
            <a:ln w="38100">
              <a:solidFill>
                <a:srgbClr val="FF3300"/>
              </a:solidFill>
              <a:miter lim="800000"/>
              <a:headEnd/>
              <a:tailEnd/>
            </a:ln>
            <a:effectLst/>
          </p:spPr>
          <p:txBody>
            <a:bodyPr>
              <a:spAutoFit/>
            </a:bodyPr>
            <a:lstStyle/>
            <a:p>
              <a:pPr algn="ctr">
                <a:spcBef>
                  <a:spcPct val="50000"/>
                </a:spcBef>
              </a:pPr>
              <a:r>
                <a:rPr lang="hu-HU"/>
                <a:t>H-factor</a:t>
              </a:r>
              <a:endParaRPr lang="en-US">
                <a:solidFill>
                  <a:schemeClr val="tx1"/>
                </a:solidFill>
              </a:endParaRPr>
            </a:p>
          </p:txBody>
        </p:sp>
        <p:sp>
          <p:nvSpPr>
            <p:cNvPr id="77841" name="Line 17"/>
            <p:cNvSpPr>
              <a:spLocks noChangeShapeType="1"/>
            </p:cNvSpPr>
            <p:nvPr/>
          </p:nvSpPr>
          <p:spPr bwMode="auto">
            <a:xfrm flipH="1">
              <a:off x="3744" y="3552"/>
              <a:ext cx="384" cy="288"/>
            </a:xfrm>
            <a:prstGeom prst="line">
              <a:avLst/>
            </a:prstGeom>
            <a:noFill/>
            <a:ln w="38100">
              <a:solidFill>
                <a:srgbClr val="FF3300"/>
              </a:solidFill>
              <a:round/>
              <a:headEnd/>
              <a:tailEnd/>
            </a:ln>
            <a:effectLst/>
          </p:spPr>
          <p:txBody>
            <a:bodyPr wrap="none" anchor="ctr"/>
            <a:lstStyle/>
            <a:p>
              <a:endParaRPr lang="hu-HU"/>
            </a:p>
          </p:txBody>
        </p:sp>
        <p:sp>
          <p:nvSpPr>
            <p:cNvPr id="77842" name="Line 18"/>
            <p:cNvSpPr>
              <a:spLocks noChangeShapeType="1"/>
            </p:cNvSpPr>
            <p:nvPr/>
          </p:nvSpPr>
          <p:spPr bwMode="auto">
            <a:xfrm>
              <a:off x="3744" y="3600"/>
              <a:ext cx="384" cy="192"/>
            </a:xfrm>
            <a:prstGeom prst="line">
              <a:avLst/>
            </a:prstGeom>
            <a:noFill/>
            <a:ln w="38100">
              <a:solidFill>
                <a:srgbClr val="FF3300"/>
              </a:solidFill>
              <a:round/>
              <a:headEnd/>
              <a:tailEnd/>
            </a:ln>
            <a:effectLst/>
          </p:spPr>
          <p:txBody>
            <a:bodyPr wrap="none" anchor="ctr"/>
            <a:lstStyle/>
            <a:p>
              <a:endParaRPr lang="hu-HU"/>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78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7783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7783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499"/>
                                          </p:stCondLst>
                                        </p:cTn>
                                        <p:tgtEl>
                                          <p:spTgt spid="778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8" grpId="0" autoUpdateAnimBg="0"/>
      <p:bldP spid="77832" grpId="0"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ext Box 2"/>
          <p:cNvSpPr txBox="1">
            <a:spLocks noChangeArrowheads="1"/>
          </p:cNvSpPr>
          <p:nvPr/>
        </p:nvSpPr>
        <p:spPr bwMode="auto">
          <a:xfrm>
            <a:off x="0" y="838200"/>
            <a:ext cx="2971800" cy="457200"/>
          </a:xfrm>
          <a:prstGeom prst="rect">
            <a:avLst/>
          </a:prstGeom>
          <a:noFill/>
          <a:ln w="9525">
            <a:noFill/>
            <a:miter lim="800000"/>
            <a:headEnd/>
            <a:tailEnd/>
          </a:ln>
          <a:effectLst/>
        </p:spPr>
        <p:txBody>
          <a:bodyPr>
            <a:spAutoFit/>
          </a:bodyPr>
          <a:lstStyle/>
          <a:p>
            <a:pPr>
              <a:spcBef>
                <a:spcPct val="50000"/>
              </a:spcBef>
            </a:pPr>
            <a:r>
              <a:rPr lang="hu-HU" b="1" u="sng"/>
              <a:t>KLASSZIKUS</a:t>
            </a:r>
            <a:endParaRPr lang="en-US">
              <a:solidFill>
                <a:schemeClr val="tx1"/>
              </a:solidFill>
            </a:endParaRPr>
          </a:p>
        </p:txBody>
      </p:sp>
      <p:sp>
        <p:nvSpPr>
          <p:cNvPr id="78851" name="Text Box 3"/>
          <p:cNvSpPr txBox="1">
            <a:spLocks noChangeArrowheads="1"/>
          </p:cNvSpPr>
          <p:nvPr/>
        </p:nvSpPr>
        <p:spPr bwMode="auto">
          <a:xfrm>
            <a:off x="0" y="304800"/>
            <a:ext cx="9144000" cy="457200"/>
          </a:xfrm>
          <a:prstGeom prst="rect">
            <a:avLst/>
          </a:prstGeom>
          <a:noFill/>
          <a:ln w="9525">
            <a:noFill/>
            <a:miter lim="800000"/>
            <a:headEnd/>
            <a:tailEnd/>
          </a:ln>
          <a:effectLst/>
        </p:spPr>
        <p:txBody>
          <a:bodyPr>
            <a:spAutoFit/>
          </a:bodyPr>
          <a:lstStyle/>
          <a:p>
            <a:pPr algn="ctr">
              <a:spcBef>
                <a:spcPct val="50000"/>
              </a:spcBef>
            </a:pPr>
            <a:r>
              <a:rPr lang="en-US"/>
              <a:t>C3b/C4b</a:t>
            </a:r>
            <a:r>
              <a:rPr lang="hu-HU"/>
              <a:t> DEGRADÁCIÓJA</a:t>
            </a:r>
            <a:endParaRPr lang="en-US"/>
          </a:p>
        </p:txBody>
      </p:sp>
      <p:graphicFrame>
        <p:nvGraphicFramePr>
          <p:cNvPr id="78852" name="Object 4"/>
          <p:cNvGraphicFramePr>
            <a:graphicFrameLocks noChangeAspect="1"/>
          </p:cNvGraphicFramePr>
          <p:nvPr/>
        </p:nvGraphicFramePr>
        <p:xfrm>
          <a:off x="228600" y="1371600"/>
          <a:ext cx="2260600" cy="3048000"/>
        </p:xfrm>
        <a:graphic>
          <a:graphicData uri="http://schemas.openxmlformats.org/presentationml/2006/ole">
            <p:oleObj spid="_x0000_s78852" name="Image" r:id="rId4" imgW="2007766" imgH="2706671" progId="Photoshop.Image.5">
              <p:embed/>
            </p:oleObj>
          </a:graphicData>
        </a:graphic>
      </p:graphicFrame>
      <p:sp>
        <p:nvSpPr>
          <p:cNvPr id="78853" name="Text Box 5"/>
          <p:cNvSpPr txBox="1">
            <a:spLocks noChangeArrowheads="1"/>
          </p:cNvSpPr>
          <p:nvPr/>
        </p:nvSpPr>
        <p:spPr bwMode="auto">
          <a:xfrm>
            <a:off x="0" y="4724400"/>
            <a:ext cx="3200400" cy="457200"/>
          </a:xfrm>
          <a:prstGeom prst="rect">
            <a:avLst/>
          </a:prstGeom>
          <a:noFill/>
          <a:ln w="9525">
            <a:noFill/>
            <a:miter lim="800000"/>
            <a:headEnd/>
            <a:tailEnd/>
          </a:ln>
          <a:effectLst/>
        </p:spPr>
        <p:txBody>
          <a:bodyPr>
            <a:spAutoFit/>
          </a:bodyPr>
          <a:lstStyle/>
          <a:p>
            <a:pPr>
              <a:spcBef>
                <a:spcPct val="50000"/>
              </a:spcBef>
            </a:pPr>
            <a:r>
              <a:rPr lang="hu-HU" b="1" u="sng"/>
              <a:t>ALTERNATÍV</a:t>
            </a:r>
            <a:endParaRPr lang="en-US">
              <a:solidFill>
                <a:schemeClr val="tx1"/>
              </a:solidFill>
            </a:endParaRPr>
          </a:p>
        </p:txBody>
      </p:sp>
      <p:graphicFrame>
        <p:nvGraphicFramePr>
          <p:cNvPr id="78854" name="Object 6"/>
          <p:cNvGraphicFramePr>
            <a:graphicFrameLocks noChangeAspect="1"/>
          </p:cNvGraphicFramePr>
          <p:nvPr/>
        </p:nvGraphicFramePr>
        <p:xfrm>
          <a:off x="0" y="5165725"/>
          <a:ext cx="5105400" cy="1692275"/>
        </p:xfrm>
        <a:graphic>
          <a:graphicData uri="http://schemas.openxmlformats.org/presentationml/2006/ole">
            <p:oleObj spid="_x0000_s78854" name="Image" r:id="rId5" imgW="3939287" imgH="1346982" progId="Photoshop.Image.5">
              <p:embed/>
            </p:oleObj>
          </a:graphicData>
        </a:graphic>
      </p:graphicFrame>
      <p:sp>
        <p:nvSpPr>
          <p:cNvPr id="78855" name="Rectangle 7"/>
          <p:cNvSpPr>
            <a:spLocks noChangeArrowheads="1"/>
          </p:cNvSpPr>
          <p:nvPr/>
        </p:nvSpPr>
        <p:spPr bwMode="auto">
          <a:xfrm>
            <a:off x="2438400" y="6096000"/>
            <a:ext cx="1219200" cy="533400"/>
          </a:xfrm>
          <a:prstGeom prst="rect">
            <a:avLst/>
          </a:prstGeom>
          <a:noFill/>
          <a:ln w="38100">
            <a:solidFill>
              <a:srgbClr val="FF3300"/>
            </a:solidFill>
            <a:miter lim="800000"/>
            <a:headEnd/>
            <a:tailEnd/>
          </a:ln>
          <a:effectLst/>
        </p:spPr>
        <p:txBody>
          <a:bodyPr wrap="none" anchor="ctr"/>
          <a:lstStyle/>
          <a:p>
            <a:endParaRPr lang="hu-HU"/>
          </a:p>
        </p:txBody>
      </p:sp>
      <p:sp>
        <p:nvSpPr>
          <p:cNvPr id="78856" name="Rectangle 8"/>
          <p:cNvSpPr>
            <a:spLocks noChangeArrowheads="1"/>
          </p:cNvSpPr>
          <p:nvPr/>
        </p:nvSpPr>
        <p:spPr bwMode="auto">
          <a:xfrm>
            <a:off x="228600" y="3429000"/>
            <a:ext cx="1295400" cy="838200"/>
          </a:xfrm>
          <a:prstGeom prst="rect">
            <a:avLst/>
          </a:prstGeom>
          <a:noFill/>
          <a:ln w="38100">
            <a:solidFill>
              <a:srgbClr val="FF3300"/>
            </a:solidFill>
            <a:miter lim="800000"/>
            <a:headEnd/>
            <a:tailEnd/>
          </a:ln>
          <a:effectLst/>
        </p:spPr>
        <p:txBody>
          <a:bodyPr wrap="none" anchor="ctr"/>
          <a:lstStyle/>
          <a:p>
            <a:endParaRPr lang="hu-HU"/>
          </a:p>
        </p:txBody>
      </p:sp>
      <p:grpSp>
        <p:nvGrpSpPr>
          <p:cNvPr id="78857" name="Group 9"/>
          <p:cNvGrpSpPr>
            <a:grpSpLocks/>
          </p:cNvGrpSpPr>
          <p:nvPr/>
        </p:nvGrpSpPr>
        <p:grpSpPr bwMode="auto">
          <a:xfrm>
            <a:off x="3124200" y="1066800"/>
            <a:ext cx="4419600" cy="2133600"/>
            <a:chOff x="1968" y="672"/>
            <a:chExt cx="2784" cy="1344"/>
          </a:xfrm>
        </p:grpSpPr>
        <p:sp>
          <p:nvSpPr>
            <p:cNvPr id="78858" name="Text Box 10"/>
            <p:cNvSpPr txBox="1">
              <a:spLocks noChangeArrowheads="1"/>
            </p:cNvSpPr>
            <p:nvPr/>
          </p:nvSpPr>
          <p:spPr bwMode="auto">
            <a:xfrm>
              <a:off x="2400" y="672"/>
              <a:ext cx="1728" cy="288"/>
            </a:xfrm>
            <a:prstGeom prst="rect">
              <a:avLst/>
            </a:prstGeom>
            <a:noFill/>
            <a:ln w="9525">
              <a:noFill/>
              <a:miter lim="800000"/>
              <a:headEnd/>
              <a:tailEnd/>
            </a:ln>
            <a:effectLst/>
          </p:spPr>
          <p:txBody>
            <a:bodyPr>
              <a:spAutoFit/>
            </a:bodyPr>
            <a:lstStyle/>
            <a:p>
              <a:pPr algn="ctr">
                <a:spcBef>
                  <a:spcPct val="50000"/>
                </a:spcBef>
              </a:pPr>
              <a:r>
                <a:rPr lang="en-US"/>
                <a:t>I Fa</a:t>
              </a:r>
              <a:r>
                <a:rPr lang="hu-HU"/>
                <a:t>k</a:t>
              </a:r>
              <a:r>
                <a:rPr lang="en-US"/>
                <a:t>tor</a:t>
              </a:r>
            </a:p>
          </p:txBody>
        </p:sp>
        <p:sp>
          <p:nvSpPr>
            <p:cNvPr id="78859" name="Text Box 11"/>
            <p:cNvSpPr txBox="1">
              <a:spLocks noChangeArrowheads="1"/>
            </p:cNvSpPr>
            <p:nvPr/>
          </p:nvSpPr>
          <p:spPr bwMode="auto">
            <a:xfrm>
              <a:off x="1968" y="1200"/>
              <a:ext cx="480" cy="633"/>
            </a:xfrm>
            <a:prstGeom prst="rect">
              <a:avLst/>
            </a:prstGeom>
            <a:noFill/>
            <a:ln w="9525">
              <a:noFill/>
              <a:miter lim="800000"/>
              <a:headEnd/>
              <a:tailEnd/>
            </a:ln>
            <a:effectLst/>
          </p:spPr>
          <p:txBody>
            <a:bodyPr>
              <a:spAutoFit/>
            </a:bodyPr>
            <a:lstStyle/>
            <a:p>
              <a:pPr>
                <a:spcBef>
                  <a:spcPct val="50000"/>
                </a:spcBef>
              </a:pPr>
              <a:r>
                <a:rPr lang="en-US"/>
                <a:t>C3b</a:t>
              </a:r>
            </a:p>
            <a:p>
              <a:pPr>
                <a:spcBef>
                  <a:spcPct val="50000"/>
                </a:spcBef>
              </a:pPr>
              <a:r>
                <a:rPr lang="en-US"/>
                <a:t>C4b</a:t>
              </a:r>
              <a:endParaRPr lang="en-US">
                <a:solidFill>
                  <a:schemeClr val="tx1"/>
                </a:solidFill>
                <a:latin typeface="Times New Roman" pitchFamily="18" charset="0"/>
              </a:endParaRPr>
            </a:p>
          </p:txBody>
        </p:sp>
        <p:sp>
          <p:nvSpPr>
            <p:cNvPr id="78860" name="Text Box 12"/>
            <p:cNvSpPr txBox="1">
              <a:spLocks noChangeArrowheads="1"/>
            </p:cNvSpPr>
            <p:nvPr/>
          </p:nvSpPr>
          <p:spPr bwMode="auto">
            <a:xfrm>
              <a:off x="2640" y="1728"/>
              <a:ext cx="1632" cy="288"/>
            </a:xfrm>
            <a:prstGeom prst="rect">
              <a:avLst/>
            </a:prstGeom>
            <a:noFill/>
            <a:ln w="9525">
              <a:noFill/>
              <a:miter lim="800000"/>
              <a:headEnd/>
              <a:tailEnd/>
            </a:ln>
            <a:effectLst/>
          </p:spPr>
          <p:txBody>
            <a:bodyPr>
              <a:spAutoFit/>
            </a:bodyPr>
            <a:lstStyle/>
            <a:p>
              <a:pPr>
                <a:spcBef>
                  <a:spcPct val="50000"/>
                </a:spcBef>
              </a:pPr>
              <a:r>
                <a:rPr lang="en-US"/>
                <a:t>proteol</a:t>
              </a:r>
              <a:r>
                <a:rPr lang="hu-HU"/>
                <a:t>ízis</a:t>
              </a:r>
              <a:endParaRPr lang="en-US">
                <a:solidFill>
                  <a:schemeClr val="tx1"/>
                </a:solidFill>
                <a:latin typeface="Times New Roman" pitchFamily="18" charset="0"/>
              </a:endParaRPr>
            </a:p>
          </p:txBody>
        </p:sp>
        <p:sp>
          <p:nvSpPr>
            <p:cNvPr id="78861" name="Line 13"/>
            <p:cNvSpPr>
              <a:spLocks noChangeShapeType="1"/>
            </p:cNvSpPr>
            <p:nvPr/>
          </p:nvSpPr>
          <p:spPr bwMode="auto">
            <a:xfrm>
              <a:off x="3216" y="960"/>
              <a:ext cx="0" cy="384"/>
            </a:xfrm>
            <a:prstGeom prst="line">
              <a:avLst/>
            </a:prstGeom>
            <a:noFill/>
            <a:ln w="38100">
              <a:solidFill>
                <a:srgbClr val="FFFF00"/>
              </a:solidFill>
              <a:round/>
              <a:headEnd/>
              <a:tailEnd type="triangle" w="med" len="med"/>
            </a:ln>
            <a:effectLst/>
          </p:spPr>
          <p:txBody>
            <a:bodyPr wrap="none" anchor="ctr"/>
            <a:lstStyle/>
            <a:p>
              <a:endParaRPr lang="hu-HU"/>
            </a:p>
          </p:txBody>
        </p:sp>
        <p:sp>
          <p:nvSpPr>
            <p:cNvPr id="78862" name="Line 14"/>
            <p:cNvSpPr>
              <a:spLocks noChangeShapeType="1"/>
            </p:cNvSpPr>
            <p:nvPr/>
          </p:nvSpPr>
          <p:spPr bwMode="auto">
            <a:xfrm>
              <a:off x="2592" y="1536"/>
              <a:ext cx="1248" cy="0"/>
            </a:xfrm>
            <a:prstGeom prst="line">
              <a:avLst/>
            </a:prstGeom>
            <a:noFill/>
            <a:ln w="38100">
              <a:solidFill>
                <a:srgbClr val="FFFF00"/>
              </a:solidFill>
              <a:round/>
              <a:headEnd/>
              <a:tailEnd type="triangle" w="med" len="med"/>
            </a:ln>
            <a:effectLst/>
          </p:spPr>
          <p:txBody>
            <a:bodyPr wrap="none" anchor="ctr"/>
            <a:lstStyle/>
            <a:p>
              <a:endParaRPr lang="hu-HU"/>
            </a:p>
          </p:txBody>
        </p:sp>
        <p:sp>
          <p:nvSpPr>
            <p:cNvPr id="78863" name="Text Box 15"/>
            <p:cNvSpPr txBox="1">
              <a:spLocks noChangeArrowheads="1"/>
            </p:cNvSpPr>
            <p:nvPr/>
          </p:nvSpPr>
          <p:spPr bwMode="auto">
            <a:xfrm>
              <a:off x="4080" y="1200"/>
              <a:ext cx="672" cy="633"/>
            </a:xfrm>
            <a:prstGeom prst="rect">
              <a:avLst/>
            </a:prstGeom>
            <a:noFill/>
            <a:ln w="9525">
              <a:noFill/>
              <a:miter lim="800000"/>
              <a:headEnd/>
              <a:tailEnd/>
            </a:ln>
            <a:effectLst/>
          </p:spPr>
          <p:txBody>
            <a:bodyPr>
              <a:spAutoFit/>
            </a:bodyPr>
            <a:lstStyle/>
            <a:p>
              <a:pPr>
                <a:spcBef>
                  <a:spcPct val="50000"/>
                </a:spcBef>
              </a:pPr>
              <a:r>
                <a:rPr lang="en-US"/>
                <a:t>C3dg</a:t>
              </a:r>
            </a:p>
            <a:p>
              <a:pPr>
                <a:spcBef>
                  <a:spcPct val="50000"/>
                </a:spcBef>
              </a:pPr>
              <a:r>
                <a:rPr lang="en-US"/>
                <a:t>C4d</a:t>
              </a:r>
              <a:endParaRPr lang="en-US">
                <a:solidFill>
                  <a:schemeClr val="tx1"/>
                </a:solidFill>
                <a:latin typeface="Times New Roman" pitchFamily="18" charset="0"/>
              </a:endParaRPr>
            </a:p>
          </p:txBody>
        </p:sp>
      </p:grpSp>
      <p:grpSp>
        <p:nvGrpSpPr>
          <p:cNvPr id="78864" name="Group 16"/>
          <p:cNvGrpSpPr>
            <a:grpSpLocks/>
          </p:cNvGrpSpPr>
          <p:nvPr/>
        </p:nvGrpSpPr>
        <p:grpSpPr bwMode="auto">
          <a:xfrm>
            <a:off x="5105400" y="3200400"/>
            <a:ext cx="3429000" cy="2193925"/>
            <a:chOff x="3216" y="2016"/>
            <a:chExt cx="2160" cy="1382"/>
          </a:xfrm>
        </p:grpSpPr>
        <p:sp>
          <p:nvSpPr>
            <p:cNvPr id="78865" name="Line 17"/>
            <p:cNvSpPr>
              <a:spLocks noChangeShapeType="1"/>
            </p:cNvSpPr>
            <p:nvPr/>
          </p:nvSpPr>
          <p:spPr bwMode="auto">
            <a:xfrm>
              <a:off x="4320" y="2016"/>
              <a:ext cx="0" cy="816"/>
            </a:xfrm>
            <a:prstGeom prst="line">
              <a:avLst/>
            </a:prstGeom>
            <a:noFill/>
            <a:ln w="38100">
              <a:solidFill>
                <a:srgbClr val="FFFF00"/>
              </a:solidFill>
              <a:round/>
              <a:headEnd/>
              <a:tailEnd type="triangle" w="med" len="med"/>
            </a:ln>
            <a:effectLst/>
          </p:spPr>
          <p:txBody>
            <a:bodyPr wrap="none" anchor="ctr"/>
            <a:lstStyle/>
            <a:p>
              <a:endParaRPr lang="hu-HU"/>
            </a:p>
          </p:txBody>
        </p:sp>
        <p:sp>
          <p:nvSpPr>
            <p:cNvPr id="78866" name="Text Box 18"/>
            <p:cNvSpPr txBox="1">
              <a:spLocks noChangeArrowheads="1"/>
            </p:cNvSpPr>
            <p:nvPr/>
          </p:nvSpPr>
          <p:spPr bwMode="auto">
            <a:xfrm>
              <a:off x="3216" y="2880"/>
              <a:ext cx="2160" cy="518"/>
            </a:xfrm>
            <a:prstGeom prst="rect">
              <a:avLst/>
            </a:prstGeom>
            <a:noFill/>
            <a:ln w="9525">
              <a:noFill/>
              <a:miter lim="800000"/>
              <a:headEnd/>
              <a:tailEnd/>
            </a:ln>
            <a:effectLst/>
          </p:spPr>
          <p:txBody>
            <a:bodyPr>
              <a:spAutoFit/>
            </a:bodyPr>
            <a:lstStyle/>
            <a:p>
              <a:pPr algn="ctr">
                <a:spcBef>
                  <a:spcPct val="50000"/>
                </a:spcBef>
              </a:pPr>
              <a:r>
                <a:rPr lang="hu-HU"/>
                <a:t>Komplement receptorok ligandjai</a:t>
              </a:r>
              <a:endParaRPr lang="en-US">
                <a:solidFill>
                  <a:schemeClr val="tx1"/>
                </a:solidFill>
                <a:latin typeface="Times New Roman" pitchFamily="18" charset="0"/>
              </a:endParaRPr>
            </a:p>
          </p:txBody>
        </p:sp>
      </p:grpSp>
      <p:grpSp>
        <p:nvGrpSpPr>
          <p:cNvPr id="78867" name="Group 19"/>
          <p:cNvGrpSpPr>
            <a:grpSpLocks/>
          </p:cNvGrpSpPr>
          <p:nvPr/>
        </p:nvGrpSpPr>
        <p:grpSpPr bwMode="auto">
          <a:xfrm>
            <a:off x="5562600" y="5334000"/>
            <a:ext cx="2743200" cy="914400"/>
            <a:chOff x="3504" y="3360"/>
            <a:chExt cx="1728" cy="576"/>
          </a:xfrm>
        </p:grpSpPr>
        <p:sp>
          <p:nvSpPr>
            <p:cNvPr id="78868" name="Text Box 20"/>
            <p:cNvSpPr txBox="1">
              <a:spLocks noChangeArrowheads="1"/>
            </p:cNvSpPr>
            <p:nvPr/>
          </p:nvSpPr>
          <p:spPr bwMode="auto">
            <a:xfrm>
              <a:off x="3504" y="3648"/>
              <a:ext cx="1728" cy="288"/>
            </a:xfrm>
            <a:prstGeom prst="rect">
              <a:avLst/>
            </a:prstGeom>
            <a:noFill/>
            <a:ln w="9525">
              <a:noFill/>
              <a:miter lim="800000"/>
              <a:headEnd/>
              <a:tailEnd/>
            </a:ln>
            <a:effectLst/>
          </p:spPr>
          <p:txBody>
            <a:bodyPr>
              <a:spAutoFit/>
            </a:bodyPr>
            <a:lstStyle/>
            <a:p>
              <a:pPr algn="ctr">
                <a:spcBef>
                  <a:spcPct val="50000"/>
                </a:spcBef>
              </a:pPr>
              <a:r>
                <a:rPr lang="hu-HU"/>
                <a:t>I. C. eltávolítása</a:t>
              </a:r>
              <a:endParaRPr lang="en-US"/>
            </a:p>
          </p:txBody>
        </p:sp>
        <p:sp>
          <p:nvSpPr>
            <p:cNvPr id="78869" name="Line 21"/>
            <p:cNvSpPr>
              <a:spLocks noChangeShapeType="1"/>
            </p:cNvSpPr>
            <p:nvPr/>
          </p:nvSpPr>
          <p:spPr bwMode="auto">
            <a:xfrm>
              <a:off x="4320" y="3360"/>
              <a:ext cx="0" cy="240"/>
            </a:xfrm>
            <a:prstGeom prst="line">
              <a:avLst/>
            </a:prstGeom>
            <a:noFill/>
            <a:ln w="38100">
              <a:solidFill>
                <a:srgbClr val="FFFF00"/>
              </a:solidFill>
              <a:round/>
              <a:headEnd/>
              <a:tailEnd type="triangle" w="med" len="med"/>
            </a:ln>
            <a:effectLst/>
          </p:spPr>
          <p:txBody>
            <a:bodyPr wrap="none" anchor="ctr"/>
            <a:lstStyle/>
            <a:p>
              <a:endParaRPr lang="hu-HU"/>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7885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7886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788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8788" name="Picture 4" descr="slide0020_image045"/>
          <p:cNvPicPr>
            <a:picLocks noChangeAspect="1" noChangeArrowheads="1"/>
          </p:cNvPicPr>
          <p:nvPr/>
        </p:nvPicPr>
        <p:blipFill>
          <a:blip r:embed="rId3" cstate="print"/>
          <a:srcRect/>
          <a:stretch>
            <a:fillRect/>
          </a:stretch>
        </p:blipFill>
        <p:spPr bwMode="auto">
          <a:xfrm>
            <a:off x="2124075" y="1844675"/>
            <a:ext cx="5292725" cy="3405188"/>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ext Box 2"/>
          <p:cNvSpPr txBox="1">
            <a:spLocks noChangeArrowheads="1"/>
          </p:cNvSpPr>
          <p:nvPr/>
        </p:nvSpPr>
        <p:spPr bwMode="auto">
          <a:xfrm>
            <a:off x="0" y="228600"/>
            <a:ext cx="9144000" cy="519113"/>
          </a:xfrm>
          <a:prstGeom prst="rect">
            <a:avLst/>
          </a:prstGeom>
          <a:noFill/>
          <a:ln w="9525">
            <a:noFill/>
            <a:miter lim="800000"/>
            <a:headEnd/>
            <a:tailEnd/>
          </a:ln>
          <a:effectLst/>
        </p:spPr>
        <p:txBody>
          <a:bodyPr>
            <a:spAutoFit/>
          </a:bodyPr>
          <a:lstStyle/>
          <a:p>
            <a:pPr algn="ctr">
              <a:spcBef>
                <a:spcPct val="50000"/>
              </a:spcBef>
            </a:pPr>
            <a:r>
              <a:rPr lang="hu-HU" sz="2800"/>
              <a:t>Kis komplement fragmensek</a:t>
            </a:r>
            <a:endParaRPr lang="en-US" sz="2800"/>
          </a:p>
        </p:txBody>
      </p:sp>
      <p:grpSp>
        <p:nvGrpSpPr>
          <p:cNvPr id="79875" name="Group 3"/>
          <p:cNvGrpSpPr>
            <a:grpSpLocks/>
          </p:cNvGrpSpPr>
          <p:nvPr/>
        </p:nvGrpSpPr>
        <p:grpSpPr bwMode="auto">
          <a:xfrm>
            <a:off x="685800" y="839788"/>
            <a:ext cx="8001000" cy="6018212"/>
            <a:chOff x="432" y="529"/>
            <a:chExt cx="5040" cy="3791"/>
          </a:xfrm>
        </p:grpSpPr>
        <p:grpSp>
          <p:nvGrpSpPr>
            <p:cNvPr id="79876" name="Group 4"/>
            <p:cNvGrpSpPr>
              <a:grpSpLocks/>
            </p:cNvGrpSpPr>
            <p:nvPr/>
          </p:nvGrpSpPr>
          <p:grpSpPr bwMode="auto">
            <a:xfrm>
              <a:off x="432" y="529"/>
              <a:ext cx="5040" cy="3791"/>
              <a:chOff x="432" y="625"/>
              <a:chExt cx="5040" cy="3791"/>
            </a:xfrm>
          </p:grpSpPr>
          <p:grpSp>
            <p:nvGrpSpPr>
              <p:cNvPr id="79877" name="Group 5"/>
              <p:cNvGrpSpPr>
                <a:grpSpLocks/>
              </p:cNvGrpSpPr>
              <p:nvPr/>
            </p:nvGrpSpPr>
            <p:grpSpPr bwMode="auto">
              <a:xfrm>
                <a:off x="432" y="625"/>
                <a:ext cx="5040" cy="3695"/>
                <a:chOff x="432" y="46"/>
                <a:chExt cx="5040" cy="3695"/>
              </a:xfrm>
            </p:grpSpPr>
            <p:grpSp>
              <p:nvGrpSpPr>
                <p:cNvPr id="79878" name="Group 6"/>
                <p:cNvGrpSpPr>
                  <a:grpSpLocks/>
                </p:cNvGrpSpPr>
                <p:nvPr/>
              </p:nvGrpSpPr>
              <p:grpSpPr bwMode="auto">
                <a:xfrm>
                  <a:off x="432" y="46"/>
                  <a:ext cx="5040" cy="3695"/>
                  <a:chOff x="432" y="46"/>
                  <a:chExt cx="5040" cy="3695"/>
                </a:xfrm>
              </p:grpSpPr>
              <p:graphicFrame>
                <p:nvGraphicFramePr>
                  <p:cNvPr id="79879" name="Object 7"/>
                  <p:cNvGraphicFramePr>
                    <a:graphicFrameLocks noChangeAspect="1"/>
                  </p:cNvGraphicFramePr>
                  <p:nvPr/>
                </p:nvGraphicFramePr>
                <p:xfrm>
                  <a:off x="432" y="46"/>
                  <a:ext cx="5040" cy="3695"/>
                </p:xfrm>
                <a:graphic>
                  <a:graphicData uri="http://schemas.openxmlformats.org/presentationml/2006/ole">
                    <p:oleObj spid="_x0000_s79879" name="Image" r:id="rId4" imgW="10674197" imgH="8208966" progId="Photoshop.Image.5">
                      <p:embed/>
                    </p:oleObj>
                  </a:graphicData>
                </a:graphic>
              </p:graphicFrame>
              <p:sp>
                <p:nvSpPr>
                  <p:cNvPr id="79880" name="Rectangle 8"/>
                  <p:cNvSpPr>
                    <a:spLocks noChangeArrowheads="1"/>
                  </p:cNvSpPr>
                  <p:nvPr/>
                </p:nvSpPr>
                <p:spPr bwMode="auto">
                  <a:xfrm>
                    <a:off x="576" y="2352"/>
                    <a:ext cx="720" cy="384"/>
                  </a:xfrm>
                  <a:prstGeom prst="rect">
                    <a:avLst/>
                  </a:prstGeom>
                  <a:solidFill>
                    <a:schemeClr val="bg1"/>
                  </a:solidFill>
                  <a:ln w="9525">
                    <a:noFill/>
                    <a:miter lim="800000"/>
                    <a:headEnd/>
                    <a:tailEnd/>
                  </a:ln>
                  <a:effectLst/>
                </p:spPr>
                <p:txBody>
                  <a:bodyPr wrap="none" anchor="ctr"/>
                  <a:lstStyle/>
                  <a:p>
                    <a:endParaRPr lang="hu-HU"/>
                  </a:p>
                </p:txBody>
              </p:sp>
            </p:grpSp>
            <p:sp>
              <p:nvSpPr>
                <p:cNvPr id="79881" name="Rectangle 9"/>
                <p:cNvSpPr>
                  <a:spLocks noChangeArrowheads="1"/>
                </p:cNvSpPr>
                <p:nvPr/>
              </p:nvSpPr>
              <p:spPr bwMode="auto">
                <a:xfrm>
                  <a:off x="4464" y="2352"/>
                  <a:ext cx="960" cy="240"/>
                </a:xfrm>
                <a:prstGeom prst="rect">
                  <a:avLst/>
                </a:prstGeom>
                <a:solidFill>
                  <a:schemeClr val="bg1"/>
                </a:solidFill>
                <a:ln w="9525">
                  <a:noFill/>
                  <a:miter lim="800000"/>
                  <a:headEnd/>
                  <a:tailEnd/>
                </a:ln>
                <a:effectLst/>
              </p:spPr>
              <p:txBody>
                <a:bodyPr wrap="none" anchor="ctr"/>
                <a:lstStyle/>
                <a:p>
                  <a:endParaRPr lang="hu-HU"/>
                </a:p>
              </p:txBody>
            </p:sp>
          </p:grpSp>
          <p:sp>
            <p:nvSpPr>
              <p:cNvPr id="79882" name="Text Box 10"/>
              <p:cNvSpPr txBox="1">
                <a:spLocks noChangeArrowheads="1"/>
              </p:cNvSpPr>
              <p:nvPr/>
            </p:nvSpPr>
            <p:spPr bwMode="auto">
              <a:xfrm>
                <a:off x="624" y="1488"/>
                <a:ext cx="1008" cy="288"/>
              </a:xfrm>
              <a:prstGeom prst="rect">
                <a:avLst/>
              </a:prstGeom>
              <a:solidFill>
                <a:schemeClr val="bg1"/>
              </a:solidFill>
              <a:ln w="9525">
                <a:noFill/>
                <a:miter lim="800000"/>
                <a:headEnd/>
                <a:tailEnd/>
              </a:ln>
              <a:effectLst/>
            </p:spPr>
            <p:txBody>
              <a:bodyPr>
                <a:spAutoFit/>
              </a:bodyPr>
              <a:lstStyle/>
              <a:p>
                <a:pPr>
                  <a:spcBef>
                    <a:spcPct val="50000"/>
                  </a:spcBef>
                </a:pPr>
                <a:r>
                  <a:rPr lang="en-US">
                    <a:solidFill>
                      <a:srgbClr val="FF3300"/>
                    </a:solidFill>
                  </a:rPr>
                  <a:t>C4a + C2</a:t>
                </a:r>
                <a:r>
                  <a:rPr lang="hu-HU">
                    <a:solidFill>
                      <a:srgbClr val="FF3300"/>
                    </a:solidFill>
                  </a:rPr>
                  <a:t>b</a:t>
                </a:r>
                <a:endParaRPr lang="en-US">
                  <a:solidFill>
                    <a:schemeClr val="tx1"/>
                  </a:solidFill>
                  <a:latin typeface="Times New Roman" pitchFamily="18" charset="0"/>
                </a:endParaRPr>
              </a:p>
            </p:txBody>
          </p:sp>
          <p:sp>
            <p:nvSpPr>
              <p:cNvPr id="79883" name="Text Box 11"/>
              <p:cNvSpPr txBox="1">
                <a:spLocks noChangeArrowheads="1"/>
              </p:cNvSpPr>
              <p:nvPr/>
            </p:nvSpPr>
            <p:spPr bwMode="auto">
              <a:xfrm>
                <a:off x="2016" y="2928"/>
                <a:ext cx="576" cy="288"/>
              </a:xfrm>
              <a:prstGeom prst="rect">
                <a:avLst/>
              </a:prstGeom>
              <a:solidFill>
                <a:schemeClr val="bg1"/>
              </a:solidFill>
              <a:ln w="9525">
                <a:noFill/>
                <a:miter lim="800000"/>
                <a:headEnd/>
                <a:tailEnd/>
              </a:ln>
              <a:effectLst/>
            </p:spPr>
            <p:txBody>
              <a:bodyPr>
                <a:spAutoFit/>
              </a:bodyPr>
              <a:lstStyle/>
              <a:p>
                <a:pPr>
                  <a:spcBef>
                    <a:spcPct val="50000"/>
                  </a:spcBef>
                </a:pPr>
                <a:r>
                  <a:rPr lang="en-US">
                    <a:solidFill>
                      <a:srgbClr val="FF3300"/>
                    </a:solidFill>
                  </a:rPr>
                  <a:t>C3a</a:t>
                </a:r>
              </a:p>
            </p:txBody>
          </p:sp>
          <p:sp>
            <p:nvSpPr>
              <p:cNvPr id="79884" name="Text Box 12"/>
              <p:cNvSpPr txBox="1">
                <a:spLocks noChangeArrowheads="1"/>
              </p:cNvSpPr>
              <p:nvPr/>
            </p:nvSpPr>
            <p:spPr bwMode="auto">
              <a:xfrm>
                <a:off x="3312" y="2928"/>
                <a:ext cx="480" cy="288"/>
              </a:xfrm>
              <a:prstGeom prst="rect">
                <a:avLst/>
              </a:prstGeom>
              <a:solidFill>
                <a:schemeClr val="bg1"/>
              </a:solidFill>
              <a:ln w="9525">
                <a:noFill/>
                <a:miter lim="800000"/>
                <a:headEnd/>
                <a:tailEnd/>
              </a:ln>
              <a:effectLst/>
            </p:spPr>
            <p:txBody>
              <a:bodyPr>
                <a:spAutoFit/>
              </a:bodyPr>
              <a:lstStyle/>
              <a:p>
                <a:pPr>
                  <a:spcBef>
                    <a:spcPct val="50000"/>
                  </a:spcBef>
                </a:pPr>
                <a:r>
                  <a:rPr lang="en-US">
                    <a:solidFill>
                      <a:srgbClr val="FF3300"/>
                    </a:solidFill>
                  </a:rPr>
                  <a:t>C3a</a:t>
                </a:r>
              </a:p>
            </p:txBody>
          </p:sp>
          <p:sp>
            <p:nvSpPr>
              <p:cNvPr id="79885" name="Text Box 13"/>
              <p:cNvSpPr txBox="1">
                <a:spLocks noChangeArrowheads="1"/>
              </p:cNvSpPr>
              <p:nvPr/>
            </p:nvSpPr>
            <p:spPr bwMode="auto">
              <a:xfrm>
                <a:off x="2112" y="4128"/>
                <a:ext cx="624" cy="288"/>
              </a:xfrm>
              <a:prstGeom prst="rect">
                <a:avLst/>
              </a:prstGeom>
              <a:solidFill>
                <a:schemeClr val="bg1"/>
              </a:solidFill>
              <a:ln w="9525">
                <a:noFill/>
                <a:miter lim="800000"/>
                <a:headEnd/>
                <a:tailEnd/>
              </a:ln>
              <a:effectLst/>
            </p:spPr>
            <p:txBody>
              <a:bodyPr>
                <a:spAutoFit/>
              </a:bodyPr>
              <a:lstStyle/>
              <a:p>
                <a:pPr>
                  <a:spcBef>
                    <a:spcPct val="50000"/>
                  </a:spcBef>
                </a:pPr>
                <a:r>
                  <a:rPr lang="en-US">
                    <a:solidFill>
                      <a:srgbClr val="FF3300"/>
                    </a:solidFill>
                  </a:rPr>
                  <a:t>C5a</a:t>
                </a:r>
                <a:endParaRPr lang="en-US">
                  <a:solidFill>
                    <a:schemeClr val="tx1"/>
                  </a:solidFill>
                  <a:latin typeface="Times New Roman" pitchFamily="18" charset="0"/>
                </a:endParaRPr>
              </a:p>
            </p:txBody>
          </p:sp>
        </p:grpSp>
        <p:sp>
          <p:nvSpPr>
            <p:cNvPr id="79886" name="Text Box 14"/>
            <p:cNvSpPr txBox="1">
              <a:spLocks noChangeArrowheads="1"/>
            </p:cNvSpPr>
            <p:nvPr/>
          </p:nvSpPr>
          <p:spPr bwMode="auto">
            <a:xfrm>
              <a:off x="1536" y="1824"/>
              <a:ext cx="576" cy="192"/>
            </a:xfrm>
            <a:prstGeom prst="rect">
              <a:avLst/>
            </a:prstGeom>
            <a:noFill/>
            <a:ln w="9525">
              <a:noFill/>
              <a:miter lim="800000"/>
              <a:headEnd/>
              <a:tailEnd/>
            </a:ln>
            <a:effectLst/>
          </p:spPr>
          <p:txBody>
            <a:bodyPr>
              <a:spAutoFit/>
            </a:bodyPr>
            <a:lstStyle/>
            <a:p>
              <a:pPr>
                <a:spcBef>
                  <a:spcPct val="50000"/>
                </a:spcBef>
              </a:pPr>
              <a:endParaRPr lang="hu-HU" sz="1400">
                <a:solidFill>
                  <a:schemeClr val="tx1"/>
                </a:solidFill>
                <a:latin typeface="Times New Roman" pitchFamily="18" charset="0"/>
              </a:endParaRPr>
            </a:p>
          </p:txBody>
        </p:sp>
      </p:gr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2"/>
          <p:cNvSpPr txBox="1">
            <a:spLocks noChangeArrowheads="1"/>
          </p:cNvSpPr>
          <p:nvPr/>
        </p:nvSpPr>
        <p:spPr bwMode="auto">
          <a:xfrm>
            <a:off x="3779838" y="981075"/>
            <a:ext cx="4572000" cy="1552575"/>
          </a:xfrm>
          <a:prstGeom prst="rect">
            <a:avLst/>
          </a:prstGeom>
          <a:noFill/>
          <a:ln w="9525">
            <a:noFill/>
            <a:miter lim="800000"/>
            <a:headEnd/>
            <a:tailEnd/>
          </a:ln>
          <a:effectLst/>
        </p:spPr>
        <p:txBody>
          <a:bodyPr>
            <a:spAutoFit/>
          </a:bodyPr>
          <a:lstStyle/>
          <a:p>
            <a:pPr>
              <a:spcBef>
                <a:spcPct val="50000"/>
              </a:spcBef>
            </a:pPr>
            <a:r>
              <a:rPr lang="en-US"/>
              <a:t>Kis komplement fragmensek</a:t>
            </a:r>
            <a:r>
              <a:rPr lang="hu-HU"/>
              <a:t>:</a:t>
            </a:r>
          </a:p>
          <a:p>
            <a:pPr>
              <a:spcBef>
                <a:spcPct val="50000"/>
              </a:spcBef>
            </a:pPr>
            <a:endParaRPr lang="hu-HU"/>
          </a:p>
          <a:p>
            <a:pPr algn="ctr">
              <a:spcBef>
                <a:spcPct val="50000"/>
              </a:spcBef>
            </a:pPr>
            <a:r>
              <a:rPr lang="hu-HU"/>
              <a:t>Gyulladáskeltés</a:t>
            </a:r>
            <a:endParaRPr lang="en-US"/>
          </a:p>
        </p:txBody>
      </p:sp>
      <p:sp>
        <p:nvSpPr>
          <p:cNvPr id="21510" name="Text Box 6"/>
          <p:cNvSpPr txBox="1">
            <a:spLocks noChangeArrowheads="1"/>
          </p:cNvSpPr>
          <p:nvPr/>
        </p:nvSpPr>
        <p:spPr bwMode="auto">
          <a:xfrm>
            <a:off x="6477000" y="1524000"/>
            <a:ext cx="1905000" cy="396875"/>
          </a:xfrm>
          <a:prstGeom prst="rect">
            <a:avLst/>
          </a:prstGeom>
          <a:noFill/>
          <a:ln w="9525">
            <a:noFill/>
            <a:miter lim="800000"/>
            <a:headEnd/>
            <a:tailEnd/>
          </a:ln>
          <a:effectLst/>
        </p:spPr>
        <p:txBody>
          <a:bodyPr>
            <a:spAutoFit/>
          </a:bodyPr>
          <a:lstStyle/>
          <a:p>
            <a:pPr algn="ctr">
              <a:spcBef>
                <a:spcPct val="50000"/>
              </a:spcBef>
            </a:pPr>
            <a:endParaRPr lang="hu-HU" sz="2000">
              <a:solidFill>
                <a:schemeClr val="tx1"/>
              </a:solidFill>
            </a:endParaRPr>
          </a:p>
        </p:txBody>
      </p:sp>
      <p:pic>
        <p:nvPicPr>
          <p:cNvPr id="21520" name="Picture 16" descr="The pathogenesis of streptococcal infections: from Tooth decay to meningitis"/>
          <p:cNvPicPr>
            <a:picLocks noChangeAspect="1" noChangeArrowheads="1"/>
          </p:cNvPicPr>
          <p:nvPr/>
        </p:nvPicPr>
        <p:blipFill>
          <a:blip r:embed="rId3" cstate="print"/>
          <a:srcRect l="29239" r="32515"/>
          <a:stretch>
            <a:fillRect/>
          </a:stretch>
        </p:blipFill>
        <p:spPr bwMode="auto">
          <a:xfrm>
            <a:off x="323850" y="-244475"/>
            <a:ext cx="2859088" cy="7777163"/>
          </a:xfrm>
          <a:prstGeom prst="rect">
            <a:avLst/>
          </a:prstGeom>
          <a:noFill/>
        </p:spPr>
      </p:pic>
      <p:sp>
        <p:nvSpPr>
          <p:cNvPr id="21521" name="Rectangle 17"/>
          <p:cNvSpPr>
            <a:spLocks noChangeArrowheads="1"/>
          </p:cNvSpPr>
          <p:nvPr/>
        </p:nvSpPr>
        <p:spPr bwMode="auto">
          <a:xfrm>
            <a:off x="3843338" y="6521450"/>
            <a:ext cx="5300662" cy="304800"/>
          </a:xfrm>
          <a:prstGeom prst="rect">
            <a:avLst/>
          </a:prstGeom>
          <a:noFill/>
          <a:ln w="9525">
            <a:noFill/>
            <a:miter lim="800000"/>
            <a:headEnd/>
            <a:tailEnd/>
          </a:ln>
          <a:effectLst/>
        </p:spPr>
        <p:txBody>
          <a:bodyPr wrap="none">
            <a:spAutoFit/>
          </a:bodyPr>
          <a:lstStyle/>
          <a:p>
            <a:pPr algn="r">
              <a:spcBef>
                <a:spcPct val="30000"/>
              </a:spcBef>
            </a:pPr>
            <a:r>
              <a:rPr lang="hu-HU" sz="1400" b="1" i="1">
                <a:solidFill>
                  <a:schemeClr val="hlink"/>
                </a:solidFill>
              </a:rPr>
              <a:t>Nature Reviews Microbiology </a:t>
            </a:r>
            <a:r>
              <a:rPr lang="hu-HU" sz="1400" b="1">
                <a:solidFill>
                  <a:schemeClr val="hlink"/>
                </a:solidFill>
              </a:rPr>
              <a:t>1</a:t>
            </a:r>
            <a:r>
              <a:rPr lang="hu-HU" sz="1400">
                <a:solidFill>
                  <a:schemeClr val="hlink"/>
                </a:solidFill>
              </a:rPr>
              <a:t>, </a:t>
            </a:r>
            <a:r>
              <a:rPr lang="hu-HU" sz="1400" b="1">
                <a:solidFill>
                  <a:schemeClr val="hlink"/>
                </a:solidFill>
              </a:rPr>
              <a:t>219-230</a:t>
            </a:r>
            <a:r>
              <a:rPr lang="hu-HU" sz="1400">
                <a:solidFill>
                  <a:schemeClr val="hlink"/>
                </a:solidFill>
              </a:rPr>
              <a:t> </a:t>
            </a:r>
            <a:r>
              <a:rPr lang="hu-HU" sz="1400" b="1">
                <a:solidFill>
                  <a:schemeClr val="hlink"/>
                </a:solidFill>
              </a:rPr>
              <a:t>(December 2003)</a:t>
            </a:r>
            <a:r>
              <a:rPr lang="hu-HU" sz="1400">
                <a:solidFill>
                  <a:schemeClr val="hlink"/>
                </a:solidFill>
              </a:rPr>
              <a:t> </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0839" name="Group 7"/>
          <p:cNvGrpSpPr>
            <a:grpSpLocks/>
          </p:cNvGrpSpPr>
          <p:nvPr/>
        </p:nvGrpSpPr>
        <p:grpSpPr bwMode="auto">
          <a:xfrm>
            <a:off x="4859338" y="476250"/>
            <a:ext cx="3743325" cy="5230813"/>
            <a:chOff x="3334" y="709"/>
            <a:chExt cx="2358" cy="3295"/>
          </a:xfrm>
        </p:grpSpPr>
        <p:pic>
          <p:nvPicPr>
            <p:cNvPr id="120837" name="Picture 5" descr="Mast-cell responses to pathogens"/>
            <p:cNvPicPr>
              <a:picLocks noChangeAspect="1" noChangeArrowheads="1"/>
            </p:cNvPicPr>
            <p:nvPr/>
          </p:nvPicPr>
          <p:blipFill>
            <a:blip r:embed="rId3" cstate="print"/>
            <a:srcRect l="57909"/>
            <a:stretch>
              <a:fillRect/>
            </a:stretch>
          </p:blipFill>
          <p:spPr bwMode="auto">
            <a:xfrm>
              <a:off x="3334" y="709"/>
              <a:ext cx="2358" cy="3295"/>
            </a:xfrm>
            <a:prstGeom prst="rect">
              <a:avLst/>
            </a:prstGeom>
            <a:noFill/>
          </p:spPr>
        </p:pic>
        <p:sp>
          <p:nvSpPr>
            <p:cNvPr id="120838" name="Rectangle 6"/>
            <p:cNvSpPr>
              <a:spLocks noChangeArrowheads="1"/>
            </p:cNvSpPr>
            <p:nvPr/>
          </p:nvSpPr>
          <p:spPr bwMode="auto">
            <a:xfrm>
              <a:off x="3334" y="1525"/>
              <a:ext cx="272" cy="953"/>
            </a:xfrm>
            <a:prstGeom prst="rect">
              <a:avLst/>
            </a:prstGeom>
            <a:solidFill>
              <a:schemeClr val="bg1"/>
            </a:solidFill>
            <a:ln w="9525">
              <a:noFill/>
              <a:miter lim="800000"/>
              <a:headEnd/>
              <a:tailEnd/>
            </a:ln>
            <a:effectLst/>
          </p:spPr>
          <p:txBody>
            <a:bodyPr wrap="none" anchor="ctr"/>
            <a:lstStyle/>
            <a:p>
              <a:endParaRPr lang="hu-HU"/>
            </a:p>
          </p:txBody>
        </p:sp>
      </p:grpSp>
      <p:pic>
        <p:nvPicPr>
          <p:cNvPr id="120841" name="Picture 9" descr="Mast-cell responses to pathogens"/>
          <p:cNvPicPr>
            <a:picLocks noChangeAspect="1" noChangeArrowheads="1"/>
          </p:cNvPicPr>
          <p:nvPr/>
        </p:nvPicPr>
        <p:blipFill>
          <a:blip r:embed="rId4" cstate="print"/>
          <a:srcRect l="16222" r="19528"/>
          <a:stretch>
            <a:fillRect/>
          </a:stretch>
        </p:blipFill>
        <p:spPr bwMode="auto">
          <a:xfrm>
            <a:off x="684213" y="476250"/>
            <a:ext cx="3886200" cy="5222875"/>
          </a:xfrm>
          <a:prstGeom prst="rect">
            <a:avLst/>
          </a:prstGeom>
          <a:noFill/>
        </p:spPr>
      </p:pic>
      <p:sp>
        <p:nvSpPr>
          <p:cNvPr id="120842" name="Rectangle 10"/>
          <p:cNvSpPr>
            <a:spLocks noChangeArrowheads="1"/>
          </p:cNvSpPr>
          <p:nvPr/>
        </p:nvSpPr>
        <p:spPr bwMode="auto">
          <a:xfrm>
            <a:off x="4064000" y="6532563"/>
            <a:ext cx="5080000" cy="325437"/>
          </a:xfrm>
          <a:prstGeom prst="rect">
            <a:avLst/>
          </a:prstGeom>
          <a:noFill/>
          <a:ln w="9525">
            <a:noFill/>
            <a:miter lim="800000"/>
            <a:headEnd/>
            <a:tailEnd/>
          </a:ln>
          <a:effectLst/>
        </p:spPr>
        <p:txBody>
          <a:bodyPr wrap="none" bIns="66654" anchor="ctr">
            <a:spAutoFit/>
          </a:bodyPr>
          <a:lstStyle/>
          <a:p>
            <a:pPr algn="r"/>
            <a:r>
              <a:rPr lang="en-US" sz="1400" b="1" i="1">
                <a:solidFill>
                  <a:schemeClr val="hlink"/>
                </a:solidFill>
              </a:rPr>
              <a:t>Nature Reviews Immunology </a:t>
            </a:r>
            <a:r>
              <a:rPr lang="en-US" sz="1400" b="1">
                <a:solidFill>
                  <a:schemeClr val="hlink"/>
                </a:solidFill>
              </a:rPr>
              <a:t>4</a:t>
            </a:r>
            <a:r>
              <a:rPr lang="en-US" sz="1400">
                <a:solidFill>
                  <a:schemeClr val="hlink"/>
                </a:solidFill>
              </a:rPr>
              <a:t>, </a:t>
            </a:r>
            <a:r>
              <a:rPr lang="en-US" sz="1400" b="1">
                <a:solidFill>
                  <a:schemeClr val="hlink"/>
                </a:solidFill>
              </a:rPr>
              <a:t>787-799</a:t>
            </a:r>
            <a:r>
              <a:rPr lang="en-US" sz="1400">
                <a:solidFill>
                  <a:schemeClr val="hlink"/>
                </a:solidFill>
              </a:rPr>
              <a:t> </a:t>
            </a:r>
            <a:r>
              <a:rPr lang="en-US" sz="1400" b="1">
                <a:solidFill>
                  <a:schemeClr val="hlink"/>
                </a:solidFill>
              </a:rPr>
              <a:t>(October 2004)</a:t>
            </a:r>
            <a:r>
              <a:rPr lang="en-US" sz="1400">
                <a:solidFill>
                  <a:schemeClr val="hlink"/>
                </a:solidFill>
              </a:rPr>
              <a:t> </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690" name="Picture 2"/>
          <p:cNvPicPr>
            <a:picLocks noChangeAspect="1" noChangeArrowheads="1"/>
          </p:cNvPicPr>
          <p:nvPr/>
        </p:nvPicPr>
        <p:blipFill>
          <a:blip r:embed="rId3" cstate="print"/>
          <a:srcRect/>
          <a:stretch>
            <a:fillRect/>
          </a:stretch>
        </p:blipFill>
        <p:spPr bwMode="auto">
          <a:xfrm>
            <a:off x="0" y="333375"/>
            <a:ext cx="9144000" cy="6237288"/>
          </a:xfrm>
          <a:prstGeom prst="rect">
            <a:avLst/>
          </a:prstGeom>
          <a:noFill/>
          <a:ln w="9525">
            <a:noFill/>
            <a:miter lim="800000"/>
            <a:headEnd/>
            <a:tailEnd/>
          </a:ln>
          <a:effectLst/>
        </p:spPr>
      </p:pic>
      <p:sp>
        <p:nvSpPr>
          <p:cNvPr id="114691" name="Text Box 3"/>
          <p:cNvSpPr txBox="1">
            <a:spLocks noChangeArrowheads="1"/>
          </p:cNvSpPr>
          <p:nvPr/>
        </p:nvSpPr>
        <p:spPr bwMode="auto">
          <a:xfrm>
            <a:off x="7704138" y="1773238"/>
            <a:ext cx="1547812" cy="1925637"/>
          </a:xfrm>
          <a:prstGeom prst="rect">
            <a:avLst/>
          </a:prstGeom>
          <a:noFill/>
          <a:ln w="28575">
            <a:noFill/>
            <a:miter lim="800000"/>
            <a:headEnd/>
            <a:tailEnd/>
          </a:ln>
          <a:effectLst/>
        </p:spPr>
        <p:txBody>
          <a:bodyPr>
            <a:spAutoFit/>
          </a:bodyPr>
          <a:lstStyle/>
          <a:p>
            <a:pPr algn="ctr" eaLnBrk="1" hangingPunct="1">
              <a:spcBef>
                <a:spcPct val="50000"/>
              </a:spcBef>
            </a:pPr>
            <a:r>
              <a:rPr lang="hu-HU" sz="1600" b="1">
                <a:solidFill>
                  <a:srgbClr val="FF66CC"/>
                </a:solidFill>
                <a:cs typeface="Arial" charset="0"/>
              </a:rPr>
              <a:t>Exogén: fertőzés, égés</a:t>
            </a:r>
          </a:p>
          <a:p>
            <a:pPr algn="ctr" eaLnBrk="1" hangingPunct="1">
              <a:spcBef>
                <a:spcPct val="50000"/>
              </a:spcBef>
            </a:pPr>
            <a:r>
              <a:rPr lang="hu-HU" sz="1600" b="1">
                <a:solidFill>
                  <a:srgbClr val="FF66CC"/>
                </a:solidFill>
                <a:cs typeface="Arial" charset="0"/>
              </a:rPr>
              <a:t>Endogén: intenzív lokális immunreakció</a:t>
            </a:r>
          </a:p>
        </p:txBody>
      </p:sp>
      <p:sp>
        <p:nvSpPr>
          <p:cNvPr id="114696" name="Rectangle 8"/>
          <p:cNvSpPr>
            <a:spLocks noChangeArrowheads="1"/>
          </p:cNvSpPr>
          <p:nvPr/>
        </p:nvSpPr>
        <p:spPr bwMode="auto">
          <a:xfrm>
            <a:off x="0" y="6521450"/>
            <a:ext cx="6384925" cy="304800"/>
          </a:xfrm>
          <a:prstGeom prst="rect">
            <a:avLst/>
          </a:prstGeom>
          <a:noFill/>
          <a:ln w="9525">
            <a:noFill/>
            <a:miter lim="800000"/>
            <a:headEnd/>
            <a:tailEnd/>
          </a:ln>
          <a:effectLst/>
        </p:spPr>
        <p:txBody>
          <a:bodyPr wrap="none" anchor="ctr">
            <a:spAutoFit/>
          </a:bodyPr>
          <a:lstStyle/>
          <a:p>
            <a:pPr eaLnBrk="1" hangingPunct="1"/>
            <a:r>
              <a:rPr lang="hu-HU" sz="1400">
                <a:cs typeface="Arial" charset="0"/>
              </a:rPr>
              <a:t>www.ag.uidaho.edu/mmbb/kgustin/mmbb409509/Lectures/Chapter15.pdf  </a:t>
            </a:r>
          </a:p>
        </p:txBody>
      </p:sp>
      <p:sp>
        <p:nvSpPr>
          <p:cNvPr id="114697" name="Text Box 9"/>
          <p:cNvSpPr txBox="1">
            <a:spLocks noChangeArrowheads="1"/>
          </p:cNvSpPr>
          <p:nvPr/>
        </p:nvSpPr>
        <p:spPr bwMode="auto">
          <a:xfrm>
            <a:off x="0" y="44450"/>
            <a:ext cx="9144000" cy="579438"/>
          </a:xfrm>
          <a:prstGeom prst="rect">
            <a:avLst/>
          </a:prstGeom>
          <a:solidFill>
            <a:schemeClr val="bg1"/>
          </a:solidFill>
          <a:ln w="9525">
            <a:noFill/>
            <a:miter lim="800000"/>
            <a:headEnd/>
            <a:tailEnd/>
          </a:ln>
          <a:effectLst/>
        </p:spPr>
        <p:txBody>
          <a:bodyPr>
            <a:spAutoFit/>
          </a:bodyPr>
          <a:lstStyle/>
          <a:p>
            <a:pPr algn="ctr" eaLnBrk="1" hangingPunct="1">
              <a:spcBef>
                <a:spcPct val="50000"/>
              </a:spcBef>
            </a:pPr>
            <a:r>
              <a:rPr lang="hu-HU" sz="3200">
                <a:solidFill>
                  <a:srgbClr val="000066"/>
                </a:solidFill>
                <a:cs typeface="Arial" charset="0"/>
              </a:rPr>
              <a:t>Lokális gyulladás</a:t>
            </a:r>
          </a:p>
        </p:txBody>
      </p:sp>
      <p:sp>
        <p:nvSpPr>
          <p:cNvPr id="114698" name="Text Box 10"/>
          <p:cNvSpPr txBox="1">
            <a:spLocks noChangeArrowheads="1"/>
          </p:cNvSpPr>
          <p:nvPr/>
        </p:nvSpPr>
        <p:spPr bwMode="auto">
          <a:xfrm>
            <a:off x="8027988" y="620713"/>
            <a:ext cx="1296987" cy="396875"/>
          </a:xfrm>
          <a:prstGeom prst="rect">
            <a:avLst/>
          </a:prstGeom>
          <a:noFill/>
          <a:ln w="9525">
            <a:noFill/>
            <a:miter lim="800000"/>
            <a:headEnd/>
            <a:tailEnd/>
          </a:ln>
          <a:effectLst/>
        </p:spPr>
        <p:txBody>
          <a:bodyPr>
            <a:spAutoFit/>
          </a:bodyPr>
          <a:lstStyle/>
          <a:p>
            <a:pPr eaLnBrk="1" hangingPunct="1">
              <a:spcBef>
                <a:spcPct val="50000"/>
              </a:spcBef>
            </a:pPr>
            <a:r>
              <a:rPr lang="hu-HU" sz="2000">
                <a:solidFill>
                  <a:srgbClr val="000066"/>
                </a:solidFill>
                <a:cs typeface="Arial" charset="0"/>
              </a:rPr>
              <a:t>szövet</a:t>
            </a:r>
          </a:p>
        </p:txBody>
      </p:sp>
      <p:grpSp>
        <p:nvGrpSpPr>
          <p:cNvPr id="114699" name="Group 11"/>
          <p:cNvGrpSpPr>
            <a:grpSpLocks/>
          </p:cNvGrpSpPr>
          <p:nvPr/>
        </p:nvGrpSpPr>
        <p:grpSpPr bwMode="auto">
          <a:xfrm>
            <a:off x="4716463" y="1557338"/>
            <a:ext cx="3311525" cy="1943100"/>
            <a:chOff x="2971" y="981"/>
            <a:chExt cx="2086" cy="1224"/>
          </a:xfrm>
        </p:grpSpPr>
        <p:grpSp>
          <p:nvGrpSpPr>
            <p:cNvPr id="114700" name="Group 12"/>
            <p:cNvGrpSpPr>
              <a:grpSpLocks/>
            </p:cNvGrpSpPr>
            <p:nvPr/>
          </p:nvGrpSpPr>
          <p:grpSpPr bwMode="auto">
            <a:xfrm>
              <a:off x="3061" y="981"/>
              <a:ext cx="1996" cy="453"/>
              <a:chOff x="3061" y="981"/>
              <a:chExt cx="1996" cy="453"/>
            </a:xfrm>
          </p:grpSpPr>
          <p:sp>
            <p:nvSpPr>
              <p:cNvPr id="114701" name="Line 13"/>
              <p:cNvSpPr>
                <a:spLocks noChangeShapeType="1"/>
              </p:cNvSpPr>
              <p:nvPr/>
            </p:nvSpPr>
            <p:spPr bwMode="auto">
              <a:xfrm>
                <a:off x="4059" y="1117"/>
                <a:ext cx="998" cy="0"/>
              </a:xfrm>
              <a:prstGeom prst="line">
                <a:avLst/>
              </a:prstGeom>
              <a:noFill/>
              <a:ln w="57150">
                <a:solidFill>
                  <a:srgbClr val="FF3300"/>
                </a:solidFill>
                <a:round/>
                <a:headEnd/>
                <a:tailEnd/>
              </a:ln>
              <a:effectLst/>
            </p:spPr>
            <p:txBody>
              <a:bodyPr/>
              <a:lstStyle/>
              <a:p>
                <a:endParaRPr lang="hu-HU"/>
              </a:p>
            </p:txBody>
          </p:sp>
          <p:sp>
            <p:nvSpPr>
              <p:cNvPr id="114702" name="Rectangle 14"/>
              <p:cNvSpPr>
                <a:spLocks noChangeArrowheads="1"/>
              </p:cNvSpPr>
              <p:nvPr/>
            </p:nvSpPr>
            <p:spPr bwMode="auto">
              <a:xfrm>
                <a:off x="3061" y="981"/>
                <a:ext cx="273" cy="453"/>
              </a:xfrm>
              <a:prstGeom prst="rect">
                <a:avLst/>
              </a:prstGeom>
              <a:noFill/>
              <a:ln w="38100">
                <a:solidFill>
                  <a:srgbClr val="FF3300"/>
                </a:solidFill>
                <a:miter lim="800000"/>
                <a:headEnd/>
                <a:tailEnd/>
              </a:ln>
              <a:effectLst/>
            </p:spPr>
            <p:txBody>
              <a:bodyPr wrap="none" anchor="ctr"/>
              <a:lstStyle/>
              <a:p>
                <a:endParaRPr lang="hu-HU"/>
              </a:p>
            </p:txBody>
          </p:sp>
        </p:grpSp>
        <p:sp>
          <p:nvSpPr>
            <p:cNvPr id="114703" name="Rectangle 15"/>
            <p:cNvSpPr>
              <a:spLocks noChangeArrowheads="1"/>
            </p:cNvSpPr>
            <p:nvPr/>
          </p:nvSpPr>
          <p:spPr bwMode="auto">
            <a:xfrm>
              <a:off x="2971" y="1797"/>
              <a:ext cx="453" cy="408"/>
            </a:xfrm>
            <a:prstGeom prst="rect">
              <a:avLst/>
            </a:prstGeom>
            <a:noFill/>
            <a:ln w="38100">
              <a:solidFill>
                <a:srgbClr val="FF3300"/>
              </a:solidFill>
              <a:miter lim="800000"/>
              <a:headEnd/>
              <a:tailEnd/>
            </a:ln>
            <a:effectLst/>
          </p:spPr>
          <p:txBody>
            <a:bodyPr wrap="none" anchor="ctr"/>
            <a:lstStyle/>
            <a:p>
              <a:endParaRPr lang="hu-HU"/>
            </a:p>
          </p:txBody>
        </p:sp>
      </p:grpSp>
      <p:sp>
        <p:nvSpPr>
          <p:cNvPr id="114704" name="Text Box 16"/>
          <p:cNvSpPr txBox="1">
            <a:spLocks noChangeArrowheads="1"/>
          </p:cNvSpPr>
          <p:nvPr/>
        </p:nvSpPr>
        <p:spPr bwMode="auto">
          <a:xfrm>
            <a:off x="900113" y="549275"/>
            <a:ext cx="1079500" cy="396875"/>
          </a:xfrm>
          <a:prstGeom prst="rect">
            <a:avLst/>
          </a:prstGeom>
          <a:noFill/>
          <a:ln w="9525">
            <a:noFill/>
            <a:miter lim="800000"/>
            <a:headEnd/>
            <a:tailEnd/>
          </a:ln>
          <a:effectLst/>
        </p:spPr>
        <p:txBody>
          <a:bodyPr>
            <a:spAutoFit/>
          </a:bodyPr>
          <a:lstStyle/>
          <a:p>
            <a:pPr>
              <a:spcBef>
                <a:spcPct val="50000"/>
              </a:spcBef>
            </a:pPr>
            <a:r>
              <a:rPr lang="hu-HU" sz="2000">
                <a:solidFill>
                  <a:srgbClr val="333399"/>
                </a:solidFill>
              </a:rPr>
              <a:t>érpálya</a:t>
            </a:r>
          </a:p>
        </p:txBody>
      </p:sp>
      <p:grpSp>
        <p:nvGrpSpPr>
          <p:cNvPr id="114705" name="Group 17"/>
          <p:cNvGrpSpPr>
            <a:grpSpLocks/>
          </p:cNvGrpSpPr>
          <p:nvPr/>
        </p:nvGrpSpPr>
        <p:grpSpPr bwMode="auto">
          <a:xfrm>
            <a:off x="539750" y="692150"/>
            <a:ext cx="4752975" cy="5634038"/>
            <a:chOff x="340" y="517"/>
            <a:chExt cx="2994" cy="3549"/>
          </a:xfrm>
        </p:grpSpPr>
        <p:sp>
          <p:nvSpPr>
            <p:cNvPr id="114706" name="Rectangle 18"/>
            <p:cNvSpPr>
              <a:spLocks noChangeArrowheads="1"/>
            </p:cNvSpPr>
            <p:nvPr/>
          </p:nvSpPr>
          <p:spPr bwMode="auto">
            <a:xfrm>
              <a:off x="1882" y="1661"/>
              <a:ext cx="817" cy="408"/>
            </a:xfrm>
            <a:prstGeom prst="rect">
              <a:avLst/>
            </a:prstGeom>
            <a:gradFill rotWithShape="1">
              <a:gsLst>
                <a:gs pos="0">
                  <a:srgbClr val="FF3300">
                    <a:alpha val="50000"/>
                  </a:srgbClr>
                </a:gs>
                <a:gs pos="50000">
                  <a:srgbClr val="FFFFFF">
                    <a:alpha val="0"/>
                  </a:srgbClr>
                </a:gs>
                <a:gs pos="100000">
                  <a:srgbClr val="FF3300">
                    <a:alpha val="50000"/>
                  </a:srgbClr>
                </a:gs>
              </a:gsLst>
              <a:lin ang="5400000" scaled="1"/>
            </a:gradFill>
            <a:ln w="9525">
              <a:noFill/>
              <a:miter lim="800000"/>
              <a:headEnd/>
              <a:tailEnd/>
            </a:ln>
            <a:effectLst/>
          </p:spPr>
          <p:txBody>
            <a:bodyPr wrap="none" anchor="ctr"/>
            <a:lstStyle/>
            <a:p>
              <a:endParaRPr lang="hu-HU"/>
            </a:p>
          </p:txBody>
        </p:sp>
        <p:sp>
          <p:nvSpPr>
            <p:cNvPr id="114707" name="Text Box 19"/>
            <p:cNvSpPr txBox="1">
              <a:spLocks noChangeArrowheads="1"/>
            </p:cNvSpPr>
            <p:nvPr/>
          </p:nvSpPr>
          <p:spPr bwMode="auto">
            <a:xfrm>
              <a:off x="2336" y="517"/>
              <a:ext cx="998" cy="460"/>
            </a:xfrm>
            <a:prstGeom prst="rect">
              <a:avLst/>
            </a:prstGeom>
            <a:gradFill rotWithShape="1">
              <a:gsLst>
                <a:gs pos="0">
                  <a:srgbClr val="FF3300">
                    <a:alpha val="50000"/>
                  </a:srgbClr>
                </a:gs>
                <a:gs pos="50000">
                  <a:schemeClr val="bg1">
                    <a:alpha val="0"/>
                  </a:schemeClr>
                </a:gs>
                <a:gs pos="100000">
                  <a:srgbClr val="FF3300">
                    <a:alpha val="50000"/>
                  </a:srgbClr>
                </a:gs>
              </a:gsLst>
              <a:lin ang="5400000" scaled="1"/>
            </a:gradFill>
            <a:ln w="9525">
              <a:noFill/>
              <a:miter lim="800000"/>
              <a:headEnd/>
              <a:tailEnd/>
            </a:ln>
            <a:effectLst/>
          </p:spPr>
          <p:txBody>
            <a:bodyPr>
              <a:spAutoFit/>
            </a:bodyPr>
            <a:lstStyle/>
            <a:p>
              <a:pPr algn="ctr" eaLnBrk="1" hangingPunct="1">
                <a:spcBef>
                  <a:spcPct val="50000"/>
                </a:spcBef>
              </a:pPr>
              <a:r>
                <a:rPr lang="hu-HU" sz="1400">
                  <a:solidFill>
                    <a:schemeClr val="tx1"/>
                  </a:solidFill>
                  <a:cs typeface="Arial" charset="0"/>
                </a:rPr>
                <a:t>Szekréció </a:t>
              </a:r>
              <a:r>
                <a:rPr lang="en-US" sz="1400">
                  <a:solidFill>
                    <a:schemeClr val="tx1"/>
                  </a:solidFill>
                </a:rPr>
                <a:t>hízósejtek degranulációja</a:t>
              </a:r>
              <a:endParaRPr lang="hu-HU" sz="1400">
                <a:solidFill>
                  <a:schemeClr val="tx1"/>
                </a:solidFill>
              </a:endParaRPr>
            </a:p>
          </p:txBody>
        </p:sp>
        <p:sp>
          <p:nvSpPr>
            <p:cNvPr id="114708" name="Text Box 20"/>
            <p:cNvSpPr txBox="1">
              <a:spLocks noChangeArrowheads="1"/>
            </p:cNvSpPr>
            <p:nvPr/>
          </p:nvSpPr>
          <p:spPr bwMode="auto">
            <a:xfrm>
              <a:off x="340" y="3874"/>
              <a:ext cx="907" cy="192"/>
            </a:xfrm>
            <a:prstGeom prst="rect">
              <a:avLst/>
            </a:prstGeom>
            <a:gradFill rotWithShape="1">
              <a:gsLst>
                <a:gs pos="0">
                  <a:srgbClr val="FF3300">
                    <a:alpha val="50000"/>
                  </a:srgbClr>
                </a:gs>
                <a:gs pos="50000">
                  <a:schemeClr val="bg1">
                    <a:alpha val="0"/>
                  </a:schemeClr>
                </a:gs>
                <a:gs pos="100000">
                  <a:srgbClr val="FF3300">
                    <a:alpha val="50000"/>
                  </a:srgbClr>
                </a:gs>
              </a:gsLst>
              <a:lin ang="5400000" scaled="1"/>
            </a:gradFill>
            <a:ln w="9525">
              <a:noFill/>
              <a:miter lim="800000"/>
              <a:headEnd/>
              <a:tailEnd/>
            </a:ln>
            <a:effectLst/>
          </p:spPr>
          <p:txBody>
            <a:bodyPr>
              <a:spAutoFit/>
            </a:bodyPr>
            <a:lstStyle/>
            <a:p>
              <a:pPr eaLnBrk="1" hangingPunct="1">
                <a:spcBef>
                  <a:spcPct val="50000"/>
                </a:spcBef>
              </a:pPr>
              <a:r>
                <a:rPr lang="hu-HU" sz="1400">
                  <a:solidFill>
                    <a:schemeClr val="tx1"/>
                  </a:solidFill>
                  <a:cs typeface="Arial" charset="0"/>
                </a:rPr>
                <a:t>génexpresszió</a:t>
              </a:r>
            </a:p>
          </p:txBody>
        </p:sp>
      </p:grpSp>
      <p:sp>
        <p:nvSpPr>
          <p:cNvPr id="114709" name="Rectangle 21"/>
          <p:cNvSpPr>
            <a:spLocks noChangeArrowheads="1"/>
          </p:cNvSpPr>
          <p:nvPr/>
        </p:nvSpPr>
        <p:spPr bwMode="auto">
          <a:xfrm>
            <a:off x="3132138" y="692150"/>
            <a:ext cx="184150" cy="457200"/>
          </a:xfrm>
          <a:prstGeom prst="rect">
            <a:avLst/>
          </a:prstGeom>
          <a:noFill/>
          <a:ln w="9525">
            <a:noFill/>
            <a:miter lim="800000"/>
            <a:headEnd/>
            <a:tailEnd/>
          </a:ln>
          <a:effectLst/>
        </p:spPr>
        <p:txBody>
          <a:bodyPr wrap="none">
            <a:spAutoFit/>
          </a:bodyPr>
          <a:lstStyle/>
          <a:p>
            <a:endParaRPr lang="hu-HU">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469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47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ext Box 2"/>
          <p:cNvSpPr txBox="1">
            <a:spLocks noChangeArrowheads="1"/>
          </p:cNvSpPr>
          <p:nvPr/>
        </p:nvSpPr>
        <p:spPr bwMode="auto">
          <a:xfrm>
            <a:off x="0" y="260350"/>
            <a:ext cx="5364163" cy="2100263"/>
          </a:xfrm>
          <a:prstGeom prst="rect">
            <a:avLst/>
          </a:prstGeom>
          <a:noFill/>
          <a:ln w="9525">
            <a:noFill/>
            <a:miter lim="800000"/>
            <a:headEnd/>
            <a:tailEnd/>
          </a:ln>
          <a:effectLst/>
        </p:spPr>
        <p:txBody>
          <a:bodyPr>
            <a:spAutoFit/>
          </a:bodyPr>
          <a:lstStyle/>
          <a:p>
            <a:pPr eaLnBrk="1" hangingPunct="1">
              <a:spcBef>
                <a:spcPct val="50000"/>
              </a:spcBef>
            </a:pPr>
            <a:r>
              <a:rPr lang="hu-HU">
                <a:cs typeface="Arial" charset="0"/>
                <a:sym typeface="Symbol" pitchFamily="18" charset="2"/>
              </a:rPr>
              <a:t> </a:t>
            </a:r>
            <a:r>
              <a:rPr lang="hu-HU">
                <a:cs typeface="Arial" charset="0"/>
              </a:rPr>
              <a:t>Leukocitatoborzás</a:t>
            </a:r>
          </a:p>
          <a:p>
            <a:pPr eaLnBrk="1" hangingPunct="1">
              <a:spcBef>
                <a:spcPct val="50000"/>
              </a:spcBef>
              <a:buFont typeface="Symbol" pitchFamily="18" charset="2"/>
              <a:buChar char="®"/>
            </a:pPr>
            <a:r>
              <a:rPr lang="hu-HU">
                <a:cs typeface="Arial" charset="0"/>
              </a:rPr>
              <a:t>Vasodilatatio </a:t>
            </a:r>
          </a:p>
          <a:p>
            <a:pPr eaLnBrk="1" hangingPunct="1">
              <a:spcBef>
                <a:spcPct val="50000"/>
              </a:spcBef>
              <a:buFont typeface="Symbol" pitchFamily="18" charset="2"/>
              <a:buChar char="®"/>
            </a:pPr>
            <a:r>
              <a:rPr lang="hu-HU" sz="1800">
                <a:cs typeface="Arial" charset="0"/>
                <a:sym typeface="Symbol" pitchFamily="18" charset="2"/>
              </a:rPr>
              <a:t> </a:t>
            </a:r>
            <a:r>
              <a:rPr lang="hu-HU">
                <a:cs typeface="Arial" charset="0"/>
              </a:rPr>
              <a:t>Érpermeabilitás növekedés </a:t>
            </a:r>
          </a:p>
          <a:p>
            <a:pPr eaLnBrk="1" hangingPunct="1">
              <a:spcBef>
                <a:spcPct val="50000"/>
              </a:spcBef>
              <a:buFont typeface="Symbol" pitchFamily="18" charset="2"/>
              <a:buChar char="®"/>
            </a:pPr>
            <a:r>
              <a:rPr lang="hu-HU" sz="1800">
                <a:cs typeface="Arial" charset="0"/>
                <a:sym typeface="Symbol" pitchFamily="18" charset="2"/>
              </a:rPr>
              <a:t> </a:t>
            </a:r>
            <a:r>
              <a:rPr lang="hu-HU">
                <a:cs typeface="Arial" charset="0"/>
              </a:rPr>
              <a:t>Leukociták érfalhoz kötődése</a:t>
            </a:r>
          </a:p>
        </p:txBody>
      </p:sp>
      <p:sp>
        <p:nvSpPr>
          <p:cNvPr id="113667" name="Rectangle 3"/>
          <p:cNvSpPr>
            <a:spLocks noChangeArrowheads="1"/>
          </p:cNvSpPr>
          <p:nvPr/>
        </p:nvSpPr>
        <p:spPr bwMode="auto">
          <a:xfrm>
            <a:off x="5003800" y="731838"/>
            <a:ext cx="4140200" cy="1328737"/>
          </a:xfrm>
          <a:prstGeom prst="rect">
            <a:avLst/>
          </a:prstGeom>
          <a:noFill/>
          <a:ln w="9525">
            <a:noFill/>
            <a:miter lim="800000"/>
            <a:headEnd/>
            <a:tailEnd/>
          </a:ln>
          <a:effectLst/>
        </p:spPr>
        <p:txBody>
          <a:bodyPr>
            <a:spAutoFit/>
          </a:bodyPr>
          <a:lstStyle/>
          <a:p>
            <a:pPr eaLnBrk="1" hangingPunct="1"/>
            <a:r>
              <a:rPr lang="hu-HU" sz="1800">
                <a:cs typeface="Arial" charset="0"/>
              </a:rPr>
              <a:t>megnőtt vérmennyiség</a:t>
            </a:r>
          </a:p>
          <a:p>
            <a:pPr eaLnBrk="1" hangingPunct="1">
              <a:spcBef>
                <a:spcPct val="50000"/>
              </a:spcBef>
              <a:buFont typeface="Symbol" pitchFamily="18" charset="2"/>
              <a:buNone/>
            </a:pPr>
            <a:r>
              <a:rPr lang="hu-HU" sz="1800">
                <a:cs typeface="Arial" charset="0"/>
              </a:rPr>
              <a:t>leukociták, szolubilis faktorok szövetekbe jutnak</a:t>
            </a:r>
          </a:p>
          <a:p>
            <a:pPr eaLnBrk="1" hangingPunct="1"/>
            <a:endParaRPr lang="hu-HU" sz="1800">
              <a:cs typeface="Arial" charset="0"/>
            </a:endParaRPr>
          </a:p>
        </p:txBody>
      </p:sp>
      <p:sp>
        <p:nvSpPr>
          <p:cNvPr id="113668" name="AutoShape 4"/>
          <p:cNvSpPr>
            <a:spLocks/>
          </p:cNvSpPr>
          <p:nvPr/>
        </p:nvSpPr>
        <p:spPr bwMode="auto">
          <a:xfrm>
            <a:off x="4643438" y="404813"/>
            <a:ext cx="360362" cy="1800225"/>
          </a:xfrm>
          <a:prstGeom prst="rightBrace">
            <a:avLst>
              <a:gd name="adj1" fmla="val 41630"/>
              <a:gd name="adj2" fmla="val 50000"/>
            </a:avLst>
          </a:prstGeom>
          <a:noFill/>
          <a:ln w="38100">
            <a:solidFill>
              <a:srgbClr val="FFFF00"/>
            </a:solidFill>
            <a:round/>
            <a:headEnd/>
            <a:tailEnd/>
          </a:ln>
          <a:effectLst/>
        </p:spPr>
        <p:txBody>
          <a:bodyPr wrap="none" anchor="ctr"/>
          <a:lstStyle/>
          <a:p>
            <a:endParaRPr lang="hu-HU"/>
          </a:p>
        </p:txBody>
      </p:sp>
      <p:grpSp>
        <p:nvGrpSpPr>
          <p:cNvPr id="113669" name="Group 5"/>
          <p:cNvGrpSpPr>
            <a:grpSpLocks/>
          </p:cNvGrpSpPr>
          <p:nvPr/>
        </p:nvGrpSpPr>
        <p:grpSpPr bwMode="auto">
          <a:xfrm>
            <a:off x="323850" y="2349500"/>
            <a:ext cx="8507413" cy="5759450"/>
            <a:chOff x="204" y="1480"/>
            <a:chExt cx="5359" cy="3628"/>
          </a:xfrm>
        </p:grpSpPr>
        <p:sp>
          <p:nvSpPr>
            <p:cNvPr id="113670" name="Rectangle 6"/>
            <p:cNvSpPr>
              <a:spLocks noChangeArrowheads="1"/>
            </p:cNvSpPr>
            <p:nvPr/>
          </p:nvSpPr>
          <p:spPr bwMode="auto">
            <a:xfrm>
              <a:off x="204" y="2257"/>
              <a:ext cx="5359" cy="2851"/>
            </a:xfrm>
            <a:prstGeom prst="rect">
              <a:avLst/>
            </a:prstGeom>
            <a:noFill/>
            <a:ln w="9525">
              <a:noFill/>
              <a:miter lim="800000"/>
              <a:headEnd/>
              <a:tailEnd/>
            </a:ln>
            <a:effectLst/>
          </p:spPr>
          <p:txBody>
            <a:bodyPr lIns="92075" tIns="46038" rIns="92075" bIns="46038"/>
            <a:lstStyle/>
            <a:p>
              <a:pPr marL="342900" indent="-342900">
                <a:spcBef>
                  <a:spcPct val="20000"/>
                </a:spcBef>
                <a:buFontTx/>
                <a:buChar char="•"/>
              </a:pPr>
              <a:r>
                <a:rPr lang="hu-HU" sz="3200"/>
                <a:t>Duzzanat (oedema)</a:t>
              </a:r>
            </a:p>
            <a:p>
              <a:pPr marL="342900" indent="-342900">
                <a:spcBef>
                  <a:spcPct val="20000"/>
                </a:spcBef>
                <a:buFontTx/>
                <a:buChar char="•"/>
              </a:pPr>
              <a:r>
                <a:rPr lang="hu-HU" sz="3200"/>
                <a:t>Bőrpír (rubor)</a:t>
              </a:r>
            </a:p>
            <a:p>
              <a:pPr marL="342900" indent="-342900">
                <a:spcBef>
                  <a:spcPct val="20000"/>
                </a:spcBef>
                <a:buFontTx/>
                <a:buChar char="•"/>
              </a:pPr>
              <a:r>
                <a:rPr lang="hu-HU" sz="3200"/>
                <a:t>Lokális melegérzés (calor)</a:t>
              </a:r>
            </a:p>
            <a:p>
              <a:pPr marL="342900" indent="-342900">
                <a:spcBef>
                  <a:spcPct val="20000"/>
                </a:spcBef>
                <a:buFontTx/>
                <a:buChar char="•"/>
              </a:pPr>
              <a:r>
                <a:rPr lang="hu-HU" sz="3200"/>
                <a:t>Fájdalom  (dolor) (bradikinin)</a:t>
              </a:r>
            </a:p>
            <a:p>
              <a:pPr marL="342900" indent="-342900">
                <a:spcBef>
                  <a:spcPct val="20000"/>
                </a:spcBef>
                <a:buFontTx/>
                <a:buChar char="•"/>
              </a:pPr>
              <a:r>
                <a:rPr lang="hu-HU" sz="3200"/>
                <a:t>Funkciók kiesése (functio laesia)</a:t>
              </a:r>
            </a:p>
          </p:txBody>
        </p:sp>
        <p:sp>
          <p:nvSpPr>
            <p:cNvPr id="113671" name="Rectangle 7"/>
            <p:cNvSpPr>
              <a:spLocks noChangeArrowheads="1"/>
            </p:cNvSpPr>
            <p:nvPr/>
          </p:nvSpPr>
          <p:spPr bwMode="auto">
            <a:xfrm>
              <a:off x="1474" y="1480"/>
              <a:ext cx="3039" cy="720"/>
            </a:xfrm>
            <a:prstGeom prst="rect">
              <a:avLst/>
            </a:prstGeom>
            <a:noFill/>
            <a:ln w="9525">
              <a:solidFill>
                <a:srgbClr val="FFFF00"/>
              </a:solidFill>
              <a:miter lim="800000"/>
              <a:headEnd/>
              <a:tailEnd/>
            </a:ln>
            <a:effectLst/>
          </p:spPr>
          <p:txBody>
            <a:bodyPr lIns="92075" tIns="46038" rIns="92075" bIns="46038" anchor="ctr"/>
            <a:lstStyle/>
            <a:p>
              <a:pPr algn="ctr"/>
              <a:r>
                <a:rPr lang="hu-HU" sz="3600"/>
                <a:t>Lokális Tünetek: </a:t>
              </a:r>
              <a:br>
                <a:rPr lang="hu-HU" sz="3600"/>
              </a:br>
              <a:r>
                <a:rPr lang="hu-HU" sz="2000"/>
                <a:t>gyors és rövid ideig</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36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930" name="Picture 2" descr="slide0002_image002"/>
          <p:cNvPicPr>
            <a:picLocks noChangeAspect="1" noChangeArrowheads="1"/>
          </p:cNvPicPr>
          <p:nvPr/>
        </p:nvPicPr>
        <p:blipFill>
          <a:blip r:embed="rId3" cstate="print"/>
          <a:srcRect/>
          <a:stretch>
            <a:fillRect/>
          </a:stretch>
        </p:blipFill>
        <p:spPr bwMode="auto">
          <a:xfrm>
            <a:off x="323850" y="1711325"/>
            <a:ext cx="8424863" cy="3463925"/>
          </a:xfrm>
          <a:prstGeom prst="rect">
            <a:avLst/>
          </a:prstGeom>
          <a:noFill/>
        </p:spPr>
      </p:pic>
      <p:sp>
        <p:nvSpPr>
          <p:cNvPr id="124931" name="Text Box 3"/>
          <p:cNvSpPr txBox="1">
            <a:spLocks noChangeArrowheads="1"/>
          </p:cNvSpPr>
          <p:nvPr/>
        </p:nvSpPr>
        <p:spPr bwMode="auto">
          <a:xfrm>
            <a:off x="755650" y="549275"/>
            <a:ext cx="7488238" cy="457200"/>
          </a:xfrm>
          <a:prstGeom prst="rect">
            <a:avLst/>
          </a:prstGeom>
          <a:noFill/>
          <a:ln w="9525">
            <a:noFill/>
            <a:miter lim="800000"/>
            <a:headEnd/>
            <a:tailEnd/>
          </a:ln>
          <a:effectLst/>
        </p:spPr>
        <p:txBody>
          <a:bodyPr>
            <a:spAutoFit/>
          </a:bodyPr>
          <a:lstStyle/>
          <a:p>
            <a:pPr algn="ctr">
              <a:spcBef>
                <a:spcPct val="50000"/>
              </a:spcBef>
            </a:pPr>
            <a:r>
              <a:rPr lang="hu-HU"/>
              <a:t>A komplementrendszer hatásai</a:t>
            </a:r>
          </a:p>
        </p:txBody>
      </p:sp>
      <p:sp>
        <p:nvSpPr>
          <p:cNvPr id="124932" name="Rectangle 4"/>
          <p:cNvSpPr>
            <a:spLocks noChangeArrowheads="1"/>
          </p:cNvSpPr>
          <p:nvPr/>
        </p:nvSpPr>
        <p:spPr bwMode="auto">
          <a:xfrm>
            <a:off x="395288" y="1844675"/>
            <a:ext cx="1584325" cy="431800"/>
          </a:xfrm>
          <a:prstGeom prst="rect">
            <a:avLst/>
          </a:prstGeom>
          <a:solidFill>
            <a:schemeClr val="bg1"/>
          </a:solidFill>
          <a:ln w="9525">
            <a:noFill/>
            <a:miter lim="800000"/>
            <a:headEnd/>
            <a:tailEnd/>
          </a:ln>
          <a:effectLst/>
        </p:spPr>
        <p:txBody>
          <a:bodyPr wrap="none" anchor="ctr"/>
          <a:lstStyle/>
          <a:p>
            <a:pPr algn="ctr"/>
            <a:r>
              <a:rPr lang="hu-HU" sz="2000">
                <a:solidFill>
                  <a:schemeClr val="tx1"/>
                </a:solidFill>
              </a:rPr>
              <a:t>Patogének</a:t>
            </a:r>
          </a:p>
          <a:p>
            <a:pPr algn="ctr"/>
            <a:r>
              <a:rPr lang="hu-HU" sz="2000">
                <a:solidFill>
                  <a:schemeClr val="tx1"/>
                </a:solidFill>
              </a:rPr>
              <a:t>lízise</a:t>
            </a:r>
          </a:p>
        </p:txBody>
      </p:sp>
      <p:sp>
        <p:nvSpPr>
          <p:cNvPr id="124933" name="Rectangle 5"/>
          <p:cNvSpPr>
            <a:spLocks noChangeArrowheads="1"/>
          </p:cNvSpPr>
          <p:nvPr/>
        </p:nvSpPr>
        <p:spPr bwMode="auto">
          <a:xfrm>
            <a:off x="2051050" y="1771650"/>
            <a:ext cx="1657350" cy="504825"/>
          </a:xfrm>
          <a:prstGeom prst="rect">
            <a:avLst/>
          </a:prstGeom>
          <a:solidFill>
            <a:schemeClr val="bg1"/>
          </a:solidFill>
          <a:ln w="9525">
            <a:noFill/>
            <a:miter lim="800000"/>
            <a:headEnd/>
            <a:tailEnd/>
          </a:ln>
          <a:effectLst/>
        </p:spPr>
        <p:txBody>
          <a:bodyPr wrap="none" anchor="ctr"/>
          <a:lstStyle/>
          <a:p>
            <a:pPr algn="ctr"/>
            <a:r>
              <a:rPr lang="hu-HU" sz="2000">
                <a:solidFill>
                  <a:schemeClr val="tx1"/>
                </a:solidFill>
              </a:rPr>
              <a:t>Opszonizáció</a:t>
            </a:r>
          </a:p>
        </p:txBody>
      </p:sp>
      <p:sp>
        <p:nvSpPr>
          <p:cNvPr id="124934" name="Rectangle 6"/>
          <p:cNvSpPr>
            <a:spLocks noChangeArrowheads="1"/>
          </p:cNvSpPr>
          <p:nvPr/>
        </p:nvSpPr>
        <p:spPr bwMode="auto">
          <a:xfrm>
            <a:off x="3851275" y="1773238"/>
            <a:ext cx="2881313" cy="503237"/>
          </a:xfrm>
          <a:prstGeom prst="rect">
            <a:avLst/>
          </a:prstGeom>
          <a:solidFill>
            <a:schemeClr val="bg1"/>
          </a:solidFill>
          <a:ln w="9525">
            <a:noFill/>
            <a:miter lim="800000"/>
            <a:headEnd/>
            <a:tailEnd/>
          </a:ln>
          <a:effectLst/>
        </p:spPr>
        <p:txBody>
          <a:bodyPr wrap="none" anchor="ctr"/>
          <a:lstStyle/>
          <a:p>
            <a:pPr algn="ctr"/>
            <a:r>
              <a:rPr lang="hu-HU" sz="2000">
                <a:solidFill>
                  <a:schemeClr val="tx1"/>
                </a:solidFill>
              </a:rPr>
              <a:t>Gyulladásos reakció </a:t>
            </a:r>
          </a:p>
          <a:p>
            <a:pPr algn="ctr"/>
            <a:r>
              <a:rPr lang="hu-HU" sz="2000">
                <a:solidFill>
                  <a:schemeClr val="tx1"/>
                </a:solidFill>
              </a:rPr>
              <a:t>aktiválása</a:t>
            </a:r>
          </a:p>
        </p:txBody>
      </p:sp>
      <p:sp>
        <p:nvSpPr>
          <p:cNvPr id="124935" name="Rectangle 7"/>
          <p:cNvSpPr>
            <a:spLocks noChangeArrowheads="1"/>
          </p:cNvSpPr>
          <p:nvPr/>
        </p:nvSpPr>
        <p:spPr bwMode="auto">
          <a:xfrm>
            <a:off x="6732588" y="1773238"/>
            <a:ext cx="1944687" cy="576262"/>
          </a:xfrm>
          <a:prstGeom prst="rect">
            <a:avLst/>
          </a:prstGeom>
          <a:solidFill>
            <a:schemeClr val="bg1"/>
          </a:solidFill>
          <a:ln w="9525">
            <a:noFill/>
            <a:miter lim="800000"/>
            <a:headEnd/>
            <a:tailEnd/>
          </a:ln>
          <a:effectLst/>
        </p:spPr>
        <p:txBody>
          <a:bodyPr wrap="none" anchor="ctr"/>
          <a:lstStyle/>
          <a:p>
            <a:pPr algn="ctr"/>
            <a:r>
              <a:rPr lang="hu-HU" sz="2000">
                <a:solidFill>
                  <a:schemeClr val="tx1"/>
                </a:solidFill>
              </a:rPr>
              <a:t>Immun komplexek </a:t>
            </a:r>
          </a:p>
          <a:p>
            <a:pPr algn="ctr"/>
            <a:r>
              <a:rPr lang="hu-HU" sz="2000">
                <a:solidFill>
                  <a:schemeClr val="tx1"/>
                </a:solidFill>
              </a:rPr>
              <a:t>eltávolítása</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Text Box 2"/>
          <p:cNvSpPr txBox="1">
            <a:spLocks noChangeArrowheads="1"/>
          </p:cNvSpPr>
          <p:nvPr/>
        </p:nvSpPr>
        <p:spPr bwMode="auto">
          <a:xfrm>
            <a:off x="4572000" y="404813"/>
            <a:ext cx="4191000" cy="457200"/>
          </a:xfrm>
          <a:prstGeom prst="rect">
            <a:avLst/>
          </a:prstGeom>
          <a:noFill/>
          <a:ln w="9525">
            <a:noFill/>
            <a:miter lim="800000"/>
            <a:headEnd/>
            <a:tailEnd/>
          </a:ln>
          <a:effectLst/>
        </p:spPr>
        <p:txBody>
          <a:bodyPr>
            <a:spAutoFit/>
          </a:bodyPr>
          <a:lstStyle/>
          <a:p>
            <a:pPr algn="ctr">
              <a:spcBef>
                <a:spcPct val="50000"/>
              </a:spcBef>
            </a:pPr>
            <a:r>
              <a:rPr lang="en-US"/>
              <a:t>Szolubilis plazmafehérjék</a:t>
            </a:r>
          </a:p>
        </p:txBody>
      </p:sp>
      <p:sp>
        <p:nvSpPr>
          <p:cNvPr id="109571" name="Oval 3"/>
          <p:cNvSpPr>
            <a:spLocks noChangeArrowheads="1"/>
          </p:cNvSpPr>
          <p:nvPr/>
        </p:nvSpPr>
        <p:spPr bwMode="auto">
          <a:xfrm>
            <a:off x="4716463" y="1846263"/>
            <a:ext cx="360362" cy="360362"/>
          </a:xfrm>
          <a:prstGeom prst="ellipse">
            <a:avLst/>
          </a:prstGeom>
          <a:solidFill>
            <a:srgbClr val="FF9933"/>
          </a:solidFill>
          <a:ln w="9525">
            <a:noFill/>
            <a:round/>
            <a:headEnd/>
            <a:tailEnd/>
          </a:ln>
          <a:effectLst/>
        </p:spPr>
        <p:txBody>
          <a:bodyPr wrap="none" anchor="ctr"/>
          <a:lstStyle/>
          <a:p>
            <a:endParaRPr lang="hu-HU"/>
          </a:p>
        </p:txBody>
      </p:sp>
      <p:sp>
        <p:nvSpPr>
          <p:cNvPr id="109572" name="AutoShape 4"/>
          <p:cNvSpPr>
            <a:spLocks noChangeArrowheads="1"/>
          </p:cNvSpPr>
          <p:nvPr/>
        </p:nvSpPr>
        <p:spPr bwMode="auto">
          <a:xfrm>
            <a:off x="4500563" y="1701800"/>
            <a:ext cx="792162" cy="720725"/>
          </a:xfrm>
          <a:prstGeom prst="irregularSeal2">
            <a:avLst/>
          </a:prstGeom>
          <a:solidFill>
            <a:srgbClr val="FF3300"/>
          </a:solidFill>
          <a:ln w="9525">
            <a:noFill/>
            <a:miter lim="800000"/>
            <a:headEnd/>
            <a:tailEnd/>
          </a:ln>
          <a:effectLst/>
        </p:spPr>
        <p:txBody>
          <a:bodyPr wrap="none" anchor="ctr"/>
          <a:lstStyle/>
          <a:p>
            <a:endParaRPr lang="hu-HU"/>
          </a:p>
        </p:txBody>
      </p:sp>
      <p:grpSp>
        <p:nvGrpSpPr>
          <p:cNvPr id="109573" name="Group 5"/>
          <p:cNvGrpSpPr>
            <a:grpSpLocks/>
          </p:cNvGrpSpPr>
          <p:nvPr/>
        </p:nvGrpSpPr>
        <p:grpSpPr bwMode="auto">
          <a:xfrm>
            <a:off x="3995738" y="2424113"/>
            <a:ext cx="1584325" cy="1006475"/>
            <a:chOff x="3878" y="846"/>
            <a:chExt cx="1134" cy="679"/>
          </a:xfrm>
        </p:grpSpPr>
        <p:sp>
          <p:nvSpPr>
            <p:cNvPr id="109574" name="AutoShape 6"/>
            <p:cNvSpPr>
              <a:spLocks noChangeArrowheads="1"/>
            </p:cNvSpPr>
            <p:nvPr/>
          </p:nvSpPr>
          <p:spPr bwMode="auto">
            <a:xfrm>
              <a:off x="4377" y="890"/>
              <a:ext cx="136" cy="272"/>
            </a:xfrm>
            <a:prstGeom prst="downArrow">
              <a:avLst>
                <a:gd name="adj1" fmla="val 50000"/>
                <a:gd name="adj2" fmla="val 50000"/>
              </a:avLst>
            </a:prstGeom>
            <a:solidFill>
              <a:srgbClr val="FFFF00"/>
            </a:solidFill>
            <a:ln w="9525">
              <a:noFill/>
              <a:miter lim="800000"/>
              <a:headEnd/>
              <a:tailEnd/>
            </a:ln>
            <a:effectLst/>
          </p:spPr>
          <p:txBody>
            <a:bodyPr wrap="none" anchor="ctr"/>
            <a:lstStyle/>
            <a:p>
              <a:endParaRPr lang="hu-HU"/>
            </a:p>
          </p:txBody>
        </p:sp>
        <p:sp>
          <p:nvSpPr>
            <p:cNvPr id="109575" name="Oval 7"/>
            <p:cNvSpPr>
              <a:spLocks noChangeArrowheads="1"/>
            </p:cNvSpPr>
            <p:nvPr/>
          </p:nvSpPr>
          <p:spPr bwMode="auto">
            <a:xfrm>
              <a:off x="3878" y="1207"/>
              <a:ext cx="318" cy="318"/>
            </a:xfrm>
            <a:prstGeom prst="ellipse">
              <a:avLst/>
            </a:prstGeom>
            <a:solidFill>
              <a:schemeClr val="accent1"/>
            </a:solidFill>
            <a:ln w="9525">
              <a:noFill/>
              <a:round/>
              <a:headEnd/>
              <a:tailEnd/>
            </a:ln>
            <a:effectLst/>
          </p:spPr>
          <p:txBody>
            <a:bodyPr wrap="none" anchor="ctr"/>
            <a:lstStyle/>
            <a:p>
              <a:endParaRPr lang="hu-HU"/>
            </a:p>
          </p:txBody>
        </p:sp>
        <p:sp>
          <p:nvSpPr>
            <p:cNvPr id="109576" name="Oval 8"/>
            <p:cNvSpPr>
              <a:spLocks noChangeArrowheads="1"/>
            </p:cNvSpPr>
            <p:nvPr/>
          </p:nvSpPr>
          <p:spPr bwMode="auto">
            <a:xfrm>
              <a:off x="4286" y="1207"/>
              <a:ext cx="318" cy="318"/>
            </a:xfrm>
            <a:prstGeom prst="ellipse">
              <a:avLst/>
            </a:prstGeom>
            <a:solidFill>
              <a:schemeClr val="accent1"/>
            </a:solidFill>
            <a:ln w="9525">
              <a:noFill/>
              <a:round/>
              <a:headEnd/>
              <a:tailEnd/>
            </a:ln>
            <a:effectLst/>
          </p:spPr>
          <p:txBody>
            <a:bodyPr wrap="none" anchor="ctr"/>
            <a:lstStyle/>
            <a:p>
              <a:endParaRPr lang="hu-HU"/>
            </a:p>
          </p:txBody>
        </p:sp>
        <p:sp>
          <p:nvSpPr>
            <p:cNvPr id="109577" name="Oval 9"/>
            <p:cNvSpPr>
              <a:spLocks noChangeArrowheads="1"/>
            </p:cNvSpPr>
            <p:nvPr/>
          </p:nvSpPr>
          <p:spPr bwMode="auto">
            <a:xfrm>
              <a:off x="4694" y="1207"/>
              <a:ext cx="318" cy="318"/>
            </a:xfrm>
            <a:prstGeom prst="ellipse">
              <a:avLst/>
            </a:prstGeom>
            <a:solidFill>
              <a:schemeClr val="accent1"/>
            </a:solidFill>
            <a:ln w="9525">
              <a:noFill/>
              <a:round/>
              <a:headEnd/>
              <a:tailEnd/>
            </a:ln>
            <a:effectLst/>
          </p:spPr>
          <p:txBody>
            <a:bodyPr wrap="none" anchor="ctr"/>
            <a:lstStyle/>
            <a:p>
              <a:endParaRPr lang="hu-HU"/>
            </a:p>
          </p:txBody>
        </p:sp>
        <p:sp>
          <p:nvSpPr>
            <p:cNvPr id="109578" name="AutoShape 10"/>
            <p:cNvSpPr>
              <a:spLocks noChangeArrowheads="1"/>
            </p:cNvSpPr>
            <p:nvPr/>
          </p:nvSpPr>
          <p:spPr bwMode="auto">
            <a:xfrm rot="2794329">
              <a:off x="4150" y="845"/>
              <a:ext cx="136" cy="317"/>
            </a:xfrm>
            <a:prstGeom prst="downArrow">
              <a:avLst>
                <a:gd name="adj1" fmla="val 50000"/>
                <a:gd name="adj2" fmla="val 58272"/>
              </a:avLst>
            </a:prstGeom>
            <a:solidFill>
              <a:srgbClr val="FFFF00"/>
            </a:solidFill>
            <a:ln w="9525">
              <a:noFill/>
              <a:miter lim="800000"/>
              <a:headEnd/>
              <a:tailEnd/>
            </a:ln>
            <a:effectLst/>
          </p:spPr>
          <p:txBody>
            <a:bodyPr wrap="none" anchor="ctr"/>
            <a:lstStyle/>
            <a:p>
              <a:endParaRPr lang="hu-HU"/>
            </a:p>
          </p:txBody>
        </p:sp>
        <p:sp>
          <p:nvSpPr>
            <p:cNvPr id="109579" name="AutoShape 11"/>
            <p:cNvSpPr>
              <a:spLocks noChangeArrowheads="1"/>
            </p:cNvSpPr>
            <p:nvPr/>
          </p:nvSpPr>
          <p:spPr bwMode="auto">
            <a:xfrm rot="-1443938">
              <a:off x="4595" y="846"/>
              <a:ext cx="136" cy="317"/>
            </a:xfrm>
            <a:prstGeom prst="downArrow">
              <a:avLst>
                <a:gd name="adj1" fmla="val 50000"/>
                <a:gd name="adj2" fmla="val 58272"/>
              </a:avLst>
            </a:prstGeom>
            <a:solidFill>
              <a:srgbClr val="FFFF00"/>
            </a:solidFill>
            <a:ln w="9525">
              <a:noFill/>
              <a:miter lim="800000"/>
              <a:headEnd/>
              <a:tailEnd/>
            </a:ln>
            <a:effectLst/>
          </p:spPr>
          <p:txBody>
            <a:bodyPr wrap="none" anchor="ctr"/>
            <a:lstStyle/>
            <a:p>
              <a:endParaRPr lang="hu-HU"/>
            </a:p>
          </p:txBody>
        </p:sp>
      </p:grpSp>
      <p:grpSp>
        <p:nvGrpSpPr>
          <p:cNvPr id="109580" name="Group 12"/>
          <p:cNvGrpSpPr>
            <a:grpSpLocks/>
          </p:cNvGrpSpPr>
          <p:nvPr/>
        </p:nvGrpSpPr>
        <p:grpSpPr bwMode="auto">
          <a:xfrm>
            <a:off x="3924300" y="2781300"/>
            <a:ext cx="1801813" cy="792163"/>
            <a:chOff x="3878" y="1071"/>
            <a:chExt cx="1135" cy="499"/>
          </a:xfrm>
        </p:grpSpPr>
        <p:sp>
          <p:nvSpPr>
            <p:cNvPr id="109581" name="AutoShape 13"/>
            <p:cNvSpPr>
              <a:spLocks noChangeArrowheads="1"/>
            </p:cNvSpPr>
            <p:nvPr/>
          </p:nvSpPr>
          <p:spPr bwMode="auto">
            <a:xfrm>
              <a:off x="3878" y="1071"/>
              <a:ext cx="408" cy="499"/>
            </a:xfrm>
            <a:prstGeom prst="irregularSeal2">
              <a:avLst/>
            </a:prstGeom>
            <a:solidFill>
              <a:srgbClr val="CCFF33"/>
            </a:solidFill>
            <a:ln w="9525">
              <a:noFill/>
              <a:miter lim="800000"/>
              <a:headEnd/>
              <a:tailEnd/>
            </a:ln>
            <a:effectLst/>
          </p:spPr>
          <p:txBody>
            <a:bodyPr wrap="none" anchor="ctr"/>
            <a:lstStyle/>
            <a:p>
              <a:endParaRPr lang="hu-HU"/>
            </a:p>
          </p:txBody>
        </p:sp>
        <p:sp>
          <p:nvSpPr>
            <p:cNvPr id="109582" name="AutoShape 14"/>
            <p:cNvSpPr>
              <a:spLocks noChangeArrowheads="1"/>
            </p:cNvSpPr>
            <p:nvPr/>
          </p:nvSpPr>
          <p:spPr bwMode="auto">
            <a:xfrm>
              <a:off x="4195" y="1071"/>
              <a:ext cx="454" cy="499"/>
            </a:xfrm>
            <a:prstGeom prst="irregularSeal2">
              <a:avLst/>
            </a:prstGeom>
            <a:solidFill>
              <a:srgbClr val="CCFF33"/>
            </a:solidFill>
            <a:ln w="9525">
              <a:noFill/>
              <a:miter lim="800000"/>
              <a:headEnd/>
              <a:tailEnd/>
            </a:ln>
            <a:effectLst/>
          </p:spPr>
          <p:txBody>
            <a:bodyPr wrap="none" anchor="ctr"/>
            <a:lstStyle/>
            <a:p>
              <a:endParaRPr lang="hu-HU"/>
            </a:p>
          </p:txBody>
        </p:sp>
        <p:sp>
          <p:nvSpPr>
            <p:cNvPr id="109583" name="AutoShape 15"/>
            <p:cNvSpPr>
              <a:spLocks noChangeArrowheads="1"/>
            </p:cNvSpPr>
            <p:nvPr/>
          </p:nvSpPr>
          <p:spPr bwMode="auto">
            <a:xfrm>
              <a:off x="4558" y="1071"/>
              <a:ext cx="455" cy="499"/>
            </a:xfrm>
            <a:prstGeom prst="irregularSeal2">
              <a:avLst/>
            </a:prstGeom>
            <a:solidFill>
              <a:srgbClr val="CCFF33"/>
            </a:solidFill>
            <a:ln w="9525">
              <a:noFill/>
              <a:miter lim="800000"/>
              <a:headEnd/>
              <a:tailEnd/>
            </a:ln>
            <a:effectLst/>
          </p:spPr>
          <p:txBody>
            <a:bodyPr wrap="none" anchor="ctr"/>
            <a:lstStyle/>
            <a:p>
              <a:endParaRPr lang="hu-HU"/>
            </a:p>
          </p:txBody>
        </p:sp>
      </p:grpSp>
      <p:grpSp>
        <p:nvGrpSpPr>
          <p:cNvPr id="109584" name="Group 16"/>
          <p:cNvGrpSpPr>
            <a:grpSpLocks/>
          </p:cNvGrpSpPr>
          <p:nvPr/>
        </p:nvGrpSpPr>
        <p:grpSpPr bwMode="auto">
          <a:xfrm>
            <a:off x="2524125" y="3430588"/>
            <a:ext cx="4373563" cy="1427162"/>
            <a:chOff x="2996" y="1480"/>
            <a:chExt cx="2755" cy="899"/>
          </a:xfrm>
        </p:grpSpPr>
        <p:grpSp>
          <p:nvGrpSpPr>
            <p:cNvPr id="109585" name="Group 17"/>
            <p:cNvGrpSpPr>
              <a:grpSpLocks/>
            </p:cNvGrpSpPr>
            <p:nvPr/>
          </p:nvGrpSpPr>
          <p:grpSpPr bwMode="auto">
            <a:xfrm>
              <a:off x="3923" y="1616"/>
              <a:ext cx="998" cy="761"/>
              <a:chOff x="3923" y="1616"/>
              <a:chExt cx="998" cy="761"/>
            </a:xfrm>
          </p:grpSpPr>
          <p:sp>
            <p:nvSpPr>
              <p:cNvPr id="109586" name="AutoShape 18"/>
              <p:cNvSpPr>
                <a:spLocks noChangeArrowheads="1"/>
              </p:cNvSpPr>
              <p:nvPr/>
            </p:nvSpPr>
            <p:spPr bwMode="auto">
              <a:xfrm>
                <a:off x="4377" y="1652"/>
                <a:ext cx="105" cy="386"/>
              </a:xfrm>
              <a:prstGeom prst="downArrow">
                <a:avLst>
                  <a:gd name="adj1" fmla="val 50000"/>
                  <a:gd name="adj2" fmla="val 91905"/>
                </a:avLst>
              </a:prstGeom>
              <a:solidFill>
                <a:srgbClr val="FFFF00"/>
              </a:solidFill>
              <a:ln w="9525">
                <a:noFill/>
                <a:miter lim="800000"/>
                <a:headEnd/>
                <a:tailEnd/>
              </a:ln>
              <a:effectLst/>
            </p:spPr>
            <p:txBody>
              <a:bodyPr wrap="none" anchor="ctr"/>
              <a:lstStyle/>
              <a:p>
                <a:endParaRPr lang="hu-HU"/>
              </a:p>
            </p:txBody>
          </p:sp>
          <p:sp>
            <p:nvSpPr>
              <p:cNvPr id="109587" name="Oval 19"/>
              <p:cNvSpPr>
                <a:spLocks noChangeArrowheads="1"/>
              </p:cNvSpPr>
              <p:nvPr/>
            </p:nvSpPr>
            <p:spPr bwMode="auto">
              <a:xfrm>
                <a:off x="3923" y="2080"/>
                <a:ext cx="280" cy="297"/>
              </a:xfrm>
              <a:prstGeom prst="ellipse">
                <a:avLst/>
              </a:prstGeom>
              <a:solidFill>
                <a:srgbClr val="0099CC"/>
              </a:solidFill>
              <a:ln w="9525">
                <a:noFill/>
                <a:round/>
                <a:headEnd/>
                <a:tailEnd/>
              </a:ln>
              <a:effectLst/>
            </p:spPr>
            <p:txBody>
              <a:bodyPr wrap="none" anchor="ctr"/>
              <a:lstStyle/>
              <a:p>
                <a:endParaRPr lang="hu-HU"/>
              </a:p>
            </p:txBody>
          </p:sp>
          <p:sp>
            <p:nvSpPr>
              <p:cNvPr id="109588" name="Oval 20"/>
              <p:cNvSpPr>
                <a:spLocks noChangeArrowheads="1"/>
              </p:cNvSpPr>
              <p:nvPr/>
            </p:nvSpPr>
            <p:spPr bwMode="auto">
              <a:xfrm>
                <a:off x="4282" y="2080"/>
                <a:ext cx="280" cy="297"/>
              </a:xfrm>
              <a:prstGeom prst="ellipse">
                <a:avLst/>
              </a:prstGeom>
              <a:solidFill>
                <a:srgbClr val="0099CC"/>
              </a:solidFill>
              <a:ln w="9525">
                <a:noFill/>
                <a:round/>
                <a:headEnd/>
                <a:tailEnd/>
              </a:ln>
              <a:effectLst/>
            </p:spPr>
            <p:txBody>
              <a:bodyPr wrap="none" anchor="ctr"/>
              <a:lstStyle/>
              <a:p>
                <a:endParaRPr lang="hu-HU"/>
              </a:p>
            </p:txBody>
          </p:sp>
          <p:sp>
            <p:nvSpPr>
              <p:cNvPr id="109589" name="Oval 21"/>
              <p:cNvSpPr>
                <a:spLocks noChangeArrowheads="1"/>
              </p:cNvSpPr>
              <p:nvPr/>
            </p:nvSpPr>
            <p:spPr bwMode="auto">
              <a:xfrm>
                <a:off x="4641" y="2080"/>
                <a:ext cx="280" cy="297"/>
              </a:xfrm>
              <a:prstGeom prst="ellipse">
                <a:avLst/>
              </a:prstGeom>
              <a:solidFill>
                <a:srgbClr val="0099CC"/>
              </a:solidFill>
              <a:ln w="9525">
                <a:noFill/>
                <a:round/>
                <a:headEnd/>
                <a:tailEnd/>
              </a:ln>
              <a:effectLst/>
            </p:spPr>
            <p:txBody>
              <a:bodyPr wrap="none" anchor="ctr"/>
              <a:lstStyle/>
              <a:p>
                <a:endParaRPr lang="hu-HU"/>
              </a:p>
            </p:txBody>
          </p:sp>
          <p:sp>
            <p:nvSpPr>
              <p:cNvPr id="109590" name="AutoShape 22"/>
              <p:cNvSpPr>
                <a:spLocks noChangeArrowheads="1"/>
              </p:cNvSpPr>
              <p:nvPr/>
            </p:nvSpPr>
            <p:spPr bwMode="auto">
              <a:xfrm rot="2794329">
                <a:off x="4221" y="1616"/>
                <a:ext cx="100" cy="431"/>
              </a:xfrm>
              <a:prstGeom prst="downArrow">
                <a:avLst>
                  <a:gd name="adj1" fmla="val 50000"/>
                  <a:gd name="adj2" fmla="val 107750"/>
                </a:avLst>
              </a:prstGeom>
              <a:solidFill>
                <a:srgbClr val="FFFF00"/>
              </a:solidFill>
              <a:ln w="9525">
                <a:noFill/>
                <a:miter lim="800000"/>
                <a:headEnd/>
                <a:tailEnd/>
              </a:ln>
              <a:effectLst/>
            </p:spPr>
            <p:txBody>
              <a:bodyPr wrap="none" anchor="ctr"/>
              <a:lstStyle/>
              <a:p>
                <a:endParaRPr lang="hu-HU"/>
              </a:p>
            </p:txBody>
          </p:sp>
          <p:sp>
            <p:nvSpPr>
              <p:cNvPr id="109591" name="AutoShape 23"/>
              <p:cNvSpPr>
                <a:spLocks noChangeArrowheads="1"/>
              </p:cNvSpPr>
              <p:nvPr/>
            </p:nvSpPr>
            <p:spPr bwMode="auto">
              <a:xfrm rot="-1443938">
                <a:off x="4527" y="1616"/>
                <a:ext cx="95" cy="433"/>
              </a:xfrm>
              <a:prstGeom prst="downArrow">
                <a:avLst>
                  <a:gd name="adj1" fmla="val 50000"/>
                  <a:gd name="adj2" fmla="val 113947"/>
                </a:avLst>
              </a:prstGeom>
              <a:solidFill>
                <a:srgbClr val="FFFF00"/>
              </a:solidFill>
              <a:ln w="9525">
                <a:noFill/>
                <a:miter lim="800000"/>
                <a:headEnd/>
                <a:tailEnd/>
              </a:ln>
              <a:effectLst/>
            </p:spPr>
            <p:txBody>
              <a:bodyPr wrap="none" anchor="ctr"/>
              <a:lstStyle/>
              <a:p>
                <a:endParaRPr lang="hu-HU"/>
              </a:p>
            </p:txBody>
          </p:sp>
        </p:grpSp>
        <p:grpSp>
          <p:nvGrpSpPr>
            <p:cNvPr id="109592" name="Group 24"/>
            <p:cNvGrpSpPr>
              <a:grpSpLocks/>
            </p:cNvGrpSpPr>
            <p:nvPr/>
          </p:nvGrpSpPr>
          <p:grpSpPr bwMode="auto">
            <a:xfrm>
              <a:off x="2996" y="1480"/>
              <a:ext cx="874" cy="875"/>
              <a:chOff x="2996" y="1480"/>
              <a:chExt cx="874" cy="875"/>
            </a:xfrm>
          </p:grpSpPr>
          <p:sp>
            <p:nvSpPr>
              <p:cNvPr id="109593" name="AutoShape 25"/>
              <p:cNvSpPr>
                <a:spLocks noChangeArrowheads="1"/>
              </p:cNvSpPr>
              <p:nvPr/>
            </p:nvSpPr>
            <p:spPr bwMode="auto">
              <a:xfrm rot="2792061">
                <a:off x="3632" y="1511"/>
                <a:ext cx="93" cy="382"/>
              </a:xfrm>
              <a:prstGeom prst="downArrow">
                <a:avLst>
                  <a:gd name="adj1" fmla="val 50000"/>
                  <a:gd name="adj2" fmla="val 102688"/>
                </a:avLst>
              </a:prstGeom>
              <a:solidFill>
                <a:srgbClr val="FFFF00"/>
              </a:solidFill>
              <a:ln w="9525">
                <a:noFill/>
                <a:miter lim="800000"/>
                <a:headEnd/>
                <a:tailEnd/>
              </a:ln>
              <a:effectLst/>
            </p:spPr>
            <p:txBody>
              <a:bodyPr wrap="none" anchor="ctr"/>
              <a:lstStyle/>
              <a:p>
                <a:endParaRPr lang="hu-HU"/>
              </a:p>
            </p:txBody>
          </p:sp>
          <p:sp>
            <p:nvSpPr>
              <p:cNvPr id="109594" name="Oval 26"/>
              <p:cNvSpPr>
                <a:spLocks noChangeArrowheads="1"/>
              </p:cNvSpPr>
              <p:nvPr/>
            </p:nvSpPr>
            <p:spPr bwMode="auto">
              <a:xfrm rot="2792061">
                <a:off x="3005" y="1545"/>
                <a:ext cx="280" cy="297"/>
              </a:xfrm>
              <a:prstGeom prst="ellipse">
                <a:avLst/>
              </a:prstGeom>
              <a:solidFill>
                <a:srgbClr val="0099CC"/>
              </a:solidFill>
              <a:ln w="9525">
                <a:noFill/>
                <a:round/>
                <a:headEnd/>
                <a:tailEnd/>
              </a:ln>
              <a:effectLst/>
            </p:spPr>
            <p:txBody>
              <a:bodyPr rot="10800000" vert="eaVert" wrap="none" anchor="ctr"/>
              <a:lstStyle/>
              <a:p>
                <a:pPr algn="ctr"/>
                <a:endParaRPr lang="hu-HU"/>
              </a:p>
            </p:txBody>
          </p:sp>
          <p:sp>
            <p:nvSpPr>
              <p:cNvPr id="109595" name="Oval 27"/>
              <p:cNvSpPr>
                <a:spLocks noChangeArrowheads="1"/>
              </p:cNvSpPr>
              <p:nvPr/>
            </p:nvSpPr>
            <p:spPr bwMode="auto">
              <a:xfrm rot="2792061">
                <a:off x="3252" y="1806"/>
                <a:ext cx="280" cy="297"/>
              </a:xfrm>
              <a:prstGeom prst="ellipse">
                <a:avLst/>
              </a:prstGeom>
              <a:solidFill>
                <a:srgbClr val="0099CC"/>
              </a:solidFill>
              <a:ln w="9525">
                <a:noFill/>
                <a:round/>
                <a:headEnd/>
                <a:tailEnd/>
              </a:ln>
              <a:effectLst/>
            </p:spPr>
            <p:txBody>
              <a:bodyPr wrap="none" anchor="ctr"/>
              <a:lstStyle/>
              <a:p>
                <a:endParaRPr lang="hu-HU"/>
              </a:p>
            </p:txBody>
          </p:sp>
          <p:sp>
            <p:nvSpPr>
              <p:cNvPr id="109596" name="Oval 28"/>
              <p:cNvSpPr>
                <a:spLocks noChangeArrowheads="1"/>
              </p:cNvSpPr>
              <p:nvPr/>
            </p:nvSpPr>
            <p:spPr bwMode="auto">
              <a:xfrm rot="2792061">
                <a:off x="3499" y="2066"/>
                <a:ext cx="280" cy="297"/>
              </a:xfrm>
              <a:prstGeom prst="ellipse">
                <a:avLst/>
              </a:prstGeom>
              <a:solidFill>
                <a:srgbClr val="0099CC"/>
              </a:solidFill>
              <a:ln w="9525">
                <a:noFill/>
                <a:round/>
                <a:headEnd/>
                <a:tailEnd/>
              </a:ln>
              <a:effectLst/>
            </p:spPr>
            <p:txBody>
              <a:bodyPr wrap="none" anchor="ctr"/>
              <a:lstStyle/>
              <a:p>
                <a:endParaRPr lang="hu-HU"/>
              </a:p>
            </p:txBody>
          </p:sp>
          <p:sp>
            <p:nvSpPr>
              <p:cNvPr id="109597" name="AutoShape 29"/>
              <p:cNvSpPr>
                <a:spLocks noChangeArrowheads="1"/>
              </p:cNvSpPr>
              <p:nvPr/>
            </p:nvSpPr>
            <p:spPr bwMode="auto">
              <a:xfrm rot="5586389">
                <a:off x="3531" y="1310"/>
                <a:ext cx="87" cy="427"/>
              </a:xfrm>
              <a:prstGeom prst="downArrow">
                <a:avLst>
                  <a:gd name="adj1" fmla="val 50000"/>
                  <a:gd name="adj2" fmla="val 122701"/>
                </a:avLst>
              </a:prstGeom>
              <a:solidFill>
                <a:srgbClr val="FFFF00"/>
              </a:solidFill>
              <a:ln w="9525">
                <a:noFill/>
                <a:miter lim="800000"/>
                <a:headEnd/>
                <a:tailEnd/>
              </a:ln>
              <a:effectLst/>
            </p:spPr>
            <p:txBody>
              <a:bodyPr wrap="none" anchor="ctr"/>
              <a:lstStyle/>
              <a:p>
                <a:endParaRPr lang="hu-HU"/>
              </a:p>
            </p:txBody>
          </p:sp>
          <p:sp>
            <p:nvSpPr>
              <p:cNvPr id="109598" name="AutoShape 30"/>
              <p:cNvSpPr>
                <a:spLocks noChangeArrowheads="1"/>
              </p:cNvSpPr>
              <p:nvPr/>
            </p:nvSpPr>
            <p:spPr bwMode="auto">
              <a:xfrm rot="1348123">
                <a:off x="3742" y="1570"/>
                <a:ext cx="115" cy="446"/>
              </a:xfrm>
              <a:prstGeom prst="downArrow">
                <a:avLst>
                  <a:gd name="adj1" fmla="val 50000"/>
                  <a:gd name="adj2" fmla="val 96957"/>
                </a:avLst>
              </a:prstGeom>
              <a:solidFill>
                <a:srgbClr val="FFFF00"/>
              </a:solidFill>
              <a:ln w="9525">
                <a:noFill/>
                <a:miter lim="800000"/>
                <a:headEnd/>
                <a:tailEnd/>
              </a:ln>
              <a:effectLst/>
            </p:spPr>
            <p:txBody>
              <a:bodyPr wrap="none" anchor="ctr"/>
              <a:lstStyle/>
              <a:p>
                <a:endParaRPr lang="hu-HU"/>
              </a:p>
            </p:txBody>
          </p:sp>
        </p:grpSp>
        <p:grpSp>
          <p:nvGrpSpPr>
            <p:cNvPr id="109599" name="Group 31"/>
            <p:cNvGrpSpPr>
              <a:grpSpLocks/>
            </p:cNvGrpSpPr>
            <p:nvPr/>
          </p:nvGrpSpPr>
          <p:grpSpPr bwMode="auto">
            <a:xfrm>
              <a:off x="4919" y="1507"/>
              <a:ext cx="832" cy="872"/>
              <a:chOff x="4919" y="1507"/>
              <a:chExt cx="832" cy="872"/>
            </a:xfrm>
          </p:grpSpPr>
          <p:sp>
            <p:nvSpPr>
              <p:cNvPr id="109600" name="AutoShape 32"/>
              <p:cNvSpPr>
                <a:spLocks noChangeArrowheads="1"/>
              </p:cNvSpPr>
              <p:nvPr/>
            </p:nvSpPr>
            <p:spPr bwMode="auto">
              <a:xfrm rot="-2658223">
                <a:off x="5039" y="1507"/>
                <a:ext cx="105" cy="386"/>
              </a:xfrm>
              <a:prstGeom prst="downArrow">
                <a:avLst>
                  <a:gd name="adj1" fmla="val 50000"/>
                  <a:gd name="adj2" fmla="val 91905"/>
                </a:avLst>
              </a:prstGeom>
              <a:solidFill>
                <a:srgbClr val="FFFF00"/>
              </a:solidFill>
              <a:ln w="9525">
                <a:noFill/>
                <a:miter lim="800000"/>
                <a:headEnd/>
                <a:tailEnd/>
              </a:ln>
              <a:effectLst/>
            </p:spPr>
            <p:txBody>
              <a:bodyPr wrap="none" anchor="ctr"/>
              <a:lstStyle/>
              <a:p>
                <a:endParaRPr lang="hu-HU"/>
              </a:p>
            </p:txBody>
          </p:sp>
          <p:sp>
            <p:nvSpPr>
              <p:cNvPr id="109601" name="Oval 33"/>
              <p:cNvSpPr>
                <a:spLocks noChangeArrowheads="1"/>
              </p:cNvSpPr>
              <p:nvPr/>
            </p:nvSpPr>
            <p:spPr bwMode="auto">
              <a:xfrm rot="-2658223">
                <a:off x="4958" y="2082"/>
                <a:ext cx="280" cy="297"/>
              </a:xfrm>
              <a:prstGeom prst="ellipse">
                <a:avLst/>
              </a:prstGeom>
              <a:solidFill>
                <a:srgbClr val="0099CC"/>
              </a:solidFill>
              <a:ln w="9525">
                <a:noFill/>
                <a:round/>
                <a:headEnd/>
                <a:tailEnd/>
              </a:ln>
              <a:effectLst/>
            </p:spPr>
            <p:txBody>
              <a:bodyPr wrap="none" anchor="ctr"/>
              <a:lstStyle/>
              <a:p>
                <a:endParaRPr lang="hu-HU"/>
              </a:p>
            </p:txBody>
          </p:sp>
          <p:sp>
            <p:nvSpPr>
              <p:cNvPr id="109602" name="Oval 34"/>
              <p:cNvSpPr>
                <a:spLocks noChangeArrowheads="1"/>
              </p:cNvSpPr>
              <p:nvPr/>
            </p:nvSpPr>
            <p:spPr bwMode="auto">
              <a:xfrm rot="-2658223">
                <a:off x="5215" y="1832"/>
                <a:ext cx="280" cy="297"/>
              </a:xfrm>
              <a:prstGeom prst="ellipse">
                <a:avLst/>
              </a:prstGeom>
              <a:solidFill>
                <a:srgbClr val="0099CC"/>
              </a:solidFill>
              <a:ln w="9525">
                <a:noFill/>
                <a:round/>
                <a:headEnd/>
                <a:tailEnd/>
              </a:ln>
              <a:effectLst/>
            </p:spPr>
            <p:txBody>
              <a:bodyPr wrap="none" anchor="ctr"/>
              <a:lstStyle/>
              <a:p>
                <a:endParaRPr lang="hu-HU"/>
              </a:p>
            </p:txBody>
          </p:sp>
          <p:sp>
            <p:nvSpPr>
              <p:cNvPr id="109603" name="Oval 35"/>
              <p:cNvSpPr>
                <a:spLocks noChangeArrowheads="1"/>
              </p:cNvSpPr>
              <p:nvPr/>
            </p:nvSpPr>
            <p:spPr bwMode="auto">
              <a:xfrm rot="-2658223">
                <a:off x="5471" y="1581"/>
                <a:ext cx="280" cy="297"/>
              </a:xfrm>
              <a:prstGeom prst="ellipse">
                <a:avLst/>
              </a:prstGeom>
              <a:solidFill>
                <a:srgbClr val="0099CC"/>
              </a:solidFill>
              <a:ln w="9525">
                <a:noFill/>
                <a:round/>
                <a:headEnd/>
                <a:tailEnd/>
              </a:ln>
              <a:effectLst/>
            </p:spPr>
            <p:txBody>
              <a:bodyPr wrap="none" anchor="ctr"/>
              <a:lstStyle/>
              <a:p>
                <a:endParaRPr lang="hu-HU"/>
              </a:p>
            </p:txBody>
          </p:sp>
          <p:sp>
            <p:nvSpPr>
              <p:cNvPr id="109604" name="AutoShape 36"/>
              <p:cNvSpPr>
                <a:spLocks noChangeArrowheads="1"/>
              </p:cNvSpPr>
              <p:nvPr/>
            </p:nvSpPr>
            <p:spPr bwMode="auto">
              <a:xfrm rot="136106">
                <a:off x="4919" y="1586"/>
                <a:ext cx="100" cy="431"/>
              </a:xfrm>
              <a:prstGeom prst="downArrow">
                <a:avLst>
                  <a:gd name="adj1" fmla="val 50000"/>
                  <a:gd name="adj2" fmla="val 107750"/>
                </a:avLst>
              </a:prstGeom>
              <a:solidFill>
                <a:srgbClr val="FFFF00"/>
              </a:solidFill>
              <a:ln w="9525">
                <a:noFill/>
                <a:miter lim="800000"/>
                <a:headEnd/>
                <a:tailEnd/>
              </a:ln>
              <a:effectLst/>
            </p:spPr>
            <p:txBody>
              <a:bodyPr wrap="none" anchor="ctr"/>
              <a:lstStyle/>
              <a:p>
                <a:endParaRPr lang="hu-HU"/>
              </a:p>
            </p:txBody>
          </p:sp>
          <p:sp>
            <p:nvSpPr>
              <p:cNvPr id="109605" name="AutoShape 37"/>
              <p:cNvSpPr>
                <a:spLocks noChangeArrowheads="1"/>
              </p:cNvSpPr>
              <p:nvPr/>
            </p:nvSpPr>
            <p:spPr bwMode="auto">
              <a:xfrm rot="-4102160">
                <a:off x="5139" y="1373"/>
                <a:ext cx="95" cy="433"/>
              </a:xfrm>
              <a:prstGeom prst="downArrow">
                <a:avLst>
                  <a:gd name="adj1" fmla="val 50000"/>
                  <a:gd name="adj2" fmla="val 113947"/>
                </a:avLst>
              </a:prstGeom>
              <a:solidFill>
                <a:srgbClr val="FFFF00"/>
              </a:solidFill>
              <a:ln w="9525">
                <a:noFill/>
                <a:miter lim="800000"/>
                <a:headEnd/>
                <a:tailEnd/>
              </a:ln>
              <a:effectLst/>
            </p:spPr>
            <p:txBody>
              <a:bodyPr wrap="none" anchor="ctr"/>
              <a:lstStyle/>
              <a:p>
                <a:endParaRPr lang="hu-HU"/>
              </a:p>
            </p:txBody>
          </p:sp>
        </p:grpSp>
      </p:grpSp>
      <p:grpSp>
        <p:nvGrpSpPr>
          <p:cNvPr id="109606" name="Group 38"/>
          <p:cNvGrpSpPr>
            <a:grpSpLocks/>
          </p:cNvGrpSpPr>
          <p:nvPr/>
        </p:nvGrpSpPr>
        <p:grpSpPr bwMode="auto">
          <a:xfrm>
            <a:off x="2411413" y="3357563"/>
            <a:ext cx="4714875" cy="1584325"/>
            <a:chOff x="2880" y="1480"/>
            <a:chExt cx="2970" cy="998"/>
          </a:xfrm>
        </p:grpSpPr>
        <p:sp>
          <p:nvSpPr>
            <p:cNvPr id="109607" name="AutoShape 39"/>
            <p:cNvSpPr>
              <a:spLocks noChangeArrowheads="1"/>
            </p:cNvSpPr>
            <p:nvPr/>
          </p:nvSpPr>
          <p:spPr bwMode="auto">
            <a:xfrm>
              <a:off x="2880" y="1480"/>
              <a:ext cx="499" cy="454"/>
            </a:xfrm>
            <a:prstGeom prst="irregularSeal2">
              <a:avLst/>
            </a:prstGeom>
            <a:solidFill>
              <a:srgbClr val="66FFFF"/>
            </a:solidFill>
            <a:ln w="9525">
              <a:noFill/>
              <a:miter lim="800000"/>
              <a:headEnd/>
              <a:tailEnd/>
            </a:ln>
            <a:effectLst/>
          </p:spPr>
          <p:txBody>
            <a:bodyPr wrap="none" anchor="ctr"/>
            <a:lstStyle/>
            <a:p>
              <a:endParaRPr lang="hu-HU"/>
            </a:p>
          </p:txBody>
        </p:sp>
        <p:sp>
          <p:nvSpPr>
            <p:cNvPr id="109608" name="AutoShape 40"/>
            <p:cNvSpPr>
              <a:spLocks noChangeArrowheads="1"/>
            </p:cNvSpPr>
            <p:nvPr/>
          </p:nvSpPr>
          <p:spPr bwMode="auto">
            <a:xfrm>
              <a:off x="3107" y="1752"/>
              <a:ext cx="499" cy="454"/>
            </a:xfrm>
            <a:prstGeom prst="irregularSeal2">
              <a:avLst/>
            </a:prstGeom>
            <a:solidFill>
              <a:srgbClr val="66FFFF"/>
            </a:solidFill>
            <a:ln w="9525">
              <a:noFill/>
              <a:miter lim="800000"/>
              <a:headEnd/>
              <a:tailEnd/>
            </a:ln>
            <a:effectLst/>
          </p:spPr>
          <p:txBody>
            <a:bodyPr wrap="none" anchor="ctr"/>
            <a:lstStyle/>
            <a:p>
              <a:endParaRPr lang="hu-HU"/>
            </a:p>
          </p:txBody>
        </p:sp>
        <p:sp>
          <p:nvSpPr>
            <p:cNvPr id="109609" name="AutoShape 41"/>
            <p:cNvSpPr>
              <a:spLocks noChangeArrowheads="1"/>
            </p:cNvSpPr>
            <p:nvPr/>
          </p:nvSpPr>
          <p:spPr bwMode="auto">
            <a:xfrm>
              <a:off x="3379" y="1979"/>
              <a:ext cx="499" cy="454"/>
            </a:xfrm>
            <a:prstGeom prst="irregularSeal2">
              <a:avLst/>
            </a:prstGeom>
            <a:solidFill>
              <a:srgbClr val="66FFFF"/>
            </a:solidFill>
            <a:ln w="9525">
              <a:noFill/>
              <a:miter lim="800000"/>
              <a:headEnd/>
              <a:tailEnd/>
            </a:ln>
            <a:effectLst/>
          </p:spPr>
          <p:txBody>
            <a:bodyPr wrap="none" anchor="ctr"/>
            <a:lstStyle/>
            <a:p>
              <a:endParaRPr lang="hu-HU"/>
            </a:p>
          </p:txBody>
        </p:sp>
        <p:sp>
          <p:nvSpPr>
            <p:cNvPr id="109610" name="AutoShape 42"/>
            <p:cNvSpPr>
              <a:spLocks noChangeArrowheads="1"/>
            </p:cNvSpPr>
            <p:nvPr/>
          </p:nvSpPr>
          <p:spPr bwMode="auto">
            <a:xfrm>
              <a:off x="3787" y="2024"/>
              <a:ext cx="499" cy="454"/>
            </a:xfrm>
            <a:prstGeom prst="irregularSeal2">
              <a:avLst/>
            </a:prstGeom>
            <a:solidFill>
              <a:srgbClr val="66FFFF"/>
            </a:solidFill>
            <a:ln w="9525">
              <a:noFill/>
              <a:miter lim="800000"/>
              <a:headEnd/>
              <a:tailEnd/>
            </a:ln>
            <a:effectLst/>
          </p:spPr>
          <p:txBody>
            <a:bodyPr wrap="none" anchor="ctr"/>
            <a:lstStyle/>
            <a:p>
              <a:endParaRPr lang="hu-HU"/>
            </a:p>
          </p:txBody>
        </p:sp>
        <p:sp>
          <p:nvSpPr>
            <p:cNvPr id="109611" name="AutoShape 43"/>
            <p:cNvSpPr>
              <a:spLocks noChangeArrowheads="1"/>
            </p:cNvSpPr>
            <p:nvPr/>
          </p:nvSpPr>
          <p:spPr bwMode="auto">
            <a:xfrm>
              <a:off x="4195" y="2024"/>
              <a:ext cx="499" cy="454"/>
            </a:xfrm>
            <a:prstGeom prst="irregularSeal2">
              <a:avLst/>
            </a:prstGeom>
            <a:solidFill>
              <a:srgbClr val="66FFFF"/>
            </a:solidFill>
            <a:ln w="9525">
              <a:noFill/>
              <a:miter lim="800000"/>
              <a:headEnd/>
              <a:tailEnd/>
            </a:ln>
            <a:effectLst/>
          </p:spPr>
          <p:txBody>
            <a:bodyPr wrap="none" anchor="ctr"/>
            <a:lstStyle/>
            <a:p>
              <a:endParaRPr lang="hu-HU"/>
            </a:p>
          </p:txBody>
        </p:sp>
        <p:sp>
          <p:nvSpPr>
            <p:cNvPr id="109612" name="AutoShape 44"/>
            <p:cNvSpPr>
              <a:spLocks noChangeArrowheads="1"/>
            </p:cNvSpPr>
            <p:nvPr/>
          </p:nvSpPr>
          <p:spPr bwMode="auto">
            <a:xfrm>
              <a:off x="4558" y="1979"/>
              <a:ext cx="499" cy="454"/>
            </a:xfrm>
            <a:prstGeom prst="irregularSeal2">
              <a:avLst/>
            </a:prstGeom>
            <a:solidFill>
              <a:srgbClr val="66FFFF"/>
            </a:solidFill>
            <a:ln w="9525">
              <a:noFill/>
              <a:miter lim="800000"/>
              <a:headEnd/>
              <a:tailEnd/>
            </a:ln>
            <a:effectLst/>
          </p:spPr>
          <p:txBody>
            <a:bodyPr wrap="none" anchor="ctr"/>
            <a:lstStyle/>
            <a:p>
              <a:endParaRPr lang="hu-HU"/>
            </a:p>
          </p:txBody>
        </p:sp>
        <p:sp>
          <p:nvSpPr>
            <p:cNvPr id="109613" name="AutoShape 45"/>
            <p:cNvSpPr>
              <a:spLocks noChangeArrowheads="1"/>
            </p:cNvSpPr>
            <p:nvPr/>
          </p:nvSpPr>
          <p:spPr bwMode="auto">
            <a:xfrm>
              <a:off x="4921" y="1979"/>
              <a:ext cx="499" cy="454"/>
            </a:xfrm>
            <a:prstGeom prst="irregularSeal2">
              <a:avLst/>
            </a:prstGeom>
            <a:solidFill>
              <a:srgbClr val="66FFFF"/>
            </a:solidFill>
            <a:ln w="9525">
              <a:noFill/>
              <a:miter lim="800000"/>
              <a:headEnd/>
              <a:tailEnd/>
            </a:ln>
            <a:effectLst/>
          </p:spPr>
          <p:txBody>
            <a:bodyPr wrap="none" anchor="ctr"/>
            <a:lstStyle/>
            <a:p>
              <a:endParaRPr lang="hu-HU"/>
            </a:p>
          </p:txBody>
        </p:sp>
        <p:sp>
          <p:nvSpPr>
            <p:cNvPr id="109614" name="AutoShape 46"/>
            <p:cNvSpPr>
              <a:spLocks noChangeArrowheads="1"/>
            </p:cNvSpPr>
            <p:nvPr/>
          </p:nvSpPr>
          <p:spPr bwMode="auto">
            <a:xfrm>
              <a:off x="5148" y="1752"/>
              <a:ext cx="499" cy="454"/>
            </a:xfrm>
            <a:prstGeom prst="irregularSeal2">
              <a:avLst/>
            </a:prstGeom>
            <a:solidFill>
              <a:srgbClr val="66FFFF"/>
            </a:solidFill>
            <a:ln w="9525">
              <a:noFill/>
              <a:miter lim="800000"/>
              <a:headEnd/>
              <a:tailEnd/>
            </a:ln>
            <a:effectLst/>
          </p:spPr>
          <p:txBody>
            <a:bodyPr wrap="none" anchor="ctr"/>
            <a:lstStyle/>
            <a:p>
              <a:endParaRPr lang="hu-HU"/>
            </a:p>
          </p:txBody>
        </p:sp>
        <p:sp>
          <p:nvSpPr>
            <p:cNvPr id="109615" name="AutoShape 47"/>
            <p:cNvSpPr>
              <a:spLocks noChangeArrowheads="1"/>
            </p:cNvSpPr>
            <p:nvPr/>
          </p:nvSpPr>
          <p:spPr bwMode="auto">
            <a:xfrm>
              <a:off x="5420" y="1525"/>
              <a:ext cx="430" cy="455"/>
            </a:xfrm>
            <a:prstGeom prst="irregularSeal2">
              <a:avLst/>
            </a:prstGeom>
            <a:solidFill>
              <a:srgbClr val="66FFFF"/>
            </a:solidFill>
            <a:ln w="9525">
              <a:noFill/>
              <a:miter lim="800000"/>
              <a:headEnd/>
              <a:tailEnd/>
            </a:ln>
            <a:effectLst/>
          </p:spPr>
          <p:txBody>
            <a:bodyPr wrap="none" anchor="ctr"/>
            <a:lstStyle/>
            <a:p>
              <a:endParaRPr lang="hu-HU"/>
            </a:p>
          </p:txBody>
        </p:sp>
      </p:grpSp>
      <p:grpSp>
        <p:nvGrpSpPr>
          <p:cNvPr id="109616" name="Group 48"/>
          <p:cNvGrpSpPr>
            <a:grpSpLocks/>
          </p:cNvGrpSpPr>
          <p:nvPr/>
        </p:nvGrpSpPr>
        <p:grpSpPr bwMode="auto">
          <a:xfrm>
            <a:off x="519113" y="2349500"/>
            <a:ext cx="5635625" cy="3938588"/>
            <a:chOff x="327" y="1480"/>
            <a:chExt cx="3550" cy="2481"/>
          </a:xfrm>
        </p:grpSpPr>
        <p:sp>
          <p:nvSpPr>
            <p:cNvPr id="109617" name="Text Box 49"/>
            <p:cNvSpPr txBox="1">
              <a:spLocks noChangeArrowheads="1"/>
            </p:cNvSpPr>
            <p:nvPr/>
          </p:nvSpPr>
          <p:spPr bwMode="auto">
            <a:xfrm>
              <a:off x="327" y="3673"/>
              <a:ext cx="1092" cy="288"/>
            </a:xfrm>
            <a:prstGeom prst="rect">
              <a:avLst/>
            </a:prstGeom>
            <a:noFill/>
            <a:ln w="9525">
              <a:noFill/>
              <a:miter lim="800000"/>
              <a:headEnd/>
              <a:tailEnd/>
            </a:ln>
            <a:effectLst/>
          </p:spPr>
          <p:txBody>
            <a:bodyPr wrap="none">
              <a:spAutoFit/>
            </a:bodyPr>
            <a:lstStyle/>
            <a:p>
              <a:r>
                <a:rPr lang="hu-HU"/>
                <a:t>inhibitorok</a:t>
              </a:r>
            </a:p>
          </p:txBody>
        </p:sp>
        <p:sp>
          <p:nvSpPr>
            <p:cNvPr id="109618" name="Line 50"/>
            <p:cNvSpPr>
              <a:spLocks noChangeShapeType="1"/>
            </p:cNvSpPr>
            <p:nvPr/>
          </p:nvSpPr>
          <p:spPr bwMode="auto">
            <a:xfrm>
              <a:off x="2653" y="1480"/>
              <a:ext cx="182" cy="181"/>
            </a:xfrm>
            <a:prstGeom prst="line">
              <a:avLst/>
            </a:prstGeom>
            <a:noFill/>
            <a:ln w="38100">
              <a:solidFill>
                <a:srgbClr val="FF3300"/>
              </a:solidFill>
              <a:round/>
              <a:headEnd/>
              <a:tailEnd/>
            </a:ln>
            <a:effectLst/>
          </p:spPr>
          <p:txBody>
            <a:bodyPr/>
            <a:lstStyle/>
            <a:p>
              <a:endParaRPr lang="hu-HU"/>
            </a:p>
          </p:txBody>
        </p:sp>
        <p:sp>
          <p:nvSpPr>
            <p:cNvPr id="109619" name="Line 51"/>
            <p:cNvSpPr>
              <a:spLocks noChangeShapeType="1"/>
            </p:cNvSpPr>
            <p:nvPr/>
          </p:nvSpPr>
          <p:spPr bwMode="auto">
            <a:xfrm>
              <a:off x="2699" y="2341"/>
              <a:ext cx="182" cy="181"/>
            </a:xfrm>
            <a:prstGeom prst="line">
              <a:avLst/>
            </a:prstGeom>
            <a:noFill/>
            <a:ln w="38100">
              <a:solidFill>
                <a:srgbClr val="FF3300"/>
              </a:solidFill>
              <a:round/>
              <a:headEnd/>
              <a:tailEnd/>
            </a:ln>
            <a:effectLst/>
          </p:spPr>
          <p:txBody>
            <a:bodyPr/>
            <a:lstStyle/>
            <a:p>
              <a:endParaRPr lang="hu-HU"/>
            </a:p>
          </p:txBody>
        </p:sp>
        <p:sp>
          <p:nvSpPr>
            <p:cNvPr id="109620" name="Line 52"/>
            <p:cNvSpPr>
              <a:spLocks noChangeShapeType="1"/>
            </p:cNvSpPr>
            <p:nvPr/>
          </p:nvSpPr>
          <p:spPr bwMode="auto">
            <a:xfrm rot="4156742">
              <a:off x="3696" y="2069"/>
              <a:ext cx="182" cy="181"/>
            </a:xfrm>
            <a:prstGeom prst="line">
              <a:avLst/>
            </a:prstGeom>
            <a:noFill/>
            <a:ln w="38100">
              <a:solidFill>
                <a:srgbClr val="FF3300"/>
              </a:solidFill>
              <a:round/>
              <a:headEnd/>
              <a:tailEnd/>
            </a:ln>
            <a:effectLst/>
          </p:spPr>
          <p:txBody>
            <a:bodyPr/>
            <a:lstStyle/>
            <a:p>
              <a:endParaRPr lang="hu-HU"/>
            </a:p>
          </p:txBody>
        </p:sp>
      </p:grpSp>
      <p:grpSp>
        <p:nvGrpSpPr>
          <p:cNvPr id="109621" name="Group 53"/>
          <p:cNvGrpSpPr>
            <a:grpSpLocks/>
          </p:cNvGrpSpPr>
          <p:nvPr/>
        </p:nvGrpSpPr>
        <p:grpSpPr bwMode="auto">
          <a:xfrm>
            <a:off x="3995738" y="5661025"/>
            <a:ext cx="4856162" cy="1412875"/>
            <a:chOff x="2517" y="3566"/>
            <a:chExt cx="3059" cy="890"/>
          </a:xfrm>
        </p:grpSpPr>
        <p:sp>
          <p:nvSpPr>
            <p:cNvPr id="109622" name="Text Box 54"/>
            <p:cNvSpPr txBox="1">
              <a:spLocks noChangeArrowheads="1"/>
            </p:cNvSpPr>
            <p:nvPr/>
          </p:nvSpPr>
          <p:spPr bwMode="auto">
            <a:xfrm>
              <a:off x="4468" y="3702"/>
              <a:ext cx="1108" cy="288"/>
            </a:xfrm>
            <a:prstGeom prst="rect">
              <a:avLst/>
            </a:prstGeom>
            <a:noFill/>
            <a:ln w="9525">
              <a:noFill/>
              <a:miter lim="800000"/>
              <a:headEnd/>
              <a:tailEnd/>
            </a:ln>
            <a:effectLst/>
          </p:spPr>
          <p:txBody>
            <a:bodyPr wrap="none">
              <a:spAutoFit/>
            </a:bodyPr>
            <a:lstStyle/>
            <a:p>
              <a:r>
                <a:rPr lang="hu-HU"/>
                <a:t>receptorok</a:t>
              </a:r>
            </a:p>
          </p:txBody>
        </p:sp>
        <p:sp>
          <p:nvSpPr>
            <p:cNvPr id="109623" name="Oval 55"/>
            <p:cNvSpPr>
              <a:spLocks noChangeArrowheads="1"/>
            </p:cNvSpPr>
            <p:nvPr/>
          </p:nvSpPr>
          <p:spPr bwMode="auto">
            <a:xfrm>
              <a:off x="2517" y="3838"/>
              <a:ext cx="1860" cy="618"/>
            </a:xfrm>
            <a:prstGeom prst="ellipse">
              <a:avLst/>
            </a:prstGeom>
            <a:solidFill>
              <a:schemeClr val="accent1"/>
            </a:solidFill>
            <a:ln w="9525">
              <a:noFill/>
              <a:round/>
              <a:headEnd/>
              <a:tailEnd/>
            </a:ln>
            <a:effectLst/>
          </p:spPr>
          <p:txBody>
            <a:bodyPr wrap="none" anchor="ctr"/>
            <a:lstStyle/>
            <a:p>
              <a:endParaRPr lang="hu-HU"/>
            </a:p>
          </p:txBody>
        </p:sp>
        <p:sp>
          <p:nvSpPr>
            <p:cNvPr id="109624" name="AutoShape 56"/>
            <p:cNvSpPr>
              <a:spLocks noChangeArrowheads="1"/>
            </p:cNvSpPr>
            <p:nvPr/>
          </p:nvSpPr>
          <p:spPr bwMode="auto">
            <a:xfrm rot="10800000">
              <a:off x="3198" y="3566"/>
              <a:ext cx="498" cy="363"/>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FF9900"/>
            </a:solidFill>
            <a:ln w="9525">
              <a:noFill/>
              <a:miter lim="800000"/>
              <a:headEnd/>
              <a:tailEnd/>
            </a:ln>
            <a:effectLst/>
          </p:spPr>
          <p:txBody>
            <a:bodyPr wrap="none" anchor="ctr"/>
            <a:lstStyle/>
            <a:p>
              <a:endParaRPr lang="hu-HU"/>
            </a:p>
          </p:txBody>
        </p:sp>
      </p:grpSp>
      <p:sp>
        <p:nvSpPr>
          <p:cNvPr id="109625" name="AutoShape 57"/>
          <p:cNvSpPr>
            <a:spLocks noChangeArrowheads="1"/>
          </p:cNvSpPr>
          <p:nvPr/>
        </p:nvSpPr>
        <p:spPr bwMode="auto">
          <a:xfrm>
            <a:off x="4356100" y="4941888"/>
            <a:ext cx="720725" cy="647700"/>
          </a:xfrm>
          <a:prstGeom prst="irregularSeal1">
            <a:avLst/>
          </a:prstGeom>
          <a:solidFill>
            <a:srgbClr val="00FFFF"/>
          </a:solidFill>
          <a:ln w="9525">
            <a:noFill/>
            <a:miter lim="800000"/>
            <a:headEnd/>
            <a:tailEnd/>
          </a:ln>
          <a:effectLst/>
        </p:spPr>
        <p:txBody>
          <a:bodyPr wrap="none" anchor="ctr"/>
          <a:lstStyle/>
          <a:p>
            <a:endParaRPr lang="hu-H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09616"/>
                                        </p:tgtEl>
                                        <p:attrNameLst>
                                          <p:attrName>style.visibility</p:attrName>
                                        </p:attrNameLst>
                                      </p:cBhvr>
                                      <p:to>
                                        <p:strVal val="visible"/>
                                      </p:to>
                                    </p:set>
                                    <p:animEffect transition="in" filter="dissolve">
                                      <p:cBhvr>
                                        <p:cTn id="7" dur="500"/>
                                        <p:tgtEl>
                                          <p:spTgt spid="10961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09621"/>
                                        </p:tgtEl>
                                        <p:attrNameLst>
                                          <p:attrName>style.visibility</p:attrName>
                                        </p:attrNameLst>
                                      </p:cBhvr>
                                      <p:to>
                                        <p:strVal val="visible"/>
                                      </p:to>
                                    </p:set>
                                    <p:animEffect transition="in" filter="dissolve">
                                      <p:cBhvr>
                                        <p:cTn id="12" dur="500"/>
                                        <p:tgtEl>
                                          <p:spTgt spid="109621"/>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09625"/>
                                        </p:tgtEl>
                                        <p:attrNameLst>
                                          <p:attrName>style.visibility</p:attrName>
                                        </p:attrNameLst>
                                      </p:cBhvr>
                                      <p:to>
                                        <p:strVal val="visible"/>
                                      </p:to>
                                    </p:set>
                                    <p:animEffect transition="in" filter="dissolve">
                                      <p:cBhvr>
                                        <p:cTn id="17" dur="500"/>
                                        <p:tgtEl>
                                          <p:spTgt spid="109625"/>
                                        </p:tgtEl>
                                      </p:cBhvr>
                                    </p:animEffect>
                                  </p:childTnLst>
                                </p:cTn>
                              </p:par>
                            </p:childTnLst>
                          </p:cTn>
                        </p:par>
                      </p:childTnLst>
                    </p:cTn>
                  </p:par>
                  <p:par>
                    <p:cTn id="18" fill="hold">
                      <p:stCondLst>
                        <p:cond delay="indefinite"/>
                      </p:stCondLst>
                      <p:childTnLst>
                        <p:par>
                          <p:cTn id="19" fill="hold">
                            <p:stCondLst>
                              <p:cond delay="0"/>
                            </p:stCondLst>
                            <p:childTnLst>
                              <p:par>
                                <p:cTn id="20" presetID="0" presetClass="path" presetSubtype="0" accel="50000" decel="50000" fill="hold" grpId="1" nodeType="clickEffect">
                                  <p:stCondLst>
                                    <p:cond delay="0"/>
                                  </p:stCondLst>
                                  <p:childTnLst>
                                    <p:animMotion origin="layout" path="M 1.38889E-6 4.07407E-6 L 0.07864 0.10509 " pathEditMode="relative" ptsTypes="AA">
                                      <p:cBhvr>
                                        <p:cTn id="21" dur="2000" fill="hold"/>
                                        <p:tgtEl>
                                          <p:spTgt spid="109625"/>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625" grpId="0" animBg="1"/>
      <p:bldP spid="109625" grpId="1"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564" name="Group 12"/>
          <p:cNvGrpSpPr>
            <a:grpSpLocks/>
          </p:cNvGrpSpPr>
          <p:nvPr/>
        </p:nvGrpSpPr>
        <p:grpSpPr bwMode="auto">
          <a:xfrm>
            <a:off x="0" y="0"/>
            <a:ext cx="9259888" cy="6956425"/>
            <a:chOff x="0" y="0"/>
            <a:chExt cx="5833" cy="4382"/>
          </a:xfrm>
        </p:grpSpPr>
        <p:pic>
          <p:nvPicPr>
            <p:cNvPr id="23554" name="Picture 2"/>
            <p:cNvPicPr>
              <a:picLocks noChangeAspect="1" noChangeArrowheads="1"/>
            </p:cNvPicPr>
            <p:nvPr/>
          </p:nvPicPr>
          <p:blipFill>
            <a:blip r:embed="rId3" cstate="print"/>
            <a:srcRect/>
            <a:stretch>
              <a:fillRect/>
            </a:stretch>
          </p:blipFill>
          <p:spPr bwMode="auto">
            <a:xfrm>
              <a:off x="0" y="0"/>
              <a:ext cx="5833" cy="4382"/>
            </a:xfrm>
            <a:prstGeom prst="rect">
              <a:avLst/>
            </a:prstGeom>
            <a:noFill/>
            <a:ln w="9525">
              <a:noFill/>
              <a:miter lim="800000"/>
              <a:headEnd/>
              <a:tailEnd/>
            </a:ln>
            <a:effectLst/>
          </p:spPr>
        </p:pic>
        <p:sp>
          <p:nvSpPr>
            <p:cNvPr id="23555" name="Text Box 3"/>
            <p:cNvSpPr txBox="1">
              <a:spLocks noChangeArrowheads="1"/>
            </p:cNvSpPr>
            <p:nvPr/>
          </p:nvSpPr>
          <p:spPr bwMode="auto">
            <a:xfrm>
              <a:off x="1420" y="3335"/>
              <a:ext cx="1268" cy="748"/>
            </a:xfrm>
            <a:prstGeom prst="rect">
              <a:avLst/>
            </a:prstGeom>
            <a:solidFill>
              <a:schemeClr val="bg1"/>
            </a:solidFill>
            <a:ln w="9525">
              <a:noFill/>
              <a:miter lim="800000"/>
              <a:headEnd/>
              <a:tailEnd/>
            </a:ln>
            <a:effectLst/>
          </p:spPr>
          <p:txBody>
            <a:bodyPr>
              <a:spAutoFit/>
            </a:bodyPr>
            <a:lstStyle/>
            <a:p>
              <a:pPr algn="ctr">
                <a:spcBef>
                  <a:spcPct val="50000"/>
                </a:spcBef>
              </a:pPr>
              <a:r>
                <a:rPr lang="en-US">
                  <a:solidFill>
                    <a:schemeClr val="tx1"/>
                  </a:solidFill>
                </a:rPr>
                <a:t>Ismétlődő bakteriális fertőzések</a:t>
              </a:r>
            </a:p>
          </p:txBody>
        </p:sp>
        <p:sp>
          <p:nvSpPr>
            <p:cNvPr id="23556" name="Text Box 4"/>
            <p:cNvSpPr txBox="1">
              <a:spLocks noChangeArrowheads="1"/>
            </p:cNvSpPr>
            <p:nvPr/>
          </p:nvSpPr>
          <p:spPr bwMode="auto">
            <a:xfrm>
              <a:off x="4214" y="3450"/>
              <a:ext cx="1210" cy="748"/>
            </a:xfrm>
            <a:prstGeom prst="rect">
              <a:avLst/>
            </a:prstGeom>
            <a:solidFill>
              <a:schemeClr val="bg1"/>
            </a:solidFill>
            <a:ln w="9525">
              <a:noFill/>
              <a:miter lim="800000"/>
              <a:headEnd/>
              <a:tailEnd/>
            </a:ln>
            <a:effectLst/>
          </p:spPr>
          <p:txBody>
            <a:bodyPr>
              <a:spAutoFit/>
            </a:bodyPr>
            <a:lstStyle/>
            <a:p>
              <a:pPr algn="ctr">
                <a:spcBef>
                  <a:spcPct val="50000"/>
                </a:spcBef>
              </a:pPr>
              <a:r>
                <a:rPr lang="en-US">
                  <a:solidFill>
                    <a:schemeClr val="tx1"/>
                  </a:solidFill>
                </a:rPr>
                <a:t>Ismétlődő Neisseria fertőzések</a:t>
              </a:r>
            </a:p>
          </p:txBody>
        </p:sp>
        <p:sp>
          <p:nvSpPr>
            <p:cNvPr id="23557" name="Text Box 5"/>
            <p:cNvSpPr txBox="1">
              <a:spLocks noChangeArrowheads="1"/>
            </p:cNvSpPr>
            <p:nvPr/>
          </p:nvSpPr>
          <p:spPr bwMode="auto">
            <a:xfrm>
              <a:off x="365" y="672"/>
              <a:ext cx="931" cy="681"/>
            </a:xfrm>
            <a:prstGeom prst="rect">
              <a:avLst/>
            </a:prstGeom>
            <a:solidFill>
              <a:schemeClr val="bg1"/>
            </a:solidFill>
            <a:ln w="76200">
              <a:solidFill>
                <a:schemeClr val="bg1"/>
              </a:solidFill>
              <a:miter lim="800000"/>
              <a:headEnd/>
              <a:tailEnd/>
            </a:ln>
            <a:effectLst/>
          </p:spPr>
          <p:txBody>
            <a:bodyPr>
              <a:spAutoFit/>
            </a:bodyPr>
            <a:lstStyle/>
            <a:p>
              <a:pPr>
                <a:spcBef>
                  <a:spcPct val="50000"/>
                </a:spcBef>
              </a:pPr>
              <a:r>
                <a:rPr lang="en-US">
                  <a:solidFill>
                    <a:schemeClr val="tx1"/>
                  </a:solidFill>
                </a:rPr>
                <a:t>HANO</a:t>
              </a:r>
            </a:p>
            <a:p>
              <a:pPr>
                <a:spcBef>
                  <a:spcPct val="50000"/>
                </a:spcBef>
              </a:pPr>
              <a:endParaRPr lang="en-US">
                <a:solidFill>
                  <a:schemeClr val="tx1"/>
                </a:solidFill>
              </a:endParaRPr>
            </a:p>
          </p:txBody>
        </p:sp>
        <p:sp>
          <p:nvSpPr>
            <p:cNvPr id="23558" name="Text Box 6"/>
            <p:cNvSpPr txBox="1">
              <a:spLocks noChangeArrowheads="1"/>
            </p:cNvSpPr>
            <p:nvPr/>
          </p:nvSpPr>
          <p:spPr bwMode="auto">
            <a:xfrm>
              <a:off x="0" y="1440"/>
              <a:ext cx="1488" cy="748"/>
            </a:xfrm>
            <a:prstGeom prst="rect">
              <a:avLst/>
            </a:prstGeom>
            <a:solidFill>
              <a:schemeClr val="bg1"/>
            </a:solidFill>
            <a:ln w="9525">
              <a:noFill/>
              <a:miter lim="800000"/>
              <a:headEnd/>
              <a:tailEnd/>
            </a:ln>
            <a:effectLst/>
          </p:spPr>
          <p:txBody>
            <a:bodyPr>
              <a:spAutoFit/>
            </a:bodyPr>
            <a:lstStyle/>
            <a:p>
              <a:pPr algn="ctr">
                <a:spcBef>
                  <a:spcPct val="50000"/>
                </a:spcBef>
              </a:pPr>
              <a:r>
                <a:rPr lang="en-US">
                  <a:solidFill>
                    <a:schemeClr val="tx1"/>
                  </a:solidFill>
                </a:rPr>
                <a:t>Immun-komplex betegségek</a:t>
              </a:r>
            </a:p>
          </p:txBody>
        </p:sp>
        <p:sp>
          <p:nvSpPr>
            <p:cNvPr id="23559" name="Text Box 7"/>
            <p:cNvSpPr txBox="1">
              <a:spLocks noChangeArrowheads="1"/>
            </p:cNvSpPr>
            <p:nvPr/>
          </p:nvSpPr>
          <p:spPr bwMode="auto">
            <a:xfrm>
              <a:off x="672" y="48"/>
              <a:ext cx="4378" cy="596"/>
            </a:xfrm>
            <a:prstGeom prst="rect">
              <a:avLst/>
            </a:prstGeom>
            <a:solidFill>
              <a:schemeClr val="bg1"/>
            </a:solidFill>
            <a:ln w="9525">
              <a:noFill/>
              <a:miter lim="800000"/>
              <a:headEnd/>
              <a:tailEnd/>
            </a:ln>
            <a:effectLst/>
          </p:spPr>
          <p:txBody>
            <a:bodyPr>
              <a:spAutoFit/>
            </a:bodyPr>
            <a:lstStyle/>
            <a:p>
              <a:pPr algn="ctr">
                <a:spcBef>
                  <a:spcPct val="50000"/>
                </a:spcBef>
              </a:pPr>
              <a:r>
                <a:rPr lang="en-US" sz="2800">
                  <a:solidFill>
                    <a:schemeClr val="tx1"/>
                  </a:solidFill>
                </a:rPr>
                <a:t>Komplement hiányokból adódó szindrómák</a:t>
              </a:r>
            </a:p>
          </p:txBody>
        </p:sp>
      </p:grpSp>
      <p:sp>
        <p:nvSpPr>
          <p:cNvPr id="23561" name="Text Box 9"/>
          <p:cNvSpPr txBox="1">
            <a:spLocks noChangeArrowheads="1"/>
          </p:cNvSpPr>
          <p:nvPr/>
        </p:nvSpPr>
        <p:spPr bwMode="auto">
          <a:xfrm>
            <a:off x="5715000" y="1143000"/>
            <a:ext cx="1600200" cy="336550"/>
          </a:xfrm>
          <a:prstGeom prst="rect">
            <a:avLst/>
          </a:prstGeom>
          <a:noFill/>
          <a:ln w="9525">
            <a:noFill/>
            <a:miter lim="800000"/>
            <a:headEnd/>
            <a:tailEnd/>
          </a:ln>
          <a:effectLst/>
        </p:spPr>
        <p:txBody>
          <a:bodyPr>
            <a:spAutoFit/>
          </a:bodyPr>
          <a:lstStyle/>
          <a:p>
            <a:pPr>
              <a:spcBef>
                <a:spcPct val="50000"/>
              </a:spcBef>
            </a:pPr>
            <a:r>
              <a:rPr lang="en-US" sz="1600" b="1">
                <a:solidFill>
                  <a:srgbClr val="FF3300"/>
                </a:solidFill>
              </a:rPr>
              <a:t>(Túl sok C2</a:t>
            </a:r>
            <a:r>
              <a:rPr lang="hu-HU" sz="1600" b="1">
                <a:solidFill>
                  <a:srgbClr val="FF3300"/>
                </a:solidFill>
              </a:rPr>
              <a:t>b</a:t>
            </a:r>
            <a:r>
              <a:rPr lang="en-US" sz="1600" b="1">
                <a:solidFill>
                  <a:srgbClr val="FF3300"/>
                </a:solidFill>
              </a:rPr>
              <a:t>)</a:t>
            </a:r>
          </a:p>
        </p:txBody>
      </p:sp>
      <p:sp>
        <p:nvSpPr>
          <p:cNvPr id="23562" name="Text Box 10"/>
          <p:cNvSpPr txBox="1">
            <a:spLocks noChangeArrowheads="1"/>
          </p:cNvSpPr>
          <p:nvPr/>
        </p:nvSpPr>
        <p:spPr bwMode="auto">
          <a:xfrm>
            <a:off x="4876800" y="2590800"/>
            <a:ext cx="1676400" cy="581025"/>
          </a:xfrm>
          <a:prstGeom prst="rect">
            <a:avLst/>
          </a:prstGeom>
          <a:noFill/>
          <a:ln w="9525">
            <a:noFill/>
            <a:miter lim="800000"/>
            <a:headEnd/>
            <a:tailEnd/>
          </a:ln>
          <a:effectLst/>
        </p:spPr>
        <p:txBody>
          <a:bodyPr>
            <a:spAutoFit/>
          </a:bodyPr>
          <a:lstStyle/>
          <a:p>
            <a:pPr algn="ctr">
              <a:spcBef>
                <a:spcPct val="50000"/>
              </a:spcBef>
            </a:pPr>
            <a:r>
              <a:rPr lang="en-US" sz="1600" b="1">
                <a:solidFill>
                  <a:srgbClr val="FF3300"/>
                </a:solidFill>
              </a:rPr>
              <a:t>(Nincs opszonizáció)</a:t>
            </a:r>
          </a:p>
        </p:txBody>
      </p:sp>
      <p:sp>
        <p:nvSpPr>
          <p:cNvPr id="23563" name="Text Box 11"/>
          <p:cNvSpPr txBox="1">
            <a:spLocks noChangeArrowheads="1"/>
          </p:cNvSpPr>
          <p:nvPr/>
        </p:nvSpPr>
        <p:spPr bwMode="auto">
          <a:xfrm>
            <a:off x="228600" y="3429000"/>
            <a:ext cx="3048000" cy="581025"/>
          </a:xfrm>
          <a:prstGeom prst="rect">
            <a:avLst/>
          </a:prstGeom>
          <a:noFill/>
          <a:ln w="9525">
            <a:noFill/>
            <a:miter lim="800000"/>
            <a:headEnd/>
            <a:tailEnd/>
          </a:ln>
          <a:effectLst/>
        </p:spPr>
        <p:txBody>
          <a:bodyPr>
            <a:spAutoFit/>
          </a:bodyPr>
          <a:lstStyle/>
          <a:p>
            <a:pPr>
              <a:spcBef>
                <a:spcPct val="50000"/>
              </a:spcBef>
            </a:pPr>
            <a:r>
              <a:rPr lang="en-US" sz="1600" b="1">
                <a:solidFill>
                  <a:srgbClr val="FF3300"/>
                </a:solidFill>
              </a:rPr>
              <a:t>(nincs immunkomplex szállítás - nincs “clearance”)</a:t>
            </a:r>
          </a:p>
        </p:txBody>
      </p:sp>
      <p:sp>
        <p:nvSpPr>
          <p:cNvPr id="23565" name="Text Box 13"/>
          <p:cNvSpPr txBox="1">
            <a:spLocks noChangeArrowheads="1"/>
          </p:cNvSpPr>
          <p:nvPr/>
        </p:nvSpPr>
        <p:spPr bwMode="auto">
          <a:xfrm>
            <a:off x="990600" y="5638800"/>
            <a:ext cx="1600200" cy="581025"/>
          </a:xfrm>
          <a:prstGeom prst="rect">
            <a:avLst/>
          </a:prstGeom>
          <a:noFill/>
          <a:ln w="9525">
            <a:noFill/>
            <a:miter lim="800000"/>
            <a:headEnd/>
            <a:tailEnd/>
          </a:ln>
          <a:effectLst/>
        </p:spPr>
        <p:txBody>
          <a:bodyPr>
            <a:spAutoFit/>
          </a:bodyPr>
          <a:lstStyle/>
          <a:p>
            <a:pPr algn="ctr">
              <a:spcBef>
                <a:spcPct val="50000"/>
              </a:spcBef>
            </a:pPr>
            <a:r>
              <a:rPr lang="en-US" sz="1600" b="1">
                <a:solidFill>
                  <a:srgbClr val="FF3300"/>
                </a:solidFill>
              </a:rPr>
              <a:t>(gyenge fagocitózis)</a:t>
            </a:r>
          </a:p>
        </p:txBody>
      </p:sp>
      <p:sp>
        <p:nvSpPr>
          <p:cNvPr id="23566" name="Text Box 14"/>
          <p:cNvSpPr txBox="1">
            <a:spLocks noChangeArrowheads="1"/>
          </p:cNvSpPr>
          <p:nvPr/>
        </p:nvSpPr>
        <p:spPr bwMode="auto">
          <a:xfrm>
            <a:off x="7696200" y="5181600"/>
            <a:ext cx="1371600" cy="336550"/>
          </a:xfrm>
          <a:prstGeom prst="rect">
            <a:avLst/>
          </a:prstGeom>
          <a:noFill/>
          <a:ln w="9525">
            <a:noFill/>
            <a:miter lim="800000"/>
            <a:headEnd/>
            <a:tailEnd/>
          </a:ln>
          <a:effectLst/>
        </p:spPr>
        <p:txBody>
          <a:bodyPr>
            <a:spAutoFit/>
          </a:bodyPr>
          <a:lstStyle/>
          <a:p>
            <a:pPr>
              <a:spcBef>
                <a:spcPct val="50000"/>
              </a:spcBef>
            </a:pPr>
            <a:r>
              <a:rPr lang="en-US" sz="1600" b="1">
                <a:solidFill>
                  <a:srgbClr val="FF3300"/>
                </a:solidFill>
              </a:rPr>
              <a:t>(nincs MAC)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356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356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356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356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35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61" grpId="0" autoUpdateAnimBg="0"/>
      <p:bldP spid="23562" grpId="0" autoUpdateAnimBg="0"/>
      <p:bldP spid="23563" grpId="0" autoUpdateAnimBg="0"/>
      <p:bldP spid="23565" grpId="0" autoUpdateAnimBg="0"/>
      <p:bldP spid="23566" grpId="0"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0053" name="Picture 5" descr="Unfortunately we are unable to provide accessible alternative text for this. If you require assistance to access this image, or to obtain a text description, please contact npg@nature.com"/>
          <p:cNvPicPr>
            <a:picLocks noChangeAspect="1" noChangeArrowheads="1"/>
          </p:cNvPicPr>
          <p:nvPr/>
        </p:nvPicPr>
        <p:blipFill>
          <a:blip r:embed="rId3" cstate="print"/>
          <a:srcRect/>
          <a:stretch>
            <a:fillRect/>
          </a:stretch>
        </p:blipFill>
        <p:spPr bwMode="auto">
          <a:xfrm>
            <a:off x="323850" y="1524000"/>
            <a:ext cx="8569325" cy="4895850"/>
          </a:xfrm>
          <a:prstGeom prst="rect">
            <a:avLst/>
          </a:prstGeom>
          <a:noFill/>
        </p:spPr>
      </p:pic>
      <p:sp>
        <p:nvSpPr>
          <p:cNvPr id="130054" name="Rectangle 6"/>
          <p:cNvSpPr>
            <a:spLocks noChangeArrowheads="1"/>
          </p:cNvSpPr>
          <p:nvPr/>
        </p:nvSpPr>
        <p:spPr bwMode="auto">
          <a:xfrm>
            <a:off x="250825" y="260350"/>
            <a:ext cx="8642350" cy="822325"/>
          </a:xfrm>
          <a:prstGeom prst="rect">
            <a:avLst/>
          </a:prstGeom>
          <a:noFill/>
          <a:ln w="9525">
            <a:noFill/>
            <a:miter lim="800000"/>
            <a:headEnd/>
            <a:tailEnd/>
          </a:ln>
          <a:effectLst/>
        </p:spPr>
        <p:txBody>
          <a:bodyPr anchor="ctr">
            <a:spAutoFit/>
          </a:bodyPr>
          <a:lstStyle/>
          <a:p>
            <a:pPr algn="ctr"/>
            <a:r>
              <a:rPr lang="hu-HU"/>
              <a:t>Betegségek, amiben a komplement rendszer szerepet játszik</a:t>
            </a:r>
            <a:endParaRPr 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7938" name="Picture 2"/>
          <p:cNvPicPr>
            <a:picLocks noChangeAspect="1" noChangeArrowheads="1"/>
          </p:cNvPicPr>
          <p:nvPr/>
        </p:nvPicPr>
        <p:blipFill>
          <a:blip r:embed="rId3" cstate="print"/>
          <a:srcRect/>
          <a:stretch>
            <a:fillRect/>
          </a:stretch>
        </p:blipFill>
        <p:spPr bwMode="auto">
          <a:xfrm>
            <a:off x="0" y="333375"/>
            <a:ext cx="9144000" cy="6237288"/>
          </a:xfrm>
          <a:prstGeom prst="rect">
            <a:avLst/>
          </a:prstGeom>
          <a:noFill/>
          <a:ln w="9525">
            <a:noFill/>
            <a:miter lim="800000"/>
            <a:headEnd/>
            <a:tailEnd/>
          </a:ln>
          <a:effectLst/>
        </p:spPr>
      </p:pic>
      <p:sp>
        <p:nvSpPr>
          <p:cNvPr id="167939" name="Text Box 3"/>
          <p:cNvSpPr txBox="1">
            <a:spLocks noChangeArrowheads="1"/>
          </p:cNvSpPr>
          <p:nvPr/>
        </p:nvSpPr>
        <p:spPr bwMode="auto">
          <a:xfrm>
            <a:off x="7704138" y="1773238"/>
            <a:ext cx="1547812" cy="1925637"/>
          </a:xfrm>
          <a:prstGeom prst="rect">
            <a:avLst/>
          </a:prstGeom>
          <a:noFill/>
          <a:ln w="28575">
            <a:noFill/>
            <a:miter lim="800000"/>
            <a:headEnd/>
            <a:tailEnd/>
          </a:ln>
          <a:effectLst/>
        </p:spPr>
        <p:txBody>
          <a:bodyPr>
            <a:spAutoFit/>
          </a:bodyPr>
          <a:lstStyle/>
          <a:p>
            <a:pPr algn="ctr" eaLnBrk="1" hangingPunct="1">
              <a:spcBef>
                <a:spcPct val="50000"/>
              </a:spcBef>
            </a:pPr>
            <a:r>
              <a:rPr lang="hu-HU" sz="1600" b="1">
                <a:solidFill>
                  <a:srgbClr val="FF66CC"/>
                </a:solidFill>
                <a:cs typeface="Arial" charset="0"/>
              </a:rPr>
              <a:t>Exogén: fertőzés, égés</a:t>
            </a:r>
          </a:p>
          <a:p>
            <a:pPr algn="ctr" eaLnBrk="1" hangingPunct="1">
              <a:spcBef>
                <a:spcPct val="50000"/>
              </a:spcBef>
            </a:pPr>
            <a:r>
              <a:rPr lang="hu-HU" sz="1600" b="1">
                <a:solidFill>
                  <a:srgbClr val="FF66CC"/>
                </a:solidFill>
                <a:cs typeface="Arial" charset="0"/>
              </a:rPr>
              <a:t>Endogén: intenzív lokális immunreakció</a:t>
            </a:r>
          </a:p>
        </p:txBody>
      </p:sp>
      <p:sp>
        <p:nvSpPr>
          <p:cNvPr id="167940" name="Rectangle 4"/>
          <p:cNvSpPr>
            <a:spLocks noChangeArrowheads="1"/>
          </p:cNvSpPr>
          <p:nvPr/>
        </p:nvSpPr>
        <p:spPr bwMode="auto">
          <a:xfrm>
            <a:off x="0" y="6521450"/>
            <a:ext cx="6384925" cy="304800"/>
          </a:xfrm>
          <a:prstGeom prst="rect">
            <a:avLst/>
          </a:prstGeom>
          <a:noFill/>
          <a:ln w="9525">
            <a:noFill/>
            <a:miter lim="800000"/>
            <a:headEnd/>
            <a:tailEnd/>
          </a:ln>
          <a:effectLst/>
        </p:spPr>
        <p:txBody>
          <a:bodyPr wrap="none" anchor="ctr">
            <a:spAutoFit/>
          </a:bodyPr>
          <a:lstStyle/>
          <a:p>
            <a:pPr eaLnBrk="1" hangingPunct="1"/>
            <a:r>
              <a:rPr lang="hu-HU" sz="1400">
                <a:cs typeface="Arial" charset="0"/>
              </a:rPr>
              <a:t>www.ag.uidaho.edu/mmbb/kgustin/mmbb409509/Lectures/Chapter15.pdf  </a:t>
            </a:r>
          </a:p>
        </p:txBody>
      </p:sp>
      <p:sp>
        <p:nvSpPr>
          <p:cNvPr id="167941" name="Text Box 5"/>
          <p:cNvSpPr txBox="1">
            <a:spLocks noChangeArrowheads="1"/>
          </p:cNvSpPr>
          <p:nvPr/>
        </p:nvSpPr>
        <p:spPr bwMode="auto">
          <a:xfrm>
            <a:off x="0" y="44450"/>
            <a:ext cx="9144000" cy="579438"/>
          </a:xfrm>
          <a:prstGeom prst="rect">
            <a:avLst/>
          </a:prstGeom>
          <a:solidFill>
            <a:schemeClr val="bg1"/>
          </a:solidFill>
          <a:ln w="9525">
            <a:noFill/>
            <a:miter lim="800000"/>
            <a:headEnd/>
            <a:tailEnd/>
          </a:ln>
          <a:effectLst/>
        </p:spPr>
        <p:txBody>
          <a:bodyPr>
            <a:spAutoFit/>
          </a:bodyPr>
          <a:lstStyle/>
          <a:p>
            <a:pPr algn="ctr" eaLnBrk="1" hangingPunct="1">
              <a:spcBef>
                <a:spcPct val="50000"/>
              </a:spcBef>
            </a:pPr>
            <a:r>
              <a:rPr lang="hu-HU" sz="3200">
                <a:solidFill>
                  <a:srgbClr val="000066"/>
                </a:solidFill>
                <a:cs typeface="Arial" charset="0"/>
              </a:rPr>
              <a:t>Lokális gyulladás</a:t>
            </a:r>
          </a:p>
        </p:txBody>
      </p:sp>
      <p:sp>
        <p:nvSpPr>
          <p:cNvPr id="167942" name="Text Box 6"/>
          <p:cNvSpPr txBox="1">
            <a:spLocks noChangeArrowheads="1"/>
          </p:cNvSpPr>
          <p:nvPr/>
        </p:nvSpPr>
        <p:spPr bwMode="auto">
          <a:xfrm>
            <a:off x="8027988" y="620713"/>
            <a:ext cx="1296987" cy="396875"/>
          </a:xfrm>
          <a:prstGeom prst="rect">
            <a:avLst/>
          </a:prstGeom>
          <a:noFill/>
          <a:ln w="9525">
            <a:noFill/>
            <a:miter lim="800000"/>
            <a:headEnd/>
            <a:tailEnd/>
          </a:ln>
          <a:effectLst/>
        </p:spPr>
        <p:txBody>
          <a:bodyPr>
            <a:spAutoFit/>
          </a:bodyPr>
          <a:lstStyle/>
          <a:p>
            <a:pPr eaLnBrk="1" hangingPunct="1">
              <a:spcBef>
                <a:spcPct val="50000"/>
              </a:spcBef>
            </a:pPr>
            <a:r>
              <a:rPr lang="hu-HU" sz="2000">
                <a:solidFill>
                  <a:srgbClr val="000066"/>
                </a:solidFill>
                <a:cs typeface="Arial" charset="0"/>
              </a:rPr>
              <a:t>szövet</a:t>
            </a:r>
          </a:p>
        </p:txBody>
      </p:sp>
      <p:grpSp>
        <p:nvGrpSpPr>
          <p:cNvPr id="167943" name="Group 7"/>
          <p:cNvGrpSpPr>
            <a:grpSpLocks/>
          </p:cNvGrpSpPr>
          <p:nvPr/>
        </p:nvGrpSpPr>
        <p:grpSpPr bwMode="auto">
          <a:xfrm>
            <a:off x="4716463" y="1557338"/>
            <a:ext cx="3311525" cy="1943100"/>
            <a:chOff x="2971" y="981"/>
            <a:chExt cx="2086" cy="1224"/>
          </a:xfrm>
        </p:grpSpPr>
        <p:grpSp>
          <p:nvGrpSpPr>
            <p:cNvPr id="167944" name="Group 8"/>
            <p:cNvGrpSpPr>
              <a:grpSpLocks/>
            </p:cNvGrpSpPr>
            <p:nvPr/>
          </p:nvGrpSpPr>
          <p:grpSpPr bwMode="auto">
            <a:xfrm>
              <a:off x="3061" y="981"/>
              <a:ext cx="1996" cy="453"/>
              <a:chOff x="3061" y="981"/>
              <a:chExt cx="1996" cy="453"/>
            </a:xfrm>
          </p:grpSpPr>
          <p:sp>
            <p:nvSpPr>
              <p:cNvPr id="167945" name="Line 9"/>
              <p:cNvSpPr>
                <a:spLocks noChangeShapeType="1"/>
              </p:cNvSpPr>
              <p:nvPr/>
            </p:nvSpPr>
            <p:spPr bwMode="auto">
              <a:xfrm>
                <a:off x="4059" y="1117"/>
                <a:ext cx="998" cy="0"/>
              </a:xfrm>
              <a:prstGeom prst="line">
                <a:avLst/>
              </a:prstGeom>
              <a:noFill/>
              <a:ln w="57150">
                <a:solidFill>
                  <a:srgbClr val="FF3300"/>
                </a:solidFill>
                <a:round/>
                <a:headEnd/>
                <a:tailEnd/>
              </a:ln>
              <a:effectLst/>
            </p:spPr>
            <p:txBody>
              <a:bodyPr/>
              <a:lstStyle/>
              <a:p>
                <a:endParaRPr lang="hu-HU"/>
              </a:p>
            </p:txBody>
          </p:sp>
          <p:sp>
            <p:nvSpPr>
              <p:cNvPr id="167946" name="Rectangle 10"/>
              <p:cNvSpPr>
                <a:spLocks noChangeArrowheads="1"/>
              </p:cNvSpPr>
              <p:nvPr/>
            </p:nvSpPr>
            <p:spPr bwMode="auto">
              <a:xfrm>
                <a:off x="3061" y="981"/>
                <a:ext cx="273" cy="453"/>
              </a:xfrm>
              <a:prstGeom prst="rect">
                <a:avLst/>
              </a:prstGeom>
              <a:noFill/>
              <a:ln w="38100">
                <a:solidFill>
                  <a:srgbClr val="FF3300"/>
                </a:solidFill>
                <a:miter lim="800000"/>
                <a:headEnd/>
                <a:tailEnd/>
              </a:ln>
              <a:effectLst/>
            </p:spPr>
            <p:txBody>
              <a:bodyPr wrap="none" anchor="ctr"/>
              <a:lstStyle/>
              <a:p>
                <a:endParaRPr lang="hu-HU"/>
              </a:p>
            </p:txBody>
          </p:sp>
        </p:grpSp>
        <p:sp>
          <p:nvSpPr>
            <p:cNvPr id="167947" name="Rectangle 11"/>
            <p:cNvSpPr>
              <a:spLocks noChangeArrowheads="1"/>
            </p:cNvSpPr>
            <p:nvPr/>
          </p:nvSpPr>
          <p:spPr bwMode="auto">
            <a:xfrm>
              <a:off x="2971" y="1797"/>
              <a:ext cx="453" cy="408"/>
            </a:xfrm>
            <a:prstGeom prst="rect">
              <a:avLst/>
            </a:prstGeom>
            <a:noFill/>
            <a:ln w="38100">
              <a:solidFill>
                <a:srgbClr val="FF3300"/>
              </a:solidFill>
              <a:miter lim="800000"/>
              <a:headEnd/>
              <a:tailEnd/>
            </a:ln>
            <a:effectLst/>
          </p:spPr>
          <p:txBody>
            <a:bodyPr wrap="none" anchor="ctr"/>
            <a:lstStyle/>
            <a:p>
              <a:endParaRPr lang="hu-HU"/>
            </a:p>
          </p:txBody>
        </p:sp>
      </p:grpSp>
      <p:sp>
        <p:nvSpPr>
          <p:cNvPr id="167948" name="Text Box 12"/>
          <p:cNvSpPr txBox="1">
            <a:spLocks noChangeArrowheads="1"/>
          </p:cNvSpPr>
          <p:nvPr/>
        </p:nvSpPr>
        <p:spPr bwMode="auto">
          <a:xfrm>
            <a:off x="900113" y="549275"/>
            <a:ext cx="1079500" cy="396875"/>
          </a:xfrm>
          <a:prstGeom prst="rect">
            <a:avLst/>
          </a:prstGeom>
          <a:noFill/>
          <a:ln w="9525">
            <a:noFill/>
            <a:miter lim="800000"/>
            <a:headEnd/>
            <a:tailEnd/>
          </a:ln>
          <a:effectLst/>
        </p:spPr>
        <p:txBody>
          <a:bodyPr>
            <a:spAutoFit/>
          </a:bodyPr>
          <a:lstStyle/>
          <a:p>
            <a:pPr>
              <a:spcBef>
                <a:spcPct val="50000"/>
              </a:spcBef>
            </a:pPr>
            <a:r>
              <a:rPr lang="hu-HU" sz="2000">
                <a:solidFill>
                  <a:srgbClr val="333399"/>
                </a:solidFill>
              </a:rPr>
              <a:t>érpálya</a:t>
            </a:r>
          </a:p>
        </p:txBody>
      </p:sp>
      <p:grpSp>
        <p:nvGrpSpPr>
          <p:cNvPr id="167949" name="Group 13"/>
          <p:cNvGrpSpPr>
            <a:grpSpLocks/>
          </p:cNvGrpSpPr>
          <p:nvPr/>
        </p:nvGrpSpPr>
        <p:grpSpPr bwMode="auto">
          <a:xfrm>
            <a:off x="539750" y="692150"/>
            <a:ext cx="4752975" cy="5634038"/>
            <a:chOff x="340" y="517"/>
            <a:chExt cx="2994" cy="3549"/>
          </a:xfrm>
        </p:grpSpPr>
        <p:sp>
          <p:nvSpPr>
            <p:cNvPr id="167950" name="Rectangle 14"/>
            <p:cNvSpPr>
              <a:spLocks noChangeArrowheads="1"/>
            </p:cNvSpPr>
            <p:nvPr/>
          </p:nvSpPr>
          <p:spPr bwMode="auto">
            <a:xfrm>
              <a:off x="1882" y="1661"/>
              <a:ext cx="817" cy="408"/>
            </a:xfrm>
            <a:prstGeom prst="rect">
              <a:avLst/>
            </a:prstGeom>
            <a:gradFill rotWithShape="1">
              <a:gsLst>
                <a:gs pos="0">
                  <a:srgbClr val="FF3300">
                    <a:alpha val="50000"/>
                  </a:srgbClr>
                </a:gs>
                <a:gs pos="50000">
                  <a:srgbClr val="FFFFFF">
                    <a:alpha val="0"/>
                  </a:srgbClr>
                </a:gs>
                <a:gs pos="100000">
                  <a:srgbClr val="FF3300">
                    <a:alpha val="50000"/>
                  </a:srgbClr>
                </a:gs>
              </a:gsLst>
              <a:lin ang="5400000" scaled="1"/>
            </a:gradFill>
            <a:ln w="9525">
              <a:noFill/>
              <a:miter lim="800000"/>
              <a:headEnd/>
              <a:tailEnd/>
            </a:ln>
            <a:effectLst/>
          </p:spPr>
          <p:txBody>
            <a:bodyPr wrap="none" anchor="ctr"/>
            <a:lstStyle/>
            <a:p>
              <a:endParaRPr lang="hu-HU"/>
            </a:p>
          </p:txBody>
        </p:sp>
        <p:sp>
          <p:nvSpPr>
            <p:cNvPr id="167951" name="Text Box 15"/>
            <p:cNvSpPr txBox="1">
              <a:spLocks noChangeArrowheads="1"/>
            </p:cNvSpPr>
            <p:nvPr/>
          </p:nvSpPr>
          <p:spPr bwMode="auto">
            <a:xfrm>
              <a:off x="2336" y="517"/>
              <a:ext cx="998" cy="460"/>
            </a:xfrm>
            <a:prstGeom prst="rect">
              <a:avLst/>
            </a:prstGeom>
            <a:gradFill rotWithShape="1">
              <a:gsLst>
                <a:gs pos="0">
                  <a:srgbClr val="FF3300">
                    <a:alpha val="50000"/>
                  </a:srgbClr>
                </a:gs>
                <a:gs pos="50000">
                  <a:schemeClr val="bg1">
                    <a:alpha val="0"/>
                  </a:schemeClr>
                </a:gs>
                <a:gs pos="100000">
                  <a:srgbClr val="FF3300">
                    <a:alpha val="50000"/>
                  </a:srgbClr>
                </a:gs>
              </a:gsLst>
              <a:lin ang="5400000" scaled="1"/>
            </a:gradFill>
            <a:ln w="9525">
              <a:noFill/>
              <a:miter lim="800000"/>
              <a:headEnd/>
              <a:tailEnd/>
            </a:ln>
            <a:effectLst/>
          </p:spPr>
          <p:txBody>
            <a:bodyPr>
              <a:spAutoFit/>
            </a:bodyPr>
            <a:lstStyle/>
            <a:p>
              <a:pPr algn="ctr" eaLnBrk="1" hangingPunct="1">
                <a:spcBef>
                  <a:spcPct val="50000"/>
                </a:spcBef>
              </a:pPr>
              <a:r>
                <a:rPr lang="hu-HU" sz="1400">
                  <a:solidFill>
                    <a:schemeClr val="tx1"/>
                  </a:solidFill>
                  <a:cs typeface="Arial" charset="0"/>
                </a:rPr>
                <a:t>Szekréció </a:t>
              </a:r>
              <a:r>
                <a:rPr lang="en-US" sz="1400">
                  <a:solidFill>
                    <a:schemeClr val="tx1"/>
                  </a:solidFill>
                </a:rPr>
                <a:t>hízósejtek degranulációja</a:t>
              </a:r>
              <a:endParaRPr lang="hu-HU" sz="1400">
                <a:solidFill>
                  <a:schemeClr val="tx1"/>
                </a:solidFill>
              </a:endParaRPr>
            </a:p>
          </p:txBody>
        </p:sp>
        <p:sp>
          <p:nvSpPr>
            <p:cNvPr id="167952" name="Text Box 16"/>
            <p:cNvSpPr txBox="1">
              <a:spLocks noChangeArrowheads="1"/>
            </p:cNvSpPr>
            <p:nvPr/>
          </p:nvSpPr>
          <p:spPr bwMode="auto">
            <a:xfrm>
              <a:off x="340" y="3874"/>
              <a:ext cx="907" cy="192"/>
            </a:xfrm>
            <a:prstGeom prst="rect">
              <a:avLst/>
            </a:prstGeom>
            <a:gradFill rotWithShape="1">
              <a:gsLst>
                <a:gs pos="0">
                  <a:srgbClr val="FF3300">
                    <a:alpha val="50000"/>
                  </a:srgbClr>
                </a:gs>
                <a:gs pos="50000">
                  <a:schemeClr val="bg1">
                    <a:alpha val="0"/>
                  </a:schemeClr>
                </a:gs>
                <a:gs pos="100000">
                  <a:srgbClr val="FF3300">
                    <a:alpha val="50000"/>
                  </a:srgbClr>
                </a:gs>
              </a:gsLst>
              <a:lin ang="5400000" scaled="1"/>
            </a:gradFill>
            <a:ln w="9525">
              <a:noFill/>
              <a:miter lim="800000"/>
              <a:headEnd/>
              <a:tailEnd/>
            </a:ln>
            <a:effectLst/>
          </p:spPr>
          <p:txBody>
            <a:bodyPr>
              <a:spAutoFit/>
            </a:bodyPr>
            <a:lstStyle/>
            <a:p>
              <a:pPr eaLnBrk="1" hangingPunct="1">
                <a:spcBef>
                  <a:spcPct val="50000"/>
                </a:spcBef>
              </a:pPr>
              <a:r>
                <a:rPr lang="hu-HU" sz="1400">
                  <a:solidFill>
                    <a:schemeClr val="tx1"/>
                  </a:solidFill>
                  <a:cs typeface="Arial" charset="0"/>
                </a:rPr>
                <a:t>génexpresszió</a:t>
              </a:r>
            </a:p>
          </p:txBody>
        </p:sp>
      </p:grpSp>
      <p:sp>
        <p:nvSpPr>
          <p:cNvPr id="167953" name="Rectangle 17"/>
          <p:cNvSpPr>
            <a:spLocks noChangeArrowheads="1"/>
          </p:cNvSpPr>
          <p:nvPr/>
        </p:nvSpPr>
        <p:spPr bwMode="auto">
          <a:xfrm>
            <a:off x="3132138" y="692150"/>
            <a:ext cx="184150" cy="457200"/>
          </a:xfrm>
          <a:prstGeom prst="rect">
            <a:avLst/>
          </a:prstGeom>
          <a:noFill/>
          <a:ln w="9525">
            <a:noFill/>
            <a:miter lim="800000"/>
            <a:headEnd/>
            <a:tailEnd/>
          </a:ln>
          <a:effectLst/>
        </p:spPr>
        <p:txBody>
          <a:bodyPr wrap="none">
            <a:spAutoFit/>
          </a:bodyPr>
          <a:lstStyle/>
          <a:p>
            <a:endParaRPr lang="hu-HU">
              <a:solidFill>
                <a:schemeClr val="tx1"/>
              </a:solidFill>
            </a:endParaRPr>
          </a:p>
        </p:txBody>
      </p:sp>
      <p:sp>
        <p:nvSpPr>
          <p:cNvPr id="167954" name="Oval 18"/>
          <p:cNvSpPr>
            <a:spLocks noChangeArrowheads="1"/>
          </p:cNvSpPr>
          <p:nvPr/>
        </p:nvSpPr>
        <p:spPr bwMode="auto">
          <a:xfrm>
            <a:off x="179388" y="3933825"/>
            <a:ext cx="2952750" cy="1943100"/>
          </a:xfrm>
          <a:prstGeom prst="ellipse">
            <a:avLst/>
          </a:prstGeom>
          <a:noFill/>
          <a:ln w="76200">
            <a:solidFill>
              <a:srgbClr val="FF3300"/>
            </a:solidFill>
            <a:round/>
            <a:headEnd/>
            <a:tailEnd/>
          </a:ln>
          <a:effectLst/>
        </p:spPr>
        <p:txBody>
          <a:bodyPr wrap="none" anchor="ctr"/>
          <a:lstStyle/>
          <a:p>
            <a:endParaRPr lang="hu-H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67954"/>
                                        </p:tgtEl>
                                        <p:attrNameLst>
                                          <p:attrName>style.visibility</p:attrName>
                                        </p:attrNameLst>
                                      </p:cBhvr>
                                      <p:to>
                                        <p:strVal val="visible"/>
                                      </p:to>
                                    </p:set>
                                    <p:anim calcmode="lin" valueType="num">
                                      <p:cBhvr>
                                        <p:cTn id="7" dur="1000" fill="hold"/>
                                        <p:tgtEl>
                                          <p:spTgt spid="167954"/>
                                        </p:tgtEl>
                                        <p:attrNameLst>
                                          <p:attrName>ppt_w</p:attrName>
                                        </p:attrNameLst>
                                      </p:cBhvr>
                                      <p:tavLst>
                                        <p:tav tm="0">
                                          <p:val>
                                            <p:strVal val="#ppt_w*0.70"/>
                                          </p:val>
                                        </p:tav>
                                        <p:tav tm="100000">
                                          <p:val>
                                            <p:strVal val="#ppt_w"/>
                                          </p:val>
                                        </p:tav>
                                      </p:tavLst>
                                    </p:anim>
                                    <p:anim calcmode="lin" valueType="num">
                                      <p:cBhvr>
                                        <p:cTn id="8" dur="1000" fill="hold"/>
                                        <p:tgtEl>
                                          <p:spTgt spid="167954"/>
                                        </p:tgtEl>
                                        <p:attrNameLst>
                                          <p:attrName>ppt_h</p:attrName>
                                        </p:attrNameLst>
                                      </p:cBhvr>
                                      <p:tavLst>
                                        <p:tav tm="0">
                                          <p:val>
                                            <p:strVal val="#ppt_h"/>
                                          </p:val>
                                        </p:tav>
                                        <p:tav tm="100000">
                                          <p:val>
                                            <p:strVal val="#ppt_h"/>
                                          </p:val>
                                        </p:tav>
                                      </p:tavLst>
                                    </p:anim>
                                    <p:animEffect transition="in" filter="fade">
                                      <p:cBhvr>
                                        <p:cTn id="9" dur="1000"/>
                                        <p:tgtEl>
                                          <p:spTgt spid="167954"/>
                                        </p:tgtEl>
                                      </p:cBhvr>
                                    </p:animEffect>
                                  </p:childTnLst>
                                </p:cTn>
                              </p:par>
                            </p:childTnLst>
                          </p:cTn>
                        </p:par>
                      </p:childTnLst>
                    </p:cTn>
                  </p:par>
                  <p:par>
                    <p:cTn id="10" fill="hold">
                      <p:stCondLst>
                        <p:cond delay="indefinite"/>
                      </p:stCondLst>
                      <p:childTnLst>
                        <p:par>
                          <p:cTn id="11" fill="hold">
                            <p:stCondLst>
                              <p:cond delay="0"/>
                            </p:stCondLst>
                            <p:childTnLst>
                              <p:par>
                                <p:cTn id="12" presetID="26" presetClass="emph" presetSubtype="0" fill="remove" grpId="1" nodeType="clickEffect">
                                  <p:stCondLst>
                                    <p:cond delay="0"/>
                                  </p:stCondLst>
                                  <p:childTnLst>
                                    <p:animEffect transition="out" filter="fade">
                                      <p:cBhvr>
                                        <p:cTn id="13" dur="1000" tmFilter="0, 0; .2, .5; .8, .5; 1, 0"/>
                                        <p:tgtEl>
                                          <p:spTgt spid="167954"/>
                                        </p:tgtEl>
                                      </p:cBhvr>
                                    </p:animEffect>
                                    <p:animScale>
                                      <p:cBhvr>
                                        <p:cTn id="14" dur="500" autoRev="1" fill="hold"/>
                                        <p:tgtEl>
                                          <p:spTgt spid="167954"/>
                                        </p:tgtEl>
                                      </p:cBhvr>
                                      <p:by x="105000" y="105000"/>
                                    </p:animScale>
                                  </p:childTnLst>
                                </p:cTn>
                              </p:par>
                            </p:childTnLst>
                          </p:cTn>
                        </p:par>
                      </p:childTnLst>
                    </p:cTn>
                  </p:par>
                  <p:par>
                    <p:cTn id="15" fill="hold">
                      <p:stCondLst>
                        <p:cond delay="indefinite"/>
                      </p:stCondLst>
                      <p:childTnLst>
                        <p:par>
                          <p:cTn id="16" fill="hold">
                            <p:stCondLst>
                              <p:cond delay="0"/>
                            </p:stCondLst>
                            <p:childTnLst>
                              <p:par>
                                <p:cTn id="17" presetID="26" presetClass="emph" presetSubtype="0" fill="hold" grpId="2" nodeType="clickEffect">
                                  <p:stCondLst>
                                    <p:cond delay="0"/>
                                  </p:stCondLst>
                                  <p:childTnLst>
                                    <p:animEffect transition="out" filter="fade">
                                      <p:cBhvr>
                                        <p:cTn id="18" dur="500" tmFilter="0, 0; .2, .5; .8, .5; 1, 0"/>
                                        <p:tgtEl>
                                          <p:spTgt spid="167954"/>
                                        </p:tgtEl>
                                      </p:cBhvr>
                                    </p:animEffect>
                                    <p:animScale>
                                      <p:cBhvr>
                                        <p:cTn id="19" dur="250" autoRev="1" fill="hold"/>
                                        <p:tgtEl>
                                          <p:spTgt spid="16795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954" grpId="0" animBg="1"/>
      <p:bldP spid="167954" grpId="1" animBg="1"/>
      <p:bldP spid="167954" grpId="2"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8005" name="Picture 5" descr="Unfortunately we are unable to provide accessible alternative text for this. If you require assistance to access this image, or to obtain a text description, please contact npg@nature.com"/>
          <p:cNvPicPr>
            <a:picLocks noChangeAspect="1" noChangeArrowheads="1"/>
          </p:cNvPicPr>
          <p:nvPr/>
        </p:nvPicPr>
        <p:blipFill>
          <a:blip r:embed="rId3" cstate="print"/>
          <a:srcRect/>
          <a:stretch>
            <a:fillRect/>
          </a:stretch>
        </p:blipFill>
        <p:spPr bwMode="auto">
          <a:xfrm>
            <a:off x="1331913" y="1009650"/>
            <a:ext cx="6667500" cy="5848350"/>
          </a:xfrm>
          <a:prstGeom prst="rect">
            <a:avLst/>
          </a:prstGeom>
          <a:noFill/>
        </p:spPr>
      </p:pic>
      <p:sp>
        <p:nvSpPr>
          <p:cNvPr id="128006" name="Rectangle 6"/>
          <p:cNvSpPr>
            <a:spLocks noChangeArrowheads="1"/>
          </p:cNvSpPr>
          <p:nvPr/>
        </p:nvSpPr>
        <p:spPr bwMode="auto">
          <a:xfrm>
            <a:off x="0" y="0"/>
            <a:ext cx="9144000" cy="822325"/>
          </a:xfrm>
          <a:prstGeom prst="rect">
            <a:avLst/>
          </a:prstGeom>
          <a:noFill/>
          <a:ln w="9525">
            <a:noFill/>
            <a:miter lim="800000"/>
            <a:headEnd/>
            <a:tailEnd/>
          </a:ln>
          <a:effectLst/>
        </p:spPr>
        <p:txBody>
          <a:bodyPr anchor="ctr">
            <a:spAutoFit/>
          </a:bodyPr>
          <a:lstStyle/>
          <a:p>
            <a:pPr algn="ctr"/>
            <a:r>
              <a:rPr lang="hu-HU"/>
              <a:t>A komplement rendszer összeköti a természetes és az adaptív immunválaszt</a:t>
            </a:r>
            <a:endParaRPr lang="en-US"/>
          </a:p>
        </p:txBody>
      </p:sp>
      <p:sp>
        <p:nvSpPr>
          <p:cNvPr id="128007" name="Rectangle 7"/>
          <p:cNvSpPr>
            <a:spLocks noChangeArrowheads="1"/>
          </p:cNvSpPr>
          <p:nvPr/>
        </p:nvSpPr>
        <p:spPr bwMode="auto">
          <a:xfrm>
            <a:off x="1692275" y="4868863"/>
            <a:ext cx="1728788" cy="1989137"/>
          </a:xfrm>
          <a:prstGeom prst="rect">
            <a:avLst/>
          </a:prstGeom>
          <a:solidFill>
            <a:schemeClr val="bg1"/>
          </a:solidFill>
          <a:ln w="9525">
            <a:noFill/>
            <a:miter lim="800000"/>
            <a:headEnd/>
            <a:tailEnd/>
          </a:ln>
          <a:effectLst/>
        </p:spPr>
        <p:txBody>
          <a:bodyPr wrap="none" anchor="ctr"/>
          <a:lstStyle/>
          <a:p>
            <a:pPr algn="ctr"/>
            <a:r>
              <a:rPr lang="hu-HU" sz="1800">
                <a:solidFill>
                  <a:schemeClr val="tx1"/>
                </a:solidFill>
              </a:rPr>
              <a:t>Opszonizáció</a:t>
            </a:r>
          </a:p>
          <a:p>
            <a:pPr algn="ctr"/>
            <a:r>
              <a:rPr lang="hu-HU" sz="1800">
                <a:solidFill>
                  <a:schemeClr val="tx1"/>
                </a:solidFill>
              </a:rPr>
              <a:t>Patogén lízise</a:t>
            </a:r>
          </a:p>
          <a:p>
            <a:pPr algn="ctr"/>
            <a:r>
              <a:rPr lang="hu-HU" sz="1800">
                <a:solidFill>
                  <a:schemeClr val="tx1"/>
                </a:solidFill>
              </a:rPr>
              <a:t>Kemotaxis</a:t>
            </a:r>
          </a:p>
          <a:p>
            <a:pPr algn="ctr"/>
            <a:r>
              <a:rPr lang="hu-HU" sz="1800">
                <a:solidFill>
                  <a:schemeClr val="tx1"/>
                </a:solidFill>
              </a:rPr>
              <a:t>Gyulladás</a:t>
            </a:r>
          </a:p>
          <a:p>
            <a:pPr algn="ctr"/>
            <a:r>
              <a:rPr lang="hu-HU" sz="1800">
                <a:solidFill>
                  <a:schemeClr val="tx1"/>
                </a:solidFill>
              </a:rPr>
              <a:t>Sejt aktiválás</a:t>
            </a:r>
          </a:p>
        </p:txBody>
      </p:sp>
      <p:sp>
        <p:nvSpPr>
          <p:cNvPr id="128008" name="Rectangle 8"/>
          <p:cNvSpPr>
            <a:spLocks noChangeArrowheads="1"/>
          </p:cNvSpPr>
          <p:nvPr/>
        </p:nvSpPr>
        <p:spPr bwMode="auto">
          <a:xfrm>
            <a:off x="3563938" y="4868863"/>
            <a:ext cx="2089150" cy="1728787"/>
          </a:xfrm>
          <a:prstGeom prst="rect">
            <a:avLst/>
          </a:prstGeom>
          <a:solidFill>
            <a:schemeClr val="bg1"/>
          </a:solidFill>
          <a:ln w="9525">
            <a:noFill/>
            <a:miter lim="800000"/>
            <a:headEnd/>
            <a:tailEnd/>
          </a:ln>
          <a:effectLst/>
        </p:spPr>
        <p:txBody>
          <a:bodyPr wrap="none" anchor="ctr"/>
          <a:lstStyle/>
          <a:p>
            <a:pPr algn="ctr"/>
            <a:r>
              <a:rPr lang="hu-HU" sz="1800">
                <a:solidFill>
                  <a:schemeClr val="tx1"/>
                </a:solidFill>
              </a:rPr>
              <a:t>Immunkomplexek </a:t>
            </a:r>
          </a:p>
          <a:p>
            <a:pPr algn="ctr"/>
            <a:r>
              <a:rPr lang="hu-HU" sz="1800">
                <a:solidFill>
                  <a:schemeClr val="tx1"/>
                </a:solidFill>
              </a:rPr>
              <a:t>és apoptotikus testek </a:t>
            </a:r>
          </a:p>
          <a:p>
            <a:pPr algn="ctr"/>
            <a:r>
              <a:rPr lang="hu-HU" sz="1800">
                <a:solidFill>
                  <a:schemeClr val="tx1"/>
                </a:solidFill>
              </a:rPr>
              <a:t>eltávolítása</a:t>
            </a:r>
          </a:p>
        </p:txBody>
      </p:sp>
      <p:sp>
        <p:nvSpPr>
          <p:cNvPr id="128009" name="Rectangle 9"/>
          <p:cNvSpPr>
            <a:spLocks noChangeArrowheads="1"/>
          </p:cNvSpPr>
          <p:nvPr/>
        </p:nvSpPr>
        <p:spPr bwMode="auto">
          <a:xfrm>
            <a:off x="5724525" y="4868863"/>
            <a:ext cx="2232025" cy="1989137"/>
          </a:xfrm>
          <a:prstGeom prst="rect">
            <a:avLst/>
          </a:prstGeom>
          <a:solidFill>
            <a:schemeClr val="bg1"/>
          </a:solidFill>
          <a:ln w="9525">
            <a:noFill/>
            <a:miter lim="800000"/>
            <a:headEnd/>
            <a:tailEnd/>
          </a:ln>
          <a:effectLst/>
        </p:spPr>
        <p:txBody>
          <a:bodyPr wrap="none" anchor="ctr"/>
          <a:lstStyle/>
          <a:p>
            <a:pPr algn="ctr"/>
            <a:r>
              <a:rPr lang="hu-HU" sz="1800">
                <a:solidFill>
                  <a:schemeClr val="tx1"/>
                </a:solidFill>
              </a:rPr>
              <a:t>B-sejt aktiváció</a:t>
            </a:r>
          </a:p>
          <a:p>
            <a:pPr algn="ctr"/>
            <a:r>
              <a:rPr lang="hu-HU" sz="1800">
                <a:solidFill>
                  <a:schemeClr val="tx1"/>
                </a:solidFill>
              </a:rPr>
              <a:t> és T-sejt válasz </a:t>
            </a:r>
          </a:p>
          <a:p>
            <a:pPr algn="ctr"/>
            <a:r>
              <a:rPr lang="hu-HU" sz="1800">
                <a:solidFill>
                  <a:schemeClr val="tx1"/>
                </a:solidFill>
              </a:rPr>
              <a:t>elősegítése</a:t>
            </a:r>
          </a:p>
          <a:p>
            <a:pPr algn="ctr"/>
            <a:endParaRPr lang="hu-HU" sz="1800">
              <a:solidFill>
                <a:schemeClr val="tx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ext Box 2"/>
          <p:cNvSpPr txBox="1">
            <a:spLocks noChangeArrowheads="1"/>
          </p:cNvSpPr>
          <p:nvPr/>
        </p:nvSpPr>
        <p:spPr bwMode="auto">
          <a:xfrm>
            <a:off x="381000" y="609600"/>
            <a:ext cx="8367713" cy="457200"/>
          </a:xfrm>
          <a:prstGeom prst="rect">
            <a:avLst/>
          </a:prstGeom>
          <a:noFill/>
          <a:ln w="9525">
            <a:noFill/>
            <a:miter lim="800000"/>
            <a:headEnd/>
            <a:tailEnd/>
          </a:ln>
          <a:effectLst/>
        </p:spPr>
        <p:txBody>
          <a:bodyPr>
            <a:spAutoFit/>
          </a:bodyPr>
          <a:lstStyle/>
          <a:p>
            <a:pPr algn="ctr">
              <a:spcBef>
                <a:spcPct val="50000"/>
              </a:spcBef>
            </a:pPr>
            <a:r>
              <a:rPr lang="en-US"/>
              <a:t>Központi szerep: C3</a:t>
            </a:r>
            <a:endParaRPr lang="en-US" b="1"/>
          </a:p>
        </p:txBody>
      </p:sp>
      <p:sp>
        <p:nvSpPr>
          <p:cNvPr id="92163" name="AutoShape 3"/>
          <p:cNvSpPr>
            <a:spLocks noChangeArrowheads="1"/>
          </p:cNvSpPr>
          <p:nvPr/>
        </p:nvSpPr>
        <p:spPr bwMode="auto">
          <a:xfrm>
            <a:off x="3779838" y="1863725"/>
            <a:ext cx="885825" cy="1619250"/>
          </a:xfrm>
          <a:prstGeom prst="flowChartTerminator">
            <a:avLst/>
          </a:prstGeom>
          <a:solidFill>
            <a:schemeClr val="accent1"/>
          </a:solidFill>
          <a:ln w="9525">
            <a:noFill/>
            <a:miter lim="800000"/>
            <a:headEnd/>
            <a:tailEnd/>
          </a:ln>
          <a:effectLst/>
        </p:spPr>
        <p:txBody>
          <a:bodyPr wrap="none" anchor="ctr"/>
          <a:lstStyle/>
          <a:p>
            <a:pPr algn="ctr"/>
            <a:r>
              <a:rPr lang="hu-HU" sz="2800">
                <a:solidFill>
                  <a:srgbClr val="000000"/>
                </a:solidFill>
              </a:rPr>
              <a:t>C3</a:t>
            </a:r>
          </a:p>
        </p:txBody>
      </p:sp>
      <p:sp>
        <p:nvSpPr>
          <p:cNvPr id="92164" name="Text Box 4"/>
          <p:cNvSpPr txBox="1">
            <a:spLocks noChangeArrowheads="1"/>
          </p:cNvSpPr>
          <p:nvPr/>
        </p:nvSpPr>
        <p:spPr bwMode="auto">
          <a:xfrm>
            <a:off x="395288" y="1341438"/>
            <a:ext cx="2895600" cy="457200"/>
          </a:xfrm>
          <a:prstGeom prst="rect">
            <a:avLst/>
          </a:prstGeom>
          <a:noFill/>
          <a:ln w="9525">
            <a:noFill/>
            <a:miter lim="800000"/>
            <a:headEnd/>
            <a:tailEnd/>
          </a:ln>
          <a:effectLst/>
        </p:spPr>
        <p:txBody>
          <a:bodyPr>
            <a:spAutoFit/>
          </a:bodyPr>
          <a:lstStyle/>
          <a:p>
            <a:pPr>
              <a:spcBef>
                <a:spcPct val="50000"/>
              </a:spcBef>
            </a:pPr>
            <a:r>
              <a:rPr lang="en-US"/>
              <a:t>C3 aktiválása</a:t>
            </a:r>
            <a:endParaRPr lang="en-US" b="1"/>
          </a:p>
        </p:txBody>
      </p:sp>
      <p:grpSp>
        <p:nvGrpSpPr>
          <p:cNvPr id="92165" name="Group 5"/>
          <p:cNvGrpSpPr>
            <a:grpSpLocks/>
          </p:cNvGrpSpPr>
          <p:nvPr/>
        </p:nvGrpSpPr>
        <p:grpSpPr bwMode="auto">
          <a:xfrm>
            <a:off x="4716463" y="1790700"/>
            <a:ext cx="1317625" cy="2122488"/>
            <a:chOff x="2971" y="1128"/>
            <a:chExt cx="830" cy="1337"/>
          </a:xfrm>
        </p:grpSpPr>
        <p:sp>
          <p:nvSpPr>
            <p:cNvPr id="92166" name="AutoShape 6"/>
            <p:cNvSpPr>
              <a:spLocks noChangeArrowheads="1"/>
            </p:cNvSpPr>
            <p:nvPr/>
          </p:nvSpPr>
          <p:spPr bwMode="auto">
            <a:xfrm>
              <a:off x="3243" y="1706"/>
              <a:ext cx="525" cy="759"/>
            </a:xfrm>
            <a:prstGeom prst="flowChartTerminator">
              <a:avLst/>
            </a:prstGeom>
            <a:solidFill>
              <a:schemeClr val="accent1"/>
            </a:solidFill>
            <a:ln w="9525">
              <a:noFill/>
              <a:miter lim="800000"/>
              <a:headEnd/>
              <a:tailEnd/>
            </a:ln>
            <a:effectLst/>
          </p:spPr>
          <p:txBody>
            <a:bodyPr wrap="none" anchor="ctr"/>
            <a:lstStyle/>
            <a:p>
              <a:pPr algn="ctr"/>
              <a:r>
                <a:rPr lang="hu-HU" sz="2800">
                  <a:solidFill>
                    <a:srgbClr val="000000"/>
                  </a:solidFill>
                </a:rPr>
                <a:t>C3b</a:t>
              </a:r>
            </a:p>
          </p:txBody>
        </p:sp>
        <p:sp>
          <p:nvSpPr>
            <p:cNvPr id="92167" name="AutoShape 7"/>
            <p:cNvSpPr>
              <a:spLocks noChangeArrowheads="1"/>
            </p:cNvSpPr>
            <p:nvPr/>
          </p:nvSpPr>
          <p:spPr bwMode="auto">
            <a:xfrm>
              <a:off x="3243" y="1128"/>
              <a:ext cx="558" cy="272"/>
            </a:xfrm>
            <a:prstGeom prst="flowChartTerminator">
              <a:avLst/>
            </a:prstGeom>
            <a:solidFill>
              <a:schemeClr val="accent1"/>
            </a:solidFill>
            <a:ln w="9525">
              <a:noFill/>
              <a:miter lim="800000"/>
              <a:headEnd/>
              <a:tailEnd/>
            </a:ln>
            <a:effectLst/>
          </p:spPr>
          <p:txBody>
            <a:bodyPr wrap="none" anchor="ctr"/>
            <a:lstStyle/>
            <a:p>
              <a:pPr algn="ctr"/>
              <a:r>
                <a:rPr lang="hu-HU" sz="2800">
                  <a:solidFill>
                    <a:srgbClr val="000000"/>
                  </a:solidFill>
                </a:rPr>
                <a:t>C3a</a:t>
              </a:r>
            </a:p>
          </p:txBody>
        </p:sp>
        <p:sp>
          <p:nvSpPr>
            <p:cNvPr id="92168" name="Line 8"/>
            <p:cNvSpPr>
              <a:spLocks noChangeShapeType="1"/>
            </p:cNvSpPr>
            <p:nvPr/>
          </p:nvSpPr>
          <p:spPr bwMode="auto">
            <a:xfrm flipV="1">
              <a:off x="2971" y="1344"/>
              <a:ext cx="227" cy="90"/>
            </a:xfrm>
            <a:prstGeom prst="line">
              <a:avLst/>
            </a:prstGeom>
            <a:noFill/>
            <a:ln w="76200">
              <a:solidFill>
                <a:srgbClr val="FFFF00"/>
              </a:solidFill>
              <a:round/>
              <a:headEnd/>
              <a:tailEnd type="triangle" w="med" len="med"/>
            </a:ln>
            <a:effectLst/>
          </p:spPr>
          <p:txBody>
            <a:bodyPr/>
            <a:lstStyle/>
            <a:p>
              <a:endParaRPr lang="hu-HU"/>
            </a:p>
          </p:txBody>
        </p:sp>
        <p:sp>
          <p:nvSpPr>
            <p:cNvPr id="92169" name="Line 9"/>
            <p:cNvSpPr>
              <a:spLocks noChangeShapeType="1"/>
            </p:cNvSpPr>
            <p:nvPr/>
          </p:nvSpPr>
          <p:spPr bwMode="auto">
            <a:xfrm>
              <a:off x="2971" y="1525"/>
              <a:ext cx="272" cy="227"/>
            </a:xfrm>
            <a:prstGeom prst="line">
              <a:avLst/>
            </a:prstGeom>
            <a:noFill/>
            <a:ln w="76200">
              <a:solidFill>
                <a:srgbClr val="FFFF00"/>
              </a:solidFill>
              <a:round/>
              <a:headEnd/>
              <a:tailEnd type="triangle" w="med" len="med"/>
            </a:ln>
            <a:effectLst/>
          </p:spPr>
          <p:txBody>
            <a:bodyPr/>
            <a:lstStyle/>
            <a:p>
              <a:endParaRPr lang="hu-HU"/>
            </a:p>
          </p:txBody>
        </p:sp>
      </p:grpSp>
      <p:grpSp>
        <p:nvGrpSpPr>
          <p:cNvPr id="92170" name="Group 10"/>
          <p:cNvGrpSpPr>
            <a:grpSpLocks/>
          </p:cNvGrpSpPr>
          <p:nvPr/>
        </p:nvGrpSpPr>
        <p:grpSpPr bwMode="auto">
          <a:xfrm>
            <a:off x="1763713" y="2141538"/>
            <a:ext cx="2952750" cy="711200"/>
            <a:chOff x="1111" y="1349"/>
            <a:chExt cx="1860" cy="448"/>
          </a:xfrm>
        </p:grpSpPr>
        <p:grpSp>
          <p:nvGrpSpPr>
            <p:cNvPr id="92171" name="Group 11"/>
            <p:cNvGrpSpPr>
              <a:grpSpLocks/>
            </p:cNvGrpSpPr>
            <p:nvPr/>
          </p:nvGrpSpPr>
          <p:grpSpPr bwMode="auto">
            <a:xfrm>
              <a:off x="1111" y="1349"/>
              <a:ext cx="1248" cy="448"/>
              <a:chOff x="2352" y="2016"/>
              <a:chExt cx="1248" cy="448"/>
            </a:xfrm>
          </p:grpSpPr>
          <p:sp>
            <p:nvSpPr>
              <p:cNvPr id="92172" name="Text Box 12"/>
              <p:cNvSpPr txBox="1">
                <a:spLocks noChangeArrowheads="1"/>
              </p:cNvSpPr>
              <p:nvPr/>
            </p:nvSpPr>
            <p:spPr bwMode="auto">
              <a:xfrm>
                <a:off x="2352" y="2016"/>
                <a:ext cx="960" cy="448"/>
              </a:xfrm>
              <a:prstGeom prst="rect">
                <a:avLst/>
              </a:prstGeom>
              <a:noFill/>
              <a:ln w="9525">
                <a:solidFill>
                  <a:srgbClr val="FFFF00"/>
                </a:solidFill>
                <a:miter lim="800000"/>
                <a:headEnd/>
                <a:tailEnd/>
              </a:ln>
              <a:effectLst/>
            </p:spPr>
            <p:txBody>
              <a:bodyPr>
                <a:spAutoFit/>
              </a:bodyPr>
              <a:lstStyle/>
              <a:p>
                <a:pPr algn="ctr">
                  <a:spcBef>
                    <a:spcPct val="50000"/>
                  </a:spcBef>
                </a:pPr>
                <a:r>
                  <a:rPr lang="hu-HU" sz="2000" b="1"/>
                  <a:t>C3  konvertáz</a:t>
                </a:r>
                <a:endParaRPr lang="en-US" sz="1600" b="1"/>
              </a:p>
            </p:txBody>
          </p:sp>
          <p:sp>
            <p:nvSpPr>
              <p:cNvPr id="92173" name="Line 13"/>
              <p:cNvSpPr>
                <a:spLocks noChangeShapeType="1"/>
              </p:cNvSpPr>
              <p:nvPr/>
            </p:nvSpPr>
            <p:spPr bwMode="auto">
              <a:xfrm flipV="1">
                <a:off x="3312" y="2160"/>
                <a:ext cx="288" cy="0"/>
              </a:xfrm>
              <a:prstGeom prst="line">
                <a:avLst/>
              </a:prstGeom>
              <a:noFill/>
              <a:ln w="57150">
                <a:solidFill>
                  <a:srgbClr val="FFFF00"/>
                </a:solidFill>
                <a:round/>
                <a:headEnd/>
                <a:tailEnd type="triangle" w="med" len="med"/>
              </a:ln>
              <a:effectLst/>
            </p:spPr>
            <p:txBody>
              <a:bodyPr wrap="none" anchor="ctr"/>
              <a:lstStyle/>
              <a:p>
                <a:endParaRPr lang="hu-HU"/>
              </a:p>
            </p:txBody>
          </p:sp>
        </p:grpSp>
        <p:sp>
          <p:nvSpPr>
            <p:cNvPr id="92174" name="Line 14"/>
            <p:cNvSpPr>
              <a:spLocks noChangeShapeType="1"/>
            </p:cNvSpPr>
            <p:nvPr/>
          </p:nvSpPr>
          <p:spPr bwMode="auto">
            <a:xfrm>
              <a:off x="2381" y="1480"/>
              <a:ext cx="590" cy="0"/>
            </a:xfrm>
            <a:prstGeom prst="line">
              <a:avLst/>
            </a:prstGeom>
            <a:noFill/>
            <a:ln w="76200">
              <a:solidFill>
                <a:srgbClr val="FFFF00"/>
              </a:solidFill>
              <a:prstDash val="sysDot"/>
              <a:round/>
              <a:headEnd/>
              <a:tailEnd/>
            </a:ln>
            <a:effectLst/>
          </p:spPr>
          <p:txBody>
            <a:bodyPr/>
            <a:lstStyle/>
            <a:p>
              <a:endParaRPr lang="hu-HU"/>
            </a:p>
          </p:txBody>
        </p:sp>
      </p:grpSp>
      <p:sp>
        <p:nvSpPr>
          <p:cNvPr id="92175" name="Text Box 15"/>
          <p:cNvSpPr txBox="1">
            <a:spLocks noChangeArrowheads="1"/>
          </p:cNvSpPr>
          <p:nvPr/>
        </p:nvSpPr>
        <p:spPr bwMode="auto">
          <a:xfrm>
            <a:off x="468313" y="4292600"/>
            <a:ext cx="8135937" cy="822325"/>
          </a:xfrm>
          <a:prstGeom prst="rect">
            <a:avLst/>
          </a:prstGeom>
          <a:noFill/>
          <a:ln w="9525">
            <a:noFill/>
            <a:miter lim="800000"/>
            <a:headEnd/>
            <a:tailEnd/>
          </a:ln>
          <a:effectLst/>
        </p:spPr>
        <p:txBody>
          <a:bodyPr>
            <a:spAutoFit/>
          </a:bodyPr>
          <a:lstStyle/>
          <a:p>
            <a:pPr algn="ctr">
              <a:spcBef>
                <a:spcPct val="50000"/>
              </a:spcBef>
            </a:pPr>
            <a:r>
              <a:rPr lang="hu-HU"/>
              <a:t>kulcslépése minden komplement által mediált folyamatnak</a:t>
            </a:r>
            <a:endParaRPr lang="en-US">
              <a:latin typeface="Times New Roman" pitchFamily="18" charset="0"/>
            </a:endParaRPr>
          </a:p>
        </p:txBody>
      </p:sp>
      <p:sp>
        <p:nvSpPr>
          <p:cNvPr id="92176" name="Text Box 16"/>
          <p:cNvSpPr txBox="1">
            <a:spLocks noChangeArrowheads="1"/>
          </p:cNvSpPr>
          <p:nvPr/>
        </p:nvSpPr>
        <p:spPr bwMode="auto">
          <a:xfrm>
            <a:off x="6227763" y="3429000"/>
            <a:ext cx="2160587" cy="457200"/>
          </a:xfrm>
          <a:prstGeom prst="rect">
            <a:avLst/>
          </a:prstGeom>
          <a:noFill/>
          <a:ln w="9525">
            <a:noFill/>
            <a:miter lim="800000"/>
            <a:headEnd/>
            <a:tailEnd/>
          </a:ln>
          <a:effectLst/>
        </p:spPr>
        <p:txBody>
          <a:bodyPr>
            <a:spAutoFit/>
          </a:bodyPr>
          <a:lstStyle/>
          <a:p>
            <a:pPr>
              <a:spcBef>
                <a:spcPct val="50000"/>
              </a:spcBef>
            </a:pPr>
            <a:endParaRPr lang="hu-H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17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216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921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75"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30" name="Picture 2"/>
          <p:cNvPicPr>
            <a:picLocks noChangeAspect="1" noChangeArrowheads="1"/>
          </p:cNvPicPr>
          <p:nvPr/>
        </p:nvPicPr>
        <p:blipFill>
          <a:blip r:embed="rId3" cstate="print"/>
          <a:srcRect/>
          <a:stretch>
            <a:fillRect/>
          </a:stretch>
        </p:blipFill>
        <p:spPr bwMode="auto">
          <a:xfrm>
            <a:off x="2971800" y="304800"/>
            <a:ext cx="5762625" cy="6248400"/>
          </a:xfrm>
          <a:prstGeom prst="rect">
            <a:avLst/>
          </a:prstGeom>
          <a:noFill/>
          <a:ln w="9525">
            <a:noFill/>
            <a:miter lim="800000"/>
            <a:headEnd/>
            <a:tailEnd/>
          </a:ln>
          <a:effectLst/>
        </p:spPr>
      </p:pic>
      <p:sp>
        <p:nvSpPr>
          <p:cNvPr id="99331" name="Line 3"/>
          <p:cNvSpPr>
            <a:spLocks noChangeShapeType="1"/>
          </p:cNvSpPr>
          <p:nvPr/>
        </p:nvSpPr>
        <p:spPr bwMode="auto">
          <a:xfrm>
            <a:off x="6156325" y="4292600"/>
            <a:ext cx="2160588" cy="1296988"/>
          </a:xfrm>
          <a:prstGeom prst="line">
            <a:avLst/>
          </a:prstGeom>
          <a:noFill/>
          <a:ln w="76200">
            <a:solidFill>
              <a:srgbClr val="C0C0C0"/>
            </a:solidFill>
            <a:round/>
            <a:headEnd/>
            <a:tailEnd type="triangle" w="med" len="med"/>
          </a:ln>
          <a:effectLst/>
        </p:spPr>
        <p:txBody>
          <a:bodyPr/>
          <a:lstStyle/>
          <a:p>
            <a:endParaRPr lang="hu-HU"/>
          </a:p>
        </p:txBody>
      </p:sp>
      <p:sp>
        <p:nvSpPr>
          <p:cNvPr id="99332" name="Rectangle 4"/>
          <p:cNvSpPr>
            <a:spLocks noChangeArrowheads="1"/>
          </p:cNvSpPr>
          <p:nvPr/>
        </p:nvSpPr>
        <p:spPr bwMode="auto">
          <a:xfrm>
            <a:off x="2971800" y="304800"/>
            <a:ext cx="685800" cy="6248400"/>
          </a:xfrm>
          <a:prstGeom prst="rect">
            <a:avLst/>
          </a:prstGeom>
          <a:solidFill>
            <a:schemeClr val="bg1"/>
          </a:solidFill>
          <a:ln w="9525">
            <a:noFill/>
            <a:miter lim="800000"/>
            <a:headEnd/>
            <a:tailEnd/>
          </a:ln>
          <a:effectLst/>
        </p:spPr>
        <p:txBody>
          <a:bodyPr wrap="none" anchor="ctr"/>
          <a:lstStyle/>
          <a:p>
            <a:endParaRPr lang="hu-HU"/>
          </a:p>
        </p:txBody>
      </p:sp>
      <p:sp>
        <p:nvSpPr>
          <p:cNvPr id="99333" name="Rectangle 5"/>
          <p:cNvSpPr>
            <a:spLocks noChangeArrowheads="1"/>
          </p:cNvSpPr>
          <p:nvPr/>
        </p:nvSpPr>
        <p:spPr bwMode="auto">
          <a:xfrm>
            <a:off x="3657600" y="304800"/>
            <a:ext cx="5029200" cy="533400"/>
          </a:xfrm>
          <a:prstGeom prst="rect">
            <a:avLst/>
          </a:prstGeom>
          <a:solidFill>
            <a:schemeClr val="bg1"/>
          </a:solidFill>
          <a:ln w="9525">
            <a:noFill/>
            <a:miter lim="800000"/>
            <a:headEnd/>
            <a:tailEnd/>
          </a:ln>
          <a:effectLst/>
        </p:spPr>
        <p:txBody>
          <a:bodyPr wrap="none" anchor="ctr"/>
          <a:lstStyle/>
          <a:p>
            <a:endParaRPr lang="hu-HU"/>
          </a:p>
        </p:txBody>
      </p:sp>
      <p:sp>
        <p:nvSpPr>
          <p:cNvPr id="99334" name="Text Box 6"/>
          <p:cNvSpPr txBox="1">
            <a:spLocks noChangeArrowheads="1"/>
          </p:cNvSpPr>
          <p:nvPr/>
        </p:nvSpPr>
        <p:spPr bwMode="auto">
          <a:xfrm>
            <a:off x="3048000" y="381000"/>
            <a:ext cx="2057400" cy="457200"/>
          </a:xfrm>
          <a:prstGeom prst="rect">
            <a:avLst/>
          </a:prstGeom>
          <a:noFill/>
          <a:ln w="9525">
            <a:noFill/>
            <a:miter lim="800000"/>
            <a:headEnd/>
            <a:tailEnd/>
          </a:ln>
          <a:effectLst/>
        </p:spPr>
        <p:txBody>
          <a:bodyPr>
            <a:spAutoFit/>
          </a:bodyPr>
          <a:lstStyle/>
          <a:p>
            <a:pPr>
              <a:spcBef>
                <a:spcPct val="50000"/>
              </a:spcBef>
            </a:pPr>
            <a:r>
              <a:rPr lang="en-US">
                <a:solidFill>
                  <a:srgbClr val="000066"/>
                </a:solidFill>
                <a:cs typeface="Arial" charset="0"/>
              </a:rPr>
              <a:t>klasszikus</a:t>
            </a:r>
          </a:p>
        </p:txBody>
      </p:sp>
      <p:sp>
        <p:nvSpPr>
          <p:cNvPr id="99335" name="Text Box 7"/>
          <p:cNvSpPr txBox="1">
            <a:spLocks noChangeArrowheads="1"/>
          </p:cNvSpPr>
          <p:nvPr/>
        </p:nvSpPr>
        <p:spPr bwMode="auto">
          <a:xfrm>
            <a:off x="6858000" y="381000"/>
            <a:ext cx="1600200" cy="457200"/>
          </a:xfrm>
          <a:prstGeom prst="rect">
            <a:avLst/>
          </a:prstGeom>
          <a:noFill/>
          <a:ln w="9525">
            <a:noFill/>
            <a:miter lim="800000"/>
            <a:headEnd/>
            <a:tailEnd/>
          </a:ln>
          <a:effectLst/>
        </p:spPr>
        <p:txBody>
          <a:bodyPr>
            <a:spAutoFit/>
          </a:bodyPr>
          <a:lstStyle/>
          <a:p>
            <a:pPr>
              <a:spcBef>
                <a:spcPct val="50000"/>
              </a:spcBef>
            </a:pPr>
            <a:r>
              <a:rPr lang="en-US">
                <a:solidFill>
                  <a:srgbClr val="000066"/>
                </a:solidFill>
                <a:cs typeface="Arial" charset="0"/>
              </a:rPr>
              <a:t>alternatív</a:t>
            </a:r>
          </a:p>
        </p:txBody>
      </p:sp>
      <p:sp>
        <p:nvSpPr>
          <p:cNvPr id="99336" name="Text Box 8"/>
          <p:cNvSpPr txBox="1">
            <a:spLocks noChangeArrowheads="1"/>
          </p:cNvSpPr>
          <p:nvPr/>
        </p:nvSpPr>
        <p:spPr bwMode="auto">
          <a:xfrm>
            <a:off x="5410200" y="381000"/>
            <a:ext cx="1371600" cy="457200"/>
          </a:xfrm>
          <a:prstGeom prst="rect">
            <a:avLst/>
          </a:prstGeom>
          <a:noFill/>
          <a:ln w="9525">
            <a:noFill/>
            <a:miter lim="800000"/>
            <a:headEnd/>
            <a:tailEnd/>
          </a:ln>
          <a:effectLst/>
        </p:spPr>
        <p:txBody>
          <a:bodyPr>
            <a:spAutoFit/>
          </a:bodyPr>
          <a:lstStyle/>
          <a:p>
            <a:pPr>
              <a:spcBef>
                <a:spcPct val="50000"/>
              </a:spcBef>
            </a:pPr>
            <a:r>
              <a:rPr lang="en-US">
                <a:solidFill>
                  <a:srgbClr val="000066"/>
                </a:solidFill>
                <a:cs typeface="Arial" charset="0"/>
              </a:rPr>
              <a:t>lektin</a:t>
            </a:r>
          </a:p>
        </p:txBody>
      </p:sp>
      <p:sp>
        <p:nvSpPr>
          <p:cNvPr id="99337" name="Freeform 9"/>
          <p:cNvSpPr>
            <a:spLocks/>
          </p:cNvSpPr>
          <p:nvPr/>
        </p:nvSpPr>
        <p:spPr bwMode="auto">
          <a:xfrm>
            <a:off x="3792538" y="3124200"/>
            <a:ext cx="1847850" cy="1231900"/>
          </a:xfrm>
          <a:custGeom>
            <a:avLst/>
            <a:gdLst/>
            <a:ahLst/>
            <a:cxnLst>
              <a:cxn ang="0">
                <a:pos x="1131" y="96"/>
              </a:cxn>
              <a:cxn ang="0">
                <a:pos x="987" y="64"/>
              </a:cxn>
              <a:cxn ang="0">
                <a:pos x="883" y="32"/>
              </a:cxn>
              <a:cxn ang="0">
                <a:pos x="491" y="24"/>
              </a:cxn>
              <a:cxn ang="0">
                <a:pos x="347" y="0"/>
              </a:cxn>
              <a:cxn ang="0">
                <a:pos x="179" y="8"/>
              </a:cxn>
              <a:cxn ang="0">
                <a:pos x="59" y="168"/>
              </a:cxn>
              <a:cxn ang="0">
                <a:pos x="115" y="640"/>
              </a:cxn>
              <a:cxn ang="0">
                <a:pos x="267" y="760"/>
              </a:cxn>
              <a:cxn ang="0">
                <a:pos x="563" y="696"/>
              </a:cxn>
              <a:cxn ang="0">
                <a:pos x="675" y="448"/>
              </a:cxn>
              <a:cxn ang="0">
                <a:pos x="731" y="248"/>
              </a:cxn>
              <a:cxn ang="0">
                <a:pos x="899" y="224"/>
              </a:cxn>
              <a:cxn ang="0">
                <a:pos x="1139" y="192"/>
              </a:cxn>
              <a:cxn ang="0">
                <a:pos x="1131" y="96"/>
              </a:cxn>
            </a:cxnLst>
            <a:rect l="0" t="0" r="r" b="b"/>
            <a:pathLst>
              <a:path w="1164" h="776">
                <a:moveTo>
                  <a:pt x="1131" y="96"/>
                </a:moveTo>
                <a:cubicBezTo>
                  <a:pt x="1083" y="84"/>
                  <a:pt x="1034" y="77"/>
                  <a:pt x="987" y="64"/>
                </a:cubicBezTo>
                <a:cubicBezTo>
                  <a:pt x="958" y="56"/>
                  <a:pt x="914" y="33"/>
                  <a:pt x="883" y="32"/>
                </a:cubicBezTo>
                <a:cubicBezTo>
                  <a:pt x="752" y="27"/>
                  <a:pt x="622" y="27"/>
                  <a:pt x="491" y="24"/>
                </a:cubicBezTo>
                <a:cubicBezTo>
                  <a:pt x="442" y="18"/>
                  <a:pt x="396" y="8"/>
                  <a:pt x="347" y="0"/>
                </a:cubicBezTo>
                <a:cubicBezTo>
                  <a:pt x="291" y="3"/>
                  <a:pt x="235" y="3"/>
                  <a:pt x="179" y="8"/>
                </a:cubicBezTo>
                <a:cubicBezTo>
                  <a:pt x="120" y="13"/>
                  <a:pt x="83" y="120"/>
                  <a:pt x="59" y="168"/>
                </a:cubicBezTo>
                <a:cubicBezTo>
                  <a:pt x="54" y="277"/>
                  <a:pt x="0" y="563"/>
                  <a:pt x="115" y="640"/>
                </a:cubicBezTo>
                <a:cubicBezTo>
                  <a:pt x="151" y="694"/>
                  <a:pt x="203" y="744"/>
                  <a:pt x="267" y="760"/>
                </a:cubicBezTo>
                <a:cubicBezTo>
                  <a:pt x="372" y="756"/>
                  <a:pt x="483" y="776"/>
                  <a:pt x="563" y="696"/>
                </a:cubicBezTo>
                <a:cubicBezTo>
                  <a:pt x="623" y="636"/>
                  <a:pt x="655" y="527"/>
                  <a:pt x="675" y="448"/>
                </a:cubicBezTo>
                <a:cubicBezTo>
                  <a:pt x="690" y="388"/>
                  <a:pt x="671" y="288"/>
                  <a:pt x="731" y="248"/>
                </a:cubicBezTo>
                <a:cubicBezTo>
                  <a:pt x="769" y="223"/>
                  <a:pt x="874" y="226"/>
                  <a:pt x="899" y="224"/>
                </a:cubicBezTo>
                <a:cubicBezTo>
                  <a:pt x="1011" y="187"/>
                  <a:pt x="898" y="202"/>
                  <a:pt x="1139" y="192"/>
                </a:cubicBezTo>
                <a:cubicBezTo>
                  <a:pt x="1158" y="135"/>
                  <a:pt x="1164" y="145"/>
                  <a:pt x="1131" y="96"/>
                </a:cubicBezTo>
                <a:close/>
              </a:path>
            </a:pathLst>
          </a:custGeom>
          <a:solidFill>
            <a:schemeClr val="bg1"/>
          </a:solidFill>
          <a:ln w="9525">
            <a:noFill/>
            <a:round/>
            <a:headEnd/>
            <a:tailEnd/>
          </a:ln>
          <a:effectLst/>
        </p:spPr>
        <p:txBody>
          <a:bodyPr wrap="none" anchor="ctr"/>
          <a:lstStyle/>
          <a:p>
            <a:endParaRPr lang="hu-HU"/>
          </a:p>
        </p:txBody>
      </p:sp>
      <p:sp>
        <p:nvSpPr>
          <p:cNvPr id="99338" name="Freeform 10"/>
          <p:cNvSpPr>
            <a:spLocks/>
          </p:cNvSpPr>
          <p:nvPr/>
        </p:nvSpPr>
        <p:spPr bwMode="auto">
          <a:xfrm>
            <a:off x="5765800" y="2857500"/>
            <a:ext cx="2260600" cy="1155700"/>
          </a:xfrm>
          <a:custGeom>
            <a:avLst/>
            <a:gdLst/>
            <a:ahLst/>
            <a:cxnLst>
              <a:cxn ang="0">
                <a:pos x="48" y="240"/>
              </a:cxn>
              <a:cxn ang="0">
                <a:pos x="16" y="288"/>
              </a:cxn>
              <a:cxn ang="0">
                <a:pos x="0" y="312"/>
              </a:cxn>
              <a:cxn ang="0">
                <a:pos x="8" y="352"/>
              </a:cxn>
              <a:cxn ang="0">
                <a:pos x="80" y="384"/>
              </a:cxn>
              <a:cxn ang="0">
                <a:pos x="376" y="416"/>
              </a:cxn>
              <a:cxn ang="0">
                <a:pos x="608" y="608"/>
              </a:cxn>
              <a:cxn ang="0">
                <a:pos x="864" y="728"/>
              </a:cxn>
              <a:cxn ang="0">
                <a:pos x="1088" y="696"/>
              </a:cxn>
              <a:cxn ang="0">
                <a:pos x="1224" y="632"/>
              </a:cxn>
              <a:cxn ang="0">
                <a:pos x="1376" y="416"/>
              </a:cxn>
              <a:cxn ang="0">
                <a:pos x="1408" y="336"/>
              </a:cxn>
              <a:cxn ang="0">
                <a:pos x="1424" y="288"/>
              </a:cxn>
              <a:cxn ang="0">
                <a:pos x="1416" y="160"/>
              </a:cxn>
              <a:cxn ang="0">
                <a:pos x="1336" y="80"/>
              </a:cxn>
              <a:cxn ang="0">
                <a:pos x="1064" y="0"/>
              </a:cxn>
              <a:cxn ang="0">
                <a:pos x="696" y="8"/>
              </a:cxn>
              <a:cxn ang="0">
                <a:pos x="520" y="80"/>
              </a:cxn>
              <a:cxn ang="0">
                <a:pos x="152" y="184"/>
              </a:cxn>
              <a:cxn ang="0">
                <a:pos x="112" y="208"/>
              </a:cxn>
              <a:cxn ang="0">
                <a:pos x="88" y="216"/>
              </a:cxn>
              <a:cxn ang="0">
                <a:pos x="48" y="240"/>
              </a:cxn>
            </a:cxnLst>
            <a:rect l="0" t="0" r="r" b="b"/>
            <a:pathLst>
              <a:path w="1424" h="728">
                <a:moveTo>
                  <a:pt x="48" y="240"/>
                </a:moveTo>
                <a:cubicBezTo>
                  <a:pt x="37" y="256"/>
                  <a:pt x="27" y="272"/>
                  <a:pt x="16" y="288"/>
                </a:cubicBezTo>
                <a:cubicBezTo>
                  <a:pt x="11" y="296"/>
                  <a:pt x="0" y="312"/>
                  <a:pt x="0" y="312"/>
                </a:cubicBezTo>
                <a:cubicBezTo>
                  <a:pt x="3" y="325"/>
                  <a:pt x="1" y="340"/>
                  <a:pt x="8" y="352"/>
                </a:cubicBezTo>
                <a:cubicBezTo>
                  <a:pt x="18" y="370"/>
                  <a:pt x="72" y="379"/>
                  <a:pt x="80" y="384"/>
                </a:cubicBezTo>
                <a:cubicBezTo>
                  <a:pt x="170" y="444"/>
                  <a:pt x="249" y="412"/>
                  <a:pt x="376" y="416"/>
                </a:cubicBezTo>
                <a:cubicBezTo>
                  <a:pt x="499" y="447"/>
                  <a:pt x="529" y="529"/>
                  <a:pt x="608" y="608"/>
                </a:cubicBezTo>
                <a:cubicBezTo>
                  <a:pt x="673" y="673"/>
                  <a:pt x="775" y="713"/>
                  <a:pt x="864" y="728"/>
                </a:cubicBezTo>
                <a:cubicBezTo>
                  <a:pt x="936" y="724"/>
                  <a:pt x="1018" y="725"/>
                  <a:pt x="1088" y="696"/>
                </a:cubicBezTo>
                <a:cubicBezTo>
                  <a:pt x="1134" y="677"/>
                  <a:pt x="1177" y="648"/>
                  <a:pt x="1224" y="632"/>
                </a:cubicBezTo>
                <a:cubicBezTo>
                  <a:pt x="1286" y="570"/>
                  <a:pt x="1339" y="496"/>
                  <a:pt x="1376" y="416"/>
                </a:cubicBezTo>
                <a:cubicBezTo>
                  <a:pt x="1388" y="390"/>
                  <a:pt x="1397" y="363"/>
                  <a:pt x="1408" y="336"/>
                </a:cubicBezTo>
                <a:cubicBezTo>
                  <a:pt x="1414" y="320"/>
                  <a:pt x="1424" y="288"/>
                  <a:pt x="1424" y="288"/>
                </a:cubicBezTo>
                <a:cubicBezTo>
                  <a:pt x="1421" y="245"/>
                  <a:pt x="1423" y="202"/>
                  <a:pt x="1416" y="160"/>
                </a:cubicBezTo>
                <a:cubicBezTo>
                  <a:pt x="1410" y="125"/>
                  <a:pt x="1361" y="101"/>
                  <a:pt x="1336" y="80"/>
                </a:cubicBezTo>
                <a:cubicBezTo>
                  <a:pt x="1257" y="14"/>
                  <a:pt x="1163" y="12"/>
                  <a:pt x="1064" y="0"/>
                </a:cubicBezTo>
                <a:cubicBezTo>
                  <a:pt x="941" y="3"/>
                  <a:pt x="819" y="3"/>
                  <a:pt x="696" y="8"/>
                </a:cubicBezTo>
                <a:cubicBezTo>
                  <a:pt x="626" y="11"/>
                  <a:pt x="581" y="60"/>
                  <a:pt x="520" y="80"/>
                </a:cubicBezTo>
                <a:cubicBezTo>
                  <a:pt x="428" y="218"/>
                  <a:pt x="316" y="179"/>
                  <a:pt x="152" y="184"/>
                </a:cubicBezTo>
                <a:cubicBezTo>
                  <a:pt x="139" y="192"/>
                  <a:pt x="126" y="201"/>
                  <a:pt x="112" y="208"/>
                </a:cubicBezTo>
                <a:cubicBezTo>
                  <a:pt x="104" y="212"/>
                  <a:pt x="95" y="211"/>
                  <a:pt x="88" y="216"/>
                </a:cubicBezTo>
                <a:cubicBezTo>
                  <a:pt x="50" y="247"/>
                  <a:pt x="96" y="240"/>
                  <a:pt x="48" y="240"/>
                </a:cubicBezTo>
                <a:close/>
              </a:path>
            </a:pathLst>
          </a:custGeom>
          <a:solidFill>
            <a:schemeClr val="bg1"/>
          </a:solidFill>
          <a:ln w="9525">
            <a:noFill/>
            <a:round/>
            <a:headEnd/>
            <a:tailEnd/>
          </a:ln>
          <a:effectLst/>
        </p:spPr>
        <p:txBody>
          <a:bodyPr wrap="none" anchor="ctr"/>
          <a:lstStyle/>
          <a:p>
            <a:endParaRPr lang="hu-HU"/>
          </a:p>
        </p:txBody>
      </p:sp>
      <p:sp>
        <p:nvSpPr>
          <p:cNvPr id="99339" name="Rectangle 11"/>
          <p:cNvSpPr>
            <a:spLocks noChangeArrowheads="1"/>
          </p:cNvSpPr>
          <p:nvPr/>
        </p:nvSpPr>
        <p:spPr bwMode="auto">
          <a:xfrm>
            <a:off x="3733800" y="4495800"/>
            <a:ext cx="990600" cy="381000"/>
          </a:xfrm>
          <a:prstGeom prst="rect">
            <a:avLst/>
          </a:prstGeom>
          <a:solidFill>
            <a:schemeClr val="bg1"/>
          </a:solidFill>
          <a:ln w="9525">
            <a:noFill/>
            <a:miter lim="800000"/>
            <a:headEnd/>
            <a:tailEnd/>
          </a:ln>
          <a:effectLst/>
        </p:spPr>
        <p:txBody>
          <a:bodyPr wrap="none" anchor="ctr"/>
          <a:lstStyle/>
          <a:p>
            <a:endParaRPr lang="hu-HU"/>
          </a:p>
        </p:txBody>
      </p:sp>
      <p:sp>
        <p:nvSpPr>
          <p:cNvPr id="99340" name="Rectangle 12"/>
          <p:cNvSpPr>
            <a:spLocks noChangeArrowheads="1"/>
          </p:cNvSpPr>
          <p:nvPr/>
        </p:nvSpPr>
        <p:spPr bwMode="auto">
          <a:xfrm>
            <a:off x="6781800" y="4572000"/>
            <a:ext cx="1066800" cy="304800"/>
          </a:xfrm>
          <a:prstGeom prst="rect">
            <a:avLst/>
          </a:prstGeom>
          <a:solidFill>
            <a:schemeClr val="bg1"/>
          </a:solidFill>
          <a:ln w="9525">
            <a:noFill/>
            <a:miter lim="800000"/>
            <a:headEnd/>
            <a:tailEnd/>
          </a:ln>
          <a:effectLst/>
        </p:spPr>
        <p:txBody>
          <a:bodyPr wrap="none" anchor="ctr"/>
          <a:lstStyle/>
          <a:p>
            <a:endParaRPr lang="hu-HU"/>
          </a:p>
        </p:txBody>
      </p:sp>
      <p:sp>
        <p:nvSpPr>
          <p:cNvPr id="99341" name="Rectangle 13"/>
          <p:cNvSpPr>
            <a:spLocks noChangeArrowheads="1"/>
          </p:cNvSpPr>
          <p:nvPr/>
        </p:nvSpPr>
        <p:spPr bwMode="auto">
          <a:xfrm>
            <a:off x="3581400" y="1828800"/>
            <a:ext cx="4724400" cy="228600"/>
          </a:xfrm>
          <a:prstGeom prst="rect">
            <a:avLst/>
          </a:prstGeom>
          <a:solidFill>
            <a:schemeClr val="bg1"/>
          </a:solidFill>
          <a:ln w="9525">
            <a:noFill/>
            <a:miter lim="800000"/>
            <a:headEnd/>
            <a:tailEnd/>
          </a:ln>
          <a:effectLst/>
        </p:spPr>
        <p:txBody>
          <a:bodyPr wrap="none" anchor="ctr"/>
          <a:lstStyle/>
          <a:p>
            <a:endParaRPr lang="hu-HU"/>
          </a:p>
        </p:txBody>
      </p:sp>
      <p:sp>
        <p:nvSpPr>
          <p:cNvPr id="99342" name="Text Box 14"/>
          <p:cNvSpPr txBox="1">
            <a:spLocks noChangeArrowheads="1"/>
          </p:cNvSpPr>
          <p:nvPr/>
        </p:nvSpPr>
        <p:spPr bwMode="auto">
          <a:xfrm>
            <a:off x="0" y="838200"/>
            <a:ext cx="2819400" cy="1187450"/>
          </a:xfrm>
          <a:prstGeom prst="rect">
            <a:avLst/>
          </a:prstGeom>
          <a:noFill/>
          <a:ln w="9525">
            <a:noFill/>
            <a:miter lim="800000"/>
            <a:headEnd/>
            <a:tailEnd/>
          </a:ln>
          <a:effectLst/>
        </p:spPr>
        <p:txBody>
          <a:bodyPr>
            <a:spAutoFit/>
          </a:bodyPr>
          <a:lstStyle/>
          <a:p>
            <a:pPr algn="ctr">
              <a:spcBef>
                <a:spcPct val="50000"/>
              </a:spcBef>
            </a:pPr>
            <a:r>
              <a:rPr lang="hu-HU">
                <a:cs typeface="Arial" charset="0"/>
              </a:rPr>
              <a:t>Az aktiválódásnak három lehetséges útját ismerjük</a:t>
            </a:r>
            <a:endParaRPr lang="en-US">
              <a:cs typeface="Arial" charset="0"/>
            </a:endParaRPr>
          </a:p>
        </p:txBody>
      </p:sp>
      <p:sp>
        <p:nvSpPr>
          <p:cNvPr id="99343" name="Freeform 15"/>
          <p:cNvSpPr>
            <a:spLocks/>
          </p:cNvSpPr>
          <p:nvPr/>
        </p:nvSpPr>
        <p:spPr bwMode="auto">
          <a:xfrm>
            <a:off x="5600700" y="3475038"/>
            <a:ext cx="247650" cy="177800"/>
          </a:xfrm>
          <a:custGeom>
            <a:avLst/>
            <a:gdLst/>
            <a:ahLst/>
            <a:cxnLst>
              <a:cxn ang="0">
                <a:pos x="0" y="97"/>
              </a:cxn>
              <a:cxn ang="0">
                <a:pos x="66" y="1"/>
              </a:cxn>
              <a:cxn ang="0">
                <a:pos x="120" y="7"/>
              </a:cxn>
              <a:cxn ang="0">
                <a:pos x="126" y="25"/>
              </a:cxn>
              <a:cxn ang="0">
                <a:pos x="156" y="61"/>
              </a:cxn>
              <a:cxn ang="0">
                <a:pos x="150" y="91"/>
              </a:cxn>
              <a:cxn ang="0">
                <a:pos x="78" y="73"/>
              </a:cxn>
              <a:cxn ang="0">
                <a:pos x="24" y="91"/>
              </a:cxn>
              <a:cxn ang="0">
                <a:pos x="6" y="103"/>
              </a:cxn>
              <a:cxn ang="0">
                <a:pos x="0" y="97"/>
              </a:cxn>
            </a:cxnLst>
            <a:rect l="0" t="0" r="r" b="b"/>
            <a:pathLst>
              <a:path w="156" h="112">
                <a:moveTo>
                  <a:pt x="0" y="97"/>
                </a:moveTo>
                <a:cubicBezTo>
                  <a:pt x="8" y="36"/>
                  <a:pt x="5" y="21"/>
                  <a:pt x="66" y="1"/>
                </a:cubicBezTo>
                <a:cubicBezTo>
                  <a:pt x="84" y="3"/>
                  <a:pt x="103" y="0"/>
                  <a:pt x="120" y="7"/>
                </a:cubicBezTo>
                <a:cubicBezTo>
                  <a:pt x="126" y="9"/>
                  <a:pt x="122" y="20"/>
                  <a:pt x="126" y="25"/>
                </a:cubicBezTo>
                <a:cubicBezTo>
                  <a:pt x="135" y="38"/>
                  <a:pt x="147" y="48"/>
                  <a:pt x="156" y="61"/>
                </a:cubicBezTo>
                <a:cubicBezTo>
                  <a:pt x="154" y="71"/>
                  <a:pt x="156" y="83"/>
                  <a:pt x="150" y="91"/>
                </a:cubicBezTo>
                <a:cubicBezTo>
                  <a:pt x="136" y="112"/>
                  <a:pt x="92" y="78"/>
                  <a:pt x="78" y="73"/>
                </a:cubicBezTo>
                <a:cubicBezTo>
                  <a:pt x="61" y="79"/>
                  <a:pt x="34" y="88"/>
                  <a:pt x="24" y="91"/>
                </a:cubicBezTo>
                <a:cubicBezTo>
                  <a:pt x="17" y="93"/>
                  <a:pt x="13" y="101"/>
                  <a:pt x="6" y="103"/>
                </a:cubicBezTo>
                <a:cubicBezTo>
                  <a:pt x="3" y="104"/>
                  <a:pt x="2" y="99"/>
                  <a:pt x="0" y="97"/>
                </a:cubicBezTo>
                <a:close/>
              </a:path>
            </a:pathLst>
          </a:custGeom>
          <a:solidFill>
            <a:schemeClr val="bg1"/>
          </a:solidFill>
          <a:ln w="9525">
            <a:noFill/>
            <a:round/>
            <a:headEnd/>
            <a:tailEnd/>
          </a:ln>
          <a:effectLst/>
        </p:spPr>
        <p:txBody>
          <a:bodyPr wrap="none" anchor="ctr"/>
          <a:lstStyle/>
          <a:p>
            <a:endParaRPr lang="hu-HU"/>
          </a:p>
        </p:txBody>
      </p:sp>
      <p:sp>
        <p:nvSpPr>
          <p:cNvPr id="99344" name="Line 16"/>
          <p:cNvSpPr>
            <a:spLocks noChangeShapeType="1"/>
          </p:cNvSpPr>
          <p:nvPr/>
        </p:nvSpPr>
        <p:spPr bwMode="auto">
          <a:xfrm>
            <a:off x="5715000" y="3429000"/>
            <a:ext cx="0" cy="152400"/>
          </a:xfrm>
          <a:prstGeom prst="line">
            <a:avLst/>
          </a:prstGeom>
          <a:noFill/>
          <a:ln w="38100">
            <a:solidFill>
              <a:schemeClr val="tx1"/>
            </a:solidFill>
            <a:round/>
            <a:headEnd/>
            <a:tailEnd type="triangle" w="med" len="med"/>
          </a:ln>
          <a:effectLst/>
        </p:spPr>
        <p:txBody>
          <a:bodyPr wrap="none" anchor="ctr"/>
          <a:lstStyle/>
          <a:p>
            <a:endParaRPr lang="hu-HU"/>
          </a:p>
        </p:txBody>
      </p:sp>
      <p:sp>
        <p:nvSpPr>
          <p:cNvPr id="99345" name="Line 17"/>
          <p:cNvSpPr>
            <a:spLocks noChangeShapeType="1"/>
          </p:cNvSpPr>
          <p:nvPr/>
        </p:nvSpPr>
        <p:spPr bwMode="auto">
          <a:xfrm>
            <a:off x="5105400" y="3429000"/>
            <a:ext cx="609600" cy="0"/>
          </a:xfrm>
          <a:prstGeom prst="line">
            <a:avLst/>
          </a:prstGeom>
          <a:noFill/>
          <a:ln w="57150">
            <a:solidFill>
              <a:schemeClr val="tx1"/>
            </a:solidFill>
            <a:round/>
            <a:headEnd/>
            <a:tailEnd type="triangle" w="med" len="med"/>
          </a:ln>
          <a:effectLst/>
        </p:spPr>
        <p:txBody>
          <a:bodyPr wrap="none" anchor="ctr"/>
          <a:lstStyle/>
          <a:p>
            <a:endParaRPr lang="hu-HU"/>
          </a:p>
        </p:txBody>
      </p:sp>
      <p:sp>
        <p:nvSpPr>
          <p:cNvPr id="99346" name="Text Box 18"/>
          <p:cNvSpPr txBox="1">
            <a:spLocks noChangeArrowheads="1"/>
          </p:cNvSpPr>
          <p:nvPr/>
        </p:nvSpPr>
        <p:spPr bwMode="auto">
          <a:xfrm>
            <a:off x="323850" y="2997200"/>
            <a:ext cx="2286000" cy="822325"/>
          </a:xfrm>
          <a:prstGeom prst="rect">
            <a:avLst/>
          </a:prstGeom>
          <a:noFill/>
          <a:ln w="9525">
            <a:noFill/>
            <a:miter lim="800000"/>
            <a:headEnd/>
            <a:tailEnd/>
          </a:ln>
          <a:effectLst/>
        </p:spPr>
        <p:txBody>
          <a:bodyPr>
            <a:spAutoFit/>
          </a:bodyPr>
          <a:lstStyle/>
          <a:p>
            <a:pPr>
              <a:spcBef>
                <a:spcPct val="50000"/>
              </a:spcBef>
            </a:pPr>
            <a:r>
              <a:rPr lang="hu-HU" b="1">
                <a:cs typeface="Arial" charset="0"/>
              </a:rPr>
              <a:t>központi szerep:</a:t>
            </a:r>
            <a:r>
              <a:rPr lang="hu-HU">
                <a:cs typeface="Arial" charset="0"/>
              </a:rPr>
              <a:t> </a:t>
            </a:r>
            <a:r>
              <a:rPr lang="hu-HU" b="1">
                <a:cs typeface="Arial" charset="0"/>
              </a:rPr>
              <a:t>C3</a:t>
            </a:r>
            <a:endParaRPr lang="en-US">
              <a:cs typeface="Arial" charset="0"/>
            </a:endParaRPr>
          </a:p>
        </p:txBody>
      </p:sp>
      <p:sp>
        <p:nvSpPr>
          <p:cNvPr id="99347" name="Text Box 19"/>
          <p:cNvSpPr txBox="1">
            <a:spLocks noChangeArrowheads="1"/>
          </p:cNvSpPr>
          <p:nvPr/>
        </p:nvSpPr>
        <p:spPr bwMode="auto">
          <a:xfrm>
            <a:off x="3059113" y="908050"/>
            <a:ext cx="720725" cy="404813"/>
          </a:xfrm>
          <a:prstGeom prst="rect">
            <a:avLst/>
          </a:prstGeom>
          <a:noFill/>
          <a:ln w="38100">
            <a:solidFill>
              <a:srgbClr val="FF3300"/>
            </a:solidFill>
            <a:miter lim="800000"/>
            <a:headEnd/>
            <a:tailEnd/>
          </a:ln>
          <a:effectLst/>
        </p:spPr>
        <p:txBody>
          <a:bodyPr>
            <a:spAutoFit/>
          </a:bodyPr>
          <a:lstStyle/>
          <a:p>
            <a:pPr eaLnBrk="1" hangingPunct="1">
              <a:spcBef>
                <a:spcPct val="50000"/>
              </a:spcBef>
            </a:pPr>
            <a:r>
              <a:rPr lang="hu-HU" sz="1800">
                <a:solidFill>
                  <a:schemeClr val="tx1"/>
                </a:solidFill>
                <a:cs typeface="Arial" charset="0"/>
              </a:rPr>
              <a:t>IgM</a:t>
            </a:r>
          </a:p>
        </p:txBody>
      </p:sp>
      <p:sp>
        <p:nvSpPr>
          <p:cNvPr id="99348" name="Text Box 20"/>
          <p:cNvSpPr txBox="1">
            <a:spLocks noChangeArrowheads="1"/>
          </p:cNvSpPr>
          <p:nvPr/>
        </p:nvSpPr>
        <p:spPr bwMode="auto">
          <a:xfrm>
            <a:off x="7092950" y="765175"/>
            <a:ext cx="1079500" cy="404813"/>
          </a:xfrm>
          <a:prstGeom prst="rect">
            <a:avLst/>
          </a:prstGeom>
          <a:noFill/>
          <a:ln w="38100">
            <a:solidFill>
              <a:srgbClr val="FF3300"/>
            </a:solidFill>
            <a:miter lim="800000"/>
            <a:headEnd/>
            <a:tailEnd/>
          </a:ln>
          <a:effectLst/>
        </p:spPr>
        <p:txBody>
          <a:bodyPr>
            <a:spAutoFit/>
          </a:bodyPr>
          <a:lstStyle/>
          <a:p>
            <a:pPr eaLnBrk="1" hangingPunct="1">
              <a:spcBef>
                <a:spcPct val="40000"/>
              </a:spcBef>
            </a:pPr>
            <a:r>
              <a:rPr lang="hu-HU" sz="1800">
                <a:solidFill>
                  <a:schemeClr val="tx1"/>
                </a:solidFill>
                <a:cs typeface="Arial" charset="0"/>
              </a:rPr>
              <a:t>spontán</a:t>
            </a:r>
          </a:p>
        </p:txBody>
      </p:sp>
      <p:grpSp>
        <p:nvGrpSpPr>
          <p:cNvPr id="99349" name="Group 21"/>
          <p:cNvGrpSpPr>
            <a:grpSpLocks/>
          </p:cNvGrpSpPr>
          <p:nvPr/>
        </p:nvGrpSpPr>
        <p:grpSpPr bwMode="auto">
          <a:xfrm>
            <a:off x="2843213" y="4076700"/>
            <a:ext cx="6049962" cy="2584450"/>
            <a:chOff x="1791" y="2568"/>
            <a:chExt cx="3811" cy="1628"/>
          </a:xfrm>
        </p:grpSpPr>
        <p:sp>
          <p:nvSpPr>
            <p:cNvPr id="99350" name="Text Box 22"/>
            <p:cNvSpPr txBox="1">
              <a:spLocks noChangeArrowheads="1"/>
            </p:cNvSpPr>
            <p:nvPr/>
          </p:nvSpPr>
          <p:spPr bwMode="auto">
            <a:xfrm>
              <a:off x="1882" y="2568"/>
              <a:ext cx="3583" cy="518"/>
            </a:xfrm>
            <a:prstGeom prst="rect">
              <a:avLst/>
            </a:prstGeom>
            <a:gradFill rotWithShape="1">
              <a:gsLst>
                <a:gs pos="0">
                  <a:srgbClr val="FFFF00">
                    <a:alpha val="56000"/>
                  </a:srgbClr>
                </a:gs>
                <a:gs pos="50000">
                  <a:srgbClr val="FFFFFF">
                    <a:alpha val="0"/>
                  </a:srgbClr>
                </a:gs>
                <a:gs pos="100000">
                  <a:srgbClr val="FFFF00">
                    <a:alpha val="56000"/>
                  </a:srgbClr>
                </a:gs>
              </a:gsLst>
              <a:lin ang="5400000" scaled="1"/>
            </a:gradFill>
            <a:ln w="9525">
              <a:noFill/>
              <a:miter lim="800000"/>
              <a:headEnd/>
              <a:tailEnd/>
            </a:ln>
            <a:effectLst/>
          </p:spPr>
          <p:txBody>
            <a:bodyPr>
              <a:spAutoFit/>
            </a:bodyPr>
            <a:lstStyle/>
            <a:p>
              <a:pPr algn="ctr">
                <a:spcBef>
                  <a:spcPct val="50000"/>
                </a:spcBef>
              </a:pPr>
              <a:r>
                <a:rPr lang="hu-HU">
                  <a:solidFill>
                    <a:srgbClr val="000066"/>
                  </a:solidFill>
                  <a:cs typeface="Arial" charset="0"/>
                </a:rPr>
                <a:t>A komplementrendszer háromféle módon fejti ki hatását:</a:t>
              </a:r>
              <a:endParaRPr lang="en-US">
                <a:solidFill>
                  <a:srgbClr val="000066"/>
                </a:solidFill>
                <a:cs typeface="Arial" charset="0"/>
              </a:endParaRPr>
            </a:p>
          </p:txBody>
        </p:sp>
        <p:sp>
          <p:nvSpPr>
            <p:cNvPr id="99351" name="Text Box 23"/>
            <p:cNvSpPr txBox="1">
              <a:spLocks noChangeArrowheads="1"/>
            </p:cNvSpPr>
            <p:nvPr/>
          </p:nvSpPr>
          <p:spPr bwMode="auto">
            <a:xfrm>
              <a:off x="1791" y="3748"/>
              <a:ext cx="1316" cy="448"/>
            </a:xfrm>
            <a:prstGeom prst="rect">
              <a:avLst/>
            </a:prstGeom>
            <a:solidFill>
              <a:srgbClr val="000066"/>
            </a:solidFill>
            <a:ln w="9525">
              <a:solidFill>
                <a:srgbClr val="FFFF00"/>
              </a:solidFill>
              <a:miter lim="800000"/>
              <a:headEnd/>
              <a:tailEnd/>
            </a:ln>
            <a:effectLst/>
          </p:spPr>
          <p:txBody>
            <a:bodyPr>
              <a:spAutoFit/>
            </a:bodyPr>
            <a:lstStyle/>
            <a:p>
              <a:pPr algn="ctr">
                <a:spcBef>
                  <a:spcPct val="50000"/>
                </a:spcBef>
              </a:pPr>
              <a:r>
                <a:rPr lang="en-US" sz="2000">
                  <a:cs typeface="Arial" charset="0"/>
                </a:rPr>
                <a:t>A patogének lízis</a:t>
              </a:r>
              <a:r>
                <a:rPr lang="hu-HU" sz="2000">
                  <a:cs typeface="Arial" charset="0"/>
                </a:rPr>
                <a:t>e</a:t>
              </a:r>
              <a:endParaRPr lang="en-US" sz="2000">
                <a:cs typeface="Arial" charset="0"/>
              </a:endParaRPr>
            </a:p>
          </p:txBody>
        </p:sp>
        <p:sp>
          <p:nvSpPr>
            <p:cNvPr id="99352" name="Text Box 24"/>
            <p:cNvSpPr txBox="1">
              <a:spLocks noChangeArrowheads="1"/>
            </p:cNvSpPr>
            <p:nvPr/>
          </p:nvSpPr>
          <p:spPr bwMode="auto">
            <a:xfrm>
              <a:off x="3424" y="3793"/>
              <a:ext cx="1134" cy="256"/>
            </a:xfrm>
            <a:prstGeom prst="rect">
              <a:avLst/>
            </a:prstGeom>
            <a:solidFill>
              <a:srgbClr val="000066"/>
            </a:solidFill>
            <a:ln w="9525">
              <a:solidFill>
                <a:srgbClr val="FFFF00"/>
              </a:solidFill>
              <a:miter lim="800000"/>
              <a:headEnd/>
              <a:tailEnd/>
            </a:ln>
            <a:effectLst/>
          </p:spPr>
          <p:txBody>
            <a:bodyPr>
              <a:spAutoFit/>
            </a:bodyPr>
            <a:lstStyle/>
            <a:p>
              <a:pPr algn="ctr">
                <a:spcBef>
                  <a:spcPct val="50000"/>
                </a:spcBef>
              </a:pPr>
              <a:r>
                <a:rPr lang="hu-HU" sz="2000">
                  <a:cs typeface="Arial" charset="0"/>
                </a:rPr>
                <a:t>Opszonizáció</a:t>
              </a:r>
              <a:endParaRPr lang="en-US" sz="2000">
                <a:cs typeface="Arial" charset="0"/>
              </a:endParaRPr>
            </a:p>
          </p:txBody>
        </p:sp>
        <p:sp>
          <p:nvSpPr>
            <p:cNvPr id="99353" name="Text Box 25"/>
            <p:cNvSpPr txBox="1">
              <a:spLocks noChangeArrowheads="1"/>
            </p:cNvSpPr>
            <p:nvPr/>
          </p:nvSpPr>
          <p:spPr bwMode="auto">
            <a:xfrm>
              <a:off x="4604" y="3612"/>
              <a:ext cx="998" cy="448"/>
            </a:xfrm>
            <a:prstGeom prst="rect">
              <a:avLst/>
            </a:prstGeom>
            <a:solidFill>
              <a:srgbClr val="000066"/>
            </a:solidFill>
            <a:ln w="9525">
              <a:solidFill>
                <a:srgbClr val="FFFF00"/>
              </a:solidFill>
              <a:miter lim="800000"/>
              <a:headEnd/>
              <a:tailEnd/>
            </a:ln>
            <a:effectLst/>
          </p:spPr>
          <p:txBody>
            <a:bodyPr>
              <a:spAutoFit/>
            </a:bodyPr>
            <a:lstStyle/>
            <a:p>
              <a:pPr algn="ctr">
                <a:spcBef>
                  <a:spcPct val="50000"/>
                </a:spcBef>
              </a:pPr>
              <a:r>
                <a:rPr lang="hu-HU" sz="2000">
                  <a:cs typeface="Arial" charset="0"/>
                </a:rPr>
                <a:t>Gyulladás serkentés</a:t>
              </a:r>
              <a:endParaRPr lang="en-US" sz="2000">
                <a:cs typeface="Arial" charset="0"/>
              </a:endParaRPr>
            </a:p>
          </p:txBody>
        </p:sp>
      </p:grpSp>
      <p:grpSp>
        <p:nvGrpSpPr>
          <p:cNvPr id="99354" name="Group 26"/>
          <p:cNvGrpSpPr>
            <a:grpSpLocks/>
          </p:cNvGrpSpPr>
          <p:nvPr/>
        </p:nvGrpSpPr>
        <p:grpSpPr bwMode="auto">
          <a:xfrm>
            <a:off x="3962400" y="3124200"/>
            <a:ext cx="1978025" cy="774700"/>
            <a:chOff x="2496" y="1968"/>
            <a:chExt cx="1246" cy="488"/>
          </a:xfrm>
        </p:grpSpPr>
        <p:sp>
          <p:nvSpPr>
            <p:cNvPr id="99355" name="Text Box 27"/>
            <p:cNvSpPr txBox="1">
              <a:spLocks noChangeArrowheads="1"/>
            </p:cNvSpPr>
            <p:nvPr/>
          </p:nvSpPr>
          <p:spPr bwMode="auto">
            <a:xfrm>
              <a:off x="2496" y="1968"/>
              <a:ext cx="720" cy="372"/>
            </a:xfrm>
            <a:prstGeom prst="rect">
              <a:avLst/>
            </a:prstGeom>
            <a:noFill/>
            <a:ln w="9525">
              <a:solidFill>
                <a:schemeClr val="tx1"/>
              </a:solidFill>
              <a:miter lim="800000"/>
              <a:headEnd/>
              <a:tailEnd/>
            </a:ln>
            <a:effectLst/>
          </p:spPr>
          <p:txBody>
            <a:bodyPr>
              <a:spAutoFit/>
            </a:bodyPr>
            <a:lstStyle/>
            <a:p>
              <a:pPr>
                <a:spcBef>
                  <a:spcPct val="50000"/>
                </a:spcBef>
              </a:pPr>
              <a:r>
                <a:rPr lang="hu-HU" sz="1600">
                  <a:solidFill>
                    <a:srgbClr val="000066"/>
                  </a:solidFill>
                  <a:cs typeface="Arial" charset="0"/>
                </a:rPr>
                <a:t>C3  konvertáz</a:t>
              </a:r>
              <a:endParaRPr lang="en-US" sz="1600" b="1">
                <a:solidFill>
                  <a:srgbClr val="000066"/>
                </a:solidFill>
                <a:cs typeface="Arial" charset="0"/>
              </a:endParaRPr>
            </a:p>
          </p:txBody>
        </p:sp>
        <p:sp>
          <p:nvSpPr>
            <p:cNvPr id="99356" name="AutoShape 28"/>
            <p:cNvSpPr>
              <a:spLocks noChangeArrowheads="1"/>
            </p:cNvSpPr>
            <p:nvPr/>
          </p:nvSpPr>
          <p:spPr bwMode="auto">
            <a:xfrm rot="16079427">
              <a:off x="3515" y="2229"/>
              <a:ext cx="182" cy="272"/>
            </a:xfrm>
            <a:prstGeom prst="flowChartDelay">
              <a:avLst/>
            </a:prstGeom>
            <a:noFill/>
            <a:ln w="38100">
              <a:solidFill>
                <a:srgbClr val="FF3300"/>
              </a:solidFill>
              <a:miter lim="800000"/>
              <a:headEnd/>
              <a:tailEnd/>
            </a:ln>
            <a:effectLst/>
          </p:spPr>
          <p:txBody>
            <a:bodyPr wrap="none" anchor="ctr"/>
            <a:lstStyle/>
            <a:p>
              <a:endParaRPr lang="hu-HU"/>
            </a:p>
          </p:txBody>
        </p:sp>
      </p:grpSp>
      <p:sp>
        <p:nvSpPr>
          <p:cNvPr id="99357" name="Text Box 29"/>
          <p:cNvSpPr txBox="1">
            <a:spLocks noChangeArrowheads="1"/>
          </p:cNvSpPr>
          <p:nvPr/>
        </p:nvSpPr>
        <p:spPr bwMode="auto">
          <a:xfrm>
            <a:off x="4427538" y="2455863"/>
            <a:ext cx="2592387" cy="396875"/>
          </a:xfrm>
          <a:prstGeom prst="rect">
            <a:avLst/>
          </a:prstGeom>
          <a:noFill/>
          <a:ln w="9525">
            <a:noFill/>
            <a:miter lim="800000"/>
            <a:headEnd/>
            <a:tailEnd/>
          </a:ln>
          <a:effectLst/>
        </p:spPr>
        <p:txBody>
          <a:bodyPr>
            <a:spAutoFit/>
          </a:bodyPr>
          <a:lstStyle/>
          <a:p>
            <a:pPr algn="ctr">
              <a:spcBef>
                <a:spcPct val="50000"/>
              </a:spcBef>
            </a:pPr>
            <a:r>
              <a:rPr lang="hu-HU" sz="2000" b="1">
                <a:solidFill>
                  <a:srgbClr val="FF3300"/>
                </a:solidFill>
              </a:rPr>
              <a:t>Korai események</a:t>
            </a:r>
          </a:p>
        </p:txBody>
      </p:sp>
      <p:sp>
        <p:nvSpPr>
          <p:cNvPr id="99358" name="Rectangle 30"/>
          <p:cNvSpPr>
            <a:spLocks noChangeArrowheads="1"/>
          </p:cNvSpPr>
          <p:nvPr/>
        </p:nvSpPr>
        <p:spPr bwMode="auto">
          <a:xfrm>
            <a:off x="2987675" y="333375"/>
            <a:ext cx="5761038" cy="2519363"/>
          </a:xfrm>
          <a:prstGeom prst="rect">
            <a:avLst/>
          </a:prstGeom>
          <a:solidFill>
            <a:schemeClr val="bg1"/>
          </a:solidFill>
          <a:ln w="9525">
            <a:noFill/>
            <a:miter lim="800000"/>
            <a:headEnd/>
            <a:tailEnd/>
          </a:ln>
          <a:effectLst/>
        </p:spPr>
        <p:txBody>
          <a:bodyPr wrap="none" anchor="ctr"/>
          <a:lstStyle/>
          <a:p>
            <a:endParaRPr lang="hu-HU"/>
          </a:p>
        </p:txBody>
      </p:sp>
      <p:sp>
        <p:nvSpPr>
          <p:cNvPr id="99359" name="Rectangle 31"/>
          <p:cNvSpPr>
            <a:spLocks noChangeArrowheads="1"/>
          </p:cNvSpPr>
          <p:nvPr/>
        </p:nvSpPr>
        <p:spPr bwMode="auto">
          <a:xfrm>
            <a:off x="2484438" y="4005263"/>
            <a:ext cx="6659562" cy="2852737"/>
          </a:xfrm>
          <a:prstGeom prst="rect">
            <a:avLst/>
          </a:prstGeom>
          <a:solidFill>
            <a:srgbClr val="000066"/>
          </a:solidFill>
          <a:ln w="9525">
            <a:noFill/>
            <a:miter lim="800000"/>
            <a:headEnd/>
            <a:tailEnd/>
          </a:ln>
          <a:effectLst/>
        </p:spPr>
        <p:txBody>
          <a:bodyPr wrap="none" anchor="ctr"/>
          <a:lstStyle/>
          <a:p>
            <a:endParaRPr lang="hu-H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935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934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99358"/>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935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99359"/>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93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42" grpId="0"/>
      <p:bldP spid="99357" grpId="0"/>
      <p:bldP spid="99358" grpId="0" animBg="1"/>
      <p:bldP spid="9935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5650" name="Object 2"/>
          <p:cNvGraphicFramePr>
            <a:graphicFrameLocks noChangeAspect="1"/>
          </p:cNvGraphicFramePr>
          <p:nvPr>
            <p:ph idx="1"/>
          </p:nvPr>
        </p:nvGraphicFramePr>
        <p:xfrm>
          <a:off x="1524000" y="0"/>
          <a:ext cx="6421438" cy="6858000"/>
        </p:xfrm>
        <a:graphic>
          <a:graphicData uri="http://schemas.openxmlformats.org/presentationml/2006/ole">
            <p:oleObj spid="_x0000_s155650" name="Bitmap Image" r:id="rId4" imgW="5353797" imgH="5714286" progId="Paint.Picture">
              <p:embed/>
            </p:oleObj>
          </a:graphicData>
        </a:graphic>
      </p:graphicFrame>
      <p:sp>
        <p:nvSpPr>
          <p:cNvPr id="155651" name="Rectangle 3"/>
          <p:cNvSpPr>
            <a:spLocks noChangeArrowheads="1"/>
          </p:cNvSpPr>
          <p:nvPr/>
        </p:nvSpPr>
        <p:spPr bwMode="auto">
          <a:xfrm>
            <a:off x="6156325" y="3213100"/>
            <a:ext cx="1728788" cy="647700"/>
          </a:xfrm>
          <a:prstGeom prst="rect">
            <a:avLst/>
          </a:prstGeom>
          <a:solidFill>
            <a:schemeClr val="bg1"/>
          </a:solidFill>
          <a:ln w="76200">
            <a:solidFill>
              <a:schemeClr val="bg1"/>
            </a:solidFill>
            <a:miter lim="800000"/>
            <a:headEnd/>
            <a:tailEnd/>
          </a:ln>
          <a:effectLst/>
        </p:spPr>
        <p:txBody>
          <a:bodyPr wrap="none" anchor="ctr"/>
          <a:lstStyle/>
          <a:p>
            <a:endParaRPr lang="hu-HU"/>
          </a:p>
        </p:txBody>
      </p:sp>
      <p:sp>
        <p:nvSpPr>
          <p:cNvPr id="155652" name="Rectangle 4"/>
          <p:cNvSpPr>
            <a:spLocks noChangeArrowheads="1"/>
          </p:cNvSpPr>
          <p:nvPr/>
        </p:nvSpPr>
        <p:spPr bwMode="auto">
          <a:xfrm>
            <a:off x="3059113" y="6237288"/>
            <a:ext cx="1873250" cy="360362"/>
          </a:xfrm>
          <a:prstGeom prst="rect">
            <a:avLst/>
          </a:prstGeom>
          <a:solidFill>
            <a:schemeClr val="bg1"/>
          </a:solidFill>
          <a:ln w="9525">
            <a:solidFill>
              <a:schemeClr val="bg1"/>
            </a:solidFill>
            <a:miter lim="800000"/>
            <a:headEnd/>
            <a:tailEnd/>
          </a:ln>
          <a:effectLst/>
        </p:spPr>
        <p:txBody>
          <a:bodyPr wrap="none" anchor="ctr"/>
          <a:lstStyle/>
          <a:p>
            <a:endParaRPr lang="hu-HU"/>
          </a:p>
        </p:txBody>
      </p:sp>
      <p:sp>
        <p:nvSpPr>
          <p:cNvPr id="155653" name="Rectangle 5"/>
          <p:cNvSpPr>
            <a:spLocks noChangeArrowheads="1"/>
          </p:cNvSpPr>
          <p:nvPr/>
        </p:nvSpPr>
        <p:spPr bwMode="auto">
          <a:xfrm>
            <a:off x="827088" y="1700213"/>
            <a:ext cx="2305050" cy="936625"/>
          </a:xfrm>
          <a:prstGeom prst="rect">
            <a:avLst/>
          </a:prstGeom>
          <a:solidFill>
            <a:schemeClr val="bg1"/>
          </a:solidFill>
          <a:ln w="9525">
            <a:noFill/>
            <a:miter lim="800000"/>
            <a:headEnd/>
            <a:tailEnd/>
          </a:ln>
          <a:effectLst/>
        </p:spPr>
        <p:txBody>
          <a:bodyPr wrap="none" anchor="ctr"/>
          <a:lstStyle/>
          <a:p>
            <a:pPr algn="r"/>
            <a:r>
              <a:rPr lang="hu-HU" sz="1800">
                <a:solidFill>
                  <a:schemeClr val="tx1"/>
                </a:solidFill>
              </a:rPr>
              <a:t>Opszonizáció:</a:t>
            </a:r>
          </a:p>
          <a:p>
            <a:pPr algn="r"/>
            <a:r>
              <a:rPr lang="hu-HU" sz="1600">
                <a:solidFill>
                  <a:schemeClr val="tx1"/>
                </a:solidFill>
              </a:rPr>
              <a:t>C3b lerakódás </a:t>
            </a:r>
          </a:p>
          <a:p>
            <a:pPr algn="r"/>
            <a:r>
              <a:rPr lang="hu-HU" sz="1600">
                <a:solidFill>
                  <a:schemeClr val="tx1"/>
                </a:solidFill>
              </a:rPr>
              <a:t>Fagocitózis elősegítése</a:t>
            </a:r>
            <a:endParaRPr lang="hu-HU" sz="1800">
              <a:solidFill>
                <a:schemeClr val="tx1"/>
              </a:solidFill>
            </a:endParaRPr>
          </a:p>
        </p:txBody>
      </p:sp>
      <p:sp>
        <p:nvSpPr>
          <p:cNvPr id="155654" name="Text Box 6"/>
          <p:cNvSpPr txBox="1">
            <a:spLocks noChangeArrowheads="1"/>
          </p:cNvSpPr>
          <p:nvPr/>
        </p:nvSpPr>
        <p:spPr bwMode="auto">
          <a:xfrm>
            <a:off x="6372225" y="3213100"/>
            <a:ext cx="1512888" cy="457200"/>
          </a:xfrm>
          <a:prstGeom prst="rect">
            <a:avLst/>
          </a:prstGeom>
          <a:noFill/>
          <a:ln w="9525">
            <a:noFill/>
            <a:miter lim="800000"/>
            <a:headEnd/>
            <a:tailEnd/>
          </a:ln>
          <a:effectLst/>
        </p:spPr>
        <p:txBody>
          <a:bodyPr>
            <a:spAutoFit/>
          </a:bodyPr>
          <a:lstStyle/>
          <a:p>
            <a:pPr>
              <a:spcBef>
                <a:spcPct val="50000"/>
              </a:spcBef>
            </a:pPr>
            <a:endParaRPr lang="hu-HU"/>
          </a:p>
        </p:txBody>
      </p:sp>
      <p:sp>
        <p:nvSpPr>
          <p:cNvPr id="155655" name="Rectangle 7"/>
          <p:cNvSpPr>
            <a:spLocks noChangeArrowheads="1"/>
          </p:cNvSpPr>
          <p:nvPr/>
        </p:nvSpPr>
        <p:spPr bwMode="auto">
          <a:xfrm>
            <a:off x="6372225" y="2276475"/>
            <a:ext cx="2736850" cy="1081088"/>
          </a:xfrm>
          <a:prstGeom prst="rect">
            <a:avLst/>
          </a:prstGeom>
          <a:solidFill>
            <a:schemeClr val="bg1"/>
          </a:solidFill>
          <a:ln w="9525">
            <a:noFill/>
            <a:miter lim="800000"/>
            <a:headEnd/>
            <a:tailEnd/>
          </a:ln>
          <a:effectLst/>
        </p:spPr>
        <p:txBody>
          <a:bodyPr wrap="none" anchor="ctr"/>
          <a:lstStyle/>
          <a:p>
            <a:r>
              <a:rPr lang="hu-HU" sz="1800">
                <a:solidFill>
                  <a:schemeClr val="tx1"/>
                </a:solidFill>
              </a:rPr>
              <a:t>Gyulladás:</a:t>
            </a:r>
          </a:p>
          <a:p>
            <a:r>
              <a:rPr lang="hu-HU" sz="1600">
                <a:solidFill>
                  <a:schemeClr val="tx1"/>
                </a:solidFill>
              </a:rPr>
              <a:t>Érpermeabilitás növekedés,</a:t>
            </a:r>
          </a:p>
          <a:p>
            <a:r>
              <a:rPr lang="hu-HU" sz="1600">
                <a:solidFill>
                  <a:schemeClr val="tx1"/>
                </a:solidFill>
              </a:rPr>
              <a:t>Fagociták kemotaktikus</a:t>
            </a:r>
          </a:p>
          <a:p>
            <a:r>
              <a:rPr lang="hu-HU" sz="1600">
                <a:solidFill>
                  <a:schemeClr val="tx1"/>
                </a:solidFill>
              </a:rPr>
              <a:t> odavonzása</a:t>
            </a:r>
          </a:p>
        </p:txBody>
      </p:sp>
      <p:sp>
        <p:nvSpPr>
          <p:cNvPr id="155656" name="Rectangle 8"/>
          <p:cNvSpPr>
            <a:spLocks noChangeArrowheads="1"/>
          </p:cNvSpPr>
          <p:nvPr/>
        </p:nvSpPr>
        <p:spPr bwMode="auto">
          <a:xfrm>
            <a:off x="2700338" y="5229225"/>
            <a:ext cx="2808287" cy="1079500"/>
          </a:xfrm>
          <a:prstGeom prst="rect">
            <a:avLst/>
          </a:prstGeom>
          <a:solidFill>
            <a:schemeClr val="bg1"/>
          </a:solidFill>
          <a:ln w="9525">
            <a:noFill/>
            <a:miter lim="800000"/>
            <a:headEnd/>
            <a:tailEnd/>
          </a:ln>
          <a:effectLst/>
        </p:spPr>
        <p:txBody>
          <a:bodyPr wrap="none" anchor="ctr"/>
          <a:lstStyle/>
          <a:p>
            <a:pPr algn="ctr"/>
            <a:r>
              <a:rPr lang="hu-HU" sz="1800">
                <a:solidFill>
                  <a:schemeClr val="tx1"/>
                </a:solidFill>
              </a:rPr>
              <a:t>Sejtlízis:</a:t>
            </a:r>
          </a:p>
          <a:p>
            <a:pPr algn="ctr"/>
            <a:r>
              <a:rPr lang="hu-HU" sz="1600">
                <a:solidFill>
                  <a:schemeClr val="tx1"/>
                </a:solidFill>
              </a:rPr>
              <a:t>Transzmembrán csatorna (MAC)</a:t>
            </a:r>
          </a:p>
          <a:p>
            <a:pPr algn="ctr"/>
            <a:r>
              <a:rPr lang="hu-HU" sz="1600">
                <a:solidFill>
                  <a:schemeClr val="tx1"/>
                </a:solidFill>
              </a:rPr>
              <a:t>kialakítása</a:t>
            </a:r>
          </a:p>
          <a:p>
            <a:pPr algn="ctr"/>
            <a:endParaRPr lang="hu-HU" sz="1600">
              <a:solidFill>
                <a:schemeClr val="tx1"/>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9753" name="Group 9"/>
          <p:cNvGrpSpPr>
            <a:grpSpLocks/>
          </p:cNvGrpSpPr>
          <p:nvPr/>
        </p:nvGrpSpPr>
        <p:grpSpPr bwMode="auto">
          <a:xfrm>
            <a:off x="2051050" y="1484313"/>
            <a:ext cx="4968875" cy="3168650"/>
            <a:chOff x="1292" y="1207"/>
            <a:chExt cx="3130" cy="1996"/>
          </a:xfrm>
        </p:grpSpPr>
        <p:sp>
          <p:nvSpPr>
            <p:cNvPr id="159752" name="Rectangle 8"/>
            <p:cNvSpPr>
              <a:spLocks noChangeArrowheads="1"/>
            </p:cNvSpPr>
            <p:nvPr/>
          </p:nvSpPr>
          <p:spPr bwMode="auto">
            <a:xfrm>
              <a:off x="1292" y="2569"/>
              <a:ext cx="3130" cy="634"/>
            </a:xfrm>
            <a:prstGeom prst="rect">
              <a:avLst/>
            </a:prstGeom>
            <a:solidFill>
              <a:schemeClr val="bg1"/>
            </a:solidFill>
            <a:ln w="9525">
              <a:noFill/>
              <a:miter lim="800000"/>
              <a:headEnd/>
              <a:tailEnd/>
            </a:ln>
            <a:effectLst/>
          </p:spPr>
          <p:txBody>
            <a:bodyPr wrap="none" anchor="ctr"/>
            <a:lstStyle/>
            <a:p>
              <a:endParaRPr lang="hu-HU"/>
            </a:p>
          </p:txBody>
        </p:sp>
        <p:pic>
          <p:nvPicPr>
            <p:cNvPr id="159749" name="Picture 5"/>
            <p:cNvPicPr>
              <a:picLocks noChangeAspect="1" noChangeArrowheads="1"/>
            </p:cNvPicPr>
            <p:nvPr/>
          </p:nvPicPr>
          <p:blipFill>
            <a:blip r:embed="rId3" cstate="print"/>
            <a:srcRect l="11516" t="7368" r="2258" b="52312"/>
            <a:stretch>
              <a:fillRect/>
            </a:stretch>
          </p:blipFill>
          <p:spPr bwMode="auto">
            <a:xfrm>
              <a:off x="1292" y="1207"/>
              <a:ext cx="3130" cy="1587"/>
            </a:xfrm>
            <a:prstGeom prst="rect">
              <a:avLst/>
            </a:prstGeom>
            <a:noFill/>
            <a:ln w="9525">
              <a:noFill/>
              <a:miter lim="800000"/>
              <a:headEnd/>
              <a:tailEnd/>
            </a:ln>
            <a:effectLst/>
          </p:spPr>
        </p:pic>
        <p:sp>
          <p:nvSpPr>
            <p:cNvPr id="159750" name="Freeform 6"/>
            <p:cNvSpPr>
              <a:spLocks/>
            </p:cNvSpPr>
            <p:nvPr/>
          </p:nvSpPr>
          <p:spPr bwMode="auto">
            <a:xfrm>
              <a:off x="2608" y="2569"/>
              <a:ext cx="1424" cy="589"/>
            </a:xfrm>
            <a:custGeom>
              <a:avLst/>
              <a:gdLst/>
              <a:ahLst/>
              <a:cxnLst>
                <a:cxn ang="0">
                  <a:pos x="48" y="240"/>
                </a:cxn>
                <a:cxn ang="0">
                  <a:pos x="16" y="288"/>
                </a:cxn>
                <a:cxn ang="0">
                  <a:pos x="0" y="312"/>
                </a:cxn>
                <a:cxn ang="0">
                  <a:pos x="8" y="352"/>
                </a:cxn>
                <a:cxn ang="0">
                  <a:pos x="80" y="384"/>
                </a:cxn>
                <a:cxn ang="0">
                  <a:pos x="376" y="416"/>
                </a:cxn>
                <a:cxn ang="0">
                  <a:pos x="608" y="608"/>
                </a:cxn>
                <a:cxn ang="0">
                  <a:pos x="864" y="728"/>
                </a:cxn>
                <a:cxn ang="0">
                  <a:pos x="1088" y="696"/>
                </a:cxn>
                <a:cxn ang="0">
                  <a:pos x="1224" y="632"/>
                </a:cxn>
                <a:cxn ang="0">
                  <a:pos x="1376" y="416"/>
                </a:cxn>
                <a:cxn ang="0">
                  <a:pos x="1408" y="336"/>
                </a:cxn>
                <a:cxn ang="0">
                  <a:pos x="1424" y="288"/>
                </a:cxn>
                <a:cxn ang="0">
                  <a:pos x="1416" y="160"/>
                </a:cxn>
                <a:cxn ang="0">
                  <a:pos x="1336" y="80"/>
                </a:cxn>
                <a:cxn ang="0">
                  <a:pos x="1064" y="0"/>
                </a:cxn>
                <a:cxn ang="0">
                  <a:pos x="696" y="8"/>
                </a:cxn>
                <a:cxn ang="0">
                  <a:pos x="520" y="80"/>
                </a:cxn>
                <a:cxn ang="0">
                  <a:pos x="152" y="184"/>
                </a:cxn>
                <a:cxn ang="0">
                  <a:pos x="112" y="208"/>
                </a:cxn>
                <a:cxn ang="0">
                  <a:pos x="88" y="216"/>
                </a:cxn>
                <a:cxn ang="0">
                  <a:pos x="48" y="240"/>
                </a:cxn>
              </a:cxnLst>
              <a:rect l="0" t="0" r="r" b="b"/>
              <a:pathLst>
                <a:path w="1424" h="728">
                  <a:moveTo>
                    <a:pt x="48" y="240"/>
                  </a:moveTo>
                  <a:cubicBezTo>
                    <a:pt x="37" y="256"/>
                    <a:pt x="27" y="272"/>
                    <a:pt x="16" y="288"/>
                  </a:cubicBezTo>
                  <a:cubicBezTo>
                    <a:pt x="11" y="296"/>
                    <a:pt x="0" y="312"/>
                    <a:pt x="0" y="312"/>
                  </a:cubicBezTo>
                  <a:cubicBezTo>
                    <a:pt x="3" y="325"/>
                    <a:pt x="1" y="340"/>
                    <a:pt x="8" y="352"/>
                  </a:cubicBezTo>
                  <a:cubicBezTo>
                    <a:pt x="18" y="370"/>
                    <a:pt x="72" y="379"/>
                    <a:pt x="80" y="384"/>
                  </a:cubicBezTo>
                  <a:cubicBezTo>
                    <a:pt x="170" y="444"/>
                    <a:pt x="249" y="412"/>
                    <a:pt x="376" y="416"/>
                  </a:cubicBezTo>
                  <a:cubicBezTo>
                    <a:pt x="499" y="447"/>
                    <a:pt x="529" y="529"/>
                    <a:pt x="608" y="608"/>
                  </a:cubicBezTo>
                  <a:cubicBezTo>
                    <a:pt x="673" y="673"/>
                    <a:pt x="775" y="713"/>
                    <a:pt x="864" y="728"/>
                  </a:cubicBezTo>
                  <a:cubicBezTo>
                    <a:pt x="936" y="724"/>
                    <a:pt x="1018" y="725"/>
                    <a:pt x="1088" y="696"/>
                  </a:cubicBezTo>
                  <a:cubicBezTo>
                    <a:pt x="1134" y="677"/>
                    <a:pt x="1177" y="648"/>
                    <a:pt x="1224" y="632"/>
                  </a:cubicBezTo>
                  <a:cubicBezTo>
                    <a:pt x="1286" y="570"/>
                    <a:pt x="1339" y="496"/>
                    <a:pt x="1376" y="416"/>
                  </a:cubicBezTo>
                  <a:cubicBezTo>
                    <a:pt x="1388" y="390"/>
                    <a:pt x="1397" y="363"/>
                    <a:pt x="1408" y="336"/>
                  </a:cubicBezTo>
                  <a:cubicBezTo>
                    <a:pt x="1414" y="320"/>
                    <a:pt x="1424" y="288"/>
                    <a:pt x="1424" y="288"/>
                  </a:cubicBezTo>
                  <a:cubicBezTo>
                    <a:pt x="1421" y="245"/>
                    <a:pt x="1423" y="202"/>
                    <a:pt x="1416" y="160"/>
                  </a:cubicBezTo>
                  <a:cubicBezTo>
                    <a:pt x="1410" y="125"/>
                    <a:pt x="1361" y="101"/>
                    <a:pt x="1336" y="80"/>
                  </a:cubicBezTo>
                  <a:cubicBezTo>
                    <a:pt x="1257" y="14"/>
                    <a:pt x="1163" y="12"/>
                    <a:pt x="1064" y="0"/>
                  </a:cubicBezTo>
                  <a:cubicBezTo>
                    <a:pt x="941" y="3"/>
                    <a:pt x="819" y="3"/>
                    <a:pt x="696" y="8"/>
                  </a:cubicBezTo>
                  <a:cubicBezTo>
                    <a:pt x="626" y="11"/>
                    <a:pt x="581" y="60"/>
                    <a:pt x="520" y="80"/>
                  </a:cubicBezTo>
                  <a:cubicBezTo>
                    <a:pt x="428" y="218"/>
                    <a:pt x="316" y="179"/>
                    <a:pt x="152" y="184"/>
                  </a:cubicBezTo>
                  <a:cubicBezTo>
                    <a:pt x="139" y="192"/>
                    <a:pt x="126" y="201"/>
                    <a:pt x="112" y="208"/>
                  </a:cubicBezTo>
                  <a:cubicBezTo>
                    <a:pt x="104" y="212"/>
                    <a:pt x="95" y="211"/>
                    <a:pt x="88" y="216"/>
                  </a:cubicBezTo>
                  <a:cubicBezTo>
                    <a:pt x="50" y="247"/>
                    <a:pt x="96" y="240"/>
                    <a:pt x="48" y="240"/>
                  </a:cubicBezTo>
                  <a:close/>
                </a:path>
              </a:pathLst>
            </a:custGeom>
            <a:solidFill>
              <a:schemeClr val="bg1"/>
            </a:solidFill>
            <a:ln w="9525">
              <a:noFill/>
              <a:round/>
              <a:headEnd/>
              <a:tailEnd/>
            </a:ln>
            <a:effectLst/>
          </p:spPr>
          <p:txBody>
            <a:bodyPr wrap="none" anchor="ctr"/>
            <a:lstStyle/>
            <a:p>
              <a:endParaRPr lang="hu-HU"/>
            </a:p>
          </p:txBody>
        </p:sp>
        <p:sp>
          <p:nvSpPr>
            <p:cNvPr id="159751" name="Freeform 7"/>
            <p:cNvSpPr>
              <a:spLocks/>
            </p:cNvSpPr>
            <p:nvPr/>
          </p:nvSpPr>
          <p:spPr bwMode="auto">
            <a:xfrm>
              <a:off x="1398" y="2704"/>
              <a:ext cx="1164" cy="454"/>
            </a:xfrm>
            <a:custGeom>
              <a:avLst/>
              <a:gdLst/>
              <a:ahLst/>
              <a:cxnLst>
                <a:cxn ang="0">
                  <a:pos x="1131" y="96"/>
                </a:cxn>
                <a:cxn ang="0">
                  <a:pos x="987" y="64"/>
                </a:cxn>
                <a:cxn ang="0">
                  <a:pos x="883" y="32"/>
                </a:cxn>
                <a:cxn ang="0">
                  <a:pos x="491" y="24"/>
                </a:cxn>
                <a:cxn ang="0">
                  <a:pos x="347" y="0"/>
                </a:cxn>
                <a:cxn ang="0">
                  <a:pos x="179" y="8"/>
                </a:cxn>
                <a:cxn ang="0">
                  <a:pos x="59" y="168"/>
                </a:cxn>
                <a:cxn ang="0">
                  <a:pos x="115" y="640"/>
                </a:cxn>
                <a:cxn ang="0">
                  <a:pos x="267" y="760"/>
                </a:cxn>
                <a:cxn ang="0">
                  <a:pos x="563" y="696"/>
                </a:cxn>
                <a:cxn ang="0">
                  <a:pos x="675" y="448"/>
                </a:cxn>
                <a:cxn ang="0">
                  <a:pos x="731" y="248"/>
                </a:cxn>
                <a:cxn ang="0">
                  <a:pos x="899" y="224"/>
                </a:cxn>
                <a:cxn ang="0">
                  <a:pos x="1139" y="192"/>
                </a:cxn>
                <a:cxn ang="0">
                  <a:pos x="1131" y="96"/>
                </a:cxn>
              </a:cxnLst>
              <a:rect l="0" t="0" r="r" b="b"/>
              <a:pathLst>
                <a:path w="1164" h="776">
                  <a:moveTo>
                    <a:pt x="1131" y="96"/>
                  </a:moveTo>
                  <a:cubicBezTo>
                    <a:pt x="1083" y="84"/>
                    <a:pt x="1034" y="77"/>
                    <a:pt x="987" y="64"/>
                  </a:cubicBezTo>
                  <a:cubicBezTo>
                    <a:pt x="958" y="56"/>
                    <a:pt x="914" y="33"/>
                    <a:pt x="883" y="32"/>
                  </a:cubicBezTo>
                  <a:cubicBezTo>
                    <a:pt x="752" y="27"/>
                    <a:pt x="622" y="27"/>
                    <a:pt x="491" y="24"/>
                  </a:cubicBezTo>
                  <a:cubicBezTo>
                    <a:pt x="442" y="18"/>
                    <a:pt x="396" y="8"/>
                    <a:pt x="347" y="0"/>
                  </a:cubicBezTo>
                  <a:cubicBezTo>
                    <a:pt x="291" y="3"/>
                    <a:pt x="235" y="3"/>
                    <a:pt x="179" y="8"/>
                  </a:cubicBezTo>
                  <a:cubicBezTo>
                    <a:pt x="120" y="13"/>
                    <a:pt x="83" y="120"/>
                    <a:pt x="59" y="168"/>
                  </a:cubicBezTo>
                  <a:cubicBezTo>
                    <a:pt x="54" y="277"/>
                    <a:pt x="0" y="563"/>
                    <a:pt x="115" y="640"/>
                  </a:cubicBezTo>
                  <a:cubicBezTo>
                    <a:pt x="151" y="694"/>
                    <a:pt x="203" y="744"/>
                    <a:pt x="267" y="760"/>
                  </a:cubicBezTo>
                  <a:cubicBezTo>
                    <a:pt x="372" y="756"/>
                    <a:pt x="483" y="776"/>
                    <a:pt x="563" y="696"/>
                  </a:cubicBezTo>
                  <a:cubicBezTo>
                    <a:pt x="623" y="636"/>
                    <a:pt x="655" y="527"/>
                    <a:pt x="675" y="448"/>
                  </a:cubicBezTo>
                  <a:cubicBezTo>
                    <a:pt x="690" y="388"/>
                    <a:pt x="671" y="288"/>
                    <a:pt x="731" y="248"/>
                  </a:cubicBezTo>
                  <a:cubicBezTo>
                    <a:pt x="769" y="223"/>
                    <a:pt x="874" y="226"/>
                    <a:pt x="899" y="224"/>
                  </a:cubicBezTo>
                  <a:cubicBezTo>
                    <a:pt x="1011" y="187"/>
                    <a:pt x="898" y="202"/>
                    <a:pt x="1139" y="192"/>
                  </a:cubicBezTo>
                  <a:cubicBezTo>
                    <a:pt x="1158" y="135"/>
                    <a:pt x="1164" y="145"/>
                    <a:pt x="1131" y="96"/>
                  </a:cubicBezTo>
                  <a:close/>
                </a:path>
              </a:pathLst>
            </a:custGeom>
            <a:solidFill>
              <a:schemeClr val="bg1"/>
            </a:solidFill>
            <a:ln w="9525">
              <a:noFill/>
              <a:round/>
              <a:headEnd/>
              <a:tailEnd/>
            </a:ln>
            <a:effectLst/>
          </p:spPr>
          <p:txBody>
            <a:bodyPr wrap="none" anchor="ctr"/>
            <a:lstStyle/>
            <a:p>
              <a:endParaRPr lang="hu-HU"/>
            </a:p>
          </p:txBody>
        </p:sp>
      </p:grpSp>
      <p:sp>
        <p:nvSpPr>
          <p:cNvPr id="159754" name="Line 10"/>
          <p:cNvSpPr>
            <a:spLocks noChangeShapeType="1"/>
          </p:cNvSpPr>
          <p:nvPr/>
        </p:nvSpPr>
        <p:spPr bwMode="auto">
          <a:xfrm>
            <a:off x="4140200" y="4005263"/>
            <a:ext cx="0" cy="647700"/>
          </a:xfrm>
          <a:prstGeom prst="line">
            <a:avLst/>
          </a:prstGeom>
          <a:noFill/>
          <a:ln w="76200">
            <a:solidFill>
              <a:srgbClr val="FF3300"/>
            </a:solidFill>
            <a:round/>
            <a:headEnd/>
            <a:tailEnd type="triangle" w="med" len="med"/>
          </a:ln>
          <a:effectLst/>
        </p:spPr>
        <p:txBody>
          <a:bodyPr/>
          <a:lstStyle/>
          <a:p>
            <a:endParaRPr lang="hu-HU"/>
          </a:p>
        </p:txBody>
      </p:sp>
      <p:sp>
        <p:nvSpPr>
          <p:cNvPr id="159755" name="Text Box 11"/>
          <p:cNvSpPr txBox="1">
            <a:spLocks noChangeArrowheads="1"/>
          </p:cNvSpPr>
          <p:nvPr/>
        </p:nvSpPr>
        <p:spPr bwMode="auto">
          <a:xfrm>
            <a:off x="3779838" y="4652963"/>
            <a:ext cx="792162" cy="495300"/>
          </a:xfrm>
          <a:prstGeom prst="rect">
            <a:avLst/>
          </a:prstGeom>
          <a:solidFill>
            <a:schemeClr val="bg1"/>
          </a:solidFill>
          <a:ln w="38100">
            <a:solidFill>
              <a:srgbClr val="FF3300"/>
            </a:solidFill>
            <a:miter lim="800000"/>
            <a:headEnd/>
            <a:tailEnd/>
          </a:ln>
          <a:effectLst/>
        </p:spPr>
        <p:txBody>
          <a:bodyPr>
            <a:spAutoFit/>
          </a:bodyPr>
          <a:lstStyle/>
          <a:p>
            <a:pPr algn="ctr">
              <a:spcBef>
                <a:spcPct val="50000"/>
              </a:spcBef>
            </a:pPr>
            <a:r>
              <a:rPr lang="hu-HU">
                <a:solidFill>
                  <a:schemeClr val="tx1"/>
                </a:solidFill>
              </a:rPr>
              <a:t>C3b</a:t>
            </a:r>
          </a:p>
        </p:txBody>
      </p:sp>
      <p:sp>
        <p:nvSpPr>
          <p:cNvPr id="159756" name="Text Box 12"/>
          <p:cNvSpPr txBox="1">
            <a:spLocks noChangeArrowheads="1"/>
          </p:cNvSpPr>
          <p:nvPr/>
        </p:nvSpPr>
        <p:spPr bwMode="auto">
          <a:xfrm>
            <a:off x="1403350" y="333375"/>
            <a:ext cx="6335713" cy="457200"/>
          </a:xfrm>
          <a:prstGeom prst="rect">
            <a:avLst/>
          </a:prstGeom>
          <a:noFill/>
          <a:ln w="9525">
            <a:noFill/>
            <a:miter lim="800000"/>
            <a:headEnd/>
            <a:tailEnd/>
          </a:ln>
          <a:effectLst/>
        </p:spPr>
        <p:txBody>
          <a:bodyPr>
            <a:spAutoFit/>
          </a:bodyPr>
          <a:lstStyle/>
          <a:p>
            <a:pPr>
              <a:spcBef>
                <a:spcPct val="50000"/>
              </a:spcBef>
            </a:pPr>
            <a:r>
              <a:rPr lang="hu-HU"/>
              <a:t>A C3 konvertáz keletkezésének módjai</a:t>
            </a:r>
          </a:p>
        </p:txBody>
      </p:sp>
      <p:sp>
        <p:nvSpPr>
          <p:cNvPr id="159757" name="Text Box 13"/>
          <p:cNvSpPr txBox="1">
            <a:spLocks noChangeArrowheads="1"/>
          </p:cNvSpPr>
          <p:nvPr/>
        </p:nvSpPr>
        <p:spPr bwMode="auto">
          <a:xfrm>
            <a:off x="1562100" y="1052513"/>
            <a:ext cx="2057400" cy="457200"/>
          </a:xfrm>
          <a:prstGeom prst="rect">
            <a:avLst/>
          </a:prstGeom>
          <a:solidFill>
            <a:schemeClr val="bg1"/>
          </a:solidFill>
          <a:ln w="9525">
            <a:noFill/>
            <a:miter lim="800000"/>
            <a:headEnd/>
            <a:tailEnd/>
          </a:ln>
          <a:effectLst/>
        </p:spPr>
        <p:txBody>
          <a:bodyPr>
            <a:spAutoFit/>
          </a:bodyPr>
          <a:lstStyle/>
          <a:p>
            <a:pPr>
              <a:spcBef>
                <a:spcPct val="50000"/>
              </a:spcBef>
            </a:pPr>
            <a:r>
              <a:rPr lang="en-US">
                <a:solidFill>
                  <a:srgbClr val="000066"/>
                </a:solidFill>
                <a:cs typeface="Arial" charset="0"/>
              </a:rPr>
              <a:t>klasszikus</a:t>
            </a:r>
          </a:p>
        </p:txBody>
      </p:sp>
      <p:sp>
        <p:nvSpPr>
          <p:cNvPr id="159758" name="Text Box 14"/>
          <p:cNvSpPr txBox="1">
            <a:spLocks noChangeArrowheads="1"/>
          </p:cNvSpPr>
          <p:nvPr/>
        </p:nvSpPr>
        <p:spPr bwMode="auto">
          <a:xfrm>
            <a:off x="5372100" y="1052513"/>
            <a:ext cx="1600200" cy="457200"/>
          </a:xfrm>
          <a:prstGeom prst="rect">
            <a:avLst/>
          </a:prstGeom>
          <a:solidFill>
            <a:schemeClr val="bg1"/>
          </a:solidFill>
          <a:ln w="9525">
            <a:noFill/>
            <a:miter lim="800000"/>
            <a:headEnd/>
            <a:tailEnd/>
          </a:ln>
          <a:effectLst/>
        </p:spPr>
        <p:txBody>
          <a:bodyPr>
            <a:spAutoFit/>
          </a:bodyPr>
          <a:lstStyle/>
          <a:p>
            <a:pPr>
              <a:spcBef>
                <a:spcPct val="50000"/>
              </a:spcBef>
            </a:pPr>
            <a:r>
              <a:rPr lang="en-US">
                <a:solidFill>
                  <a:srgbClr val="000066"/>
                </a:solidFill>
                <a:cs typeface="Arial" charset="0"/>
              </a:rPr>
              <a:t>alternatív</a:t>
            </a:r>
          </a:p>
        </p:txBody>
      </p:sp>
      <p:sp>
        <p:nvSpPr>
          <p:cNvPr id="159759" name="Text Box 15"/>
          <p:cNvSpPr txBox="1">
            <a:spLocks noChangeArrowheads="1"/>
          </p:cNvSpPr>
          <p:nvPr/>
        </p:nvSpPr>
        <p:spPr bwMode="auto">
          <a:xfrm>
            <a:off x="3924300" y="1052513"/>
            <a:ext cx="1371600" cy="457200"/>
          </a:xfrm>
          <a:prstGeom prst="rect">
            <a:avLst/>
          </a:prstGeom>
          <a:solidFill>
            <a:schemeClr val="bg1"/>
          </a:solidFill>
          <a:ln w="9525">
            <a:noFill/>
            <a:miter lim="800000"/>
            <a:headEnd/>
            <a:tailEnd/>
          </a:ln>
          <a:effectLst/>
        </p:spPr>
        <p:txBody>
          <a:bodyPr>
            <a:spAutoFit/>
          </a:bodyPr>
          <a:lstStyle/>
          <a:p>
            <a:pPr>
              <a:spcBef>
                <a:spcPct val="50000"/>
              </a:spcBef>
            </a:pPr>
            <a:r>
              <a:rPr lang="en-US">
                <a:solidFill>
                  <a:srgbClr val="000066"/>
                </a:solidFill>
                <a:cs typeface="Arial" charset="0"/>
              </a:rPr>
              <a:t>lektin</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6" name="Picture 4"/>
          <p:cNvPicPr>
            <a:picLocks noChangeAspect="1" noChangeArrowheads="1"/>
          </p:cNvPicPr>
          <p:nvPr/>
        </p:nvPicPr>
        <p:blipFill>
          <a:blip r:embed="rId3" cstate="print"/>
          <a:srcRect b="33449"/>
          <a:stretch>
            <a:fillRect/>
          </a:stretch>
        </p:blipFill>
        <p:spPr bwMode="auto">
          <a:xfrm>
            <a:off x="1295400" y="1295400"/>
            <a:ext cx="6681788" cy="4156075"/>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Alapértelmezett terv">
  <a:themeElements>
    <a:clrScheme name="Alapértelmezett terv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Alapértelmezett terv">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rgbClr val="FFFF00"/>
            </a:solidFill>
            <a:effectLst/>
            <a:latin typeface="Comic Sans MS" pitchFamily="66" charset="0"/>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rgbClr val="FFFF00"/>
            </a:solidFill>
            <a:effectLst/>
            <a:latin typeface="Comic Sans MS" pitchFamily="66" charset="0"/>
          </a:defRPr>
        </a:defPPr>
      </a:lstStyle>
    </a:lnDef>
  </a:objectDefaults>
  <a:extraClrSchemeLst>
    <a:extraClrScheme>
      <a:clrScheme name="Alapértelmezett terv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Alapértelmezett terv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Alapértelmezett terv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Alapértelmezett terv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Alapértelmezett terv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Alapértelmezett terv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Alapértelmezett terv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tém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1890</TotalTime>
  <Words>1052</Words>
  <Application>Microsoft Office PowerPoint</Application>
  <PresentationFormat>Diavetítés a képernyőre (4:3 oldalarány)</PresentationFormat>
  <Paragraphs>324</Paragraphs>
  <Slides>43</Slides>
  <Notes>43</Notes>
  <HiddenSlides>0</HiddenSlides>
  <MMClips>0</MMClips>
  <ScaleCrop>false</ScaleCrop>
  <HeadingPairs>
    <vt:vector size="8" baseType="variant">
      <vt:variant>
        <vt:lpstr>Használt betűtípusok</vt:lpstr>
      </vt:variant>
      <vt:variant>
        <vt:i4>4</vt:i4>
      </vt:variant>
      <vt:variant>
        <vt:lpstr>Téma</vt:lpstr>
      </vt:variant>
      <vt:variant>
        <vt:i4>1</vt:i4>
      </vt:variant>
      <vt:variant>
        <vt:lpstr>Beágyazott OLE kiszolgálók</vt:lpstr>
      </vt:variant>
      <vt:variant>
        <vt:i4>2</vt:i4>
      </vt:variant>
      <vt:variant>
        <vt:lpstr>Diacímek</vt:lpstr>
      </vt:variant>
      <vt:variant>
        <vt:i4>43</vt:i4>
      </vt:variant>
    </vt:vector>
  </HeadingPairs>
  <TitlesOfParts>
    <vt:vector size="50" baseType="lpstr">
      <vt:lpstr>Times New Roman</vt:lpstr>
      <vt:lpstr>Comic Sans MS</vt:lpstr>
      <vt:lpstr>Arial</vt:lpstr>
      <vt:lpstr>Symbol</vt:lpstr>
      <vt:lpstr>Alapértelmezett terv</vt:lpstr>
      <vt:lpstr>Adobe Photoshop Image</vt:lpstr>
      <vt:lpstr>Bitmap Image</vt:lpstr>
      <vt:lpstr>1. dia</vt:lpstr>
      <vt:lpstr>2. dia</vt:lpstr>
      <vt:lpstr>3. dia</vt:lpstr>
      <vt:lpstr>4. dia</vt:lpstr>
      <vt:lpstr>5. dia</vt:lpstr>
      <vt:lpstr>6. dia</vt:lpstr>
      <vt:lpstr>7. dia</vt:lpstr>
      <vt:lpstr>8. dia</vt:lpstr>
      <vt:lpstr>9. dia</vt:lpstr>
      <vt:lpstr>10. dia</vt:lpstr>
      <vt:lpstr>11. dia</vt:lpstr>
      <vt:lpstr>12. dia</vt:lpstr>
      <vt:lpstr>13. dia</vt:lpstr>
      <vt:lpstr>14. dia</vt:lpstr>
      <vt:lpstr>15. dia</vt:lpstr>
      <vt:lpstr>16. dia</vt:lpstr>
      <vt:lpstr>17. dia</vt:lpstr>
      <vt:lpstr>18. dia</vt:lpstr>
      <vt:lpstr>19. dia</vt:lpstr>
      <vt:lpstr>20. dia</vt:lpstr>
      <vt:lpstr>21. dia</vt:lpstr>
      <vt:lpstr>22. dia</vt:lpstr>
      <vt:lpstr>23. dia</vt:lpstr>
      <vt:lpstr>24. dia</vt:lpstr>
      <vt:lpstr>25. dia</vt:lpstr>
      <vt:lpstr>26. dia</vt:lpstr>
      <vt:lpstr>27. dia</vt:lpstr>
      <vt:lpstr>28. dia</vt:lpstr>
      <vt:lpstr>29. dia</vt:lpstr>
      <vt:lpstr>30. dia</vt:lpstr>
      <vt:lpstr>31. dia</vt:lpstr>
      <vt:lpstr>32. dia</vt:lpstr>
      <vt:lpstr>33. dia</vt:lpstr>
      <vt:lpstr>34. dia</vt:lpstr>
      <vt:lpstr>35. dia</vt:lpstr>
      <vt:lpstr>36. dia</vt:lpstr>
      <vt:lpstr>37. dia</vt:lpstr>
      <vt:lpstr>38. dia</vt:lpstr>
      <vt:lpstr>39. dia</vt:lpstr>
      <vt:lpstr>40. dia</vt:lpstr>
      <vt:lpstr>41. dia</vt:lpstr>
      <vt:lpstr>42. dia</vt:lpstr>
      <vt:lpstr>43. dia</vt:lpstr>
    </vt:vector>
  </TitlesOfParts>
  <Company>Semmelweis Egyetem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Nincs diacím</dc:title>
  <dc:creator>Biol</dc:creator>
  <cp:lastModifiedBy>bonyesz</cp:lastModifiedBy>
  <cp:revision>40</cp:revision>
  <dcterms:created xsi:type="dcterms:W3CDTF">2003-03-17T10:16:31Z</dcterms:created>
  <dcterms:modified xsi:type="dcterms:W3CDTF">2010-10-28T13:57:38Z</dcterms:modified>
</cp:coreProperties>
</file>